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6"/>
  </p:notesMasterIdLst>
  <p:handoutMasterIdLst>
    <p:handoutMasterId r:id="rId57"/>
  </p:handoutMasterIdLst>
  <p:sldIdLst>
    <p:sldId id="372" r:id="rId2"/>
    <p:sldId id="401" r:id="rId3"/>
    <p:sldId id="483" r:id="rId4"/>
    <p:sldId id="395" r:id="rId5"/>
    <p:sldId id="482" r:id="rId6"/>
    <p:sldId id="454" r:id="rId7"/>
    <p:sldId id="522" r:id="rId8"/>
    <p:sldId id="485" r:id="rId9"/>
    <p:sldId id="484" r:id="rId10"/>
    <p:sldId id="523" r:id="rId11"/>
    <p:sldId id="488" r:id="rId12"/>
    <p:sldId id="489" r:id="rId13"/>
    <p:sldId id="524" r:id="rId14"/>
    <p:sldId id="491" r:id="rId15"/>
    <p:sldId id="495" r:id="rId16"/>
    <p:sldId id="496" r:id="rId17"/>
    <p:sldId id="494" r:id="rId18"/>
    <p:sldId id="525" r:id="rId19"/>
    <p:sldId id="498" r:id="rId20"/>
    <p:sldId id="499" r:id="rId21"/>
    <p:sldId id="500" r:id="rId22"/>
    <p:sldId id="521" r:id="rId23"/>
    <p:sldId id="501" r:id="rId24"/>
    <p:sldId id="505" r:id="rId25"/>
    <p:sldId id="504" r:id="rId26"/>
    <p:sldId id="503" r:id="rId27"/>
    <p:sldId id="455" r:id="rId28"/>
    <p:sldId id="404" r:id="rId29"/>
    <p:sldId id="506" r:id="rId30"/>
    <p:sldId id="507" r:id="rId31"/>
    <p:sldId id="424" r:id="rId32"/>
    <p:sldId id="508" r:id="rId33"/>
    <p:sldId id="509" r:id="rId34"/>
    <p:sldId id="456" r:id="rId35"/>
    <p:sldId id="510" r:id="rId36"/>
    <p:sldId id="457" r:id="rId37"/>
    <p:sldId id="402" r:id="rId38"/>
    <p:sldId id="407" r:id="rId39"/>
    <p:sldId id="511" r:id="rId40"/>
    <p:sldId id="512" r:id="rId41"/>
    <p:sldId id="425" r:id="rId42"/>
    <p:sldId id="513" r:id="rId43"/>
    <p:sldId id="514" r:id="rId44"/>
    <p:sldId id="466" r:id="rId45"/>
    <p:sldId id="515" r:id="rId46"/>
    <p:sldId id="458" r:id="rId47"/>
    <p:sldId id="516" r:id="rId48"/>
    <p:sldId id="517" r:id="rId49"/>
    <p:sldId id="408" r:id="rId50"/>
    <p:sldId id="518" r:id="rId51"/>
    <p:sldId id="410" r:id="rId52"/>
    <p:sldId id="520" r:id="rId53"/>
    <p:sldId id="394" r:id="rId54"/>
    <p:sldId id="459"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A02E5F"/>
    <a:srgbClr val="1C2DD2"/>
    <a:srgbClr val="008000"/>
    <a:srgbClr val="CCFF66"/>
    <a:srgbClr val="66FF33"/>
    <a:srgbClr val="99FF33"/>
    <a:srgbClr val="99FF99"/>
    <a:srgbClr val="78B83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91" autoAdjust="0"/>
    <p:restoredTop sz="94203" autoAdjust="0"/>
  </p:normalViewPr>
  <p:slideViewPr>
    <p:cSldViewPr>
      <p:cViewPr varScale="1">
        <p:scale>
          <a:sx n="68" d="100"/>
          <a:sy n="68" d="100"/>
        </p:scale>
        <p:origin x="8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344E1B-1CE3-4A68-A281-E1D42C30C4E0}" type="datetimeFigureOut">
              <a:rPr lang="el-GR" smtClean="0"/>
              <a:pPr/>
              <a:t>29/7/2023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B7DED0-8C2B-42CE-B67B-835ECD4CB9D1}" type="slidenum">
              <a:rPr lang="el-GR" smtClean="0"/>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FB64A-8DFB-400D-8E47-E9EA509D4CEC}" type="datetimeFigureOut">
              <a:rPr lang="el-GR" smtClean="0"/>
              <a:pPr/>
              <a:t>29/7/2023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56685B-F1EE-412A-BD75-E69196172EA6}" type="slidenum">
              <a:rPr lang="el-GR" smtClean="0"/>
              <a:pPr/>
              <a:t>‹#›</a:t>
            </a:fld>
            <a:endParaRPr lang="el-GR"/>
          </a:p>
        </p:txBody>
      </p:sp>
    </p:spTree>
    <p:extLst>
      <p:ext uri="{BB962C8B-B14F-4D97-AF65-F5344CB8AC3E}">
        <p14:creationId xmlns:p14="http://schemas.microsoft.com/office/powerpoint/2010/main" val="274651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51</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52</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53</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54</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E8667-CE83-47BA-89FD-A372316410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2 - Ορθογώνιο">
            <a:extLst>
              <a:ext uri="{FF2B5EF4-FFF2-40B4-BE49-F238E27FC236}">
                <a16:creationId xmlns:a16="http://schemas.microsoft.com/office/drawing/2014/main" id="{8AA86820-DE99-B0E8-ABC9-F51FBA9A7D36}"/>
              </a:ext>
            </a:extLst>
          </p:cNvPr>
          <p:cNvSpPr/>
          <p:nvPr/>
        </p:nvSpPr>
        <p:spPr>
          <a:xfrm>
            <a:off x="188398" y="185467"/>
            <a:ext cx="8767204" cy="645824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12" name="Ομάδα 11">
            <a:extLst>
              <a:ext uri="{FF2B5EF4-FFF2-40B4-BE49-F238E27FC236}">
                <a16:creationId xmlns:a16="http://schemas.microsoft.com/office/drawing/2014/main" id="{5BBAE711-F52E-B601-4E9C-DAE60B083E36}"/>
              </a:ext>
            </a:extLst>
          </p:cNvPr>
          <p:cNvGrpSpPr/>
          <p:nvPr/>
        </p:nvGrpSpPr>
        <p:grpSpPr>
          <a:xfrm>
            <a:off x="182134" y="5733258"/>
            <a:ext cx="8779731" cy="1224531"/>
            <a:chOff x="107504" y="5733258"/>
            <a:chExt cx="8928992" cy="1224531"/>
          </a:xfrm>
        </p:grpSpPr>
        <p:pic>
          <p:nvPicPr>
            <p:cNvPr id="15" name="Picture 3" descr="G:\Katia\Διδακτορική Διατριβή\Kείμενο\Εικόνες\slide2.jpg">
              <a:extLst>
                <a:ext uri="{FF2B5EF4-FFF2-40B4-BE49-F238E27FC236}">
                  <a16:creationId xmlns:a16="http://schemas.microsoft.com/office/drawing/2014/main" id="{CDA15A9F-1394-B3B7-C4AA-4C1CD610CB24}"/>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7" name="Γραφικό 16" descr="Ψάρι με συμπαγές γέμισμα">
              <a:extLst>
                <a:ext uri="{FF2B5EF4-FFF2-40B4-BE49-F238E27FC236}">
                  <a16:creationId xmlns:a16="http://schemas.microsoft.com/office/drawing/2014/main" id="{3E7201C8-8C02-D4D0-32FA-941D185AE3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8" name="Γραφικό 17" descr="Ψάρι με συμπαγές γέμισμα">
              <a:extLst>
                <a:ext uri="{FF2B5EF4-FFF2-40B4-BE49-F238E27FC236}">
                  <a16:creationId xmlns:a16="http://schemas.microsoft.com/office/drawing/2014/main" id="{B99C9860-060A-451F-E70F-761C23B31F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9" name="Γραφικό 18" descr="Ανταγωνισμός με συμπαγές γέμισμα">
              <a:extLst>
                <a:ext uri="{FF2B5EF4-FFF2-40B4-BE49-F238E27FC236}">
                  <a16:creationId xmlns:a16="http://schemas.microsoft.com/office/drawing/2014/main" id="{C9A56C20-4627-F557-BFF1-1C6B177E18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13" name="2 - Υπότιτλος"/>
          <p:cNvSpPr txBox="1">
            <a:spLocks/>
          </p:cNvSpPr>
          <p:nvPr/>
        </p:nvSpPr>
        <p:spPr>
          <a:xfrm>
            <a:off x="3095266" y="4093621"/>
            <a:ext cx="3096344" cy="7143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trike="noStrike" kern="1200" cap="none" spc="0" normalizeH="0" baseline="0" noProof="0" dirty="0">
              <a:ln>
                <a:noFill/>
              </a:ln>
              <a:effectLst/>
              <a:uLnTx/>
              <a:uFillTx/>
              <a:latin typeface="Arial" pitchFamily="34" charset="0"/>
              <a:cs typeface="Arial" pitchFamily="34" charset="0"/>
            </a:endParaRPr>
          </a:p>
        </p:txBody>
      </p:sp>
      <p:cxnSp>
        <p:nvCxnSpPr>
          <p:cNvPr id="16" name="15 - Ευθεία γραμμή σύνδεσης"/>
          <p:cNvCxnSpPr/>
          <p:nvPr/>
        </p:nvCxnSpPr>
        <p:spPr>
          <a:xfrm>
            <a:off x="642910" y="5072074"/>
            <a:ext cx="7920880" cy="0"/>
          </a:xfrm>
          <a:prstGeom prst="line">
            <a:avLst/>
          </a:prstGeom>
          <a:ln w="25400">
            <a:solidFill>
              <a:srgbClr val="3DACD3"/>
            </a:solidFill>
          </a:ln>
        </p:spPr>
        <p:style>
          <a:lnRef idx="1">
            <a:schemeClr val="accent1"/>
          </a:lnRef>
          <a:fillRef idx="0">
            <a:schemeClr val="accent1"/>
          </a:fillRef>
          <a:effectRef idx="0">
            <a:schemeClr val="accent1"/>
          </a:effectRef>
          <a:fontRef idx="minor">
            <a:schemeClr val="tx1"/>
          </a:fontRef>
        </p:style>
      </p:cxnSp>
      <p:sp>
        <p:nvSpPr>
          <p:cNvPr id="22" name="1 - Τίτλος"/>
          <p:cNvSpPr txBox="1">
            <a:spLocks/>
          </p:cNvSpPr>
          <p:nvPr/>
        </p:nvSpPr>
        <p:spPr>
          <a:xfrm>
            <a:off x="288602" y="1268765"/>
            <a:ext cx="8387854" cy="2324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lnSpc>
                <a:spcPts val="5600"/>
              </a:lnSpc>
              <a:spcBef>
                <a:spcPct val="0"/>
              </a:spcBef>
              <a:defRPr/>
            </a:pPr>
            <a:r>
              <a:rPr lang="el-GR" sz="4000" b="1" dirty="0">
                <a:solidFill>
                  <a:srgbClr val="A02E5F"/>
                </a:solidFill>
                <a:latin typeface="Arial" panose="020B0604020202020204" pitchFamily="34" charset="0"/>
                <a:cs typeface="Arial" panose="020B0604020202020204" pitchFamily="34" charset="0"/>
              </a:rPr>
              <a:t>Σύγχρονες τάσεις </a:t>
            </a:r>
            <a:r>
              <a:rPr lang="en-US" sz="4000" b="1" dirty="0">
                <a:solidFill>
                  <a:srgbClr val="A02E5F"/>
                </a:solidFill>
                <a:latin typeface="Arial" panose="020B0604020202020204" pitchFamily="34" charset="0"/>
                <a:cs typeface="Arial" panose="020B0604020202020204" pitchFamily="34" charset="0"/>
              </a:rPr>
              <a:t>marketing</a:t>
            </a:r>
            <a:endParaRPr lang="el-GR" sz="4000" b="1" dirty="0">
              <a:solidFill>
                <a:srgbClr val="A02E5F"/>
              </a:solidFill>
              <a:latin typeface="Arial" panose="020B0604020202020204" pitchFamily="34" charset="0"/>
              <a:cs typeface="Arial" panose="020B0604020202020204" pitchFamily="34" charset="0"/>
            </a:endParaRPr>
          </a:p>
        </p:txBody>
      </p:sp>
      <p:sp>
        <p:nvSpPr>
          <p:cNvPr id="14" name="2 - Υπότιτλος"/>
          <p:cNvSpPr txBox="1">
            <a:spLocks/>
          </p:cNvSpPr>
          <p:nvPr/>
        </p:nvSpPr>
        <p:spPr>
          <a:xfrm>
            <a:off x="1151620" y="5143511"/>
            <a:ext cx="7164796" cy="113953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300" b="1"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400" b="1" dirty="0">
                  <a:solidFill>
                    <a:srgbClr val="88CCE4"/>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ΜΕΙΓΜΑ </a:t>
              </a:r>
              <a:r>
                <a:rPr lang="en-US"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MARKETING</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3</a:t>
              </a:r>
              <a:r>
                <a:rPr lang="en-US" sz="2400" dirty="0">
                  <a:solidFill>
                    <a:schemeClr val="bg1"/>
                  </a:solidFill>
                  <a:latin typeface="Comic Sans MS" pitchFamily="66" charset="0"/>
                </a:rPr>
                <a:t>	</a:t>
              </a:r>
            </a:p>
          </p:txBody>
        </p:sp>
      </p:grpSp>
      <p:sp>
        <p:nvSpPr>
          <p:cNvPr id="33" name="21 - Ορθογώνιο"/>
          <p:cNvSpPr/>
          <p:nvPr/>
        </p:nvSpPr>
        <p:spPr>
          <a:xfrm>
            <a:off x="357158" y="1124744"/>
            <a:ext cx="8247290" cy="3395802"/>
          </a:xfrm>
          <a:prstGeom prst="rect">
            <a:avLst/>
          </a:prstGeom>
        </p:spPr>
        <p:txBody>
          <a:bodyPr wrap="square">
            <a:spAutoFit/>
          </a:bodyPr>
          <a:lstStyle/>
          <a:p>
            <a:pPr algn="just">
              <a:lnSpc>
                <a:spcPct val="150000"/>
              </a:lnSpc>
            </a:pPr>
            <a:r>
              <a:rPr lang="el-GR" sz="1600" dirty="0">
                <a:latin typeface="Arial"/>
                <a:cs typeface="Arial"/>
              </a:rPr>
              <a:t>Το «μείγμα μάρκετινγκ», έχει χαρακτηριστεί από τους Kotler και Armstrong (1989) ως «ένα σετ από ελεγχόμενες παραμέτρους του μάρκετινγκ με τα οποία μία επιχείρηση μπορεί να παράγει την απάντηση της στις ανάγκες μίας εταιρείας που στοχοποιεί» (Κotler P., Armstrong G., (1989), “Principles of marketing”).</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Το μείγμα μάρκετινγκ αποτελείται από τέσσερα στοιχεία</a:t>
            </a:r>
            <a:r>
              <a:rPr lang="en-US" sz="1600" dirty="0">
                <a:latin typeface="Arial"/>
                <a:cs typeface="Arial"/>
              </a:rPr>
              <a:t> </a:t>
            </a:r>
            <a:r>
              <a:rPr lang="el-GR" sz="1600" dirty="0">
                <a:latin typeface="Arial"/>
                <a:cs typeface="Arial"/>
              </a:rPr>
              <a:t>«4P»</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a:p>
            <a:pPr algn="just">
              <a:lnSpc>
                <a:spcPct val="150000"/>
              </a:lnSpc>
            </a:pPr>
            <a:endParaRPr lang="en-US" sz="1600" dirty="0">
              <a:latin typeface="Arial"/>
              <a:cs typeface="Arial"/>
            </a:endParaRPr>
          </a:p>
        </p:txBody>
      </p:sp>
      <p:pic>
        <p:nvPicPr>
          <p:cNvPr id="21" name="Picture 20" descr="Στιγμιότυπο 2023-07-27, 2.56.23 μ.μ..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1840" y="3573016"/>
            <a:ext cx="2964184" cy="2216462"/>
          </a:xfrm>
          <a:prstGeom prst="rect">
            <a:avLst/>
          </a:prstGeom>
        </p:spPr>
      </p:pic>
    </p:spTree>
    <p:extLst>
      <p:ext uri="{BB962C8B-B14F-4D97-AF65-F5344CB8AC3E}">
        <p14:creationId xmlns:p14="http://schemas.microsoft.com/office/powerpoint/2010/main" val="293851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3200" dirty="0">
                <a:latin typeface="Arial"/>
                <a:cs typeface="Arial"/>
              </a:rPr>
              <a:t>Τα «4P»του </a:t>
            </a:r>
            <a:r>
              <a:rPr lang="en-US" sz="3200" dirty="0">
                <a:latin typeface="Arial"/>
                <a:cs typeface="Arial"/>
              </a:rPr>
              <a:t>marketing</a:t>
            </a:r>
          </a:p>
        </p:txBody>
      </p:sp>
      <p:sp>
        <p:nvSpPr>
          <p:cNvPr id="16" name="21 - Ορθογώνιο"/>
          <p:cNvSpPr/>
          <p:nvPr/>
        </p:nvSpPr>
        <p:spPr>
          <a:xfrm>
            <a:off x="573182" y="908720"/>
            <a:ext cx="7959258" cy="4873130"/>
          </a:xfrm>
          <a:prstGeom prst="rect">
            <a:avLst/>
          </a:prstGeom>
        </p:spPr>
        <p:txBody>
          <a:bodyPr wrap="square">
            <a:spAutoFit/>
          </a:bodyPr>
          <a:lstStyle/>
          <a:p>
            <a:pPr algn="just">
              <a:lnSpc>
                <a:spcPct val="150000"/>
              </a:lnSpc>
            </a:pPr>
            <a:endParaRPr lang="el-GR" sz="1600" b="1" dirty="0">
              <a:latin typeface="Arial"/>
              <a:cs typeface="Arial"/>
            </a:endParaRPr>
          </a:p>
          <a:p>
            <a:pPr algn="just">
              <a:lnSpc>
                <a:spcPct val="150000"/>
              </a:lnSpc>
            </a:pPr>
            <a:r>
              <a:rPr lang="el-GR" sz="1600" b="1" dirty="0">
                <a:latin typeface="Arial"/>
                <a:cs typeface="Arial"/>
              </a:rPr>
              <a:t>1. Προϊόν (Product)</a:t>
            </a:r>
            <a:r>
              <a:rPr lang="el-GR" sz="1600" dirty="0">
                <a:latin typeface="Arial"/>
                <a:cs typeface="Arial"/>
              </a:rPr>
              <a:t>: Αναφέρεται στο προϊόν ή την υπηρεσία που παρέχει η εταιρεία. Αυτό περιλαμβάνει τις φυσικές ιδιότητες, τα χαρακτηριστικά, τις λειτουργίες και τον σκοπό του προϊόντος ή της υπηρεσίας. Στο πλαίσιο αυτό, η επιχείρηση αποφασίζει ποιο προϊόν ή υπηρεσία πρέπει να παράγει και ποιες χαρακτηριστικές του να τονίζει για να ικανοποιήσει τις ανάγκες των πελατών της.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2. Τιμή (Price): </a:t>
            </a:r>
            <a:r>
              <a:rPr lang="el-GR" sz="1600" dirty="0">
                <a:latin typeface="Arial"/>
                <a:cs typeface="Arial"/>
              </a:rPr>
              <a:t>Αφορά το κόστος που θα ζητήσει η επιχείρηση για το προϊόν ή την υπηρεσία της. Η τιμή πρέπει να είναι ανταγωνιστική και να αντικατοπτρίζει την αξία του προϊόντος για τον πελάτη. Οι εταιρείες μπορούν να χρησιμοποιήσουν διάφορες στρατηγικές τιμολόγησης, όπως τιμολόγηση βάσει κόστους, τιμολόγηση βάσει ανταγωνισμού ή τιμολόγηση βάσει αξίας.</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273344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3200" dirty="0">
                <a:latin typeface="Arial"/>
                <a:cs typeface="Arial"/>
              </a:rPr>
              <a:t>Τα «4P»του </a:t>
            </a:r>
            <a:r>
              <a:rPr lang="en-US" sz="3200" dirty="0">
                <a:latin typeface="Arial"/>
                <a:cs typeface="Arial"/>
              </a:rPr>
              <a:t>marketing</a:t>
            </a:r>
          </a:p>
        </p:txBody>
      </p:sp>
      <p:sp>
        <p:nvSpPr>
          <p:cNvPr id="16" name="21 - Ορθογώνιο"/>
          <p:cNvSpPr/>
          <p:nvPr/>
        </p:nvSpPr>
        <p:spPr>
          <a:xfrm>
            <a:off x="573182" y="908720"/>
            <a:ext cx="7959258" cy="4134466"/>
          </a:xfrm>
          <a:prstGeom prst="rect">
            <a:avLst/>
          </a:prstGeom>
        </p:spPr>
        <p:txBody>
          <a:bodyPr wrap="square">
            <a:spAutoFit/>
          </a:bodyPr>
          <a:lstStyle/>
          <a:p>
            <a:pPr algn="just">
              <a:lnSpc>
                <a:spcPct val="150000"/>
              </a:lnSpc>
            </a:pPr>
            <a:endParaRPr lang="el-GR" sz="1600" b="1" dirty="0">
              <a:latin typeface="Arial"/>
              <a:cs typeface="Arial"/>
            </a:endParaRPr>
          </a:p>
          <a:p>
            <a:pPr algn="just">
              <a:lnSpc>
                <a:spcPct val="150000"/>
              </a:lnSpc>
            </a:pPr>
            <a:r>
              <a:rPr lang="el-GR" sz="1600" b="1" dirty="0">
                <a:latin typeface="Arial"/>
                <a:cs typeface="Arial"/>
              </a:rPr>
              <a:t>3. Προώθηση (Promotion): </a:t>
            </a:r>
            <a:r>
              <a:rPr lang="el-GR" sz="1600" dirty="0">
                <a:latin typeface="Arial"/>
                <a:cs typeface="Arial"/>
              </a:rPr>
              <a:t>Αφορά τις τακτικές που χρησιμοποιούνται για να ενημερώσουν, πείσουν και καταγγείλουν το προϊόν ή την υπηρεσία της επιχείρησης στους πελάτες. Οι τακτικές προώθησης μπορεί να περιλαμβάνουν διαφήμιση, προωθητικές εκστρατείες, προσωπική πώληση, σχέσεις δημοσίων και προώθηση μέσω των κοινωνικών μέσων.</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4. Τόπος (Place): </a:t>
            </a:r>
            <a:r>
              <a:rPr lang="el-GR" sz="1600" dirty="0">
                <a:latin typeface="Arial"/>
                <a:cs typeface="Arial"/>
              </a:rPr>
              <a:t>Αναφέρεται σε όλες τις δραστηριότητες που σχετίζονται με τον τρόπο με τον οποίο το προϊόν ή η υπηρεσία φτάνει στους πελάτες. Αυτό περιλαμβάνει τη διανομή, τα κανάλια πώλησης, την αποθήκευση και την επιλογή των σημείων πώλησης.</a:t>
            </a:r>
          </a:p>
        </p:txBody>
      </p:sp>
    </p:spTree>
    <p:extLst>
      <p:ext uri="{BB962C8B-B14F-4D97-AF65-F5344CB8AC3E}">
        <p14:creationId xmlns:p14="http://schemas.microsoft.com/office/powerpoint/2010/main" val="9466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400" b="1" dirty="0">
                  <a:solidFill>
                    <a:srgbClr val="88CCE4"/>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ΚΑΤΑΝΟΗΣΗ ΤΩΝ ΠΕΛΑΤΩΝ</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4</a:t>
              </a:r>
              <a:r>
                <a:rPr lang="en-US" sz="2400" dirty="0">
                  <a:solidFill>
                    <a:schemeClr val="bg1"/>
                  </a:solidFill>
                  <a:latin typeface="Comic Sans MS" pitchFamily="66" charset="0"/>
                </a:rPr>
                <a:t>	</a:t>
              </a:r>
            </a:p>
          </p:txBody>
        </p:sp>
      </p:grpSp>
      <p:sp>
        <p:nvSpPr>
          <p:cNvPr id="33" name="21 - Ορθογώνιο"/>
          <p:cNvSpPr/>
          <p:nvPr/>
        </p:nvSpPr>
        <p:spPr>
          <a:xfrm>
            <a:off x="357158" y="1124744"/>
            <a:ext cx="8247290" cy="4873130"/>
          </a:xfrm>
          <a:prstGeom prst="rect">
            <a:avLst/>
          </a:prstGeom>
        </p:spPr>
        <p:txBody>
          <a:bodyPr wrap="square">
            <a:spAutoFit/>
          </a:bodyPr>
          <a:lstStyle/>
          <a:p>
            <a:pPr algn="just">
              <a:lnSpc>
                <a:spcPct val="150000"/>
              </a:lnSpc>
            </a:pPr>
            <a:r>
              <a:rPr lang="el-GR" sz="1600" dirty="0">
                <a:latin typeface="Arial"/>
                <a:cs typeface="Arial"/>
              </a:rPr>
              <a:t>Η κατανόηση ττου καταναλωτή θεωρείται ένα από τα πιο σηµαντικά κοµµάτια του </a:t>
            </a:r>
            <a:r>
              <a:rPr lang="en-US" sz="1600" dirty="0">
                <a:latin typeface="Arial"/>
                <a:cs typeface="Arial"/>
              </a:rPr>
              <a:t>marketing. </a:t>
            </a:r>
            <a:r>
              <a:rPr lang="el-GR" sz="1600" dirty="0">
                <a:latin typeface="Arial"/>
                <a:cs typeface="Arial"/>
              </a:rPr>
              <a:t>Έτσι θα πρέπει να µελετούνται οι καταναλωτές, ο τρόπος µε τον οποίο σκέπτονται, ο τρόπος που οι ανάγκες τους θα ικανοποιηθούν, και τι προηγείται για την λήψη των αποφάσεών τους</a:t>
            </a:r>
            <a:r>
              <a:rPr lang="en-US" sz="1600" dirty="0">
                <a:latin typeface="Arial"/>
                <a:cs typeface="Arial"/>
              </a:rPr>
              <a:t>.</a:t>
            </a:r>
            <a:endParaRPr lang="el-GR" sz="1600" dirty="0">
              <a:latin typeface="Arial"/>
              <a:cs typeface="Arial"/>
            </a:endParaRP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Για να γνωρίσουμε καλύτερα το κοινό στόχο μας θα πρέπει να απαντήσουμε στα ερωτήματα:</a:t>
            </a:r>
          </a:p>
          <a:p>
            <a:pPr algn="just">
              <a:lnSpc>
                <a:spcPct val="150000"/>
              </a:lnSpc>
            </a:pPr>
            <a:endParaRPr lang="el-GR" sz="1600" dirty="0">
              <a:latin typeface="Arial"/>
              <a:cs typeface="Arial"/>
            </a:endParaRPr>
          </a:p>
          <a:p>
            <a:pPr algn="just">
              <a:lnSpc>
                <a:spcPct val="150000"/>
              </a:lnSpc>
            </a:pPr>
            <a:r>
              <a:rPr lang="el-GR" sz="1600" dirty="0">
                <a:latin typeface="Calibri" charset="0"/>
              </a:rPr>
              <a:t>Ποια είναι τα κριτήρια επιλογής του πελάτη μας;</a:t>
            </a:r>
          </a:p>
          <a:p>
            <a:pPr algn="just">
              <a:lnSpc>
                <a:spcPct val="150000"/>
              </a:lnSpc>
            </a:pPr>
            <a:r>
              <a:rPr lang="el-GR" sz="1600" dirty="0">
                <a:latin typeface="Calibri" charset="0"/>
              </a:rPr>
              <a:t>Πότε κάνουν την αγορά οι πελάτες μας;</a:t>
            </a:r>
          </a:p>
          <a:p>
            <a:pPr algn="just">
              <a:lnSpc>
                <a:spcPct val="150000"/>
              </a:lnSpc>
            </a:pPr>
            <a:r>
              <a:rPr lang="el-GR" sz="1600" dirty="0">
                <a:latin typeface="Calibri" charset="0"/>
              </a:rPr>
              <a:t>Πού κάνουν την αγορά οι πελάτες μας;</a:t>
            </a:r>
          </a:p>
          <a:p>
            <a:pPr algn="just">
              <a:lnSpc>
                <a:spcPct val="150000"/>
              </a:lnSpc>
            </a:pPr>
            <a:r>
              <a:rPr lang="el-GR" sz="1600" dirty="0">
                <a:latin typeface="Calibri" charset="0"/>
              </a:rPr>
              <a:t>Πώς κάνουν τις αγορές τους οι πελάτες μας;</a:t>
            </a:r>
          </a:p>
          <a:p>
            <a:pPr algn="just">
              <a:lnSpc>
                <a:spcPct val="150000"/>
              </a:lnSpc>
            </a:pPr>
            <a:r>
              <a:rPr lang="el-GR" sz="1600" dirty="0">
                <a:latin typeface="Calibri" charset="0"/>
              </a:rPr>
              <a:t>Ποιος διαδραματίζει σημαντικό ρόλο στη λήψη της απόφασης του πελάτη μας; </a:t>
            </a:r>
            <a:endParaRPr lang="en-US" sz="1600" dirty="0">
              <a:latin typeface="Calibri" charset="0"/>
            </a:endParaRPr>
          </a:p>
        </p:txBody>
      </p:sp>
    </p:spTree>
    <p:extLst>
      <p:ext uri="{BB962C8B-B14F-4D97-AF65-F5344CB8AC3E}">
        <p14:creationId xmlns:p14="http://schemas.microsoft.com/office/powerpoint/2010/main" val="139418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3200" dirty="0">
                <a:latin typeface="Arial"/>
                <a:cs typeface="Arial"/>
              </a:rPr>
              <a:t>Κατηγορίες πελατών</a:t>
            </a:r>
            <a:endParaRPr lang="en-US" sz="3200" dirty="0">
              <a:latin typeface="Arial"/>
              <a:cs typeface="Arial"/>
            </a:endParaRPr>
          </a:p>
        </p:txBody>
      </p:sp>
      <p:sp>
        <p:nvSpPr>
          <p:cNvPr id="16" name="21 - Ορθογώνιο"/>
          <p:cNvSpPr/>
          <p:nvPr/>
        </p:nvSpPr>
        <p:spPr>
          <a:xfrm>
            <a:off x="573182" y="1338634"/>
            <a:ext cx="8031266" cy="3026470"/>
          </a:xfrm>
          <a:prstGeom prst="rect">
            <a:avLst/>
          </a:prstGeom>
        </p:spPr>
        <p:txBody>
          <a:bodyPr wrap="square">
            <a:spAutoFit/>
          </a:bodyPr>
          <a:lstStyle/>
          <a:p>
            <a:pPr algn="just">
              <a:lnSpc>
                <a:spcPct val="150000"/>
              </a:lnSpc>
            </a:pPr>
            <a:r>
              <a:rPr lang="el-GR" sz="1600" dirty="0">
                <a:latin typeface="Arial"/>
                <a:cs typeface="Arial"/>
              </a:rPr>
              <a:t>Στον τομέα του μάρκετινγκ, οι πελάτες χωρίζονται συνήθως σε δύο κύριες κατηγορίες: Τους ιδιώτες πελάτες και τους εταιρικούς πελάτες. Οι ιδιώτες πελάτες αγοράζουν για προσωπική τους χρήση ή για το νοικοκυριό, ενώ οι εταιρικοί πελάτες αγοράζουν για χρήση κατά την λειτουργία μιας επιχείρησης, για παραγωγή άλλων προϊόντων ή για μεταπώληση. Οπότε, οι ανάγκες, οι προτιμήσεις και οι στρατηγικές που ακολουθούνται για την εξυπηρέτησή τους διαφέρουν σημαντικά. </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23742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fontScale="90000"/>
          </a:bodyPr>
          <a:lstStyle/>
          <a:p>
            <a:r>
              <a:rPr lang="el-GR" sz="3200" dirty="0">
                <a:latin typeface="Arial"/>
                <a:cs typeface="Arial"/>
              </a:rPr>
              <a:t>Ιδιώτες πελάτες (B2C, Business to Consumer)</a:t>
            </a:r>
            <a:endParaRPr lang="en-US" sz="3200" dirty="0"/>
          </a:p>
        </p:txBody>
      </p:sp>
      <p:sp>
        <p:nvSpPr>
          <p:cNvPr id="16" name="21 - Ορθογώνιο"/>
          <p:cNvSpPr/>
          <p:nvPr/>
        </p:nvSpPr>
        <p:spPr>
          <a:xfrm>
            <a:off x="573182" y="908720"/>
            <a:ext cx="7959258" cy="4503798"/>
          </a:xfrm>
          <a:prstGeom prst="rect">
            <a:avLst/>
          </a:prstGeom>
        </p:spPr>
        <p:txBody>
          <a:bodyPr wrap="square">
            <a:spAutoFit/>
          </a:bodyPr>
          <a:lstStyle/>
          <a:p>
            <a:pPr algn="just">
              <a:lnSpc>
                <a:spcPct val="150000"/>
              </a:lnSpc>
            </a:pPr>
            <a:r>
              <a:rPr lang="el-GR" sz="1600" dirty="0">
                <a:latin typeface="Arial"/>
                <a:cs typeface="Arial"/>
              </a:rPr>
              <a:t>Οι ιδιώτες πελάτες είναι οι απλοί καταναλωτές που αγοράζουν προϊόντα ή υπηρεσίες για προσωπική χρήση και για ικανοποίηση των αναγκών τους.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Οι ιδιώτες πελάτες αντιστοιχούν σε μαζική αγορά και οι προσπάθειες μάρκετινγκ στοχεύουν στην επίτευξη μεγάλου αριθμού απλών καταναλωτών. Η αγορά των ιδιωτών πελατών είναι λιγότερο πολύπλοκη σε σχέση με τους εταιρικούς πελάτες, καθώς οι αποφάσεις αγοράς λαμβάνονται ατομικά και βασίζονται συχνά σε συναισθηματικά κριτήρια. Οι δραστηριότητες μάρκετινγκ προς τους ιδιώτες πελάτες εστιάζουν συνήθως σε πιο ευρέως γνωστά μέσα, όπως τηλεόραση, ραδιόφωνο, και κοινωνικά δίκτυα.</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195061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fontScale="90000"/>
          </a:bodyPr>
          <a:lstStyle/>
          <a:p>
            <a:r>
              <a:rPr lang="el-GR" sz="3200" dirty="0">
                <a:solidFill>
                  <a:srgbClr val="000000"/>
                </a:solidFill>
                <a:latin typeface="Arial"/>
                <a:cs typeface="Arial"/>
              </a:rPr>
              <a:t>Εταιρικοί πελάτες (B2B, Business to Business)</a:t>
            </a:r>
          </a:p>
        </p:txBody>
      </p:sp>
      <p:sp>
        <p:nvSpPr>
          <p:cNvPr id="16" name="21 - Ορθογώνιο"/>
          <p:cNvSpPr/>
          <p:nvPr/>
        </p:nvSpPr>
        <p:spPr>
          <a:xfrm>
            <a:off x="573182" y="908720"/>
            <a:ext cx="7959258" cy="3765134"/>
          </a:xfrm>
          <a:prstGeom prst="rect">
            <a:avLst/>
          </a:prstGeom>
        </p:spPr>
        <p:txBody>
          <a:bodyPr wrap="square">
            <a:spAutoFit/>
          </a:bodyPr>
          <a:lstStyle/>
          <a:p>
            <a:pPr algn="just">
              <a:lnSpc>
                <a:spcPct val="150000"/>
              </a:lnSpc>
            </a:pPr>
            <a:r>
              <a:rPr lang="el-GR" sz="1600" dirty="0">
                <a:latin typeface="Arial"/>
                <a:cs typeface="Arial"/>
              </a:rPr>
              <a:t>Οι εταιρικοί πελάτες είναι άλλες επιχειρήσεις ή οργανισμοί που αγοράζουν προϊόντα ή υπηρεσίες για να τις χρησιμοποιήσουν στη λειτουργία τους.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Η αγορά των εταιρικών πελατών είναι περιορισμένη και συχνά απευθύνεται σε επαγγελματίες ή εξειδικευμένες ομάδες. Συνήθως, είναι πιο πολύπλοκη από την αγορά των ιδιωτών πελατών</a:t>
            </a:r>
            <a:r>
              <a:rPr lang="en-US" sz="1600" dirty="0">
                <a:latin typeface="Arial"/>
                <a:cs typeface="Arial"/>
              </a:rPr>
              <a:t> </a:t>
            </a:r>
            <a:r>
              <a:rPr lang="el-GR" sz="1600" dirty="0">
                <a:latin typeface="Arial"/>
                <a:cs typeface="Arial"/>
              </a:rPr>
              <a:t>και περιλαμβάνουν</a:t>
            </a:r>
            <a:r>
              <a:rPr lang="en-US" sz="1600" dirty="0">
                <a:latin typeface="Arial"/>
                <a:cs typeface="Arial"/>
              </a:rPr>
              <a:t> </a:t>
            </a:r>
            <a:r>
              <a:rPr lang="el-GR" sz="1600" dirty="0">
                <a:latin typeface="Arial"/>
                <a:cs typeface="Arial"/>
              </a:rPr>
              <a:t>υψηλότερο κόστος και χρόνο</a:t>
            </a:r>
            <a:r>
              <a:rPr lang="en-US" sz="1600" dirty="0">
                <a:latin typeface="Arial"/>
                <a:cs typeface="Arial"/>
              </a:rPr>
              <a:t> </a:t>
            </a:r>
            <a:r>
              <a:rPr lang="el-GR" sz="1600" dirty="0">
                <a:latin typeface="Arial"/>
                <a:cs typeface="Arial"/>
              </a:rPr>
              <a:t>καθώς οι αποφάσεις αγοράς ενεργοποιούνται από πολλούς παράγοντες και συχνά βασίζονται σε οικονομικά και λειτουργικά κριτήρια.</a:t>
            </a:r>
            <a:r>
              <a:rPr lang="en-US" sz="1600" dirty="0">
                <a:latin typeface="Arial"/>
                <a:cs typeface="Arial"/>
              </a:rPr>
              <a:t> </a:t>
            </a:r>
            <a:r>
              <a:rPr lang="el-GR" sz="1600" dirty="0">
                <a:latin typeface="Arial"/>
                <a:cs typeface="Arial"/>
              </a:rPr>
              <a:t>Οι διαπραγματεύσεις και οι συμβάσεις είναι συνήθως συνηθισμένες στον τομέα του </a:t>
            </a:r>
            <a:r>
              <a:rPr lang="en-US" sz="1600" dirty="0">
                <a:latin typeface="Arial"/>
                <a:cs typeface="Arial"/>
              </a:rPr>
              <a:t>marketing </a:t>
            </a:r>
            <a:r>
              <a:rPr lang="el-GR" sz="1600" dirty="0">
                <a:latin typeface="Arial"/>
                <a:cs typeface="Arial"/>
              </a:rPr>
              <a:t>ιδιαίτερα όταν πρόκειται για εταιρικούς πελάτες</a:t>
            </a:r>
            <a:r>
              <a:rPr lang="en-US" sz="1600" dirty="0">
                <a:latin typeface="Arial"/>
                <a:cs typeface="Arial"/>
              </a:rPr>
              <a:t>.</a:t>
            </a:r>
            <a:endParaRPr lang="el-GR" sz="1600" dirty="0">
              <a:latin typeface="Arial"/>
              <a:cs typeface="Arial"/>
            </a:endParaRPr>
          </a:p>
        </p:txBody>
      </p:sp>
    </p:spTree>
    <p:extLst>
      <p:ext uri="{BB962C8B-B14F-4D97-AF65-F5344CB8AC3E}">
        <p14:creationId xmlns:p14="http://schemas.microsoft.com/office/powerpoint/2010/main" val="58510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3200" dirty="0">
                <a:latin typeface="Arial"/>
                <a:cs typeface="Arial"/>
              </a:rPr>
              <a:t>Συμπεριφορά των πελατών</a:t>
            </a:r>
            <a:endParaRPr lang="en-US" sz="3200" dirty="0">
              <a:latin typeface="Arial"/>
              <a:cs typeface="Arial"/>
            </a:endParaRPr>
          </a:p>
        </p:txBody>
      </p:sp>
      <p:sp>
        <p:nvSpPr>
          <p:cNvPr id="16" name="21 - Ορθογώνιο"/>
          <p:cNvSpPr/>
          <p:nvPr/>
        </p:nvSpPr>
        <p:spPr>
          <a:xfrm>
            <a:off x="573182" y="1041310"/>
            <a:ext cx="7959258" cy="3026470"/>
          </a:xfrm>
          <a:prstGeom prst="rect">
            <a:avLst/>
          </a:prstGeom>
        </p:spPr>
        <p:txBody>
          <a:bodyPr wrap="square">
            <a:spAutoFit/>
          </a:bodyPr>
          <a:lstStyle/>
          <a:p>
            <a:pPr algn="just">
              <a:lnSpc>
                <a:spcPct val="150000"/>
              </a:lnSpc>
            </a:pPr>
            <a:r>
              <a:rPr lang="el-GR" sz="1600" dirty="0">
                <a:latin typeface="Arial"/>
                <a:cs typeface="Arial"/>
              </a:rPr>
              <a:t>Στην εποχή μας η</a:t>
            </a:r>
            <a:r>
              <a:rPr lang="en-US" sz="1600" dirty="0">
                <a:latin typeface="Arial"/>
                <a:cs typeface="Arial"/>
              </a:rPr>
              <a:t> </a:t>
            </a:r>
            <a:r>
              <a:rPr lang="el-GR" sz="1600" dirty="0">
                <a:latin typeface="Arial"/>
                <a:cs typeface="Arial"/>
              </a:rPr>
              <a:t>έντονη χρήση του διαδικτύου και των κοινωνικών μέσων άλλαξε τη συμπεριφορά των καταναλωτών και κατά συνέπεια και τους τρόπους με τους οποίους οι εταιρείες σχεδιάζουν και πραγματοποιούν τις δραστηριότητές τους.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Το ψηφιακό μάρκετινγκ προσφέρει σημαντικές ευκαιρίες στις επιχειρήσεις μέσω χαμηλότερου κόστους, αυξημένης προβολής και αναγνωρισιμότητας της επωνυμίας και αυξημένων πωλήσεων. </a:t>
            </a:r>
          </a:p>
          <a:p>
            <a:pPr algn="just">
              <a:lnSpc>
                <a:spcPct val="150000"/>
              </a:lnSpc>
            </a:pPr>
            <a:endParaRPr lang="el-GR" sz="1600" dirty="0">
              <a:latin typeface="Arial"/>
              <a:cs typeface="Arial"/>
            </a:endParaRPr>
          </a:p>
        </p:txBody>
      </p:sp>
      <p:pic>
        <p:nvPicPr>
          <p:cNvPr id="3" name="Picture 2" descr="Στιγμιότυπο 2023-07-27, 4.28.57 μ.μ..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5816" y="4124672"/>
            <a:ext cx="3111500" cy="1752600"/>
          </a:xfrm>
          <a:prstGeom prst="rect">
            <a:avLst/>
          </a:prstGeom>
        </p:spPr>
      </p:pic>
    </p:spTree>
    <p:extLst>
      <p:ext uri="{BB962C8B-B14F-4D97-AF65-F5344CB8AC3E}">
        <p14:creationId xmlns:p14="http://schemas.microsoft.com/office/powerpoint/2010/main" val="7116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400" b="1" dirty="0">
                  <a:solidFill>
                    <a:srgbClr val="88CCE4"/>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ΤΜΗΜΑΤΟΠΟΙΗΣΗ ΤΗΣ ΑΓΟΡΑΣ</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5</a:t>
              </a:r>
              <a:r>
                <a:rPr lang="en-US" sz="2400" dirty="0">
                  <a:solidFill>
                    <a:schemeClr val="bg1"/>
                  </a:solidFill>
                  <a:latin typeface="Comic Sans MS" pitchFamily="66" charset="0"/>
                </a:rPr>
                <a:t>	</a:t>
              </a:r>
            </a:p>
          </p:txBody>
        </p:sp>
      </p:grpSp>
      <p:sp>
        <p:nvSpPr>
          <p:cNvPr id="33" name="21 - Ορθογώνιο"/>
          <p:cNvSpPr/>
          <p:nvPr/>
        </p:nvSpPr>
        <p:spPr>
          <a:xfrm>
            <a:off x="357158" y="1563950"/>
            <a:ext cx="8247290" cy="2657138"/>
          </a:xfrm>
          <a:prstGeom prst="rect">
            <a:avLst/>
          </a:prstGeom>
        </p:spPr>
        <p:txBody>
          <a:bodyPr wrap="square">
            <a:spAutoFit/>
          </a:bodyPr>
          <a:lstStyle/>
          <a:p>
            <a:pPr algn="just">
              <a:lnSpc>
                <a:spcPct val="150000"/>
              </a:lnSpc>
            </a:pPr>
            <a:r>
              <a:rPr lang="el-GR" sz="1600" dirty="0">
                <a:latin typeface="Arial"/>
                <a:cs typeface="Arial"/>
              </a:rPr>
              <a:t>Η τμηματοποίηση της αγοράς αποτελεί την καρδιά του στρατηγικού μάρκετινγκ και αφορά στη διαίρεση μιας ποικιλόμορφης αγοράς σε έναν αριθμό μικρότερων υποαγορών με κοινά γνωρίσματα.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Στόχος της τμηματοποίησης είναι η επισήμανση ομάδων δυνητικών πελατών με παρεμφερή χαρακτηριστικά και έτσι η τμηματοποίηση παρέχει μια εμπορικά βιώσιμη μέθοδο εξυπηρέτησης των αναγκών των πελατών. </a:t>
            </a:r>
          </a:p>
        </p:txBody>
      </p:sp>
    </p:spTree>
    <p:extLst>
      <p:ext uri="{BB962C8B-B14F-4D97-AF65-F5344CB8AC3E}">
        <p14:creationId xmlns:p14="http://schemas.microsoft.com/office/powerpoint/2010/main" val="2602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2800" dirty="0">
                <a:solidFill>
                  <a:srgbClr val="000000"/>
                </a:solidFill>
                <a:latin typeface="Arial"/>
                <a:cs typeface="Arial"/>
              </a:rPr>
              <a:t>Τα οφέλη της τμηματοποίησης</a:t>
            </a:r>
            <a:endParaRPr lang="el-GR" sz="3200" dirty="0">
              <a:solidFill>
                <a:srgbClr val="000000"/>
              </a:solidFill>
              <a:latin typeface="Arial"/>
              <a:cs typeface="Arial"/>
            </a:endParaRPr>
          </a:p>
        </p:txBody>
      </p:sp>
      <p:sp>
        <p:nvSpPr>
          <p:cNvPr id="16" name="21 - Ορθογώνιο"/>
          <p:cNvSpPr/>
          <p:nvPr/>
        </p:nvSpPr>
        <p:spPr>
          <a:xfrm>
            <a:off x="573182" y="1329342"/>
            <a:ext cx="7959258" cy="3395802"/>
          </a:xfrm>
          <a:prstGeom prst="rect">
            <a:avLst/>
          </a:prstGeom>
        </p:spPr>
        <p:txBody>
          <a:bodyPr wrap="square">
            <a:spAutoFit/>
          </a:bodyPr>
          <a:lstStyle/>
          <a:p>
            <a:pPr algn="just">
              <a:lnSpc>
                <a:spcPct val="150000"/>
              </a:lnSpc>
            </a:pPr>
            <a:r>
              <a:rPr lang="el-GR" sz="1600" dirty="0">
                <a:solidFill>
                  <a:srgbClr val="000000"/>
                </a:solidFill>
                <a:latin typeface="Arial"/>
                <a:cs typeface="Arial"/>
              </a:rPr>
              <a:t>Τα οφέλη από την τμηματοποίησης της αγοράς περιλαμβάνουν:</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Μεγαλύτερη ανταπόκριση στις ανάγκες των πελατών</a:t>
            </a:r>
            <a:endParaRPr lang="en-GB"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Ευκαιρίες κυριαρχίας σε ένα τμήμα της αγοράς </a:t>
            </a:r>
          </a:p>
          <a:p>
            <a:pPr algn="just">
              <a:lnSpc>
                <a:spcPct val="150000"/>
              </a:lnSpc>
            </a:pPr>
            <a:r>
              <a:rPr lang="el-GR" sz="1600" dirty="0">
                <a:solidFill>
                  <a:srgbClr val="000000"/>
                </a:solidFill>
                <a:latin typeface="Arial"/>
                <a:cs typeface="Arial"/>
              </a:rPr>
              <a:t>Αποτελεσματικότερη στόχευση των επικοινωνιακών πολιτικών</a:t>
            </a:r>
            <a:endParaRPr lang="en-GB"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Μεγαλύτερο κέρδος</a:t>
            </a:r>
            <a:endParaRPr lang="en-GB"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Περισσότερες ευκαιρίες ανάπτυξης</a:t>
            </a:r>
            <a:endParaRPr lang="en-GB"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Αυξημένη συγκράτηση πελατών </a:t>
            </a:r>
            <a:endParaRPr lang="en-GB" sz="1600" dirty="0">
              <a:solidFill>
                <a:srgbClr val="000000"/>
              </a:solidFill>
              <a:latin typeface="Arial"/>
              <a:cs typeface="Arial"/>
            </a:endParaRPr>
          </a:p>
          <a:p>
            <a:pPr algn="just">
              <a:lnSpc>
                <a:spcPct val="150000"/>
              </a:lnSpc>
            </a:pPr>
            <a:endParaRPr lang="el-GR" sz="1600" dirty="0">
              <a:solidFill>
                <a:srgbClr val="000000"/>
              </a:solidFill>
              <a:latin typeface="Arial"/>
              <a:cs typeface="Arial"/>
            </a:endParaRPr>
          </a:p>
        </p:txBody>
      </p:sp>
    </p:spTree>
    <p:extLst>
      <p:ext uri="{BB962C8B-B14F-4D97-AF65-F5344CB8AC3E}">
        <p14:creationId xmlns:p14="http://schemas.microsoft.com/office/powerpoint/2010/main" val="147918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400" b="1" dirty="0">
                  <a:solidFill>
                    <a:srgbClr val="88CCE4"/>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ΕΙΣΑΓΩΓΗ</a:t>
              </a:r>
              <a:r>
                <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rPr>
                <a:t> </a:t>
              </a: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a:t>
              </a:r>
              <a:r>
                <a:rPr lang="en-US" sz="2400" dirty="0">
                  <a:solidFill>
                    <a:schemeClr val="bg1"/>
                  </a:solidFill>
                  <a:latin typeface="Comic Sans MS" pitchFamily="66" charset="0"/>
                </a:rPr>
                <a:t>	</a:t>
              </a:r>
            </a:p>
          </p:txBody>
        </p:sp>
      </p:grpSp>
      <p:sp>
        <p:nvSpPr>
          <p:cNvPr id="2" name="Title 1"/>
          <p:cNvSpPr>
            <a:spLocks noGrp="1"/>
          </p:cNvSpPr>
          <p:nvPr>
            <p:ph type="title"/>
          </p:nvPr>
        </p:nvSpPr>
        <p:spPr>
          <a:xfrm>
            <a:off x="457200" y="908720"/>
            <a:ext cx="8229600" cy="648072"/>
          </a:xfrm>
        </p:spPr>
        <p:txBody>
          <a:bodyPr>
            <a:normAutofit/>
          </a:bodyPr>
          <a:lstStyle/>
          <a:p>
            <a:r>
              <a:rPr lang="el-GR" sz="3200" dirty="0">
                <a:latin typeface="Arial"/>
                <a:cs typeface="Arial"/>
              </a:rPr>
              <a:t>Το </a:t>
            </a:r>
            <a:r>
              <a:rPr lang="en-US" sz="3200" dirty="0">
                <a:latin typeface="Arial"/>
                <a:cs typeface="Arial"/>
              </a:rPr>
              <a:t>marketing </a:t>
            </a:r>
          </a:p>
        </p:txBody>
      </p:sp>
      <p:sp>
        <p:nvSpPr>
          <p:cNvPr id="33" name="21 - Ορθογώνιο"/>
          <p:cNvSpPr/>
          <p:nvPr/>
        </p:nvSpPr>
        <p:spPr>
          <a:xfrm>
            <a:off x="357158" y="1700808"/>
            <a:ext cx="8247290" cy="3518912"/>
          </a:xfrm>
          <a:prstGeom prst="rect">
            <a:avLst/>
          </a:prstGeom>
        </p:spPr>
        <p:txBody>
          <a:bodyPr wrap="square">
            <a:spAutoFit/>
          </a:bodyPr>
          <a:lstStyle/>
          <a:p>
            <a:pPr algn="just">
              <a:lnSpc>
                <a:spcPct val="150000"/>
              </a:lnSpc>
            </a:pPr>
            <a:r>
              <a:rPr lang="el-GR" sz="1600" dirty="0">
                <a:latin typeface="Arial"/>
                <a:cs typeface="Arial"/>
              </a:rPr>
              <a:t>Το μάρκετινγκ (marketing) αναφέρεται σε μια σειρά από δραστηριότητες και διαδικασίες που στοχεύουν στη δημιουργία, προώθηση και διατήρηση των προϊόντων ή υπηρεσιών μιας επιχείρησης ή οργανισμού, με σκοπό να ικανοποιήσει τις ανάγκες και τις απαιτήσεις των πελατών</a:t>
            </a:r>
            <a:r>
              <a:rPr lang="en-US" sz="1600" dirty="0">
                <a:latin typeface="Arial"/>
                <a:cs typeface="Arial"/>
              </a:rPr>
              <a:t>.</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a:p>
            <a:pPr algn="ctr"/>
            <a:r>
              <a:rPr lang="el-GR" sz="1600" b="1" i="1" dirty="0">
                <a:solidFill>
                  <a:srgbClr val="FF0000"/>
                </a:solidFill>
              </a:rPr>
              <a:t>«Το μάρκετινγκ είναι γύρω μας»</a:t>
            </a:r>
          </a:p>
          <a:p>
            <a:pPr algn="ctr"/>
            <a:r>
              <a:rPr lang="en-US" sz="1600" b="1" dirty="0">
                <a:solidFill>
                  <a:srgbClr val="FF0000"/>
                </a:solidFill>
              </a:rPr>
              <a:t>Philip </a:t>
            </a:r>
            <a:r>
              <a:rPr lang="en-US" sz="1600" b="1" dirty="0" err="1">
                <a:solidFill>
                  <a:srgbClr val="FF0000"/>
                </a:solidFill>
              </a:rPr>
              <a:t>Kotler</a:t>
            </a:r>
            <a:endParaRPr lang="en-US" sz="1600" b="1" dirty="0">
              <a:solidFill>
                <a:srgbClr val="FF0000"/>
              </a:solidFill>
              <a:latin typeface="Arial"/>
              <a:cs typeface="Arial"/>
            </a:endParaRPr>
          </a:p>
          <a:p>
            <a:pPr algn="just">
              <a:lnSpc>
                <a:spcPct val="150000"/>
              </a:lnSpc>
            </a:pPr>
            <a:endParaRPr lang="en-US" sz="1600" dirty="0">
              <a:latin typeface="Arial"/>
              <a:cs typeface="Arial"/>
            </a:endParaRPr>
          </a:p>
        </p:txBody>
      </p:sp>
    </p:spTree>
    <p:extLst>
      <p:ext uri="{BB962C8B-B14F-4D97-AF65-F5344CB8AC3E}">
        <p14:creationId xmlns:p14="http://schemas.microsoft.com/office/powerpoint/2010/main" val="403250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2800" dirty="0">
                <a:solidFill>
                  <a:srgbClr val="000000"/>
                </a:solidFill>
                <a:latin typeface="Arial"/>
                <a:cs typeface="Arial"/>
              </a:rPr>
              <a:t>Τύποι τμηματοποίησης των καταναλωτών</a:t>
            </a:r>
            <a:endParaRPr lang="el-GR" sz="3200" dirty="0">
              <a:solidFill>
                <a:srgbClr val="000000"/>
              </a:solidFill>
              <a:latin typeface="Arial"/>
              <a:cs typeface="Arial"/>
            </a:endParaRPr>
          </a:p>
        </p:txBody>
      </p:sp>
      <p:sp>
        <p:nvSpPr>
          <p:cNvPr id="16" name="21 - Ορθογώνιο"/>
          <p:cNvSpPr/>
          <p:nvPr/>
        </p:nvSpPr>
        <p:spPr>
          <a:xfrm>
            <a:off x="573182" y="1329342"/>
            <a:ext cx="7959258" cy="4873130"/>
          </a:xfrm>
          <a:prstGeom prst="rect">
            <a:avLst/>
          </a:prstGeom>
        </p:spPr>
        <p:txBody>
          <a:bodyPr wrap="square">
            <a:spAutoFit/>
          </a:bodyPr>
          <a:lstStyle/>
          <a:p>
            <a:pPr algn="just">
              <a:lnSpc>
                <a:spcPct val="150000"/>
              </a:lnSpc>
            </a:pPr>
            <a:r>
              <a:rPr lang="el-GR" sz="1600" dirty="0">
                <a:solidFill>
                  <a:srgbClr val="000000"/>
                </a:solidFill>
                <a:latin typeface="Arial"/>
                <a:cs typeface="Arial"/>
              </a:rPr>
              <a:t>Μερικοί τύποι τμηματοποίησης των καταναλωτών περιλαμβάνουν:</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1. Ψυχογραφική τμηματοποίηση: Οι καταναλωτές χωρίζονται βάσει ψυχολογικών και συμπεριφορικών χαρακτηριστικών, όπως τρόπος ζωής και προσωπικότητα.</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2. Συμπεριφορική τμηματοποίηση: Οι καταναλωτές χωρίζονται βάσει των προτιμήσεών τους για το προϊόν ή την υπηρεσία, της συχνότητας αγορών, της χρήσης κ.ά.</a:t>
            </a:r>
          </a:p>
          <a:p>
            <a:pPr algn="just">
              <a:lnSpc>
                <a:spcPct val="150000"/>
              </a:lnSpc>
            </a:pPr>
            <a:endParaRPr lang="el-GR" sz="1600" dirty="0">
              <a:solidFill>
                <a:srgbClr val="000000"/>
              </a:solidFill>
              <a:latin typeface="Arial"/>
              <a:cs typeface="Arial"/>
            </a:endParaRPr>
          </a:p>
          <a:p>
            <a:pPr defTabSz="762000">
              <a:lnSpc>
                <a:spcPct val="150000"/>
              </a:lnSpc>
              <a:defRPr/>
            </a:pPr>
            <a:r>
              <a:rPr lang="el-GR" sz="1600" dirty="0">
                <a:solidFill>
                  <a:srgbClr val="000000"/>
                </a:solidFill>
                <a:latin typeface="Arial"/>
                <a:cs typeface="Arial"/>
              </a:rPr>
              <a:t>3. Με βάση το προφίλ: Οι καταναλωτές χωρίζονται βάσει χαρακτηριστικών όπως δημογραφικά δεδομένα (ηλικία, φύλο, εισόδημα, οικογενειακή κατάσταση), κοινωνικο-</a:t>
            </a:r>
          </a:p>
          <a:p>
            <a:pPr defTabSz="762000">
              <a:lnSpc>
                <a:spcPct val="150000"/>
              </a:lnSpc>
              <a:defRPr/>
            </a:pPr>
            <a:r>
              <a:rPr lang="el-GR" sz="1600" dirty="0">
                <a:solidFill>
                  <a:srgbClr val="000000"/>
                </a:solidFill>
                <a:latin typeface="Arial"/>
                <a:cs typeface="Arial"/>
              </a:rPr>
              <a:t>οικονομικά δεδομένα και γεωγραφικά δεδομένα. </a:t>
            </a:r>
            <a:endParaRPr lang="en-US" sz="1600" dirty="0">
              <a:solidFill>
                <a:srgbClr val="000000"/>
              </a:solidFill>
              <a:latin typeface="Arial"/>
              <a:cs typeface="Arial"/>
            </a:endParaRPr>
          </a:p>
          <a:p>
            <a:pPr algn="just">
              <a:lnSpc>
                <a:spcPct val="150000"/>
              </a:lnSpc>
            </a:pPr>
            <a:endParaRPr lang="el-GR" sz="1600" dirty="0">
              <a:solidFill>
                <a:srgbClr val="000000"/>
              </a:solidFill>
              <a:latin typeface="Arial"/>
              <a:cs typeface="Arial"/>
            </a:endParaRPr>
          </a:p>
          <a:p>
            <a:pPr algn="just">
              <a:lnSpc>
                <a:spcPct val="150000"/>
              </a:lnSpc>
            </a:pPr>
            <a:endParaRPr lang="el-GR" sz="1600" dirty="0">
              <a:solidFill>
                <a:srgbClr val="000000"/>
              </a:solidFill>
              <a:latin typeface="Arial"/>
              <a:cs typeface="Arial"/>
            </a:endParaRPr>
          </a:p>
        </p:txBody>
      </p:sp>
    </p:spTree>
    <p:extLst>
      <p:ext uri="{BB962C8B-B14F-4D97-AF65-F5344CB8AC3E}">
        <p14:creationId xmlns:p14="http://schemas.microsoft.com/office/powerpoint/2010/main" val="37538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620688"/>
            <a:ext cx="8229600" cy="648072"/>
          </a:xfrm>
        </p:spPr>
        <p:txBody>
          <a:bodyPr>
            <a:noAutofit/>
          </a:bodyPr>
          <a:lstStyle/>
          <a:p>
            <a:r>
              <a:rPr lang="el-GR" sz="3200" dirty="0">
                <a:solidFill>
                  <a:srgbClr val="000000"/>
                </a:solidFill>
                <a:latin typeface="Arial"/>
                <a:cs typeface="Arial"/>
              </a:rPr>
              <a:t>Τύποι τμηματοποίησης των </a:t>
            </a:r>
            <a:r>
              <a:rPr lang="el-GR" sz="3200" dirty="0">
                <a:solidFill>
                  <a:srgbClr val="000000"/>
                </a:solidFill>
                <a:latin typeface="Calibri" charset="0"/>
              </a:rPr>
              <a:t>επιχειρηματικών αγορών </a:t>
            </a:r>
            <a:endParaRPr lang="el-GR" sz="3200" dirty="0">
              <a:solidFill>
                <a:srgbClr val="000000"/>
              </a:solidFill>
              <a:latin typeface="Arial"/>
              <a:cs typeface="Arial"/>
            </a:endParaRPr>
          </a:p>
        </p:txBody>
      </p:sp>
      <p:sp>
        <p:nvSpPr>
          <p:cNvPr id="16" name="21 - Ορθογώνιο"/>
          <p:cNvSpPr/>
          <p:nvPr/>
        </p:nvSpPr>
        <p:spPr>
          <a:xfrm>
            <a:off x="573182" y="1652214"/>
            <a:ext cx="7959258" cy="3026470"/>
          </a:xfrm>
          <a:prstGeom prst="rect">
            <a:avLst/>
          </a:prstGeom>
        </p:spPr>
        <p:txBody>
          <a:bodyPr wrap="square">
            <a:spAutoFit/>
          </a:bodyPr>
          <a:lstStyle/>
          <a:p>
            <a:pPr algn="just">
              <a:lnSpc>
                <a:spcPct val="150000"/>
              </a:lnSpc>
            </a:pPr>
            <a:r>
              <a:rPr lang="el-GR" sz="1600" dirty="0">
                <a:solidFill>
                  <a:srgbClr val="000000"/>
                </a:solidFill>
                <a:latin typeface="Arial"/>
                <a:cs typeface="Arial"/>
              </a:rPr>
              <a:t>Μερικοί τύποι τμηματοποίησης των επιχειρηματικών αγορών περιλαμβάνουν:</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1. Το μέγεθος της επιχείρησης στόχου.</a:t>
            </a:r>
          </a:p>
          <a:p>
            <a:pPr algn="just">
              <a:lnSpc>
                <a:spcPct val="150000"/>
              </a:lnSpc>
            </a:pPr>
            <a:r>
              <a:rPr lang="el-GR" sz="1600" dirty="0">
                <a:solidFill>
                  <a:srgbClr val="000000"/>
                </a:solidFill>
                <a:latin typeface="Arial"/>
                <a:cs typeface="Arial"/>
              </a:rPr>
              <a:t>2. Τον κλάδο που δραστηριοποιείται.</a:t>
            </a:r>
          </a:p>
          <a:p>
            <a:pPr algn="just">
              <a:lnSpc>
                <a:spcPct val="150000"/>
              </a:lnSpc>
            </a:pPr>
            <a:r>
              <a:rPr lang="el-GR" sz="1600" dirty="0">
                <a:solidFill>
                  <a:srgbClr val="000000"/>
                </a:solidFill>
                <a:latin typeface="Arial"/>
                <a:cs typeface="Arial"/>
              </a:rPr>
              <a:t>3. Την γεωγραφική τοποθεσία</a:t>
            </a:r>
          </a:p>
          <a:p>
            <a:pPr defTabSz="762000">
              <a:lnSpc>
                <a:spcPct val="150000"/>
              </a:lnSpc>
              <a:defRPr/>
            </a:pPr>
            <a:r>
              <a:rPr lang="el-GR" sz="1600" dirty="0">
                <a:solidFill>
                  <a:srgbClr val="000000"/>
                </a:solidFill>
                <a:latin typeface="Arial"/>
                <a:cs typeface="Arial"/>
              </a:rPr>
              <a:t>4. Τα κριτήρια επιλογής που θέτει για την αγορά (ποιότητα, τιμή, εντοποιότητα)</a:t>
            </a:r>
          </a:p>
          <a:p>
            <a:pPr algn="just">
              <a:lnSpc>
                <a:spcPct val="150000"/>
              </a:lnSpc>
            </a:pPr>
            <a:r>
              <a:rPr lang="el-GR" sz="1600" dirty="0">
                <a:solidFill>
                  <a:srgbClr val="000000"/>
                </a:solidFill>
                <a:latin typeface="Arial"/>
                <a:cs typeface="Arial"/>
              </a:rPr>
              <a:t>5. Ποιός πραγματοποιεί την τελική αγορά</a:t>
            </a:r>
          </a:p>
          <a:p>
            <a:pPr algn="just">
              <a:lnSpc>
                <a:spcPct val="150000"/>
              </a:lnSpc>
            </a:pPr>
            <a:endParaRPr lang="el-GR" sz="1600" dirty="0">
              <a:solidFill>
                <a:srgbClr val="000000"/>
              </a:solidFill>
              <a:latin typeface="Arial"/>
              <a:cs typeface="Arial"/>
            </a:endParaRPr>
          </a:p>
        </p:txBody>
      </p:sp>
    </p:spTree>
    <p:extLst>
      <p:ext uri="{BB962C8B-B14F-4D97-AF65-F5344CB8AC3E}">
        <p14:creationId xmlns:p14="http://schemas.microsoft.com/office/powerpoint/2010/main" val="347643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8"/>
            <a:ext cx="9144017" cy="6458241"/>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60649"/>
            <a:ext cx="8606190" cy="563259"/>
            <a:chOff x="214282" y="214290"/>
            <a:chExt cx="7598078" cy="652151"/>
          </a:xfrm>
        </p:grpSpPr>
        <p:sp>
          <p:nvSpPr>
            <p:cNvPr id="39" name="38 - TextBox"/>
            <p:cNvSpPr txBox="1"/>
            <p:nvPr/>
          </p:nvSpPr>
          <p:spPr>
            <a:xfrm>
              <a:off x="1259632" y="260648"/>
              <a:ext cx="6552728" cy="605793"/>
            </a:xfrm>
            <a:prstGeom prst="rect">
              <a:avLst/>
            </a:prstGeom>
            <a:noFill/>
          </p:spPr>
          <p:txBody>
            <a:bodyPr wrap="square" rtlCol="0">
              <a:spAutoFit/>
            </a:bodyPr>
            <a:lstStyle/>
            <a:p>
              <a:pPr marL="0" lvl="1"/>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ΣΤΡΑΤΗΓΙΚΕΣ </a:t>
              </a:r>
              <a:r>
                <a:rPr lang="en-US"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MARKETING</a:t>
              </a: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6</a:t>
              </a:r>
              <a:r>
                <a:rPr lang="en-US" sz="2400" dirty="0">
                  <a:solidFill>
                    <a:schemeClr val="bg1"/>
                  </a:solidFill>
                  <a:latin typeface="Comic Sans MS" pitchFamily="66" charset="0"/>
                </a:rPr>
                <a:t>	</a:t>
              </a:r>
            </a:p>
          </p:txBody>
        </p:sp>
      </p:grpSp>
      <p:sp>
        <p:nvSpPr>
          <p:cNvPr id="7" name="Rectangle 6"/>
          <p:cNvSpPr/>
          <p:nvPr/>
        </p:nvSpPr>
        <p:spPr>
          <a:xfrm>
            <a:off x="611560" y="908720"/>
            <a:ext cx="7920880" cy="5611795"/>
          </a:xfrm>
          <a:prstGeom prst="rect">
            <a:avLst/>
          </a:prstGeom>
        </p:spPr>
        <p:txBody>
          <a:bodyPr wrap="square">
            <a:spAutoFit/>
          </a:bodyPr>
          <a:lstStyle/>
          <a:p>
            <a:pPr algn="just">
              <a:lnSpc>
                <a:spcPct val="150000"/>
              </a:lnSpc>
            </a:pPr>
            <a:r>
              <a:rPr lang="el-GR" sz="1600" dirty="0">
                <a:solidFill>
                  <a:srgbClr val="000000"/>
                </a:solidFill>
                <a:latin typeface="Arial"/>
                <a:cs typeface="Arial"/>
              </a:rPr>
              <a:t>Το μάρκετινγκ ασχολείται με τον προγραμματισμό, στρατηγική και εκτέλεση ενεργειών που αφορούν τα τέσσερα Ρ, μέσα στο πλαίσιο των ευρύτερων στρατηγικών επιδιώξεων της επιχείρησης. Οι στρατηγικές στοχευμένου </a:t>
            </a:r>
            <a:r>
              <a:rPr lang="en-US" sz="1600" dirty="0">
                <a:solidFill>
                  <a:srgbClr val="000000"/>
                </a:solidFill>
                <a:latin typeface="Arial"/>
                <a:cs typeface="Arial"/>
              </a:rPr>
              <a:t>marketing </a:t>
            </a:r>
            <a:r>
              <a:rPr lang="el-GR" sz="1600" dirty="0">
                <a:solidFill>
                  <a:srgbClr val="000000"/>
                </a:solidFill>
                <a:latin typeface="Arial"/>
                <a:cs typeface="Arial"/>
              </a:rPr>
              <a:t>περιλαμβάνουν:</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Το </a:t>
            </a:r>
            <a:r>
              <a:rPr lang="el-GR" sz="1600" b="1" dirty="0">
                <a:solidFill>
                  <a:srgbClr val="000000"/>
                </a:solidFill>
                <a:latin typeface="Arial"/>
                <a:cs typeface="Arial"/>
              </a:rPr>
              <a:t>αδιαφοροποίητο </a:t>
            </a:r>
            <a:r>
              <a:rPr lang="en-US" sz="1600" b="1" dirty="0">
                <a:solidFill>
                  <a:srgbClr val="000000"/>
                </a:solidFill>
                <a:latin typeface="Arial"/>
                <a:cs typeface="Arial"/>
              </a:rPr>
              <a:t>marketing</a:t>
            </a:r>
            <a:r>
              <a:rPr lang="el-GR" sz="1600" b="1" dirty="0">
                <a:solidFill>
                  <a:srgbClr val="000000"/>
                </a:solidFill>
                <a:latin typeface="Arial"/>
                <a:cs typeface="Arial"/>
              </a:rPr>
              <a:t>: </a:t>
            </a:r>
            <a:r>
              <a:rPr lang="el-GR" sz="1600" dirty="0">
                <a:solidFill>
                  <a:srgbClr val="000000"/>
                </a:solidFill>
                <a:latin typeface="Arial"/>
                <a:cs typeface="Arial"/>
              </a:rPr>
              <a:t>η εταιρεία προσεγγίζει την αγορά ως ένα </a:t>
            </a:r>
            <a:r>
              <a:rPr lang="el-GR" sz="1600" u="sng" dirty="0">
                <a:solidFill>
                  <a:srgbClr val="000000"/>
                </a:solidFill>
                <a:latin typeface="Arial"/>
                <a:cs typeface="Arial"/>
              </a:rPr>
              <a:t>σύνολο</a:t>
            </a:r>
            <a:r>
              <a:rPr lang="el-GR" sz="1600" dirty="0">
                <a:solidFill>
                  <a:srgbClr val="000000"/>
                </a:solidFill>
                <a:latin typeface="Arial"/>
                <a:cs typeface="Arial"/>
              </a:rPr>
              <a:t>, αγνοώντας τις διαφοροποιήσεις και τις ιδιαιτερότητες των πελατών.</a:t>
            </a:r>
          </a:p>
          <a:p>
            <a:pPr algn="just">
              <a:lnSpc>
                <a:spcPct val="150000"/>
              </a:lnSpc>
            </a:pPr>
            <a:r>
              <a:rPr lang="el-GR" sz="1600" b="1" dirty="0">
                <a:solidFill>
                  <a:srgbClr val="000000"/>
                </a:solidFill>
                <a:latin typeface="Arial"/>
                <a:cs typeface="Arial"/>
              </a:rPr>
              <a:t>Το διαφοροποιημένο </a:t>
            </a:r>
            <a:r>
              <a:rPr lang="en-US" sz="1600" b="1" dirty="0">
                <a:solidFill>
                  <a:srgbClr val="000000"/>
                </a:solidFill>
                <a:latin typeface="Arial"/>
                <a:cs typeface="Arial"/>
              </a:rPr>
              <a:t>marketing</a:t>
            </a:r>
            <a:r>
              <a:rPr lang="el-GR" sz="1600" dirty="0">
                <a:solidFill>
                  <a:srgbClr val="000000"/>
                </a:solidFill>
                <a:latin typeface="Arial"/>
                <a:cs typeface="Arial"/>
              </a:rPr>
              <a:t>: η εταιρεία προσαρμόζει τις προσφορές της και τις ενέργειές της για να ανταποκριθεί σε διαφορετικές ανάγκες, προτιμήσεις και απαιτήσεις των </a:t>
            </a:r>
            <a:r>
              <a:rPr lang="el-GR" sz="1600" u="sng" dirty="0">
                <a:solidFill>
                  <a:srgbClr val="000000"/>
                </a:solidFill>
                <a:latin typeface="Arial"/>
                <a:cs typeface="Arial"/>
              </a:rPr>
              <a:t>διαφορετικών</a:t>
            </a:r>
            <a:r>
              <a:rPr lang="el-GR" sz="1600" dirty="0">
                <a:solidFill>
                  <a:srgbClr val="000000"/>
                </a:solidFill>
                <a:latin typeface="Arial"/>
                <a:cs typeface="Arial"/>
              </a:rPr>
              <a:t> ομάδων πελατών.</a:t>
            </a:r>
          </a:p>
          <a:p>
            <a:pPr algn="just">
              <a:lnSpc>
                <a:spcPct val="150000"/>
              </a:lnSpc>
            </a:pPr>
            <a:r>
              <a:rPr lang="el-GR" sz="1600" b="1" dirty="0">
                <a:solidFill>
                  <a:srgbClr val="000000"/>
                </a:solidFill>
                <a:latin typeface="Arial"/>
                <a:cs typeface="Arial"/>
              </a:rPr>
              <a:t>Το εστιασμένο </a:t>
            </a:r>
            <a:r>
              <a:rPr lang="en-US" sz="1600" b="1" dirty="0">
                <a:solidFill>
                  <a:srgbClr val="000000"/>
                </a:solidFill>
                <a:latin typeface="Arial"/>
                <a:cs typeface="Arial"/>
              </a:rPr>
              <a:t>marketing</a:t>
            </a:r>
            <a:r>
              <a:rPr lang="el-GR" sz="1600" dirty="0">
                <a:solidFill>
                  <a:srgbClr val="000000"/>
                </a:solidFill>
                <a:latin typeface="Arial"/>
                <a:cs typeface="Arial"/>
              </a:rPr>
              <a:t>: η εταιρεία επικεντρώνεται αποκλειστικά σε συγκεκριμένες ομάδες πελατών ή αγοραστικά </a:t>
            </a:r>
            <a:r>
              <a:rPr lang="el-GR" sz="1600" u="sng" dirty="0">
                <a:solidFill>
                  <a:srgbClr val="000000"/>
                </a:solidFill>
                <a:latin typeface="Arial"/>
                <a:cs typeface="Arial"/>
              </a:rPr>
              <a:t>τμήματα</a:t>
            </a:r>
            <a:r>
              <a:rPr lang="el-GR" sz="1600" dirty="0">
                <a:solidFill>
                  <a:srgbClr val="000000"/>
                </a:solidFill>
                <a:latin typeface="Arial"/>
                <a:cs typeface="Arial"/>
              </a:rPr>
              <a:t> με τον στόχο να ικανοποιήσει αποτελεσματικά τις ανάγκες και τις επιθυμίες τους</a:t>
            </a:r>
          </a:p>
          <a:p>
            <a:pPr algn="just" defTabSz="762000">
              <a:lnSpc>
                <a:spcPct val="150000"/>
              </a:lnSpc>
              <a:defRPr/>
            </a:pPr>
            <a:r>
              <a:rPr lang="el-GR" sz="1600" b="1" dirty="0">
                <a:solidFill>
                  <a:srgbClr val="000000"/>
                </a:solidFill>
                <a:latin typeface="Arial"/>
                <a:cs typeface="Arial"/>
              </a:rPr>
              <a:t>Το εξατομικευμένο </a:t>
            </a:r>
            <a:r>
              <a:rPr lang="en-US" sz="1600" b="1" dirty="0">
                <a:solidFill>
                  <a:srgbClr val="000000"/>
                </a:solidFill>
                <a:latin typeface="Arial"/>
                <a:cs typeface="Arial"/>
              </a:rPr>
              <a:t>marketing</a:t>
            </a:r>
            <a:r>
              <a:rPr lang="el-GR" sz="1600" dirty="0">
                <a:solidFill>
                  <a:srgbClr val="000000"/>
                </a:solidFill>
                <a:latin typeface="Arial"/>
                <a:cs typeface="Arial"/>
              </a:rPr>
              <a:t>: η εταιρεία δημιουργεί προσαρμοσμένες και ατομικές εμπειρίες για κάθε </a:t>
            </a:r>
            <a:r>
              <a:rPr lang="el-GR" sz="1600" u="sng" dirty="0">
                <a:solidFill>
                  <a:srgbClr val="000000"/>
                </a:solidFill>
                <a:latin typeface="Arial"/>
                <a:cs typeface="Arial"/>
              </a:rPr>
              <a:t>μεμονωμένο</a:t>
            </a:r>
            <a:r>
              <a:rPr lang="el-GR" sz="1600" dirty="0">
                <a:solidFill>
                  <a:srgbClr val="000000"/>
                </a:solidFill>
                <a:latin typeface="Arial"/>
                <a:cs typeface="Arial"/>
              </a:rPr>
              <a:t> πελάτη. </a:t>
            </a:r>
          </a:p>
          <a:p>
            <a:pPr algn="just" defTabSz="762000">
              <a:lnSpc>
                <a:spcPct val="150000"/>
              </a:lnSpc>
              <a:defRPr/>
            </a:pPr>
            <a:endParaRPr lang="el-GR" sz="1600" dirty="0">
              <a:solidFill>
                <a:srgbClr val="000000"/>
              </a:solidFill>
              <a:latin typeface="Arial"/>
              <a:cs typeface="Arial"/>
            </a:endParaRPr>
          </a:p>
        </p:txBody>
      </p:sp>
    </p:spTree>
    <p:extLst>
      <p:ext uri="{BB962C8B-B14F-4D97-AF65-F5344CB8AC3E}">
        <p14:creationId xmlns:p14="http://schemas.microsoft.com/office/powerpoint/2010/main" val="3206743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188640"/>
            <a:ext cx="8229600" cy="648072"/>
          </a:xfrm>
        </p:spPr>
        <p:txBody>
          <a:bodyPr>
            <a:noAutofit/>
          </a:bodyPr>
          <a:lstStyle/>
          <a:p>
            <a:r>
              <a:rPr lang="el-GR" sz="3200" dirty="0">
                <a:solidFill>
                  <a:srgbClr val="000000"/>
                </a:solidFill>
                <a:latin typeface="Arial"/>
                <a:cs typeface="Arial"/>
              </a:rPr>
              <a:t>Το αδιαφοροποιητο </a:t>
            </a:r>
            <a:r>
              <a:rPr lang="en-US" sz="3200" dirty="0">
                <a:solidFill>
                  <a:srgbClr val="000000"/>
                </a:solidFill>
                <a:latin typeface="Arial"/>
                <a:cs typeface="Arial"/>
              </a:rPr>
              <a:t>marketing</a:t>
            </a:r>
            <a:endParaRPr lang="el-GR" sz="3200" dirty="0">
              <a:solidFill>
                <a:srgbClr val="000000"/>
              </a:solidFill>
              <a:latin typeface="Arial"/>
              <a:cs typeface="Arial"/>
            </a:endParaRPr>
          </a:p>
        </p:txBody>
      </p:sp>
      <p:sp>
        <p:nvSpPr>
          <p:cNvPr id="16" name="21 - Ορθογώνιο"/>
          <p:cNvSpPr/>
          <p:nvPr/>
        </p:nvSpPr>
        <p:spPr>
          <a:xfrm>
            <a:off x="573182" y="836712"/>
            <a:ext cx="7959258" cy="5242462"/>
          </a:xfrm>
          <a:prstGeom prst="rect">
            <a:avLst/>
          </a:prstGeom>
        </p:spPr>
        <p:txBody>
          <a:bodyPr wrap="square">
            <a:spAutoFit/>
          </a:bodyPr>
          <a:lstStyle/>
          <a:p>
            <a:pPr algn="just">
              <a:lnSpc>
                <a:spcPct val="150000"/>
              </a:lnSpc>
            </a:pPr>
            <a:r>
              <a:rPr lang="el-GR" sz="1600" dirty="0">
                <a:solidFill>
                  <a:srgbClr val="000000"/>
                </a:solidFill>
                <a:latin typeface="Arial"/>
                <a:cs typeface="Arial"/>
              </a:rPr>
              <a:t>Τα κύρια χαρακτηριστικά της στρατηγικής αδιαφοροποιητου marketing περιλαμβάνουν:</a:t>
            </a:r>
          </a:p>
          <a:p>
            <a:pPr algn="just">
              <a:lnSpc>
                <a:spcPct val="150000"/>
              </a:lnSpc>
            </a:pPr>
            <a:endParaRPr lang="el-GR" sz="1600" dirty="0">
              <a:solidFill>
                <a:srgbClr val="000000"/>
              </a:solidFill>
              <a:latin typeface="Arial"/>
              <a:cs typeface="Arial"/>
            </a:endParaRPr>
          </a:p>
          <a:p>
            <a:pPr algn="just">
              <a:lnSpc>
                <a:spcPct val="150000"/>
              </a:lnSpc>
            </a:pPr>
            <a:r>
              <a:rPr lang="el-GR" sz="1600" b="1" dirty="0">
                <a:solidFill>
                  <a:srgbClr val="000000"/>
                </a:solidFill>
                <a:latin typeface="Arial"/>
                <a:cs typeface="Arial"/>
              </a:rPr>
              <a:t>Ομοιογενής προσέγγιση: </a:t>
            </a:r>
            <a:r>
              <a:rPr lang="el-GR" sz="1600" dirty="0">
                <a:solidFill>
                  <a:srgbClr val="000000"/>
                </a:solidFill>
                <a:latin typeface="Arial"/>
                <a:cs typeface="Arial"/>
              </a:rPr>
              <a:t>Η εταιρεία αντιμετωπίζει όλο τον πληθυσμό ως ένα σύνολο και παρέχει τα ίδια προϊόντα ή υπηρεσίες χωρίς να λαμβάνει υπόψη τις διαφορετικές ανάγκες και προτιμήσεις των καταναλωτών.</a:t>
            </a:r>
          </a:p>
          <a:p>
            <a:pPr algn="just">
              <a:lnSpc>
                <a:spcPct val="150000"/>
              </a:lnSpc>
            </a:pPr>
            <a:endParaRPr lang="el-GR" sz="1600" dirty="0">
              <a:solidFill>
                <a:srgbClr val="000000"/>
              </a:solidFill>
              <a:latin typeface="Arial"/>
              <a:cs typeface="Arial"/>
            </a:endParaRPr>
          </a:p>
          <a:p>
            <a:pPr algn="just">
              <a:lnSpc>
                <a:spcPct val="150000"/>
              </a:lnSpc>
            </a:pPr>
            <a:r>
              <a:rPr lang="el-GR" sz="1600" b="1" dirty="0">
                <a:solidFill>
                  <a:srgbClr val="000000"/>
                </a:solidFill>
                <a:latin typeface="Arial"/>
                <a:cs typeface="Arial"/>
              </a:rPr>
              <a:t>Εξοικονόμηση κόστους</a:t>
            </a:r>
            <a:r>
              <a:rPr lang="el-GR" sz="1600" dirty="0">
                <a:solidFill>
                  <a:srgbClr val="000000"/>
                </a:solidFill>
                <a:latin typeface="Arial"/>
                <a:cs typeface="Arial"/>
              </a:rPr>
              <a:t>: Επειδή δεν απαιτείται προσαρμογή της προσέγγισης για διαφορετικά τμήματα, αυτή η στρατηγική μπορεί να οδηγήσει σε εξοικονόμηση κόστους.</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Η στρατηγική αδιαφοροποιητου marketing είναι κατάλληλη για επιχειρήσεις που προσφέρουν προϊόντα ή υπηρεσίες που είναι ομοιογενή. Με την ανάπτυξη του μάρκετινγκ και την αυξημένη προσοχή στις ατομικές ανάγκες, αυτή η στρατηγική έχει υποχωρήσει.</a:t>
            </a:r>
          </a:p>
        </p:txBody>
      </p:sp>
    </p:spTree>
    <p:extLst>
      <p:ext uri="{BB962C8B-B14F-4D97-AF65-F5344CB8AC3E}">
        <p14:creationId xmlns:p14="http://schemas.microsoft.com/office/powerpoint/2010/main" val="29121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404664"/>
            <a:ext cx="8229600" cy="648072"/>
          </a:xfrm>
        </p:spPr>
        <p:txBody>
          <a:bodyPr>
            <a:noAutofit/>
          </a:bodyPr>
          <a:lstStyle/>
          <a:p>
            <a:r>
              <a:rPr lang="el-GR" sz="3200" dirty="0">
                <a:solidFill>
                  <a:srgbClr val="000000"/>
                </a:solidFill>
                <a:latin typeface="Arial"/>
                <a:cs typeface="Arial"/>
              </a:rPr>
              <a:t>Το διαφοροποιημένο </a:t>
            </a:r>
            <a:r>
              <a:rPr lang="en-US" sz="3200" dirty="0">
                <a:solidFill>
                  <a:srgbClr val="000000"/>
                </a:solidFill>
                <a:latin typeface="Arial"/>
                <a:cs typeface="Arial"/>
              </a:rPr>
              <a:t>marketing</a:t>
            </a:r>
            <a:endParaRPr lang="el-GR" sz="3200" dirty="0">
              <a:solidFill>
                <a:srgbClr val="000000"/>
              </a:solidFill>
              <a:latin typeface="Arial"/>
              <a:cs typeface="Arial"/>
            </a:endParaRPr>
          </a:p>
        </p:txBody>
      </p:sp>
      <p:sp>
        <p:nvSpPr>
          <p:cNvPr id="16" name="21 - Ορθογώνιο"/>
          <p:cNvSpPr/>
          <p:nvPr/>
        </p:nvSpPr>
        <p:spPr>
          <a:xfrm>
            <a:off x="573182" y="1020398"/>
            <a:ext cx="7959258" cy="4503798"/>
          </a:xfrm>
          <a:prstGeom prst="rect">
            <a:avLst/>
          </a:prstGeom>
        </p:spPr>
        <p:txBody>
          <a:bodyPr wrap="square">
            <a:spAutoFit/>
          </a:bodyPr>
          <a:lstStyle/>
          <a:p>
            <a:pPr algn="just">
              <a:lnSpc>
                <a:spcPct val="150000"/>
              </a:lnSpc>
            </a:pPr>
            <a:r>
              <a:rPr lang="el-GR" sz="1600" dirty="0">
                <a:solidFill>
                  <a:srgbClr val="000000"/>
                </a:solidFill>
                <a:latin typeface="Arial"/>
                <a:cs typeface="Arial"/>
              </a:rPr>
              <a:t>Τα κύρια χαρακτηριστικά του διαφοροποιημένου μάρκετινγκ περιλαμβάνουν:</a:t>
            </a:r>
          </a:p>
          <a:p>
            <a:pPr algn="just">
              <a:lnSpc>
                <a:spcPct val="150000"/>
              </a:lnSpc>
            </a:pPr>
            <a:endParaRPr lang="el-GR" sz="1600" dirty="0">
              <a:solidFill>
                <a:srgbClr val="000000"/>
              </a:solidFill>
              <a:latin typeface="Arial"/>
              <a:cs typeface="Arial"/>
            </a:endParaRPr>
          </a:p>
          <a:p>
            <a:pPr algn="just">
              <a:lnSpc>
                <a:spcPct val="150000"/>
              </a:lnSpc>
            </a:pPr>
            <a:r>
              <a:rPr lang="el-GR" sz="1600" b="1" dirty="0">
                <a:solidFill>
                  <a:srgbClr val="000000"/>
                </a:solidFill>
                <a:latin typeface="Arial"/>
                <a:cs typeface="Arial"/>
              </a:rPr>
              <a:t>Στοχευμένες καμπάνιες: </a:t>
            </a:r>
            <a:r>
              <a:rPr lang="el-GR" sz="1600" dirty="0">
                <a:solidFill>
                  <a:srgbClr val="000000"/>
                </a:solidFill>
                <a:latin typeface="Arial"/>
                <a:cs typeface="Arial"/>
              </a:rPr>
              <a:t>Η εταιρεία στοχεύει σε συγκεκριμένες ομάδες πελατών και δημιουργεί καμπάνιες μάρκετινγκ που ανταποκρίνονται στις ανάγκες και επιθυμίες τους.</a:t>
            </a:r>
          </a:p>
          <a:p>
            <a:pPr algn="just">
              <a:lnSpc>
                <a:spcPct val="150000"/>
              </a:lnSpc>
            </a:pPr>
            <a:endParaRPr lang="el-GR" sz="1600" dirty="0">
              <a:solidFill>
                <a:srgbClr val="000000"/>
              </a:solidFill>
              <a:latin typeface="Arial"/>
              <a:cs typeface="Arial"/>
            </a:endParaRPr>
          </a:p>
          <a:p>
            <a:pPr algn="just">
              <a:lnSpc>
                <a:spcPct val="150000"/>
              </a:lnSpc>
            </a:pPr>
            <a:r>
              <a:rPr lang="el-GR" sz="1600" b="1" dirty="0">
                <a:solidFill>
                  <a:srgbClr val="000000"/>
                </a:solidFill>
                <a:latin typeface="Arial"/>
                <a:cs typeface="Arial"/>
              </a:rPr>
              <a:t>Εξατομίκευση της προσφοράς:</a:t>
            </a:r>
            <a:r>
              <a:rPr lang="en-US" sz="1600" b="1" dirty="0">
                <a:solidFill>
                  <a:srgbClr val="000000"/>
                </a:solidFill>
                <a:latin typeface="Arial"/>
                <a:cs typeface="Arial"/>
              </a:rPr>
              <a:t> </a:t>
            </a:r>
            <a:r>
              <a:rPr lang="el-GR" sz="1600" dirty="0">
                <a:solidFill>
                  <a:srgbClr val="000000"/>
                </a:solidFill>
                <a:latin typeface="Arial"/>
                <a:cs typeface="Arial"/>
              </a:rPr>
              <a:t>Οι προσφορές της εταιρείας προσαρμόζονται για κάθε ομάδα πελατών ξεχωριστά, ώστε να καλύπτουν τις ειδικές ανάγκες τους.</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Το διαφοροποιημένο μάρκετινγκ είναι συνήθως αποτελεσματικότερο από το αδιαφοροποιητο marketing</a:t>
            </a:r>
            <a:r>
              <a:rPr lang="en-US" sz="1600" dirty="0">
                <a:solidFill>
                  <a:srgbClr val="000000"/>
                </a:solidFill>
                <a:latin typeface="Arial"/>
                <a:cs typeface="Arial"/>
              </a:rPr>
              <a:t> </a:t>
            </a:r>
            <a:r>
              <a:rPr lang="el-GR" sz="1600" dirty="0">
                <a:solidFill>
                  <a:srgbClr val="000000"/>
                </a:solidFill>
                <a:latin typeface="Arial"/>
                <a:cs typeface="Arial"/>
              </a:rPr>
              <a:t>καθώς πετυχαίνει μεγαλύτερη ικανοποίηση των πελατών και ενισχύει την ανταγωνιστικότητα.</a:t>
            </a:r>
          </a:p>
        </p:txBody>
      </p:sp>
    </p:spTree>
    <p:extLst>
      <p:ext uri="{BB962C8B-B14F-4D97-AF65-F5344CB8AC3E}">
        <p14:creationId xmlns:p14="http://schemas.microsoft.com/office/powerpoint/2010/main" val="27913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404664"/>
            <a:ext cx="8229600" cy="648072"/>
          </a:xfrm>
        </p:spPr>
        <p:txBody>
          <a:bodyPr>
            <a:noAutofit/>
          </a:bodyPr>
          <a:lstStyle/>
          <a:p>
            <a:r>
              <a:rPr lang="el-GR" sz="3200" dirty="0">
                <a:solidFill>
                  <a:srgbClr val="000000"/>
                </a:solidFill>
                <a:latin typeface="Arial"/>
                <a:cs typeface="Arial"/>
              </a:rPr>
              <a:t>Το εξατομικευμένο </a:t>
            </a:r>
            <a:r>
              <a:rPr lang="en-US" sz="3200" dirty="0">
                <a:solidFill>
                  <a:srgbClr val="000000"/>
                </a:solidFill>
                <a:latin typeface="Arial"/>
                <a:cs typeface="Arial"/>
              </a:rPr>
              <a:t>marketing</a:t>
            </a:r>
            <a:endParaRPr lang="el-GR" sz="3200" dirty="0">
              <a:solidFill>
                <a:srgbClr val="000000"/>
              </a:solidFill>
              <a:latin typeface="Arial"/>
              <a:cs typeface="Arial"/>
            </a:endParaRPr>
          </a:p>
        </p:txBody>
      </p:sp>
      <p:sp>
        <p:nvSpPr>
          <p:cNvPr id="16" name="21 - Ορθογώνιο"/>
          <p:cNvSpPr/>
          <p:nvPr/>
        </p:nvSpPr>
        <p:spPr>
          <a:xfrm>
            <a:off x="573182" y="764704"/>
            <a:ext cx="7959258" cy="5242462"/>
          </a:xfrm>
          <a:prstGeom prst="rect">
            <a:avLst/>
          </a:prstGeom>
        </p:spPr>
        <p:txBody>
          <a:bodyPr wrap="square">
            <a:spAutoFit/>
          </a:bodyPr>
          <a:lstStyle/>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Τα κύρια χαρακτηριστικά του εξατομικευμένου μάρκετινγκ περιλαμβάνουν:</a:t>
            </a:r>
          </a:p>
          <a:p>
            <a:pPr algn="just">
              <a:lnSpc>
                <a:spcPct val="150000"/>
              </a:lnSpc>
            </a:pPr>
            <a:endParaRPr lang="el-GR" sz="1600" dirty="0">
              <a:solidFill>
                <a:srgbClr val="000000"/>
              </a:solidFill>
              <a:latin typeface="Arial"/>
              <a:cs typeface="Arial"/>
            </a:endParaRPr>
          </a:p>
          <a:p>
            <a:pPr algn="just">
              <a:lnSpc>
                <a:spcPct val="150000"/>
              </a:lnSpc>
            </a:pPr>
            <a:r>
              <a:rPr lang="el-GR" sz="1600" b="1" dirty="0">
                <a:solidFill>
                  <a:srgbClr val="000000"/>
                </a:solidFill>
                <a:latin typeface="Arial"/>
                <a:cs typeface="Arial"/>
              </a:rPr>
              <a:t>Προσωποποίηση των προσφορών: </a:t>
            </a:r>
            <a:r>
              <a:rPr lang="el-GR" sz="1600" dirty="0">
                <a:solidFill>
                  <a:srgbClr val="000000"/>
                </a:solidFill>
                <a:latin typeface="Arial"/>
                <a:cs typeface="Arial"/>
              </a:rPr>
              <a:t>Η εταιρεία προσφέρει εξατομικευμένα προϊόντα, υπηρεσίες ή προσφορές που αντιστοιχούν στις προτιμήσεις και τις ανάγκες του κάθε πελάτη.</a:t>
            </a:r>
          </a:p>
          <a:p>
            <a:pPr marL="285750" indent="-285750" algn="just">
              <a:lnSpc>
                <a:spcPct val="150000"/>
              </a:lnSpc>
              <a:buFont typeface="Arial"/>
              <a:buChar char="•"/>
            </a:pPr>
            <a:endParaRPr lang="el-GR" sz="1600" dirty="0">
              <a:solidFill>
                <a:srgbClr val="000000"/>
              </a:solidFill>
              <a:latin typeface="Arial"/>
              <a:cs typeface="Arial"/>
            </a:endParaRPr>
          </a:p>
          <a:p>
            <a:pPr algn="just">
              <a:lnSpc>
                <a:spcPct val="150000"/>
              </a:lnSpc>
            </a:pPr>
            <a:r>
              <a:rPr lang="el-GR" sz="1600" b="1" dirty="0">
                <a:solidFill>
                  <a:srgbClr val="000000"/>
                </a:solidFill>
                <a:latin typeface="Arial"/>
                <a:cs typeface="Arial"/>
              </a:rPr>
              <a:t>Προσαρμοσμένα μηνύματα: </a:t>
            </a:r>
            <a:r>
              <a:rPr lang="el-GR" sz="1600" dirty="0">
                <a:solidFill>
                  <a:srgbClr val="000000"/>
                </a:solidFill>
                <a:latin typeface="Arial"/>
                <a:cs typeface="Arial"/>
              </a:rPr>
              <a:t>Η εταιρεία επικοινωνεί με τους πελάτες με μηνύματα που απευθύνονται απευθείας σε αυτούς, λαμβάνοντας υπόψη τις προηγούμενες αγορές, τις προτιμήσεις και τις δραστηριότητές τους.</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Οι εξατομικευμένες εμπειρίες και προσφορές μπορούν να οδηγήσουν σε μεγαλύτερη δέσμευση των πελατών, αυξάνοντας την πιθανότητα επαναλαμβανόμενων αγορών και πιστότητας προς την εταιρεία.</a:t>
            </a:r>
          </a:p>
        </p:txBody>
      </p:sp>
    </p:spTree>
    <p:extLst>
      <p:ext uri="{BB962C8B-B14F-4D97-AF65-F5344CB8AC3E}">
        <p14:creationId xmlns:p14="http://schemas.microsoft.com/office/powerpoint/2010/main" val="77124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404664"/>
            <a:ext cx="8229600" cy="648072"/>
          </a:xfrm>
        </p:spPr>
        <p:txBody>
          <a:bodyPr>
            <a:noAutofit/>
          </a:bodyPr>
          <a:lstStyle/>
          <a:p>
            <a:r>
              <a:rPr lang="el-GR" sz="3200" dirty="0">
                <a:solidFill>
                  <a:srgbClr val="000000"/>
                </a:solidFill>
                <a:latin typeface="Arial"/>
                <a:cs typeface="Arial"/>
              </a:rPr>
              <a:t>Το εστιασμένο</a:t>
            </a:r>
            <a:r>
              <a:rPr lang="en-US" sz="3200" dirty="0">
                <a:solidFill>
                  <a:srgbClr val="000000"/>
                </a:solidFill>
                <a:latin typeface="Arial"/>
                <a:cs typeface="Arial"/>
              </a:rPr>
              <a:t> marketing</a:t>
            </a:r>
            <a:endParaRPr lang="el-GR" sz="3200" dirty="0">
              <a:solidFill>
                <a:srgbClr val="000000"/>
              </a:solidFill>
              <a:latin typeface="Arial"/>
              <a:cs typeface="Arial"/>
            </a:endParaRPr>
          </a:p>
        </p:txBody>
      </p:sp>
      <p:sp>
        <p:nvSpPr>
          <p:cNvPr id="16" name="21 - Ορθογώνιο"/>
          <p:cNvSpPr/>
          <p:nvPr/>
        </p:nvSpPr>
        <p:spPr>
          <a:xfrm>
            <a:off x="573182" y="1229458"/>
            <a:ext cx="7959258" cy="4503798"/>
          </a:xfrm>
          <a:prstGeom prst="rect">
            <a:avLst/>
          </a:prstGeom>
        </p:spPr>
        <p:txBody>
          <a:bodyPr wrap="square">
            <a:spAutoFit/>
          </a:bodyPr>
          <a:lstStyle/>
          <a:p>
            <a:pPr algn="just">
              <a:lnSpc>
                <a:spcPct val="150000"/>
              </a:lnSpc>
            </a:pPr>
            <a:r>
              <a:rPr lang="el-GR" sz="1600" dirty="0">
                <a:solidFill>
                  <a:srgbClr val="000000"/>
                </a:solidFill>
                <a:latin typeface="Arial"/>
                <a:cs typeface="Arial"/>
              </a:rPr>
              <a:t>Τα κύρια χαρακτηριστικά του εστιασμένου μάρκετινγκ περιλαμβάνουν:</a:t>
            </a:r>
          </a:p>
          <a:p>
            <a:pPr algn="just">
              <a:lnSpc>
                <a:spcPct val="150000"/>
              </a:lnSpc>
            </a:pPr>
            <a:endParaRPr lang="el-GR" sz="1600" dirty="0">
              <a:solidFill>
                <a:srgbClr val="000000"/>
              </a:solidFill>
              <a:latin typeface="Arial"/>
              <a:cs typeface="Arial"/>
            </a:endParaRPr>
          </a:p>
          <a:p>
            <a:pPr algn="just">
              <a:lnSpc>
                <a:spcPct val="150000"/>
              </a:lnSpc>
            </a:pPr>
            <a:r>
              <a:rPr lang="el-GR" sz="1600" b="1" dirty="0">
                <a:solidFill>
                  <a:srgbClr val="000000"/>
                </a:solidFill>
                <a:latin typeface="Arial"/>
                <a:cs typeface="Arial"/>
              </a:rPr>
              <a:t>Στρατηγική εστίαση: </a:t>
            </a:r>
            <a:r>
              <a:rPr lang="el-GR" sz="1600" dirty="0">
                <a:solidFill>
                  <a:srgbClr val="000000"/>
                </a:solidFill>
                <a:latin typeface="Arial"/>
                <a:cs typeface="Arial"/>
              </a:rPr>
              <a:t>Η εταιρεία επιλέγει στρατηγικά ένα ή λίγα περιορισμένα αγοραστικά τμήματα που ανταποκρίνονται στους στόχους της και προσανατολίζει τις προσπάθειές της για αυτά τα τμήματα.</a:t>
            </a:r>
          </a:p>
          <a:p>
            <a:pPr algn="just">
              <a:lnSpc>
                <a:spcPct val="150000"/>
              </a:lnSpc>
            </a:pPr>
            <a:endParaRPr lang="el-GR" sz="1600" dirty="0">
              <a:solidFill>
                <a:srgbClr val="000000"/>
              </a:solidFill>
              <a:latin typeface="Arial"/>
              <a:cs typeface="Arial"/>
            </a:endParaRPr>
          </a:p>
          <a:p>
            <a:pPr algn="just">
              <a:lnSpc>
                <a:spcPct val="150000"/>
              </a:lnSpc>
            </a:pPr>
            <a:r>
              <a:rPr lang="el-GR" sz="1600" b="1" dirty="0">
                <a:solidFill>
                  <a:srgbClr val="000000"/>
                </a:solidFill>
                <a:latin typeface="Arial"/>
                <a:cs typeface="Arial"/>
              </a:rPr>
              <a:t>Εξειδίκευση της προσφοράς</a:t>
            </a:r>
            <a:r>
              <a:rPr lang="el-GR" sz="1600" dirty="0">
                <a:solidFill>
                  <a:srgbClr val="000000"/>
                </a:solidFill>
                <a:latin typeface="Arial"/>
                <a:cs typeface="Arial"/>
              </a:rPr>
              <a:t>: Η εταιρεία παρέχει προϊόντα ή υπηρεσίες που είναι ειδικά σχεδιασμένα για να ικανοποιούν τις ανάγκες της επιλεγμένης ομάδας πελατών.</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Η εταιρεία επικεντρώνεται στο να προσεγγίσει και να καλύψει τις ειδικές ανάγκες των επιλεγμένων πελατών με αποτελεσματικό τρόπο και έτσι μπορεί να αποφύγει τον άμεσο ανταγωνισμό</a:t>
            </a:r>
          </a:p>
        </p:txBody>
      </p:sp>
    </p:spTree>
    <p:extLst>
      <p:ext uri="{BB962C8B-B14F-4D97-AF65-F5344CB8AC3E}">
        <p14:creationId xmlns:p14="http://schemas.microsoft.com/office/powerpoint/2010/main" val="12154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latin typeface="Arial"/>
                <a:cs typeface="Arial"/>
              </a:endParaRPr>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latin typeface="Arial"/>
                  <a:cs typeface="Arial"/>
                </a:endParaRP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Arial"/>
                    <a:ea typeface="+mj-ea"/>
                    <a:cs typeface="Arial"/>
                  </a:rPr>
                  <a:t>    </a:t>
                </a:r>
                <a:endParaRPr kumimoji="0" lang="el-GR" sz="3600" b="0" i="0" u="none" strike="noStrike" kern="1200" cap="none" spc="0" normalizeH="0" baseline="0" noProof="0" dirty="0">
                  <a:ln>
                    <a:noFill/>
                  </a:ln>
                  <a:solidFill>
                    <a:schemeClr val="bg1">
                      <a:lumMod val="95000"/>
                    </a:schemeClr>
                  </a:solidFill>
                  <a:effectLst/>
                  <a:uLnTx/>
                  <a:uFillTx/>
                  <a:latin typeface="Arial"/>
                  <a:ea typeface="+mj-ea"/>
                  <a:cs typeface="Arial"/>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bg1"/>
                    </a:solidFill>
                    <a:latin typeface="Arial"/>
                    <a:cs typeface="Arial"/>
                  </a:rPr>
                  <a:t>7</a:t>
                </a: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latin typeface="Arial"/>
                <a:cs typeface="Arial"/>
              </a:endParaRP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latin typeface="Arial"/>
                <a:cs typeface="Arial"/>
              </a:endParaRPr>
            </a:p>
          </p:txBody>
        </p:sp>
      </p:grpSp>
      <p:grpSp>
        <p:nvGrpSpPr>
          <p:cNvPr id="32" name="31 - Ομάδα"/>
          <p:cNvGrpSpPr/>
          <p:nvPr/>
        </p:nvGrpSpPr>
        <p:grpSpPr>
          <a:xfrm>
            <a:off x="214282" y="210156"/>
            <a:ext cx="8390166" cy="578812"/>
            <a:chOff x="214282" y="210156"/>
            <a:chExt cx="7285444" cy="578812"/>
          </a:xfrm>
        </p:grpSpPr>
        <p:sp>
          <p:nvSpPr>
            <p:cNvPr id="39" name="38 - TextBox"/>
            <p:cNvSpPr txBox="1"/>
            <p:nvPr/>
          </p:nvSpPr>
          <p:spPr>
            <a:xfrm>
              <a:off x="1121992" y="210156"/>
              <a:ext cx="6377734" cy="523220"/>
            </a:xfrm>
            <a:prstGeom prst="rect">
              <a:avLst/>
            </a:prstGeom>
            <a:noFill/>
          </p:spPr>
          <p:txBody>
            <a:bodyPr wrap="square" rtlCol="0">
              <a:spAutoFit/>
            </a:bodyPr>
            <a:lstStyle/>
            <a:p>
              <a:r>
                <a:rPr lang="el-GR" sz="2800" b="1" dirty="0">
                  <a:solidFill>
                    <a:srgbClr val="88CCE4"/>
                  </a:solidFill>
                  <a:effectLst>
                    <a:outerShdw blurRad="38100" dist="38100" dir="2700000" algn="tl">
                      <a:srgbClr val="000000">
                        <a:alpha val="43137"/>
                      </a:srgbClr>
                    </a:outerShdw>
                  </a:effectLst>
                  <a:latin typeface="Arial"/>
                  <a:cs typeface="Arial"/>
                </a:rPr>
                <a:t> ΨΗΦΙΑΚΟ </a:t>
              </a:r>
              <a:r>
                <a:rPr lang="en-US" sz="2800" b="1" dirty="0">
                  <a:solidFill>
                    <a:srgbClr val="88CCE4"/>
                  </a:solidFill>
                  <a:effectLst>
                    <a:outerShdw blurRad="38100" dist="38100" dir="2700000" algn="tl">
                      <a:srgbClr val="000000">
                        <a:alpha val="43137"/>
                      </a:srgbClr>
                    </a:outerShdw>
                  </a:effectLst>
                  <a:latin typeface="Arial"/>
                  <a:cs typeface="Arial"/>
                </a:rPr>
                <a:t>MARKETING</a:t>
              </a:r>
              <a:endParaRPr lang="el-GR" sz="2800" dirty="0">
                <a:solidFill>
                  <a:srgbClr val="88CCE4"/>
                </a:solidFill>
                <a:effectLst>
                  <a:outerShdw blurRad="38100" dist="38100" dir="2700000" algn="tl">
                    <a:srgbClr val="000000">
                      <a:alpha val="43137"/>
                    </a:srgbClr>
                  </a:outerShdw>
                </a:effectLst>
                <a:latin typeface="Arial"/>
                <a:cs typeface="Arial"/>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lgn="ctr">
                <a:spcBef>
                  <a:spcPct val="20000"/>
                </a:spcBef>
                <a:buClr>
                  <a:schemeClr val="tx2"/>
                </a:buClr>
              </a:pPr>
              <a:r>
                <a:rPr lang="en-US" sz="2800" dirty="0">
                  <a:solidFill>
                    <a:schemeClr val="bg1"/>
                  </a:solidFill>
                  <a:latin typeface="Arial"/>
                  <a:cs typeface="Arial"/>
                </a:rPr>
                <a:t>  </a:t>
              </a:r>
              <a:r>
                <a:rPr lang="en-US" sz="2400" dirty="0">
                  <a:solidFill>
                    <a:schemeClr val="bg1"/>
                  </a:solidFill>
                  <a:latin typeface="Arial"/>
                  <a:cs typeface="Arial"/>
                </a:rPr>
                <a:t>	</a:t>
              </a:r>
            </a:p>
          </p:txBody>
        </p:sp>
      </p:grpSp>
      <p:sp>
        <p:nvSpPr>
          <p:cNvPr id="33" name="21 - Ορθογώνιο"/>
          <p:cNvSpPr/>
          <p:nvPr/>
        </p:nvSpPr>
        <p:spPr>
          <a:xfrm>
            <a:off x="357158" y="1429226"/>
            <a:ext cx="8247290" cy="1549142"/>
          </a:xfrm>
          <a:prstGeom prst="rect">
            <a:avLst/>
          </a:prstGeom>
        </p:spPr>
        <p:txBody>
          <a:bodyPr wrap="square">
            <a:spAutoFit/>
          </a:bodyPr>
          <a:lstStyle/>
          <a:p>
            <a:pPr algn="just">
              <a:lnSpc>
                <a:spcPct val="150000"/>
              </a:lnSpc>
            </a:pPr>
            <a:endParaRPr lang="el-GR" sz="1600" dirty="0">
              <a:latin typeface="Arial"/>
              <a:cs typeface="Arial"/>
            </a:endParaRPr>
          </a:p>
          <a:p>
            <a:pPr algn="just">
              <a:lnSpc>
                <a:spcPct val="150000"/>
              </a:lnSpc>
            </a:pPr>
            <a:endParaRPr lang="en-US" sz="1600" dirty="0">
              <a:latin typeface="Arial"/>
              <a:cs typeface="Arial"/>
            </a:endParaRPr>
          </a:p>
          <a:p>
            <a:pPr algn="just">
              <a:lnSpc>
                <a:spcPct val="150000"/>
              </a:lnSpc>
              <a:buFont typeface="Wingdings" pitchFamily="2" charset="2"/>
              <a:buNone/>
            </a:pPr>
            <a:endParaRPr lang="el-GR" sz="1600" dirty="0">
              <a:latin typeface="Arial"/>
              <a:cs typeface="Arial"/>
            </a:endParaRPr>
          </a:p>
          <a:p>
            <a:pPr algn="just">
              <a:lnSpc>
                <a:spcPct val="150000"/>
              </a:lnSpc>
            </a:pPr>
            <a:endParaRPr lang="en-US" sz="1600" dirty="0">
              <a:latin typeface="Arial"/>
              <a:cs typeface="Arial"/>
            </a:endParaRPr>
          </a:p>
        </p:txBody>
      </p:sp>
      <p:sp>
        <p:nvSpPr>
          <p:cNvPr id="3" name="Rectangle 2"/>
          <p:cNvSpPr/>
          <p:nvPr/>
        </p:nvSpPr>
        <p:spPr>
          <a:xfrm>
            <a:off x="539552" y="1052736"/>
            <a:ext cx="8136904" cy="4750019"/>
          </a:xfrm>
          <a:prstGeom prst="rect">
            <a:avLst/>
          </a:prstGeom>
        </p:spPr>
        <p:txBody>
          <a:bodyPr wrap="square">
            <a:spAutoFit/>
          </a:bodyPr>
          <a:lstStyle/>
          <a:p>
            <a:pPr algn="just">
              <a:lnSpc>
                <a:spcPct val="150000"/>
              </a:lnSpc>
            </a:pPr>
            <a:r>
              <a:rPr lang="el-GR" sz="1600" dirty="0">
                <a:latin typeface="Arial"/>
                <a:cs typeface="Arial"/>
              </a:rPr>
              <a:t>Το </a:t>
            </a:r>
            <a:r>
              <a:rPr lang="en-US" sz="1600" dirty="0">
                <a:latin typeface="Arial"/>
                <a:cs typeface="Arial"/>
              </a:rPr>
              <a:t>marketing</a:t>
            </a:r>
            <a:r>
              <a:rPr lang="el-GR" sz="1600" dirty="0">
                <a:latin typeface="Arial"/>
                <a:cs typeface="Arial"/>
              </a:rPr>
              <a:t> είναι μια δυναμική και συνεχώς εξελισσόμενη διαδικασία. Οι σύγχρονες τάσεις του μάρκετινγκ επηρεάζονται από τις τεχνολογικές και κοινωνικές εξελίξεις, καθώς και από τις αλλαγές στις ανάγκες και συμπεριφορές των καταναλωτών. </a:t>
            </a:r>
          </a:p>
          <a:p>
            <a:pPr algn="just">
              <a:lnSpc>
                <a:spcPct val="150000"/>
              </a:lnSpc>
            </a:pPr>
            <a:endParaRPr lang="el-GR" sz="1600" dirty="0">
              <a:solidFill>
                <a:srgbClr val="FF0000"/>
              </a:solidFill>
              <a:latin typeface="Arial"/>
              <a:cs typeface="Arial"/>
            </a:endParaRPr>
          </a:p>
          <a:p>
            <a:pPr algn="ctr"/>
            <a:r>
              <a:rPr lang="el-GR" sz="1600" b="1" dirty="0">
                <a:solidFill>
                  <a:srgbClr val="FF0000"/>
                </a:solidFill>
                <a:latin typeface="Arial"/>
                <a:cs typeface="Arial"/>
              </a:rPr>
              <a:t>«</a:t>
            </a:r>
            <a:r>
              <a:rPr lang="el-GR" sz="1600" b="1" i="1" dirty="0">
                <a:solidFill>
                  <a:srgbClr val="FF0000"/>
                </a:solidFill>
                <a:latin typeface="Arial"/>
                <a:cs typeface="Arial"/>
              </a:rPr>
              <a:t>To παραδοσιακό marketing πέθανε</a:t>
            </a:r>
            <a:r>
              <a:rPr lang="el-GR" sz="1600" b="1" dirty="0">
                <a:solidFill>
                  <a:srgbClr val="FF0000"/>
                </a:solidFill>
                <a:latin typeface="Arial"/>
                <a:cs typeface="Arial"/>
              </a:rPr>
              <a:t>»</a:t>
            </a:r>
            <a:endParaRPr lang="en-US" sz="1600" b="1" dirty="0">
              <a:solidFill>
                <a:srgbClr val="FF0000"/>
              </a:solidFill>
              <a:latin typeface="Arial"/>
              <a:cs typeface="Arial"/>
            </a:endParaRPr>
          </a:p>
          <a:p>
            <a:pPr algn="ctr"/>
            <a:r>
              <a:rPr lang="el-GR" sz="1600" b="1" dirty="0">
                <a:solidFill>
                  <a:srgbClr val="FF0000"/>
                </a:solidFill>
                <a:latin typeface="Arial"/>
                <a:cs typeface="Arial"/>
              </a:rPr>
              <a:t>Philip Kotler, 2010</a:t>
            </a:r>
            <a:r>
              <a:rPr lang="en-US" sz="1600" b="1" dirty="0">
                <a:solidFill>
                  <a:srgbClr val="FF0000"/>
                </a:solidFill>
                <a:latin typeface="Arial"/>
                <a:cs typeface="Arial"/>
              </a:rPr>
              <a:t> </a:t>
            </a:r>
            <a:endParaRPr lang="el-GR" sz="1600" b="1" dirty="0">
              <a:solidFill>
                <a:srgbClr val="FF0000"/>
              </a:solidFill>
              <a:latin typeface="Arial"/>
              <a:cs typeface="Arial"/>
            </a:endParaRPr>
          </a:p>
          <a:p>
            <a:pPr algn="ctr"/>
            <a:endParaRPr lang="el-GR" sz="1600" dirty="0">
              <a:latin typeface="Arial"/>
              <a:cs typeface="Arial"/>
            </a:endParaRPr>
          </a:p>
          <a:p>
            <a:pPr algn="ctr"/>
            <a:endParaRPr lang="el-GR" sz="1600" dirty="0">
              <a:latin typeface="Arial"/>
              <a:cs typeface="Arial"/>
            </a:endParaRPr>
          </a:p>
          <a:p>
            <a:pPr algn="just">
              <a:lnSpc>
                <a:spcPct val="150000"/>
              </a:lnSpc>
            </a:pPr>
            <a:r>
              <a:rPr lang="el-GR" sz="1600" b="1" dirty="0">
                <a:latin typeface="Arial"/>
                <a:cs typeface="Arial"/>
              </a:rPr>
              <a:t>Το ψη</a:t>
            </a:r>
            <a:r>
              <a:rPr lang="en-US" sz="1600" b="1" dirty="0" err="1">
                <a:latin typeface="Arial"/>
                <a:cs typeface="Arial"/>
              </a:rPr>
              <a:t>φι</a:t>
            </a:r>
            <a:r>
              <a:rPr lang="en-US" sz="1600" b="1" dirty="0">
                <a:latin typeface="Arial"/>
                <a:cs typeface="Arial"/>
              </a:rPr>
              <a:t>α</a:t>
            </a:r>
            <a:r>
              <a:rPr lang="en-US" sz="1600" b="1" dirty="0" err="1">
                <a:latin typeface="Arial"/>
                <a:cs typeface="Arial"/>
              </a:rPr>
              <a:t>κό</a:t>
            </a:r>
            <a:r>
              <a:rPr lang="en-US" sz="1600" b="1" dirty="0">
                <a:latin typeface="Arial"/>
                <a:cs typeface="Arial"/>
              </a:rPr>
              <a:t> </a:t>
            </a:r>
            <a:r>
              <a:rPr lang="el-GR" sz="1600" b="1" dirty="0">
                <a:latin typeface="Arial"/>
                <a:cs typeface="Arial"/>
              </a:rPr>
              <a:t>ή </a:t>
            </a:r>
            <a:r>
              <a:rPr lang="en-US" sz="1600" b="1" dirty="0">
                <a:latin typeface="Arial"/>
                <a:cs typeface="Arial"/>
              </a:rPr>
              <a:t>digital marketing: </a:t>
            </a:r>
            <a:r>
              <a:rPr lang="en-US" sz="1600" dirty="0" err="1">
                <a:latin typeface="Arial"/>
                <a:cs typeface="Arial"/>
              </a:rPr>
              <a:t>Η</a:t>
            </a:r>
            <a:r>
              <a:rPr lang="en-US" sz="1600" dirty="0">
                <a:latin typeface="Arial"/>
                <a:cs typeface="Arial"/>
              </a:rPr>
              <a:t> </a:t>
            </a:r>
            <a:r>
              <a:rPr lang="en-US" sz="1600" dirty="0" err="1">
                <a:latin typeface="Arial"/>
                <a:cs typeface="Arial"/>
              </a:rPr>
              <a:t>ψηφι</a:t>
            </a:r>
            <a:r>
              <a:rPr lang="en-US" sz="1600" dirty="0">
                <a:latin typeface="Arial"/>
                <a:cs typeface="Arial"/>
              </a:rPr>
              <a:t>α</a:t>
            </a:r>
            <a:r>
              <a:rPr lang="en-US" sz="1600" dirty="0" err="1">
                <a:latin typeface="Arial"/>
                <a:cs typeface="Arial"/>
              </a:rPr>
              <a:t>κή</a:t>
            </a:r>
            <a:r>
              <a:rPr lang="en-US" sz="1600" dirty="0">
                <a:latin typeface="Arial"/>
                <a:cs typeface="Arial"/>
              </a:rPr>
              <a:t> </a:t>
            </a:r>
            <a:r>
              <a:rPr lang="en-US" sz="1600" dirty="0" err="1">
                <a:latin typeface="Arial"/>
                <a:cs typeface="Arial"/>
              </a:rPr>
              <a:t>ε</a:t>
            </a:r>
            <a:r>
              <a:rPr lang="en-US" sz="1600" dirty="0">
                <a:latin typeface="Arial"/>
                <a:cs typeface="Arial"/>
              </a:rPr>
              <a:t>πα</a:t>
            </a:r>
            <a:r>
              <a:rPr lang="en-US" sz="1600" dirty="0" err="1">
                <a:latin typeface="Arial"/>
                <a:cs typeface="Arial"/>
              </a:rPr>
              <a:t>νάστ</a:t>
            </a:r>
            <a:r>
              <a:rPr lang="en-US" sz="1600" dirty="0">
                <a:latin typeface="Arial"/>
                <a:cs typeface="Arial"/>
              </a:rPr>
              <a:t>α</a:t>
            </a:r>
            <a:r>
              <a:rPr lang="en-US" sz="1600" dirty="0" err="1">
                <a:latin typeface="Arial"/>
                <a:cs typeface="Arial"/>
              </a:rPr>
              <a:t>ση</a:t>
            </a:r>
            <a:r>
              <a:rPr lang="en-US" sz="1600" dirty="0">
                <a:latin typeface="Arial"/>
                <a:cs typeface="Arial"/>
              </a:rPr>
              <a:t> </a:t>
            </a:r>
            <a:r>
              <a:rPr lang="en-US" sz="1600" dirty="0" err="1">
                <a:latin typeface="Arial"/>
                <a:cs typeface="Arial"/>
              </a:rPr>
              <a:t>έχει</a:t>
            </a:r>
            <a:r>
              <a:rPr lang="en-US" sz="1600" dirty="0">
                <a:latin typeface="Arial"/>
                <a:cs typeface="Arial"/>
              </a:rPr>
              <a:t> α</a:t>
            </a:r>
            <a:r>
              <a:rPr lang="en-US" sz="1600" dirty="0" err="1">
                <a:latin typeface="Arial"/>
                <a:cs typeface="Arial"/>
              </a:rPr>
              <a:t>λλάξει</a:t>
            </a:r>
            <a:r>
              <a:rPr lang="en-US" sz="1600" dirty="0">
                <a:latin typeface="Arial"/>
                <a:cs typeface="Arial"/>
              </a:rPr>
              <a:t> </a:t>
            </a:r>
            <a:r>
              <a:rPr lang="en-US" sz="1600" dirty="0" err="1">
                <a:latin typeface="Arial"/>
                <a:cs typeface="Arial"/>
              </a:rPr>
              <a:t>ριζικά</a:t>
            </a:r>
            <a:r>
              <a:rPr lang="en-US" sz="1600" dirty="0">
                <a:latin typeface="Arial"/>
                <a:cs typeface="Arial"/>
              </a:rPr>
              <a:t> </a:t>
            </a:r>
            <a:r>
              <a:rPr lang="en-US" sz="1600" dirty="0" err="1">
                <a:latin typeface="Arial"/>
                <a:cs typeface="Arial"/>
              </a:rPr>
              <a:t>τον</a:t>
            </a:r>
            <a:r>
              <a:rPr lang="en-US" sz="1600" dirty="0">
                <a:latin typeface="Arial"/>
                <a:cs typeface="Arial"/>
              </a:rPr>
              <a:t> </a:t>
            </a:r>
            <a:r>
              <a:rPr lang="en-US" sz="1600" dirty="0" err="1">
                <a:latin typeface="Arial"/>
                <a:cs typeface="Arial"/>
              </a:rPr>
              <a:t>τρό</a:t>
            </a:r>
            <a:r>
              <a:rPr lang="en-US" sz="1600" dirty="0">
                <a:latin typeface="Arial"/>
                <a:cs typeface="Arial"/>
              </a:rPr>
              <a:t>π</a:t>
            </a:r>
            <a:r>
              <a:rPr lang="en-US" sz="1600" dirty="0" err="1">
                <a:latin typeface="Arial"/>
                <a:cs typeface="Arial"/>
              </a:rPr>
              <a:t>ο</a:t>
            </a:r>
            <a:r>
              <a:rPr lang="en-US" sz="1600" dirty="0">
                <a:latin typeface="Arial"/>
                <a:cs typeface="Arial"/>
              </a:rPr>
              <a:t> π</a:t>
            </a:r>
            <a:r>
              <a:rPr lang="en-US" sz="1600" dirty="0" err="1">
                <a:latin typeface="Arial"/>
                <a:cs typeface="Arial"/>
              </a:rPr>
              <a:t>ου</a:t>
            </a:r>
            <a:r>
              <a:rPr lang="en-US" sz="1600" dirty="0">
                <a:latin typeface="Arial"/>
                <a:cs typeface="Arial"/>
              </a:rPr>
              <a:t> </a:t>
            </a:r>
            <a:r>
              <a:rPr lang="en-US" sz="1600" dirty="0" err="1">
                <a:latin typeface="Arial"/>
                <a:cs typeface="Arial"/>
              </a:rPr>
              <a:t>οι</a:t>
            </a:r>
            <a:r>
              <a:rPr lang="en-US" sz="1600" dirty="0">
                <a:latin typeface="Arial"/>
                <a:cs typeface="Arial"/>
              </a:rPr>
              <a:t> </a:t>
            </a:r>
            <a:r>
              <a:rPr lang="en-US" sz="1600" dirty="0" err="1">
                <a:latin typeface="Arial"/>
                <a:cs typeface="Arial"/>
              </a:rPr>
              <a:t>ε</a:t>
            </a:r>
            <a:r>
              <a:rPr lang="en-US" sz="1600" dirty="0">
                <a:latin typeface="Arial"/>
                <a:cs typeface="Arial"/>
              </a:rPr>
              <a:t>π</a:t>
            </a:r>
            <a:r>
              <a:rPr lang="en-US" sz="1600" dirty="0" err="1">
                <a:latin typeface="Arial"/>
                <a:cs typeface="Arial"/>
              </a:rPr>
              <a:t>ιχειρήσεις</a:t>
            </a:r>
            <a:r>
              <a:rPr lang="en-US" sz="1600" dirty="0">
                <a:latin typeface="Arial"/>
                <a:cs typeface="Arial"/>
              </a:rPr>
              <a:t> π</a:t>
            </a:r>
            <a:r>
              <a:rPr lang="en-US" sz="1600" dirty="0" err="1">
                <a:latin typeface="Arial"/>
                <a:cs typeface="Arial"/>
              </a:rPr>
              <a:t>ροωθούν</a:t>
            </a:r>
            <a:r>
              <a:rPr lang="en-US" sz="1600" dirty="0">
                <a:latin typeface="Arial"/>
                <a:cs typeface="Arial"/>
              </a:rPr>
              <a:t> </a:t>
            </a:r>
            <a:r>
              <a:rPr lang="en-US" sz="1600" dirty="0" err="1">
                <a:latin typeface="Arial"/>
                <a:cs typeface="Arial"/>
              </a:rPr>
              <a:t>τ</a:t>
            </a:r>
            <a:r>
              <a:rPr lang="en-US" sz="1600" dirty="0">
                <a:latin typeface="Arial"/>
                <a:cs typeface="Arial"/>
              </a:rPr>
              <a:t>α π</a:t>
            </a:r>
            <a:r>
              <a:rPr lang="en-US" sz="1600" dirty="0" err="1">
                <a:latin typeface="Arial"/>
                <a:cs typeface="Arial"/>
              </a:rPr>
              <a:t>ροϊόντ</a:t>
            </a:r>
            <a:r>
              <a:rPr lang="en-US" sz="1600" dirty="0">
                <a:latin typeface="Arial"/>
                <a:cs typeface="Arial"/>
              </a:rPr>
              <a:t>α </a:t>
            </a:r>
            <a:r>
              <a:rPr lang="en-US" sz="1600" dirty="0" err="1">
                <a:latin typeface="Arial"/>
                <a:cs typeface="Arial"/>
              </a:rPr>
              <a:t>κ</a:t>
            </a:r>
            <a:r>
              <a:rPr lang="en-US" sz="1600" dirty="0">
                <a:latin typeface="Arial"/>
                <a:cs typeface="Arial"/>
              </a:rPr>
              <a:t>α</a:t>
            </a:r>
            <a:r>
              <a:rPr lang="en-US" sz="1600" dirty="0" err="1">
                <a:latin typeface="Arial"/>
                <a:cs typeface="Arial"/>
              </a:rPr>
              <a:t>ι</a:t>
            </a:r>
            <a:r>
              <a:rPr lang="en-US" sz="1600" dirty="0">
                <a:latin typeface="Arial"/>
                <a:cs typeface="Arial"/>
              </a:rPr>
              <a:t> </a:t>
            </a:r>
            <a:r>
              <a:rPr lang="en-US" sz="1600" dirty="0" err="1">
                <a:latin typeface="Arial"/>
                <a:cs typeface="Arial"/>
              </a:rPr>
              <a:t>τις</a:t>
            </a:r>
            <a:r>
              <a:rPr lang="en-US" sz="1600" dirty="0">
                <a:latin typeface="Arial"/>
                <a:cs typeface="Arial"/>
              </a:rPr>
              <a:t> </a:t>
            </a:r>
            <a:r>
              <a:rPr lang="en-US" sz="1600" dirty="0" err="1">
                <a:latin typeface="Arial"/>
                <a:cs typeface="Arial"/>
              </a:rPr>
              <a:t>υ</a:t>
            </a:r>
            <a:r>
              <a:rPr lang="en-US" sz="1600" dirty="0">
                <a:latin typeface="Arial"/>
                <a:cs typeface="Arial"/>
              </a:rPr>
              <a:t>π</a:t>
            </a:r>
            <a:r>
              <a:rPr lang="en-US" sz="1600" dirty="0" err="1">
                <a:latin typeface="Arial"/>
                <a:cs typeface="Arial"/>
              </a:rPr>
              <a:t>ηρεσίες</a:t>
            </a:r>
            <a:r>
              <a:rPr lang="en-US" sz="1600" dirty="0">
                <a:latin typeface="Arial"/>
                <a:cs typeface="Arial"/>
              </a:rPr>
              <a:t> </a:t>
            </a:r>
            <a:r>
              <a:rPr lang="en-US" sz="1600" dirty="0" err="1">
                <a:latin typeface="Arial"/>
                <a:cs typeface="Arial"/>
              </a:rPr>
              <a:t>τους</a:t>
            </a:r>
            <a:r>
              <a:rPr lang="en-US" sz="1600" dirty="0">
                <a:latin typeface="Arial"/>
                <a:cs typeface="Arial"/>
              </a:rPr>
              <a:t>. </a:t>
            </a:r>
            <a:r>
              <a:rPr lang="en-US" sz="1600" dirty="0" err="1">
                <a:latin typeface="Arial"/>
                <a:cs typeface="Arial"/>
              </a:rPr>
              <a:t>Το</a:t>
            </a:r>
            <a:r>
              <a:rPr lang="en-US" sz="1600" dirty="0">
                <a:latin typeface="Arial"/>
                <a:cs typeface="Arial"/>
              </a:rPr>
              <a:t> </a:t>
            </a:r>
            <a:r>
              <a:rPr lang="en-US" sz="1600" dirty="0" err="1">
                <a:latin typeface="Arial"/>
                <a:cs typeface="Arial"/>
              </a:rPr>
              <a:t>ψηφι</a:t>
            </a:r>
            <a:r>
              <a:rPr lang="en-US" sz="1600" dirty="0">
                <a:latin typeface="Arial"/>
                <a:cs typeface="Arial"/>
              </a:rPr>
              <a:t>α</a:t>
            </a:r>
            <a:r>
              <a:rPr lang="en-US" sz="1600" dirty="0" err="1">
                <a:latin typeface="Arial"/>
                <a:cs typeface="Arial"/>
              </a:rPr>
              <a:t>κό</a:t>
            </a:r>
            <a:r>
              <a:rPr lang="en-US" sz="1600" dirty="0">
                <a:latin typeface="Arial"/>
                <a:cs typeface="Arial"/>
              </a:rPr>
              <a:t> </a:t>
            </a:r>
            <a:r>
              <a:rPr lang="en-US" sz="1600" dirty="0" err="1">
                <a:latin typeface="Arial"/>
                <a:cs typeface="Arial"/>
              </a:rPr>
              <a:t>μάρκετινγκ</a:t>
            </a:r>
            <a:r>
              <a:rPr lang="en-US" sz="1600" dirty="0">
                <a:latin typeface="Arial"/>
                <a:cs typeface="Arial"/>
              </a:rPr>
              <a:t> π</a:t>
            </a:r>
            <a:r>
              <a:rPr lang="en-US" sz="1600" dirty="0" err="1">
                <a:latin typeface="Arial"/>
                <a:cs typeface="Arial"/>
              </a:rPr>
              <a:t>εριλ</a:t>
            </a:r>
            <a:r>
              <a:rPr lang="en-US" sz="1600" dirty="0">
                <a:latin typeface="Arial"/>
                <a:cs typeface="Arial"/>
              </a:rPr>
              <a:t>αμβ</a:t>
            </a:r>
            <a:r>
              <a:rPr lang="en-US" sz="1600" dirty="0" err="1">
                <a:latin typeface="Arial"/>
                <a:cs typeface="Arial"/>
              </a:rPr>
              <a:t>άνει</a:t>
            </a:r>
            <a:r>
              <a:rPr lang="en-US" sz="1600" dirty="0">
                <a:latin typeface="Arial"/>
                <a:cs typeface="Arial"/>
              </a:rPr>
              <a:t> </a:t>
            </a:r>
            <a:r>
              <a:rPr lang="en-US" sz="1600" dirty="0" err="1">
                <a:latin typeface="Arial"/>
                <a:cs typeface="Arial"/>
              </a:rPr>
              <a:t>δι</a:t>
            </a:r>
            <a:r>
              <a:rPr lang="en-US" sz="1600" dirty="0">
                <a:latin typeface="Arial"/>
                <a:cs typeface="Arial"/>
              </a:rPr>
              <a:t>α</a:t>
            </a:r>
            <a:r>
              <a:rPr lang="en-US" sz="1600" dirty="0" err="1">
                <a:latin typeface="Arial"/>
                <a:cs typeface="Arial"/>
              </a:rPr>
              <a:t>φημίσεις</a:t>
            </a:r>
            <a:r>
              <a:rPr lang="en-US" sz="1600" dirty="0">
                <a:latin typeface="Arial"/>
                <a:cs typeface="Arial"/>
              </a:rPr>
              <a:t> </a:t>
            </a:r>
            <a:r>
              <a:rPr lang="en-US" sz="1600" dirty="0" err="1">
                <a:latin typeface="Arial"/>
                <a:cs typeface="Arial"/>
              </a:rPr>
              <a:t>σε</a:t>
            </a:r>
            <a:r>
              <a:rPr lang="en-US" sz="1600" dirty="0">
                <a:latin typeface="Arial"/>
                <a:cs typeface="Arial"/>
              </a:rPr>
              <a:t> </a:t>
            </a:r>
            <a:r>
              <a:rPr lang="en-US" sz="1600" dirty="0" err="1">
                <a:latin typeface="Arial"/>
                <a:cs typeface="Arial"/>
              </a:rPr>
              <a:t>μηχ</a:t>
            </a:r>
            <a:r>
              <a:rPr lang="en-US" sz="1600" dirty="0">
                <a:latin typeface="Arial"/>
                <a:cs typeface="Arial"/>
              </a:rPr>
              <a:t>α</a:t>
            </a:r>
            <a:r>
              <a:rPr lang="en-US" sz="1600" dirty="0" err="1">
                <a:latin typeface="Arial"/>
                <a:cs typeface="Arial"/>
              </a:rPr>
              <a:t>νές</a:t>
            </a:r>
            <a:r>
              <a:rPr lang="en-US" sz="1600" dirty="0">
                <a:latin typeface="Arial"/>
                <a:cs typeface="Arial"/>
              </a:rPr>
              <a:t> α</a:t>
            </a:r>
            <a:r>
              <a:rPr lang="en-US" sz="1600" dirty="0" err="1">
                <a:latin typeface="Arial"/>
                <a:cs typeface="Arial"/>
              </a:rPr>
              <a:t>ν</a:t>
            </a:r>
            <a:r>
              <a:rPr lang="en-US" sz="1600" dirty="0">
                <a:latin typeface="Arial"/>
                <a:cs typeface="Arial"/>
              </a:rPr>
              <a:t>α</a:t>
            </a:r>
            <a:r>
              <a:rPr lang="en-US" sz="1600" dirty="0" err="1">
                <a:latin typeface="Arial"/>
                <a:cs typeface="Arial"/>
              </a:rPr>
              <a:t>ζήτησης</a:t>
            </a:r>
            <a:r>
              <a:rPr lang="en-US" sz="1600" dirty="0">
                <a:latin typeface="Arial"/>
                <a:cs typeface="Arial"/>
              </a:rPr>
              <a:t>, </a:t>
            </a:r>
            <a:r>
              <a:rPr lang="en-US" sz="1600" dirty="0" err="1">
                <a:latin typeface="Arial"/>
                <a:cs typeface="Arial"/>
              </a:rPr>
              <a:t>κοινωνικά</a:t>
            </a:r>
            <a:r>
              <a:rPr lang="en-US" sz="1600" dirty="0">
                <a:latin typeface="Arial"/>
                <a:cs typeface="Arial"/>
              </a:rPr>
              <a:t> </a:t>
            </a:r>
            <a:r>
              <a:rPr lang="en-US" sz="1600" dirty="0" err="1">
                <a:latin typeface="Arial"/>
                <a:cs typeface="Arial"/>
              </a:rPr>
              <a:t>δίκτυ</a:t>
            </a:r>
            <a:r>
              <a:rPr lang="en-US" sz="1600" dirty="0">
                <a:latin typeface="Arial"/>
                <a:cs typeface="Arial"/>
              </a:rPr>
              <a:t>α, email marketing, π</a:t>
            </a:r>
            <a:r>
              <a:rPr lang="en-US" sz="1600" dirty="0" err="1">
                <a:latin typeface="Arial"/>
                <a:cs typeface="Arial"/>
              </a:rPr>
              <a:t>εριεχόμενο</a:t>
            </a:r>
            <a:r>
              <a:rPr lang="en-US" sz="1600" dirty="0">
                <a:latin typeface="Arial"/>
                <a:cs typeface="Arial"/>
              </a:rPr>
              <a:t> </a:t>
            </a:r>
            <a:r>
              <a:rPr lang="en-US" sz="1600" dirty="0" err="1">
                <a:latin typeface="Arial"/>
                <a:cs typeface="Arial"/>
              </a:rPr>
              <a:t>στο</a:t>
            </a:r>
            <a:r>
              <a:rPr lang="en-US" sz="1600" dirty="0">
                <a:latin typeface="Arial"/>
                <a:cs typeface="Arial"/>
              </a:rPr>
              <a:t> </a:t>
            </a:r>
            <a:r>
              <a:rPr lang="en-US" sz="1600" dirty="0" err="1">
                <a:latin typeface="Arial"/>
                <a:cs typeface="Arial"/>
              </a:rPr>
              <a:t>ιστό</a:t>
            </a:r>
            <a:r>
              <a:rPr lang="en-US" sz="1600" dirty="0">
                <a:latin typeface="Arial"/>
                <a:cs typeface="Arial"/>
              </a:rPr>
              <a:t>, </a:t>
            </a:r>
            <a:r>
              <a:rPr lang="en-US" sz="1600" dirty="0" err="1">
                <a:latin typeface="Arial"/>
                <a:cs typeface="Arial"/>
              </a:rPr>
              <a:t>κ</a:t>
            </a:r>
            <a:r>
              <a:rPr lang="en-US" sz="1600" dirty="0">
                <a:latin typeface="Arial"/>
                <a:cs typeface="Arial"/>
              </a:rPr>
              <a:t>α</a:t>
            </a:r>
            <a:r>
              <a:rPr lang="en-US" sz="1600" dirty="0" err="1">
                <a:latin typeface="Arial"/>
                <a:cs typeface="Arial"/>
              </a:rPr>
              <a:t>ι</a:t>
            </a:r>
            <a:r>
              <a:rPr lang="en-US" sz="1600" dirty="0">
                <a:latin typeface="Arial"/>
                <a:cs typeface="Arial"/>
              </a:rPr>
              <a:t> </a:t>
            </a:r>
            <a:r>
              <a:rPr lang="en-US" sz="1600" dirty="0" err="1">
                <a:latin typeface="Arial"/>
                <a:cs typeface="Arial"/>
              </a:rPr>
              <a:t>άλλες</a:t>
            </a:r>
            <a:r>
              <a:rPr lang="en-US" sz="1600" dirty="0">
                <a:latin typeface="Arial"/>
                <a:cs typeface="Arial"/>
              </a:rPr>
              <a:t> </a:t>
            </a:r>
            <a:r>
              <a:rPr lang="en-US" sz="1600" dirty="0" err="1">
                <a:latin typeface="Arial"/>
                <a:cs typeface="Arial"/>
              </a:rPr>
              <a:t>ψηφι</a:t>
            </a:r>
            <a:r>
              <a:rPr lang="en-US" sz="1600" dirty="0">
                <a:latin typeface="Arial"/>
                <a:cs typeface="Arial"/>
              </a:rPr>
              <a:t>α</a:t>
            </a:r>
            <a:r>
              <a:rPr lang="en-US" sz="1600" dirty="0" err="1">
                <a:latin typeface="Arial"/>
                <a:cs typeface="Arial"/>
              </a:rPr>
              <a:t>κές</a:t>
            </a:r>
            <a:r>
              <a:rPr lang="en-US" sz="1600" dirty="0">
                <a:latin typeface="Arial"/>
                <a:cs typeface="Arial"/>
              </a:rPr>
              <a:t> π</a:t>
            </a:r>
            <a:r>
              <a:rPr lang="en-US" sz="1600" dirty="0" err="1">
                <a:latin typeface="Arial"/>
                <a:cs typeface="Arial"/>
              </a:rPr>
              <a:t>λ</a:t>
            </a:r>
            <a:r>
              <a:rPr lang="en-US" sz="1600" dirty="0">
                <a:latin typeface="Arial"/>
                <a:cs typeface="Arial"/>
              </a:rPr>
              <a:t>α</a:t>
            </a:r>
            <a:r>
              <a:rPr lang="en-US" sz="1600" dirty="0" err="1">
                <a:latin typeface="Arial"/>
                <a:cs typeface="Arial"/>
              </a:rPr>
              <a:t>τφόρμες</a:t>
            </a:r>
            <a:r>
              <a:rPr lang="en-US" sz="1600" dirty="0">
                <a:latin typeface="Arial"/>
                <a:cs typeface="Arial"/>
              </a:rPr>
              <a:t>.</a:t>
            </a:r>
          </a:p>
          <a:p>
            <a:pPr algn="just">
              <a:lnSpc>
                <a:spcPct val="150000"/>
              </a:lnSpc>
            </a:pPr>
            <a:r>
              <a:rPr lang="en-US" sz="1600" dirty="0">
                <a:latin typeface="Arial"/>
                <a:cs typeface="Arial"/>
              </a:rPr>
              <a:t> </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102766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latin typeface="Arial"/>
                <a:cs typeface="Arial"/>
              </a:rPr>
              <a:t>Οι ιδιαιτερότητες του ψηφιακού </a:t>
            </a:r>
            <a:r>
              <a:rPr lang="en-US" sz="3200" dirty="0">
                <a:latin typeface="Arial"/>
                <a:cs typeface="Arial"/>
              </a:rPr>
              <a:t>marketing</a:t>
            </a:r>
          </a:p>
        </p:txBody>
      </p:sp>
      <p:sp>
        <p:nvSpPr>
          <p:cNvPr id="16" name="21 - Ορθογώνιο"/>
          <p:cNvSpPr/>
          <p:nvPr/>
        </p:nvSpPr>
        <p:spPr>
          <a:xfrm>
            <a:off x="573182" y="1272530"/>
            <a:ext cx="7959258" cy="2939266"/>
          </a:xfrm>
          <a:prstGeom prst="rect">
            <a:avLst/>
          </a:prstGeom>
        </p:spPr>
        <p:txBody>
          <a:bodyPr wrap="square">
            <a:spAutoFit/>
          </a:bodyPr>
          <a:lstStyle/>
          <a:p>
            <a:pPr algn="just">
              <a:lnSpc>
                <a:spcPct val="150000"/>
              </a:lnSpc>
            </a:pPr>
            <a:r>
              <a:rPr lang="en-US" sz="1600" dirty="0">
                <a:latin typeface="Arial"/>
                <a:cs typeface="Arial"/>
              </a:rPr>
              <a:t>O</a:t>
            </a:r>
            <a:r>
              <a:rPr lang="el-GR" sz="1600" dirty="0">
                <a:latin typeface="Arial"/>
                <a:cs typeface="Arial"/>
              </a:rPr>
              <a:t>ι ιδιαιτερότητες του ψηφιακού </a:t>
            </a:r>
            <a:r>
              <a:rPr lang="en-US" sz="1600" dirty="0">
                <a:latin typeface="Arial"/>
                <a:cs typeface="Arial"/>
              </a:rPr>
              <a:t>marketing</a:t>
            </a:r>
            <a:r>
              <a:rPr lang="el-GR" sz="1600" dirty="0">
                <a:latin typeface="Arial"/>
                <a:cs typeface="Arial"/>
              </a:rPr>
              <a:t> συνοψίζονται</a:t>
            </a:r>
            <a:r>
              <a:rPr lang="en-US" sz="1600" dirty="0">
                <a:latin typeface="Arial"/>
                <a:cs typeface="Arial"/>
              </a:rPr>
              <a:t> </a:t>
            </a:r>
            <a:r>
              <a:rPr lang="el-GR" sz="1600" dirty="0">
                <a:latin typeface="Arial"/>
                <a:cs typeface="Arial"/>
              </a:rPr>
              <a:t>στα: </a:t>
            </a:r>
          </a:p>
          <a:p>
            <a:pPr algn="just">
              <a:lnSpc>
                <a:spcPct val="150000"/>
              </a:lnSpc>
            </a:pPr>
            <a:endParaRPr lang="el-GR" sz="1600" dirty="0">
              <a:latin typeface="Arial"/>
              <a:cs typeface="Arial"/>
            </a:endParaRPr>
          </a:p>
          <a:p>
            <a:pPr lvl="0" algn="just">
              <a:lnSpc>
                <a:spcPct val="150000"/>
              </a:lnSpc>
            </a:pPr>
            <a:r>
              <a:rPr lang="el-GR" sz="1600" dirty="0">
                <a:latin typeface="Arial"/>
                <a:cs typeface="Arial"/>
              </a:rPr>
              <a:t>• Διασκορπισμένοι γεωγραφικά, δεκάδες εκατομμύρια άνθρωποι αποτελούν το  δυναμικό αυτής της αγοράς, οι οποίοιμέχουν διαφορετική γλώσσα, διαφορετική θρησκεία και διαφορετικά ήθη και έθιμα.</a:t>
            </a:r>
          </a:p>
          <a:p>
            <a:pPr lvl="0" algn="just">
              <a:lnSpc>
                <a:spcPct val="150000"/>
              </a:lnSpc>
            </a:pPr>
            <a:r>
              <a:rPr lang="el-GR" sz="1600" dirty="0">
                <a:latin typeface="Arial"/>
                <a:cs typeface="Arial"/>
              </a:rPr>
              <a:t>• Ο πελάτης επιλέγει µόνος τον χρόνο και την πληροφορία που επιθυμεί.</a:t>
            </a:r>
          </a:p>
          <a:p>
            <a:pPr lvl="0" algn="just">
              <a:lnSpc>
                <a:spcPct val="150000"/>
              </a:lnSpc>
            </a:pPr>
            <a:r>
              <a:rPr lang="el-GR" sz="1600" dirty="0">
                <a:latin typeface="Arial"/>
                <a:cs typeface="Arial"/>
              </a:rPr>
              <a:t>• Η διανομή των προϊόντων έχει συχνά μειωμένο κόστος και ταχύτητα παράδοσης.</a:t>
            </a:r>
          </a:p>
          <a:p>
            <a:pPr lvl="0" algn="r">
              <a:lnSpc>
                <a:spcPct val="150000"/>
              </a:lnSpc>
            </a:pPr>
            <a:r>
              <a:rPr lang="el-GR" sz="1200" dirty="0"/>
              <a:t>(Βλαχοπούλου, 2003)</a:t>
            </a:r>
            <a:endParaRPr lang="el-GR" sz="1200" dirty="0">
              <a:latin typeface="Arial"/>
              <a:cs typeface="Arial"/>
            </a:endParaRPr>
          </a:p>
        </p:txBody>
      </p:sp>
    </p:spTree>
    <p:extLst>
      <p:ext uri="{BB962C8B-B14F-4D97-AF65-F5344CB8AC3E}">
        <p14:creationId xmlns:p14="http://schemas.microsoft.com/office/powerpoint/2010/main" val="248837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latin typeface="Arial"/>
                <a:cs typeface="Arial"/>
              </a:rPr>
              <a:t>Οι λειτουργίες του ψηφιακού </a:t>
            </a:r>
            <a:r>
              <a:rPr lang="en-US" sz="3200" dirty="0">
                <a:latin typeface="Arial"/>
                <a:cs typeface="Arial"/>
              </a:rPr>
              <a:t>marketing</a:t>
            </a:r>
          </a:p>
        </p:txBody>
      </p:sp>
      <p:sp>
        <p:nvSpPr>
          <p:cNvPr id="16" name="21 - Ορθογώνιο"/>
          <p:cNvSpPr/>
          <p:nvPr/>
        </p:nvSpPr>
        <p:spPr>
          <a:xfrm>
            <a:off x="573182" y="1272530"/>
            <a:ext cx="7959258" cy="4873130"/>
          </a:xfrm>
          <a:prstGeom prst="rect">
            <a:avLst/>
          </a:prstGeom>
        </p:spPr>
        <p:txBody>
          <a:bodyPr wrap="square">
            <a:spAutoFit/>
          </a:bodyPr>
          <a:lstStyle/>
          <a:p>
            <a:pPr algn="just">
              <a:lnSpc>
                <a:spcPct val="150000"/>
              </a:lnSpc>
            </a:pPr>
            <a:r>
              <a:rPr lang="en-US" sz="1600" dirty="0">
                <a:latin typeface="Arial"/>
                <a:cs typeface="Arial"/>
              </a:rPr>
              <a:t>O</a:t>
            </a:r>
            <a:r>
              <a:rPr lang="el-GR" sz="1600" dirty="0">
                <a:latin typeface="Arial"/>
                <a:cs typeface="Arial"/>
              </a:rPr>
              <a:t>ι λειτουργίες του ψηφιακού </a:t>
            </a:r>
            <a:r>
              <a:rPr lang="en-US" sz="1600" dirty="0">
                <a:latin typeface="Arial"/>
                <a:cs typeface="Arial"/>
              </a:rPr>
              <a:t>marketing</a:t>
            </a:r>
            <a:r>
              <a:rPr lang="el-GR" sz="1600" dirty="0">
                <a:latin typeface="Arial"/>
                <a:cs typeface="Arial"/>
              </a:rPr>
              <a:t> συνοψίζονται</a:t>
            </a:r>
            <a:r>
              <a:rPr lang="en-US" sz="1600" dirty="0">
                <a:latin typeface="Arial"/>
                <a:cs typeface="Arial"/>
              </a:rPr>
              <a:t> </a:t>
            </a:r>
            <a:r>
              <a:rPr lang="el-GR" sz="1600" dirty="0">
                <a:latin typeface="Arial"/>
                <a:cs typeface="Arial"/>
              </a:rPr>
              <a:t>στα: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 Η διείσδυση στις παγκόσμιες αγορές.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 Η ανάπτυξη νέων προϊόντων, ή δημιουργώντας νέο προϊόν, ή μετατρέποντας ένα παλαιότερο.</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 Η  τμηματοποίηση της αγοράς, όπου επιχειρείται  η  διαίρεση μιας   μεγάλης   αγοράς   σε υποαγορές.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 Η έρευνα αγοράς, όπου συλλέγονται και επεξεργάζονται οι πληροφορίες, γίνεται απευθείας μέσω διαδικτύου.</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217944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3200" dirty="0">
                <a:latin typeface="Arial"/>
                <a:cs typeface="Arial"/>
              </a:rPr>
              <a:t>Το </a:t>
            </a:r>
            <a:r>
              <a:rPr lang="en-US" sz="3200" dirty="0">
                <a:latin typeface="Arial"/>
                <a:cs typeface="Arial"/>
              </a:rPr>
              <a:t>marketing</a:t>
            </a:r>
          </a:p>
        </p:txBody>
      </p:sp>
      <p:sp>
        <p:nvSpPr>
          <p:cNvPr id="16" name="21 - Ορθογώνιο"/>
          <p:cNvSpPr/>
          <p:nvPr/>
        </p:nvSpPr>
        <p:spPr>
          <a:xfrm>
            <a:off x="573182" y="908720"/>
            <a:ext cx="7959258" cy="5611795"/>
          </a:xfrm>
          <a:prstGeom prst="rect">
            <a:avLst/>
          </a:prstGeom>
        </p:spPr>
        <p:txBody>
          <a:bodyPr wrap="square">
            <a:spAutoFit/>
          </a:bodyPr>
          <a:lstStyle/>
          <a:p>
            <a:pPr algn="just">
              <a:lnSpc>
                <a:spcPct val="150000"/>
              </a:lnSpc>
            </a:pPr>
            <a:r>
              <a:rPr lang="el-GR" sz="1600" dirty="0">
                <a:latin typeface="Arial"/>
                <a:cs typeface="Arial"/>
              </a:rPr>
              <a:t>Το marketing</a:t>
            </a:r>
            <a:r>
              <a:rPr lang="en-US" sz="1600" dirty="0">
                <a:latin typeface="Arial"/>
                <a:cs typeface="Arial"/>
              </a:rPr>
              <a:t> </a:t>
            </a:r>
            <a:r>
              <a:rPr lang="el-GR" sz="1600" dirty="0">
                <a:latin typeface="Arial"/>
                <a:cs typeface="Arial"/>
              </a:rPr>
              <a:t>είναι πολύ περισσότερα από πωλήσεις και διαφημήσεις, μέσω των δραστηριοτήτων του εξασφαλίζει ότι θα παραχθούν τα κατάλληλα αγαθά και υπηρεσίες.</a:t>
            </a:r>
            <a:endParaRPr lang="en-US" sz="1600" dirty="0">
              <a:latin typeface="Arial"/>
              <a:cs typeface="Arial"/>
            </a:endParaRPr>
          </a:p>
          <a:p>
            <a:pPr algn="just">
              <a:lnSpc>
                <a:spcPct val="150000"/>
              </a:lnSpc>
            </a:pPr>
            <a:r>
              <a:rPr lang="el-GR" sz="1600" dirty="0">
                <a:latin typeface="Arial"/>
                <a:cs typeface="Arial"/>
              </a:rPr>
              <a:t>Πιο συγκεκριμένα οι δραστηριότητές του είναι:</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Ανάλυση αναγκών</a:t>
            </a:r>
          </a:p>
          <a:p>
            <a:pPr algn="just">
              <a:lnSpc>
                <a:spcPct val="150000"/>
              </a:lnSpc>
            </a:pPr>
            <a:r>
              <a:rPr lang="el-GR" sz="1600" dirty="0">
                <a:latin typeface="Arial"/>
                <a:cs typeface="Arial"/>
              </a:rPr>
              <a:t>Πρόβλεψη επιθυμιών</a:t>
            </a:r>
          </a:p>
          <a:p>
            <a:pPr algn="just">
              <a:lnSpc>
                <a:spcPct val="150000"/>
              </a:lnSpc>
            </a:pPr>
            <a:r>
              <a:rPr lang="el-GR" sz="1600" dirty="0">
                <a:latin typeface="Arial"/>
                <a:cs typeface="Arial"/>
              </a:rPr>
              <a:t>Εκτίμηση ζήτησης</a:t>
            </a:r>
          </a:p>
          <a:p>
            <a:pPr algn="just">
              <a:lnSpc>
                <a:spcPct val="150000"/>
              </a:lnSpc>
            </a:pPr>
            <a:r>
              <a:rPr lang="el-GR" sz="1600" dirty="0">
                <a:latin typeface="Arial"/>
                <a:cs typeface="Arial"/>
              </a:rPr>
              <a:t>Προσδιιορισμός χρόνου</a:t>
            </a:r>
          </a:p>
          <a:p>
            <a:pPr algn="just">
              <a:lnSpc>
                <a:spcPct val="150000"/>
              </a:lnSpc>
            </a:pPr>
            <a:r>
              <a:rPr lang="el-GR" sz="1600" dirty="0">
                <a:latin typeface="Arial"/>
                <a:cs typeface="Arial"/>
              </a:rPr>
              <a:t>Προσδιορισμός τόπου</a:t>
            </a:r>
          </a:p>
          <a:p>
            <a:pPr algn="just">
              <a:lnSpc>
                <a:spcPct val="150000"/>
              </a:lnSpc>
            </a:pPr>
            <a:r>
              <a:rPr lang="el-GR" sz="1600" dirty="0">
                <a:latin typeface="Arial"/>
                <a:cs typeface="Arial"/>
              </a:rPr>
              <a:t>Υπολογισμός τιμής</a:t>
            </a:r>
          </a:p>
          <a:p>
            <a:pPr algn="just">
              <a:lnSpc>
                <a:spcPct val="150000"/>
              </a:lnSpc>
            </a:pPr>
            <a:r>
              <a:rPr lang="el-GR" sz="1600" dirty="0">
                <a:latin typeface="Arial"/>
                <a:cs typeface="Arial"/>
              </a:rPr>
              <a:t>Απόφαση προώθησης</a:t>
            </a:r>
          </a:p>
          <a:p>
            <a:pPr algn="just">
              <a:lnSpc>
                <a:spcPct val="150000"/>
              </a:lnSpc>
            </a:pPr>
            <a:r>
              <a:rPr lang="el-GR" sz="1600" dirty="0">
                <a:latin typeface="Arial"/>
                <a:cs typeface="Arial"/>
              </a:rPr>
              <a:t>Εκτίμηση ανταγωνισμού</a:t>
            </a:r>
          </a:p>
          <a:p>
            <a:pPr algn="just">
              <a:lnSpc>
                <a:spcPct val="150000"/>
              </a:lnSpc>
            </a:pPr>
            <a:r>
              <a:rPr lang="el-GR" sz="1600" dirty="0">
                <a:latin typeface="Arial"/>
                <a:cs typeface="Arial"/>
              </a:rPr>
              <a:t>Παροχή υπηρεσιών</a:t>
            </a:r>
          </a:p>
          <a:p>
            <a:pPr algn="just">
              <a:lnSpc>
                <a:spcPct val="150000"/>
              </a:lnSpc>
            </a:pPr>
            <a:endParaRPr lang="el-GR" sz="1600" dirty="0">
              <a:latin typeface="Arial"/>
              <a:cs typeface="Arial"/>
            </a:endParaRPr>
          </a:p>
        </p:txBody>
      </p:sp>
      <p:pic>
        <p:nvPicPr>
          <p:cNvPr id="2" name="Picture 1"/>
          <p:cNvPicPr>
            <a:picLocks noChangeAspect="1"/>
          </p:cNvPicPr>
          <p:nvPr/>
        </p:nvPicPr>
        <p:blipFill>
          <a:blip r:embed="rId8"/>
          <a:stretch>
            <a:fillRect/>
          </a:stretch>
        </p:blipFill>
        <p:spPr>
          <a:xfrm>
            <a:off x="4792645" y="3100164"/>
            <a:ext cx="3955819" cy="2633092"/>
          </a:xfrm>
          <a:prstGeom prst="rect">
            <a:avLst/>
          </a:prstGeom>
        </p:spPr>
      </p:pic>
    </p:spTree>
    <p:extLst>
      <p:ext uri="{BB962C8B-B14F-4D97-AF65-F5344CB8AC3E}">
        <p14:creationId xmlns:p14="http://schemas.microsoft.com/office/powerpoint/2010/main" val="33184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latin typeface="Arial"/>
                <a:cs typeface="Arial"/>
              </a:rPr>
              <a:t>Οι λειτουργίες του ψηφιακού </a:t>
            </a:r>
            <a:r>
              <a:rPr lang="en-US" sz="3200" dirty="0">
                <a:latin typeface="Arial"/>
                <a:cs typeface="Arial"/>
              </a:rPr>
              <a:t>marketing</a:t>
            </a:r>
          </a:p>
        </p:txBody>
      </p:sp>
      <p:sp>
        <p:nvSpPr>
          <p:cNvPr id="16" name="21 - Ορθογώνιο"/>
          <p:cNvSpPr/>
          <p:nvPr/>
        </p:nvSpPr>
        <p:spPr>
          <a:xfrm>
            <a:off x="573182" y="1272530"/>
            <a:ext cx="7959258" cy="3765134"/>
          </a:xfrm>
          <a:prstGeom prst="rect">
            <a:avLst/>
          </a:prstGeom>
        </p:spPr>
        <p:txBody>
          <a:bodyPr wrap="square">
            <a:spAutoFit/>
          </a:bodyPr>
          <a:lstStyle/>
          <a:p>
            <a:pPr algn="just">
              <a:lnSpc>
                <a:spcPct val="150000"/>
              </a:lnSpc>
            </a:pPr>
            <a:endParaRPr lang="el-GR" sz="1600" dirty="0">
              <a:latin typeface="Arial"/>
              <a:cs typeface="Arial"/>
            </a:endParaRPr>
          </a:p>
          <a:p>
            <a:pPr lvl="0" algn="just">
              <a:lnSpc>
                <a:spcPct val="150000"/>
              </a:lnSpc>
            </a:pPr>
            <a:r>
              <a:rPr lang="el-GR" sz="1600" dirty="0">
                <a:latin typeface="Arial"/>
                <a:cs typeface="Arial"/>
              </a:rPr>
              <a:t>• Ο σχεδιασμός ενός προγράμματος </a:t>
            </a:r>
            <a:r>
              <a:rPr lang="en-US" sz="1600" dirty="0">
                <a:latin typeface="Arial"/>
                <a:cs typeface="Arial"/>
              </a:rPr>
              <a:t>marketing</a:t>
            </a:r>
            <a:r>
              <a:rPr lang="el-GR" sz="1600" dirty="0">
                <a:latin typeface="Arial"/>
                <a:cs typeface="Arial"/>
              </a:rPr>
              <a:t> με στόχο την αύξηση της  ανταγωνιστικότητας. </a:t>
            </a:r>
          </a:p>
          <a:p>
            <a:pPr lvl="0" algn="just">
              <a:lnSpc>
                <a:spcPct val="150000"/>
              </a:lnSpc>
            </a:pPr>
            <a:endParaRPr lang="el-GR" sz="1600" dirty="0">
              <a:latin typeface="Arial"/>
              <a:cs typeface="Arial"/>
            </a:endParaRPr>
          </a:p>
          <a:p>
            <a:pPr lvl="0" algn="just">
              <a:lnSpc>
                <a:spcPct val="150000"/>
              </a:lnSpc>
            </a:pPr>
            <a:r>
              <a:rPr lang="el-GR" sz="1600" dirty="0">
                <a:latin typeface="Arial"/>
                <a:cs typeface="Arial"/>
              </a:rPr>
              <a:t>• Η ανάδειξη της εικόνας της επιχείρησης και των προϊόντων της μέσω διαφημιστικής καμπάνιας.</a:t>
            </a:r>
          </a:p>
          <a:p>
            <a:pPr lvl="0" algn="just">
              <a:lnSpc>
                <a:spcPct val="150000"/>
              </a:lnSpc>
            </a:pPr>
            <a:endParaRPr lang="el-GR" sz="1600" dirty="0">
              <a:latin typeface="Arial"/>
              <a:cs typeface="Arial"/>
            </a:endParaRPr>
          </a:p>
          <a:p>
            <a:pPr lvl="0" algn="just">
              <a:lnSpc>
                <a:spcPct val="150000"/>
              </a:lnSpc>
            </a:pPr>
            <a:r>
              <a:rPr lang="el-GR" sz="1600" dirty="0">
                <a:latin typeface="Arial"/>
                <a:cs typeface="Arial"/>
              </a:rPr>
              <a:t>• Η υποστήριξη του πελάτη μετά την πώληση.</a:t>
            </a:r>
          </a:p>
          <a:p>
            <a:pPr lvl="0" algn="just">
              <a:lnSpc>
                <a:spcPct val="150000"/>
              </a:lnSpc>
            </a:pPr>
            <a:endParaRPr lang="el-GR" sz="1600" dirty="0">
              <a:latin typeface="Arial"/>
              <a:cs typeface="Arial"/>
            </a:endParaRPr>
          </a:p>
          <a:p>
            <a:pPr lvl="0" algn="just">
              <a:lnSpc>
                <a:spcPct val="150000"/>
              </a:lnSpc>
            </a:pPr>
            <a:r>
              <a:rPr lang="el-GR" sz="1600" dirty="0">
                <a:latin typeface="Arial"/>
                <a:cs typeface="Arial"/>
              </a:rPr>
              <a:t>• Η διατήρηση των υπαρχόντων πελατών και η απόκτηση νέων.</a:t>
            </a:r>
            <a:endParaRPr lang="el-GR" sz="1200" dirty="0">
              <a:latin typeface="Arial"/>
              <a:cs typeface="Arial"/>
            </a:endParaRPr>
          </a:p>
        </p:txBody>
      </p:sp>
    </p:spTree>
    <p:extLst>
      <p:ext uri="{BB962C8B-B14F-4D97-AF65-F5344CB8AC3E}">
        <p14:creationId xmlns:p14="http://schemas.microsoft.com/office/powerpoint/2010/main" val="134330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Τεχνικές του ψηφιακού</a:t>
            </a:r>
            <a:r>
              <a:rPr lang="en-US" sz="3200" dirty="0"/>
              <a:t> marketing</a:t>
            </a:r>
          </a:p>
        </p:txBody>
      </p:sp>
      <p:sp>
        <p:nvSpPr>
          <p:cNvPr id="16" name="21 - Ορθογώνιο"/>
          <p:cNvSpPr/>
          <p:nvPr/>
        </p:nvSpPr>
        <p:spPr>
          <a:xfrm>
            <a:off x="573182" y="1199255"/>
            <a:ext cx="7959258" cy="4873130"/>
          </a:xfrm>
          <a:prstGeom prst="rect">
            <a:avLst/>
          </a:prstGeom>
        </p:spPr>
        <p:txBody>
          <a:bodyPr wrap="square">
            <a:spAutoFit/>
          </a:bodyPr>
          <a:lstStyle/>
          <a:p>
            <a:pPr algn="just">
              <a:lnSpc>
                <a:spcPct val="150000"/>
              </a:lnSpc>
            </a:pPr>
            <a:r>
              <a:rPr lang="el-GR" sz="1600" dirty="0">
                <a:latin typeface="Arial"/>
                <a:cs typeface="Arial"/>
              </a:rPr>
              <a:t>Οι τεχνικές του ψηφιακού marketing ποικίλλουν ανάλογα με τις ανάγκες και τις στρατηγικές της κάθε επιχείρησης, αλλά οι βασικές τεχνικές περιλαμβάνουν τις εξής:</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Ιστοσελίδες και Βελτιστοποίηση Αναζήτησης (SEO)</a:t>
            </a:r>
            <a:r>
              <a:rPr lang="el-GR" sz="1600" dirty="0">
                <a:latin typeface="Arial"/>
                <a:cs typeface="Arial"/>
              </a:rPr>
              <a:t>: Η δημιουργία και βελτιστοποίηση ιστοσελίδων για να βελτιστοποιηθεί η θέση τους στις μηχανές αναζήτησης και να αυξηθεί η ορατότητα τους στα αποτελέσματα αναζήτησης.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Μάρκετινγκ στα Κοινωνικά Δίκτυα (Social Media Marketing): </a:t>
            </a:r>
            <a:r>
              <a:rPr lang="el-GR" sz="1600" dirty="0">
                <a:latin typeface="Arial"/>
                <a:cs typeface="Arial"/>
              </a:rPr>
              <a:t>Η προώθηση προϊόντων και υπηρεσιών μέσω κοινωνικών δικτύων, όπως Facebook, Instagram, Twitter, LinkedIn κ.α., με στόχο την αύξηση της επικοινωνίας με τους πελάτες και την ανάπτυξη της κοινότητας της επιχείρησης.</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52060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Τεχνικές του ψηφιακού</a:t>
            </a:r>
            <a:r>
              <a:rPr lang="en-US" sz="3200" dirty="0"/>
              <a:t> marketing</a:t>
            </a:r>
          </a:p>
        </p:txBody>
      </p:sp>
      <p:sp>
        <p:nvSpPr>
          <p:cNvPr id="16" name="21 - Ορθογώνιο"/>
          <p:cNvSpPr/>
          <p:nvPr/>
        </p:nvSpPr>
        <p:spPr>
          <a:xfrm>
            <a:off x="573182" y="1199255"/>
            <a:ext cx="7959258" cy="4503798"/>
          </a:xfrm>
          <a:prstGeom prst="rect">
            <a:avLst/>
          </a:prstGeom>
        </p:spPr>
        <p:txBody>
          <a:bodyPr wrap="square">
            <a:spAutoFit/>
          </a:bodyPr>
          <a:lstStyle/>
          <a:p>
            <a:pPr marL="285750" indent="-285750" algn="just">
              <a:lnSpc>
                <a:spcPct val="150000"/>
              </a:lnSpc>
              <a:buFont typeface="Arial"/>
              <a:buChar char="•"/>
            </a:pPr>
            <a:r>
              <a:rPr lang="el-GR" sz="1600" b="1" dirty="0">
                <a:latin typeface="Arial"/>
                <a:cs typeface="Arial"/>
              </a:rPr>
              <a:t>Πληρωμένη Διαφήμιση (Pay-Per-Click - PPC): </a:t>
            </a:r>
            <a:r>
              <a:rPr lang="el-GR" sz="1600" dirty="0">
                <a:latin typeface="Arial"/>
                <a:cs typeface="Arial"/>
              </a:rPr>
              <a:t>Η δημιουργία διαφημίσεων που εμφανίζονται σε μηχανές αναζήτησης και κοινωνικά δίκτυα και η πληρωμή για κάθε κλικ που λαμβάνεται στη διαφήμιση.</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Email Marketing</a:t>
            </a:r>
            <a:r>
              <a:rPr lang="el-GR" sz="1600" dirty="0">
                <a:latin typeface="Arial"/>
                <a:cs typeface="Arial"/>
              </a:rPr>
              <a:t>: Η αποστολή μαζικών email με στόχο την προώθηση προϊόντων, την ενημέρωση για προσφορές και ειδήσεις, καθώς και τη διατήρηση της επαφής με τους πελάτες.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Content Marketing: </a:t>
            </a:r>
            <a:r>
              <a:rPr lang="el-GR" sz="1600" dirty="0">
                <a:latin typeface="Arial"/>
                <a:cs typeface="Arial"/>
              </a:rPr>
              <a:t>Η δημιουργία και διανομή ποιοτικού περιεχομένου (άρθρα, βίντεο, εικόνες, οδηγοί κ.α.) με σκοπό την προσέλκυση και προώθηση του κοινού, καθώς και την ενίσχυση της εμπιστοσύνης και της αναγνώρισης της επιχείρησης.</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8440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Τεχνικές του ψηφιακού</a:t>
            </a:r>
            <a:r>
              <a:rPr lang="en-US" sz="3200" dirty="0"/>
              <a:t> marketing</a:t>
            </a:r>
          </a:p>
        </p:txBody>
      </p:sp>
      <p:sp>
        <p:nvSpPr>
          <p:cNvPr id="16" name="21 - Ορθογώνιο"/>
          <p:cNvSpPr/>
          <p:nvPr/>
        </p:nvSpPr>
        <p:spPr>
          <a:xfrm>
            <a:off x="573182" y="1199255"/>
            <a:ext cx="7959258" cy="4134466"/>
          </a:xfrm>
          <a:prstGeom prst="rect">
            <a:avLst/>
          </a:prstGeom>
        </p:spPr>
        <p:txBody>
          <a:bodyPr wrap="square">
            <a:spAutoFit/>
          </a:bodyPr>
          <a:lstStyle/>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Ανάλυση Δεδομένων (Data Analytics): </a:t>
            </a:r>
            <a:r>
              <a:rPr lang="el-GR" sz="1600" dirty="0">
                <a:latin typeface="Arial"/>
                <a:cs typeface="Arial"/>
              </a:rPr>
              <a:t>Η συλλογή, ανάλυση και ερμηνεία δεδομένων για την κατανόηση της απόδοσης των ψηφιακών καμπανιών και των συνήθειών των πελατών, προκειμένου να ληφθούν αποφάσεις βελτίωσης.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Μάρκετινγκ μέσω Κινητών (Mobile Marketing): </a:t>
            </a:r>
            <a:r>
              <a:rPr lang="el-GR" sz="1600" dirty="0">
                <a:latin typeface="Arial"/>
                <a:cs typeface="Arial"/>
              </a:rPr>
              <a:t>Η προώθηση προϊόντων και υπηρεσιών μέσω κινητών συσκευών, όπως smartphones και tablets, μέσω εφαρμογών, SMS, push notifications κ.α.</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Μάρκετινγκ με Βίντεο (Video Marketing): </a:t>
            </a:r>
            <a:r>
              <a:rPr lang="el-GR" sz="1600" dirty="0">
                <a:latin typeface="Arial"/>
                <a:cs typeface="Arial"/>
              </a:rPr>
              <a:t>Η δημιουργία και προώθηση περιεχομένου μέσω βίντεο, όπως διαφημίσεις σε YouTube.</a:t>
            </a:r>
          </a:p>
        </p:txBody>
      </p:sp>
    </p:spTree>
    <p:extLst>
      <p:ext uri="{BB962C8B-B14F-4D97-AF65-F5344CB8AC3E}">
        <p14:creationId xmlns:p14="http://schemas.microsoft.com/office/powerpoint/2010/main" val="208478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548680"/>
            <a:ext cx="8229600" cy="648072"/>
          </a:xfrm>
        </p:spPr>
        <p:txBody>
          <a:bodyPr>
            <a:normAutofit/>
          </a:bodyPr>
          <a:lstStyle/>
          <a:p>
            <a:r>
              <a:rPr lang="el-GR" sz="3200" dirty="0"/>
              <a:t>Τα πλεονεκτήματα του ψηφιακού </a:t>
            </a:r>
            <a:r>
              <a:rPr lang="en-US" sz="3200" dirty="0"/>
              <a:t>marketing</a:t>
            </a:r>
          </a:p>
        </p:txBody>
      </p:sp>
      <p:sp>
        <p:nvSpPr>
          <p:cNvPr id="16" name="21 - Ορθογώνιο"/>
          <p:cNvSpPr/>
          <p:nvPr/>
        </p:nvSpPr>
        <p:spPr>
          <a:xfrm>
            <a:off x="573182" y="1445482"/>
            <a:ext cx="7959258" cy="4503798"/>
          </a:xfrm>
          <a:prstGeom prst="rect">
            <a:avLst/>
          </a:prstGeom>
        </p:spPr>
        <p:txBody>
          <a:bodyPr wrap="square">
            <a:spAutoFit/>
          </a:bodyPr>
          <a:lstStyle/>
          <a:p>
            <a:pPr algn="just">
              <a:lnSpc>
                <a:spcPct val="150000"/>
              </a:lnSpc>
            </a:pPr>
            <a:r>
              <a:rPr lang="el-GR" sz="1600" dirty="0">
                <a:latin typeface="Arial"/>
                <a:cs typeface="Arial"/>
              </a:rPr>
              <a:t>Από την πλευρά των αγοραστών, τα κύρια πλεονεκτήματα του ψηφιακού </a:t>
            </a:r>
            <a:r>
              <a:rPr lang="en-US" sz="1600" dirty="0">
                <a:latin typeface="Arial"/>
                <a:cs typeface="Arial"/>
              </a:rPr>
              <a:t>marketing</a:t>
            </a:r>
            <a:r>
              <a:rPr lang="el-GR" sz="1600" dirty="0">
                <a:latin typeface="Arial"/>
                <a:cs typeface="Arial"/>
              </a:rPr>
              <a:t> για τους πελάτες είναι τα εξής:</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Παραμένουν ενημερωμένοι: </a:t>
            </a:r>
            <a:r>
              <a:rPr lang="el-GR" sz="1600" dirty="0">
                <a:latin typeface="Arial"/>
                <a:cs typeface="Arial"/>
              </a:rPr>
              <a:t>για τα προϊόντα ή τις υπηρεσίες που τους ενδιαφέρουν. </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Στην τιμολόγηση των προϊόντων</a:t>
            </a:r>
            <a:r>
              <a:rPr lang="el-GR" sz="1600" dirty="0">
                <a:latin typeface="Arial"/>
                <a:cs typeface="Arial"/>
              </a:rPr>
              <a:t>: η μπορεί να μάθει για ειδικές προσφορές.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Ευκολότερη σύγκριση μεταξύ ανταγωνιστικών προϊόντων: </a:t>
            </a:r>
            <a:r>
              <a:rPr lang="el-GR" sz="1600" dirty="0">
                <a:latin typeface="Arial"/>
                <a:cs typeface="Arial"/>
              </a:rPr>
              <a:t>κάνουν την αγορά που πιστεύουν ότι είναι πιο κατάλληλη.</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373538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Τα πλεονεκτήματα του ψηφιακού </a:t>
            </a:r>
            <a:r>
              <a:rPr lang="en-US" sz="3200" dirty="0"/>
              <a:t>marketing</a:t>
            </a:r>
          </a:p>
        </p:txBody>
      </p:sp>
      <p:sp>
        <p:nvSpPr>
          <p:cNvPr id="16" name="21 - Ορθογώνιο"/>
          <p:cNvSpPr/>
          <p:nvPr/>
        </p:nvSpPr>
        <p:spPr>
          <a:xfrm>
            <a:off x="573182" y="1257334"/>
            <a:ext cx="7959258" cy="2657138"/>
          </a:xfrm>
          <a:prstGeom prst="rect">
            <a:avLst/>
          </a:prstGeom>
        </p:spPr>
        <p:txBody>
          <a:bodyPr wrap="square">
            <a:spAutoFit/>
          </a:bodyPr>
          <a:lstStyle/>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Δίνεται η δυνατότητα για άμεσες αγορές: </a:t>
            </a:r>
            <a:r>
              <a:rPr lang="el-GR" sz="1600" dirty="0">
                <a:latin typeface="Arial"/>
                <a:cs typeface="Arial"/>
              </a:rPr>
              <a:t>δεν χρειάζεται να πάει στο φυσικό κατάστημα για να προβεί στην αγορά του προϊόντος. </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Περισσότερη αλληλεπίδραση: </a:t>
            </a:r>
            <a:r>
              <a:rPr lang="el-GR" sz="1600" dirty="0">
                <a:latin typeface="Arial"/>
                <a:cs typeface="Arial"/>
              </a:rPr>
              <a:t>μπορούν να συμμετέχουν πιο ενεργά όπως να αφήσουν σε σχόλια τη γνώμη τους.</a:t>
            </a:r>
          </a:p>
          <a:p>
            <a:pPr marL="285750" indent="-285750" algn="just">
              <a:lnSpc>
                <a:spcPct val="150000"/>
              </a:lnSpc>
              <a:buFont typeface="Arial"/>
              <a:buChar char="•"/>
            </a:pPr>
            <a:endParaRPr lang="el-GR" sz="1600" dirty="0">
              <a:latin typeface="Arial"/>
              <a:cs typeface="Arial"/>
            </a:endParaRPr>
          </a:p>
        </p:txBody>
      </p:sp>
    </p:spTree>
    <p:extLst>
      <p:ext uri="{BB962C8B-B14F-4D97-AF65-F5344CB8AC3E}">
        <p14:creationId xmlns:p14="http://schemas.microsoft.com/office/powerpoint/2010/main" val="122568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bg1"/>
                    </a:solidFill>
                  </a:rPr>
                  <a:t>8</a:t>
                </a: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SOCIAL MEDIA</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n-US" sz="2400" dirty="0">
                  <a:solidFill>
                    <a:schemeClr val="bg1"/>
                  </a:solidFill>
                  <a:latin typeface="Comic Sans MS" pitchFamily="66" charset="0"/>
                </a:rPr>
                <a:t>	</a:t>
              </a:r>
            </a:p>
          </p:txBody>
        </p:sp>
      </p:grpSp>
      <p:sp>
        <p:nvSpPr>
          <p:cNvPr id="2" name="Title 1"/>
          <p:cNvSpPr>
            <a:spLocks noGrp="1"/>
          </p:cNvSpPr>
          <p:nvPr>
            <p:ph type="title"/>
          </p:nvPr>
        </p:nvSpPr>
        <p:spPr>
          <a:xfrm>
            <a:off x="457200" y="764704"/>
            <a:ext cx="8229600" cy="648072"/>
          </a:xfrm>
        </p:spPr>
        <p:txBody>
          <a:bodyPr>
            <a:normAutofit/>
          </a:bodyPr>
          <a:lstStyle/>
          <a:p>
            <a:endParaRPr lang="en-US" sz="3200" dirty="0"/>
          </a:p>
        </p:txBody>
      </p:sp>
      <p:sp>
        <p:nvSpPr>
          <p:cNvPr id="33" name="21 - Ορθογώνιο"/>
          <p:cNvSpPr/>
          <p:nvPr/>
        </p:nvSpPr>
        <p:spPr>
          <a:xfrm>
            <a:off x="357158" y="1429226"/>
            <a:ext cx="8247290" cy="1549142"/>
          </a:xfrm>
          <a:prstGeom prst="rect">
            <a:avLst/>
          </a:prstGeom>
        </p:spPr>
        <p:txBody>
          <a:bodyPr wrap="square">
            <a:spAutoFit/>
          </a:bodyPr>
          <a:lstStyle/>
          <a:p>
            <a:pPr algn="just">
              <a:lnSpc>
                <a:spcPct val="150000"/>
              </a:lnSpc>
            </a:pPr>
            <a:endParaRPr lang="el-GR" sz="1600" dirty="0">
              <a:latin typeface="Arial"/>
              <a:cs typeface="Arial"/>
            </a:endParaRPr>
          </a:p>
          <a:p>
            <a:pPr algn="just">
              <a:lnSpc>
                <a:spcPct val="150000"/>
              </a:lnSpc>
            </a:pPr>
            <a:endParaRPr lang="en-US" sz="1600" dirty="0">
              <a:latin typeface="Arial"/>
              <a:cs typeface="Arial"/>
            </a:endParaRPr>
          </a:p>
          <a:p>
            <a:pPr algn="just">
              <a:lnSpc>
                <a:spcPct val="150000"/>
              </a:lnSpc>
              <a:buFont typeface="Wingdings" pitchFamily="2" charset="2"/>
              <a:buNone/>
            </a:pPr>
            <a:endParaRPr lang="el-GR" sz="1600" dirty="0">
              <a:latin typeface="Arial"/>
              <a:cs typeface="Arial"/>
            </a:endParaRPr>
          </a:p>
          <a:p>
            <a:pPr algn="just">
              <a:lnSpc>
                <a:spcPct val="150000"/>
              </a:lnSpc>
            </a:pPr>
            <a:endParaRPr lang="en-US" sz="1600" dirty="0">
              <a:latin typeface="Arial"/>
              <a:cs typeface="Arial"/>
            </a:endParaRPr>
          </a:p>
        </p:txBody>
      </p:sp>
      <p:sp>
        <p:nvSpPr>
          <p:cNvPr id="3" name="Rectangle 2"/>
          <p:cNvSpPr/>
          <p:nvPr/>
        </p:nvSpPr>
        <p:spPr>
          <a:xfrm>
            <a:off x="539552" y="1382766"/>
            <a:ext cx="8136904" cy="3395802"/>
          </a:xfrm>
          <a:prstGeom prst="rect">
            <a:avLst/>
          </a:prstGeom>
        </p:spPr>
        <p:txBody>
          <a:bodyPr wrap="square">
            <a:spAutoFit/>
          </a:bodyPr>
          <a:lstStyle/>
          <a:p>
            <a:pPr marL="0" lvl="1" algn="just">
              <a:lnSpc>
                <a:spcPct val="150000"/>
              </a:lnSpc>
            </a:pPr>
            <a:r>
              <a:rPr lang="el-GR" sz="1600" dirty="0">
                <a:latin typeface="Arial"/>
                <a:cs typeface="Arial"/>
              </a:rPr>
              <a:t>Ο σχεδιασμός της κατάλληλης στρατηγικής στα μέσα κοινωνικής δικτύωσης, μπορεί να αυξήσει σημαντικά τις πωλήσεις των προϊόντων και των υπηρεσιών, εφόσον οι πιθανοί καταναλωτές της επιχείρησης βρίσκονται συνδεδεμένοι σε κάποιο μέσο κοινωνικής δικτύωσης. </a:t>
            </a:r>
          </a:p>
          <a:p>
            <a:pPr marL="0" lvl="1" algn="just">
              <a:lnSpc>
                <a:spcPct val="150000"/>
              </a:lnSpc>
            </a:pPr>
            <a:endParaRPr lang="el-GR" sz="1600" dirty="0">
              <a:latin typeface="Arial"/>
              <a:cs typeface="Arial"/>
            </a:endParaRPr>
          </a:p>
          <a:p>
            <a:pPr marL="0" lvl="1" algn="just">
              <a:lnSpc>
                <a:spcPct val="150000"/>
              </a:lnSpc>
            </a:pPr>
            <a:r>
              <a:rPr lang="el-GR" sz="1600" dirty="0">
                <a:latin typeface="Arial"/>
                <a:cs typeface="Arial"/>
              </a:rPr>
              <a:t>Οι επιχειρήσεις που πετυχαίνουν να αξιοποιήσουν τα μέσα κοινωνικής δικτύωσης να αλληλεπιδράσουν με τους πελάτες τους και να προωθήσει τους στόχους τους, αποκτούν περισσότερους νέους πελάτες και παράλληλα και βελτιώνουν την ποιότητα των προϊόντων τους μέσω της αλληλεπίδρασης. </a:t>
            </a:r>
            <a:endParaRPr lang="el-GR" dirty="0">
              <a:latin typeface="Arial"/>
              <a:cs typeface="Arial"/>
            </a:endParaRPr>
          </a:p>
        </p:txBody>
      </p:sp>
    </p:spTree>
    <p:extLst>
      <p:ext uri="{BB962C8B-B14F-4D97-AF65-F5344CB8AC3E}">
        <p14:creationId xmlns:p14="http://schemas.microsoft.com/office/powerpoint/2010/main" val="9708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pPr lvl="1" algn="ctr" rtl="0">
              <a:spcBef>
                <a:spcPct val="0"/>
              </a:spcBef>
            </a:pPr>
            <a:r>
              <a:rPr lang="el-GR" sz="3200" dirty="0">
                <a:latin typeface="Arial"/>
                <a:cs typeface="Arial"/>
              </a:rPr>
              <a:t>Μέσα κοινωνικής δικτύωσης</a:t>
            </a:r>
            <a:endParaRPr lang="en-US" sz="3200" dirty="0"/>
          </a:p>
        </p:txBody>
      </p:sp>
      <p:sp>
        <p:nvSpPr>
          <p:cNvPr id="16" name="21 - Ορθογώνιο"/>
          <p:cNvSpPr/>
          <p:nvPr/>
        </p:nvSpPr>
        <p:spPr>
          <a:xfrm>
            <a:off x="573182" y="1097062"/>
            <a:ext cx="7959258" cy="4549965"/>
          </a:xfrm>
          <a:prstGeom prst="rect">
            <a:avLst/>
          </a:prstGeom>
        </p:spPr>
        <p:txBody>
          <a:bodyPr wrap="square">
            <a:spAutoFit/>
          </a:bodyPr>
          <a:lstStyle/>
          <a:p>
            <a:pPr algn="just">
              <a:lnSpc>
                <a:spcPct val="150000"/>
              </a:lnSpc>
            </a:pPr>
            <a:r>
              <a:rPr lang="el-GR" sz="1600" dirty="0">
                <a:latin typeface="Arial"/>
                <a:cs typeface="Arial"/>
              </a:rPr>
              <a:t>Χαρακτηριστικά μέσα κοινωνικής δικτύωσης είναι:</a:t>
            </a:r>
          </a:p>
          <a:p>
            <a:pPr algn="just">
              <a:lnSpc>
                <a:spcPct val="150000"/>
              </a:lnSpc>
            </a:pPr>
            <a:endParaRPr lang="en-US" sz="1600" dirty="0">
              <a:latin typeface="Arial"/>
              <a:cs typeface="Arial"/>
            </a:endParaRPr>
          </a:p>
          <a:p>
            <a:pPr algn="just">
              <a:lnSpc>
                <a:spcPct val="150000"/>
              </a:lnSpc>
            </a:pPr>
            <a:r>
              <a:rPr lang="en-US" sz="1600" dirty="0">
                <a:latin typeface="Arial"/>
                <a:cs typeface="Arial"/>
              </a:rPr>
              <a:t>Facebook</a:t>
            </a:r>
          </a:p>
          <a:p>
            <a:pPr algn="just">
              <a:lnSpc>
                <a:spcPct val="150000"/>
              </a:lnSpc>
            </a:pPr>
            <a:r>
              <a:rPr lang="en-US" sz="1600" dirty="0" err="1">
                <a:latin typeface="Arial"/>
                <a:cs typeface="Arial"/>
              </a:rPr>
              <a:t>Instagram</a:t>
            </a:r>
            <a:endParaRPr lang="en-US" sz="1600" dirty="0">
              <a:latin typeface="Arial"/>
              <a:cs typeface="Arial"/>
            </a:endParaRPr>
          </a:p>
          <a:p>
            <a:pPr algn="just">
              <a:lnSpc>
                <a:spcPct val="150000"/>
              </a:lnSpc>
            </a:pPr>
            <a:r>
              <a:rPr lang="en-US" sz="1600" dirty="0">
                <a:latin typeface="Arial"/>
                <a:cs typeface="Arial"/>
              </a:rPr>
              <a:t>Twitter</a:t>
            </a:r>
          </a:p>
          <a:p>
            <a:pPr algn="just">
              <a:lnSpc>
                <a:spcPct val="150000"/>
              </a:lnSpc>
            </a:pPr>
            <a:r>
              <a:rPr lang="el-GR" sz="1600" dirty="0"/>
              <a:t>Linkedin </a:t>
            </a:r>
            <a:endParaRPr lang="en-US" sz="1600" dirty="0"/>
          </a:p>
          <a:p>
            <a:pPr algn="just">
              <a:lnSpc>
                <a:spcPct val="150000"/>
              </a:lnSpc>
            </a:pPr>
            <a:r>
              <a:rPr lang="en-US" sz="1600" dirty="0" err="1">
                <a:latin typeface="Arial"/>
                <a:cs typeface="Arial"/>
              </a:rPr>
              <a:t>Tik</a:t>
            </a:r>
            <a:r>
              <a:rPr lang="en-US" sz="1600" dirty="0">
                <a:latin typeface="Arial"/>
                <a:cs typeface="Arial"/>
              </a:rPr>
              <a:t> </a:t>
            </a:r>
            <a:r>
              <a:rPr lang="en-US" sz="1600" dirty="0" err="1">
                <a:latin typeface="Arial"/>
                <a:cs typeface="Arial"/>
              </a:rPr>
              <a:t>Tok</a:t>
            </a:r>
            <a:endParaRPr lang="en-US" sz="1600" dirty="0">
              <a:latin typeface="Arial"/>
              <a:cs typeface="Arial"/>
            </a:endParaRPr>
          </a:p>
          <a:p>
            <a:pPr algn="just">
              <a:lnSpc>
                <a:spcPct val="150000"/>
              </a:lnSpc>
            </a:pPr>
            <a:r>
              <a:rPr lang="el-GR" sz="1600" dirty="0"/>
              <a:t>Chatbot Marketing</a:t>
            </a:r>
            <a:r>
              <a:rPr lang="en-US" sz="1600" dirty="0"/>
              <a:t> </a:t>
            </a:r>
            <a:endParaRPr lang="en-US" sz="1600" dirty="0">
              <a:latin typeface="Arial"/>
              <a:cs typeface="Arial"/>
            </a:endParaRPr>
          </a:p>
          <a:p>
            <a:pPr algn="just">
              <a:lnSpc>
                <a:spcPct val="150000"/>
              </a:lnSpc>
            </a:pPr>
            <a:endParaRPr lang="en-US" sz="1600" dirty="0">
              <a:latin typeface="Arial"/>
              <a:cs typeface="Arial"/>
            </a:endParaRPr>
          </a:p>
          <a:p>
            <a:pPr algn="just">
              <a:lnSpc>
                <a:spcPct val="150000"/>
              </a:lnSpc>
            </a:pPr>
            <a:endParaRPr lang="en-US" sz="1600" dirty="0">
              <a:latin typeface="Arial"/>
              <a:cs typeface="Arial"/>
            </a:endParaRPr>
          </a:p>
          <a:p>
            <a:pPr algn="just">
              <a:lnSpc>
                <a:spcPct val="150000"/>
              </a:lnSpc>
            </a:pPr>
            <a:endParaRPr lang="el-GR" sz="1600" dirty="0">
              <a:latin typeface="Arial"/>
              <a:cs typeface="Arial"/>
            </a:endParaRPr>
          </a:p>
          <a:p>
            <a:pPr algn="just">
              <a:lnSpc>
                <a:spcPct val="150000"/>
              </a:lnSpc>
            </a:pPr>
            <a:endParaRPr lang="en-US" sz="1600" dirty="0">
              <a:latin typeface="Arial"/>
              <a:cs typeface="Arial"/>
            </a:endParaRPr>
          </a:p>
        </p:txBody>
      </p:sp>
      <p:pic>
        <p:nvPicPr>
          <p:cNvPr id="3" name="Picture 2"/>
          <p:cNvPicPr>
            <a:picLocks noChangeAspect="1"/>
          </p:cNvPicPr>
          <p:nvPr/>
        </p:nvPicPr>
        <p:blipFill>
          <a:blip r:embed="rId8"/>
          <a:stretch>
            <a:fillRect/>
          </a:stretch>
        </p:blipFill>
        <p:spPr>
          <a:xfrm>
            <a:off x="4599384" y="2204864"/>
            <a:ext cx="3429000" cy="3429000"/>
          </a:xfrm>
          <a:prstGeom prst="rect">
            <a:avLst/>
          </a:prstGeom>
        </p:spPr>
      </p:pic>
    </p:spTree>
    <p:extLst>
      <p:ext uri="{BB962C8B-B14F-4D97-AF65-F5344CB8AC3E}">
        <p14:creationId xmlns:p14="http://schemas.microsoft.com/office/powerpoint/2010/main" val="27556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n-US" sz="3200" dirty="0">
                <a:latin typeface="Arial"/>
                <a:cs typeface="Arial"/>
              </a:rPr>
              <a:t>Facebook</a:t>
            </a:r>
            <a:endParaRPr lang="en-US" sz="3200" dirty="0"/>
          </a:p>
        </p:txBody>
      </p:sp>
      <p:sp>
        <p:nvSpPr>
          <p:cNvPr id="16" name="21 - Ορθογώνιο"/>
          <p:cNvSpPr/>
          <p:nvPr/>
        </p:nvSpPr>
        <p:spPr>
          <a:xfrm>
            <a:off x="539552" y="1157450"/>
            <a:ext cx="7959258" cy="4503798"/>
          </a:xfrm>
          <a:prstGeom prst="rect">
            <a:avLst/>
          </a:prstGeom>
        </p:spPr>
        <p:txBody>
          <a:bodyPr wrap="square">
            <a:spAutoFit/>
          </a:bodyPr>
          <a:lstStyle/>
          <a:p>
            <a:pPr algn="just">
              <a:lnSpc>
                <a:spcPct val="150000"/>
              </a:lnSpc>
            </a:pPr>
            <a:r>
              <a:rPr lang="el-GR" sz="1600" dirty="0">
                <a:latin typeface="Arial"/>
                <a:cs typeface="Arial"/>
              </a:rPr>
              <a:t>Το Facebook ιδρύθηκε το 2004</a:t>
            </a:r>
            <a:r>
              <a:rPr lang="en-US" sz="1600" dirty="0">
                <a:latin typeface="Arial"/>
                <a:cs typeface="Arial"/>
              </a:rPr>
              <a:t> </a:t>
            </a:r>
            <a:r>
              <a:rPr lang="el-GR" sz="1600" dirty="0">
                <a:latin typeface="Arial"/>
                <a:cs typeface="Arial"/>
              </a:rPr>
              <a:t>και είναι ένα από τα πρώτα μέσα κοινωνικής δικτύωσης. Έχει περίπου τρία δισεκατομμύρια ενεργούς χρήστες. Αποτελεί μια ισχυρή πλατφόρμα για τις επιχειρήσεις να συνδεθούν με το κοινό τους, να προωθήσουν τα προϊόντα και τις υπηρεσίες τους, και να αναπτύξουν μια δυναμική κοινότητα πελατών.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Οι βασικές λειτουργίες και δυνατότητες του Facebook για τις επιχειρήσεις είναι:</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Σελίδες Επιχείρησης</a:t>
            </a:r>
            <a:r>
              <a:rPr lang="el-GR" sz="1600" dirty="0">
                <a:latin typeface="Arial"/>
                <a:cs typeface="Arial"/>
              </a:rPr>
              <a:t>: Οι επιχειρήσεις μπορούν να δημιουργήσουν ένα κανονικό λογαριασμό στο Facebook, την ‘Σελίδα Επιχείρησης’ η οποία επιτρέπει στις επιχειρήσεις να παρουσιάσουν τη φιλοσοφία, τα προϊόντα και τις υπηρεσίες τους, και να αλληλεπιδράσουν με το κοινό τους.</a:t>
            </a:r>
          </a:p>
          <a:p>
            <a:pPr algn="just">
              <a:lnSpc>
                <a:spcPct val="150000"/>
              </a:lnSpc>
            </a:pPr>
            <a:endParaRPr lang="el-GR" sz="1600" dirty="0">
              <a:latin typeface="Arial"/>
              <a:cs typeface="Arial"/>
            </a:endParaRPr>
          </a:p>
        </p:txBody>
      </p:sp>
      <p:pic>
        <p:nvPicPr>
          <p:cNvPr id="3" name="Picture 2"/>
          <p:cNvPicPr>
            <a:picLocks noChangeAspect="1"/>
          </p:cNvPicPr>
          <p:nvPr/>
        </p:nvPicPr>
        <p:blipFill>
          <a:blip r:embed="rId8"/>
          <a:stretch>
            <a:fillRect/>
          </a:stretch>
        </p:blipFill>
        <p:spPr>
          <a:xfrm>
            <a:off x="6084168" y="5085184"/>
            <a:ext cx="2123738" cy="1800200"/>
          </a:xfrm>
          <a:prstGeom prst="rect">
            <a:avLst/>
          </a:prstGeom>
        </p:spPr>
      </p:pic>
    </p:spTree>
    <p:extLst>
      <p:ext uri="{BB962C8B-B14F-4D97-AF65-F5344CB8AC3E}">
        <p14:creationId xmlns:p14="http://schemas.microsoft.com/office/powerpoint/2010/main" val="5899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n-US" sz="3200" dirty="0">
                <a:latin typeface="Arial"/>
                <a:cs typeface="Arial"/>
              </a:rPr>
              <a:t>Facebook</a:t>
            </a:r>
            <a:endParaRPr lang="en-US" sz="3200" dirty="0"/>
          </a:p>
        </p:txBody>
      </p:sp>
      <p:sp>
        <p:nvSpPr>
          <p:cNvPr id="16" name="21 - Ορθογώνιο"/>
          <p:cNvSpPr/>
          <p:nvPr/>
        </p:nvSpPr>
        <p:spPr>
          <a:xfrm>
            <a:off x="539552" y="1196752"/>
            <a:ext cx="7959258" cy="4503798"/>
          </a:xfrm>
          <a:prstGeom prst="rect">
            <a:avLst/>
          </a:prstGeom>
        </p:spPr>
        <p:txBody>
          <a:bodyPr wrap="square">
            <a:spAutoFit/>
          </a:bodyPr>
          <a:lstStyle/>
          <a:p>
            <a:pPr algn="just">
              <a:lnSpc>
                <a:spcPct val="150000"/>
              </a:lnSpc>
            </a:pPr>
            <a:r>
              <a:rPr lang="el-GR" sz="1600" b="1" dirty="0">
                <a:latin typeface="Arial"/>
                <a:cs typeface="Arial"/>
              </a:rPr>
              <a:t>Διαφήμιση: </a:t>
            </a:r>
            <a:r>
              <a:rPr lang="el-GR" sz="1600" dirty="0">
                <a:latin typeface="Arial"/>
                <a:cs typeface="Arial"/>
              </a:rPr>
              <a:t>προσφέρει δυνατότητες διαφήμισης μέσω του Facebook Ads Manager. Οι επιχειρήσεις μπορούν να δημιουργήσουν διαφημίσεις με στόχο συγκεκριμένα κοινά, να ρυθμίσουν τον προϋπολογισμό τους, την τοποθεσία, το φύλλο, τα ενδιαφέροντα  και τα ηλικιακά κοινα και επίσης να παρακολουθούν την απόδοση των διαφημίσεων τους.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Περιεχόμενο και Κοινωνική Δικτύωση</a:t>
            </a:r>
            <a:r>
              <a:rPr lang="el-GR" sz="1600" dirty="0">
                <a:latin typeface="Arial"/>
                <a:cs typeface="Arial"/>
              </a:rPr>
              <a:t>: Οι επιχειρήσεις μπορούν να ανεβάζουν περιεχόμενο στις σελίδες τους (κείμενα, φωτογραφίες και βίντεο) αυτό μπορεί να χρησιμοποιηθεί για να ενθαρρύνει τη συμμετοχή και τα like, comments και shares από την κοινότητα των χρηστών.</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397981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latin typeface="Arial"/>
                <a:cs typeface="Arial"/>
              </a:rPr>
              <a:t>Σύγχρονα χαρακτηριστικά του </a:t>
            </a:r>
            <a:r>
              <a:rPr lang="en-US" sz="3200" dirty="0">
                <a:latin typeface="Arial"/>
                <a:cs typeface="Arial"/>
              </a:rPr>
              <a:t>marketing</a:t>
            </a:r>
          </a:p>
        </p:txBody>
      </p:sp>
      <p:sp>
        <p:nvSpPr>
          <p:cNvPr id="16" name="21 - Ορθογώνιο"/>
          <p:cNvSpPr/>
          <p:nvPr/>
        </p:nvSpPr>
        <p:spPr>
          <a:xfrm>
            <a:off x="573182" y="1401350"/>
            <a:ext cx="7383194" cy="4134466"/>
          </a:xfrm>
          <a:prstGeom prst="rect">
            <a:avLst/>
          </a:prstGeom>
        </p:spPr>
        <p:txBody>
          <a:bodyPr wrap="square">
            <a:spAutoFit/>
          </a:bodyPr>
          <a:lstStyle/>
          <a:p>
            <a:pPr algn="just">
              <a:lnSpc>
                <a:spcPct val="150000"/>
              </a:lnSpc>
            </a:pPr>
            <a:r>
              <a:rPr lang="el-GR" sz="1600" dirty="0">
                <a:latin typeface="Arial"/>
                <a:cs typeface="Arial"/>
              </a:rPr>
              <a:t>Τα βασικά χαρακτηριστικά του </a:t>
            </a:r>
            <a:r>
              <a:rPr lang="en-US" sz="1600" dirty="0">
                <a:latin typeface="Arial"/>
                <a:cs typeface="Arial"/>
              </a:rPr>
              <a:t>marketing </a:t>
            </a:r>
            <a:r>
              <a:rPr lang="el-GR" sz="1600" dirty="0">
                <a:latin typeface="Arial"/>
                <a:cs typeface="Arial"/>
              </a:rPr>
              <a:t>είναι</a:t>
            </a:r>
            <a:r>
              <a:rPr lang="en-US" sz="1600" dirty="0">
                <a:latin typeface="Arial"/>
                <a:cs typeface="Arial"/>
              </a:rPr>
              <a:t>:</a:t>
            </a:r>
            <a:endParaRPr lang="el-GR" sz="1600" dirty="0">
              <a:latin typeface="Arial"/>
              <a:cs typeface="Arial"/>
            </a:endParaRPr>
          </a:p>
          <a:p>
            <a:pPr algn="just">
              <a:lnSpc>
                <a:spcPct val="150000"/>
              </a:lnSpc>
            </a:pPr>
            <a:endParaRPr lang="en-US" sz="1600" dirty="0">
              <a:latin typeface="Arial"/>
              <a:cs typeface="Arial"/>
            </a:endParaRPr>
          </a:p>
          <a:p>
            <a:pPr marL="285750" indent="-285750" algn="just">
              <a:lnSpc>
                <a:spcPct val="150000"/>
              </a:lnSpc>
              <a:buFont typeface="Arial"/>
              <a:buChar char="•"/>
            </a:pPr>
            <a:r>
              <a:rPr lang="el-GR" sz="1600" dirty="0">
                <a:latin typeface="Arial"/>
                <a:cs typeface="Arial"/>
              </a:rPr>
              <a:t>Δεν προσπαθεί απλά να πείσει τον πελάτη.</a:t>
            </a:r>
          </a:p>
          <a:p>
            <a:pPr marL="285750" indent="-285750" algn="just">
              <a:lnSpc>
                <a:spcPct val="150000"/>
              </a:lnSpc>
              <a:buFont typeface="Arial"/>
              <a:buChar char="•"/>
            </a:pPr>
            <a:r>
              <a:rPr lang="el-GR" sz="1600" dirty="0">
                <a:latin typeface="Arial"/>
                <a:cs typeface="Arial"/>
              </a:rPr>
              <a:t>Ξεκινά από την ανάγκη του πελάτη.</a:t>
            </a:r>
          </a:p>
          <a:p>
            <a:pPr marL="285750" indent="-285750" algn="just">
              <a:lnSpc>
                <a:spcPct val="150000"/>
              </a:lnSpc>
              <a:buFont typeface="Arial"/>
              <a:buChar char="•"/>
            </a:pPr>
            <a:r>
              <a:rPr lang="el-GR" sz="1600" dirty="0">
                <a:latin typeface="Arial"/>
                <a:cs typeface="Arial"/>
              </a:rPr>
              <a:t>Δεν τα κάνει όλα μόνο του αλλά συνεργάζεται με όλα τα άλλα τμήματα μιας εταιρείας.</a:t>
            </a:r>
          </a:p>
          <a:p>
            <a:pPr marL="285750" indent="-285750" algn="just">
              <a:lnSpc>
                <a:spcPct val="150000"/>
              </a:lnSpc>
              <a:buFont typeface="Arial"/>
              <a:buChar char="•"/>
            </a:pPr>
            <a:r>
              <a:rPr lang="el-GR" sz="1600" dirty="0">
                <a:latin typeface="Arial"/>
                <a:cs typeface="Arial"/>
              </a:rPr>
              <a:t>Περιέχει την έννοια της ανταλλαγής.</a:t>
            </a:r>
          </a:p>
          <a:p>
            <a:pPr marL="285750" indent="-285750" algn="just">
              <a:lnSpc>
                <a:spcPct val="150000"/>
              </a:lnSpc>
              <a:buFont typeface="Arial"/>
              <a:buChar char="•"/>
            </a:pPr>
            <a:r>
              <a:rPr lang="el-GR" sz="1600" dirty="0">
                <a:latin typeface="Arial"/>
                <a:cs typeface="Arial"/>
              </a:rPr>
              <a:t>Χτίζει σχέσεις επικοινωνίας και εμπιστοσύνης.</a:t>
            </a:r>
          </a:p>
          <a:p>
            <a:pPr marL="285750" indent="-285750" algn="just">
              <a:lnSpc>
                <a:spcPct val="150000"/>
              </a:lnSpc>
              <a:buFont typeface="Arial"/>
              <a:buChar char="•"/>
            </a:pPr>
            <a:r>
              <a:rPr lang="el-GR" sz="1600" dirty="0">
                <a:latin typeface="Arial"/>
                <a:cs typeface="Arial"/>
              </a:rPr>
              <a:t>Εφαρμόζεται σε κερδοσκοπικούς και μη οργανισμούς.</a:t>
            </a:r>
          </a:p>
          <a:p>
            <a:pPr algn="just">
              <a:lnSpc>
                <a:spcPct val="150000"/>
              </a:lnSpc>
            </a:pPr>
            <a:endParaRPr lang="el-GR" sz="1600" dirty="0">
              <a:latin typeface="Arial"/>
              <a:cs typeface="Arial"/>
            </a:endParaRPr>
          </a:p>
          <a:p>
            <a:pPr algn="just">
              <a:lnSpc>
                <a:spcPct val="150000"/>
              </a:lnSpc>
            </a:pPr>
            <a:endParaRPr lang="en-US" sz="1600" dirty="0">
              <a:latin typeface="Arial"/>
              <a:cs typeface="Arial"/>
            </a:endParaRPr>
          </a:p>
        </p:txBody>
      </p:sp>
    </p:spTree>
    <p:extLst>
      <p:ext uri="{BB962C8B-B14F-4D97-AF65-F5344CB8AC3E}">
        <p14:creationId xmlns:p14="http://schemas.microsoft.com/office/powerpoint/2010/main" val="11369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n-US" sz="3200" dirty="0">
                <a:latin typeface="Arial"/>
                <a:cs typeface="Arial"/>
              </a:rPr>
              <a:t>Facebook</a:t>
            </a:r>
            <a:endParaRPr lang="en-US" sz="3200" dirty="0"/>
          </a:p>
        </p:txBody>
      </p:sp>
      <p:sp>
        <p:nvSpPr>
          <p:cNvPr id="16" name="21 - Ορθογώνιο"/>
          <p:cNvSpPr/>
          <p:nvPr/>
        </p:nvSpPr>
        <p:spPr>
          <a:xfrm>
            <a:off x="539552" y="1320050"/>
            <a:ext cx="7959258" cy="3765134"/>
          </a:xfrm>
          <a:prstGeom prst="rect">
            <a:avLst/>
          </a:prstGeom>
        </p:spPr>
        <p:txBody>
          <a:bodyPr wrap="square">
            <a:spAutoFit/>
          </a:bodyPr>
          <a:lstStyle/>
          <a:p>
            <a:pPr algn="just">
              <a:lnSpc>
                <a:spcPct val="150000"/>
              </a:lnSpc>
            </a:pPr>
            <a:r>
              <a:rPr lang="el-GR" sz="1600" b="1" dirty="0">
                <a:latin typeface="Arial"/>
                <a:cs typeface="Arial"/>
              </a:rPr>
              <a:t>Messenger και Customer Support</a:t>
            </a:r>
            <a:r>
              <a:rPr lang="el-GR" sz="1600" dirty="0">
                <a:latin typeface="Arial"/>
                <a:cs typeface="Arial"/>
              </a:rPr>
              <a:t>: Οι επιχειρήσεις μπορούν να επικοινωνούν με τους πελάτες τους μέσω της πλατφόρμας Messenger. Αυτό μπορεί να χρησιμοποιηθεί για να παρέχουν υποστήριξη στους πελάτες τους, να λαμβάνουν παραγγελίες, και να απαντούν σε ερωτήσεις άμεσα.</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Στατιστικά και Analytics: </a:t>
            </a:r>
            <a:r>
              <a:rPr lang="el-GR" sz="1600" dirty="0">
                <a:latin typeface="Arial"/>
                <a:cs typeface="Arial"/>
              </a:rPr>
              <a:t>Το Facebook παρέχει στατιστικά και analytics για τις σελίδες επιχειρήσεων, που επιτρέπουν στις επιχειρήσεις να παρακολουθούν την απόδοση των διαφημίσεών τους, να κατανοούν τη συμπεριφορά του κοινού τους και να προσαρμόζουν τις στρατηγικές τους ανάλογα.</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13122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548680"/>
            <a:ext cx="8229600" cy="648072"/>
          </a:xfrm>
        </p:spPr>
        <p:txBody>
          <a:bodyPr>
            <a:normAutofit/>
          </a:bodyPr>
          <a:lstStyle/>
          <a:p>
            <a:pPr lvl="1" algn="ctr" rtl="0">
              <a:spcBef>
                <a:spcPct val="0"/>
              </a:spcBef>
            </a:pPr>
            <a:r>
              <a:rPr lang="en-US" sz="3200" dirty="0" err="1"/>
              <a:t>Instagram</a:t>
            </a:r>
            <a:endParaRPr lang="en-US" sz="3200" dirty="0"/>
          </a:p>
        </p:txBody>
      </p:sp>
      <p:sp>
        <p:nvSpPr>
          <p:cNvPr id="16" name="21 - Ορθογώνιο"/>
          <p:cNvSpPr/>
          <p:nvPr/>
        </p:nvSpPr>
        <p:spPr>
          <a:xfrm>
            <a:off x="573182" y="1341342"/>
            <a:ext cx="7959258" cy="4503798"/>
          </a:xfrm>
          <a:prstGeom prst="rect">
            <a:avLst/>
          </a:prstGeom>
        </p:spPr>
        <p:txBody>
          <a:bodyPr wrap="square">
            <a:spAutoFit/>
          </a:bodyPr>
          <a:lstStyle/>
          <a:p>
            <a:pPr algn="just">
              <a:lnSpc>
                <a:spcPct val="150000"/>
              </a:lnSpc>
            </a:pPr>
            <a:r>
              <a:rPr lang="el-GR" sz="1600" dirty="0">
                <a:latin typeface="Arial"/>
                <a:cs typeface="Arial"/>
              </a:rPr>
              <a:t>Το Instagram αποτελεί μια δημοφιλή και ισχυρή πλατφόρμα κοινωνικών μέσων για τις επιχειρήσεις. Το Instagram αποτελεί τον μικρό αδελφό του Facebook, καθώς η εξαγοράστηκε</a:t>
            </a:r>
            <a:r>
              <a:rPr lang="en-US" sz="1600" dirty="0">
                <a:latin typeface="Arial"/>
                <a:cs typeface="Arial"/>
              </a:rPr>
              <a:t> </a:t>
            </a:r>
            <a:r>
              <a:rPr lang="el-GR" sz="1600" dirty="0">
                <a:latin typeface="Arial"/>
                <a:cs typeface="Arial"/>
              </a:rPr>
              <a:t>το 2012. Το κοινό του είναι πάνω από ένα δισεκατομμύριο χρήστες και αποτελεί ένα αναμφίβολα σημαντικό κοινωνικό μέσο δικτύωσης για τις επιχειρήσεις.</a:t>
            </a:r>
            <a:r>
              <a:rPr lang="en-US" sz="1600" dirty="0">
                <a:latin typeface="Arial"/>
                <a:cs typeface="Arial"/>
              </a:rPr>
              <a:t> </a:t>
            </a:r>
          </a:p>
          <a:p>
            <a:pPr algn="just">
              <a:lnSpc>
                <a:spcPct val="150000"/>
              </a:lnSpc>
            </a:pPr>
            <a:endParaRPr lang="en-US" sz="1600" dirty="0">
              <a:latin typeface="Arial"/>
              <a:cs typeface="Arial"/>
            </a:endParaRPr>
          </a:p>
          <a:p>
            <a:pPr algn="just">
              <a:lnSpc>
                <a:spcPct val="150000"/>
              </a:lnSpc>
            </a:pPr>
            <a:r>
              <a:rPr lang="el-GR" sz="1600" dirty="0">
                <a:latin typeface="Arial"/>
                <a:cs typeface="Arial"/>
              </a:rPr>
              <a:t>Οι βασικές λειτουργίες και δυνατότητες του Instagram για τις επιχειρήσεις είναι:</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Επαγγελματική Σελίδα Επιχείρησης: </a:t>
            </a:r>
            <a:r>
              <a:rPr lang="el-GR" sz="1600" dirty="0">
                <a:latin typeface="Arial"/>
                <a:cs typeface="Arial"/>
              </a:rPr>
              <a:t>Οι επιχειρήσεις μπορούν να δημιουργήσουν μια επαγγελματική σελίδα επιχείρησης στο Instagram. Αυτή η σελίδα παρέχει πρόσθετες δυνατότητες, όπως τη δυνατότητα εμφάνισης επικοινωνιακών στοιχείων, στατιστικών και πληροφοριών για τους ακόλουθους.</a:t>
            </a:r>
          </a:p>
          <a:p>
            <a:pPr algn="just">
              <a:lnSpc>
                <a:spcPct val="150000"/>
              </a:lnSpc>
            </a:pPr>
            <a:endParaRPr lang="el-GR" sz="1600" dirty="0">
              <a:latin typeface="Arial"/>
              <a:cs typeface="Arial"/>
            </a:endParaRPr>
          </a:p>
        </p:txBody>
      </p:sp>
      <p:pic>
        <p:nvPicPr>
          <p:cNvPr id="2" name="Picture 1"/>
          <p:cNvPicPr>
            <a:picLocks noChangeAspect="1"/>
          </p:cNvPicPr>
          <p:nvPr/>
        </p:nvPicPr>
        <p:blipFill>
          <a:blip r:embed="rId8"/>
          <a:stretch>
            <a:fillRect/>
          </a:stretch>
        </p:blipFill>
        <p:spPr>
          <a:xfrm>
            <a:off x="6948264" y="5301208"/>
            <a:ext cx="1272682" cy="1340768"/>
          </a:xfrm>
          <a:prstGeom prst="rect">
            <a:avLst/>
          </a:prstGeom>
        </p:spPr>
      </p:pic>
    </p:spTree>
    <p:extLst>
      <p:ext uri="{BB962C8B-B14F-4D97-AF65-F5344CB8AC3E}">
        <p14:creationId xmlns:p14="http://schemas.microsoft.com/office/powerpoint/2010/main" val="276807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548680"/>
            <a:ext cx="8229600" cy="648072"/>
          </a:xfrm>
        </p:spPr>
        <p:txBody>
          <a:bodyPr>
            <a:normAutofit/>
          </a:bodyPr>
          <a:lstStyle/>
          <a:p>
            <a:pPr lvl="1" algn="ctr" rtl="0">
              <a:spcBef>
                <a:spcPct val="0"/>
              </a:spcBef>
            </a:pPr>
            <a:r>
              <a:rPr lang="en-US" sz="3200" dirty="0" err="1"/>
              <a:t>Instagram</a:t>
            </a:r>
            <a:endParaRPr lang="en-US" sz="3200" dirty="0"/>
          </a:p>
        </p:txBody>
      </p:sp>
      <p:sp>
        <p:nvSpPr>
          <p:cNvPr id="16" name="21 - Ορθογώνιο"/>
          <p:cNvSpPr/>
          <p:nvPr/>
        </p:nvSpPr>
        <p:spPr>
          <a:xfrm>
            <a:off x="573182" y="1341342"/>
            <a:ext cx="7959258" cy="5242462"/>
          </a:xfrm>
          <a:prstGeom prst="rect">
            <a:avLst/>
          </a:prstGeom>
        </p:spPr>
        <p:txBody>
          <a:bodyPr wrap="square">
            <a:spAutoFit/>
          </a:bodyPr>
          <a:lstStyle/>
          <a:p>
            <a:pPr algn="just">
              <a:lnSpc>
                <a:spcPct val="150000"/>
              </a:lnSpc>
            </a:pPr>
            <a:r>
              <a:rPr lang="el-GR" sz="1600" b="1" dirty="0">
                <a:latin typeface="Arial"/>
                <a:cs typeface="Arial"/>
              </a:rPr>
              <a:t>Περιεχόμενο</a:t>
            </a:r>
            <a:r>
              <a:rPr lang="el-GR" sz="1600" dirty="0">
                <a:latin typeface="Arial"/>
                <a:cs typeface="Arial"/>
              </a:rPr>
              <a:t>: Το Instagram είναι ένα ιδανικό μέσο για τη δημοσίευση εικόνων και βίντεο. Οι επιχειρήσεις μπορούν να δημοσιεύουν ελκυστικό περιεχόμενο που προωθεί τα προϊόντα ή τις υπηρεσίες τους, δίνει εικόνα του brand τους και αναπτύσσει την ταυτότητά τους.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Instagram Shopping: </a:t>
            </a:r>
            <a:r>
              <a:rPr lang="el-GR" sz="1600" dirty="0">
                <a:latin typeface="Arial"/>
                <a:cs typeface="Arial"/>
              </a:rPr>
              <a:t>Η λειτουργία αυτή επιτρέπει στις επιχειρήσεις να προωθήσουν προϊόντα με ετικέτες προϊόντων σε φωτογραφίες από όπου κάνοντας κλικ οδηγούνται απευθείας στο </a:t>
            </a:r>
            <a:r>
              <a:rPr lang="en-US" sz="1600" dirty="0">
                <a:latin typeface="Arial"/>
                <a:cs typeface="Arial"/>
              </a:rPr>
              <a:t>e-shop </a:t>
            </a:r>
            <a:r>
              <a:rPr lang="el-GR" sz="1600" dirty="0">
                <a:latin typeface="Arial"/>
                <a:cs typeface="Arial"/>
              </a:rPr>
              <a:t>της επιχειρήσης.</a:t>
            </a:r>
            <a:endParaRPr lang="en-US" sz="1600" dirty="0">
              <a:latin typeface="Arial"/>
              <a:cs typeface="Arial"/>
            </a:endParaRP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Stories</a:t>
            </a:r>
            <a:r>
              <a:rPr lang="el-GR" sz="1600" dirty="0">
                <a:latin typeface="Arial"/>
                <a:cs typeface="Arial"/>
              </a:rPr>
              <a:t>: Οι επιχειρήσεις μπορούν να χρησιμοποιήσουν το Instagram Stories για να μοιραστούν περιεχόμενο που εξαφανίζεται μετά από 24 ώρες. Οι Stories επιτρέπουν την ανάρτηση μικρών βίντεο, φωτογραφιών, δημοσκοπήσεων και διαγωνισμών, προσφέροντας μια πιο ευέλικτη προσέγγιση για την επικοινωνία με τους ακόλουθους.</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238946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548680"/>
            <a:ext cx="8229600" cy="648072"/>
          </a:xfrm>
        </p:spPr>
        <p:txBody>
          <a:bodyPr>
            <a:normAutofit/>
          </a:bodyPr>
          <a:lstStyle/>
          <a:p>
            <a:pPr lvl="1" algn="ctr" rtl="0">
              <a:spcBef>
                <a:spcPct val="0"/>
              </a:spcBef>
            </a:pPr>
            <a:r>
              <a:rPr lang="en-US" sz="3200" dirty="0" err="1"/>
              <a:t>Instagram</a:t>
            </a:r>
            <a:endParaRPr lang="en-US" sz="3200" dirty="0"/>
          </a:p>
        </p:txBody>
      </p:sp>
      <p:sp>
        <p:nvSpPr>
          <p:cNvPr id="16" name="21 - Ορθογώνιο"/>
          <p:cNvSpPr/>
          <p:nvPr/>
        </p:nvSpPr>
        <p:spPr>
          <a:xfrm>
            <a:off x="573182" y="1473358"/>
            <a:ext cx="7959258" cy="3395802"/>
          </a:xfrm>
          <a:prstGeom prst="rect">
            <a:avLst/>
          </a:prstGeom>
        </p:spPr>
        <p:txBody>
          <a:bodyPr wrap="square">
            <a:spAutoFit/>
          </a:bodyPr>
          <a:lstStyle/>
          <a:p>
            <a:pPr algn="just">
              <a:lnSpc>
                <a:spcPct val="150000"/>
              </a:lnSpc>
            </a:pPr>
            <a:r>
              <a:rPr lang="el-GR" sz="1600" b="1" dirty="0">
                <a:latin typeface="Arial"/>
                <a:cs typeface="Arial"/>
              </a:rPr>
              <a:t>Διαφημίσεις</a:t>
            </a:r>
            <a:r>
              <a:rPr lang="el-GR" sz="1600" dirty="0">
                <a:latin typeface="Arial"/>
                <a:cs typeface="Arial"/>
              </a:rPr>
              <a:t>: Το Instagram προσφέρει επίσης δυνατότητες διαφήμισης, παρόμοιες με αυτές του Facebook Ads Manager. Οι επιχειρήσεις μπορούν να δημιουργήσουν διαφημίσεις με στόχο συγκεκριμένα κοινά, να ρυθμίσουν τον προϋπολογισμό τους και να παρακολουθούν την απόδοση των διαφημίσεων τους.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Influencer Marketing</a:t>
            </a:r>
            <a:r>
              <a:rPr lang="el-GR" sz="1600" dirty="0">
                <a:latin typeface="Arial"/>
                <a:cs typeface="Arial"/>
              </a:rPr>
              <a:t>:</a:t>
            </a:r>
            <a:r>
              <a:rPr lang="el-GR" sz="1600" b="1" dirty="0">
                <a:latin typeface="Arial"/>
                <a:cs typeface="Arial"/>
              </a:rPr>
              <a:t> </a:t>
            </a:r>
            <a:r>
              <a:rPr lang="el-GR" sz="1600" dirty="0">
                <a:latin typeface="Arial"/>
                <a:cs typeface="Arial"/>
              </a:rPr>
              <a:t>Οι επιχειρήσεις μπορούν να συνεργαστούν με influencers και να χρησιμοποιήσουν την επιρροή τους για την προώθηση των προϊόντων ή υπηρεσιών τους στο κοινό τους.</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9040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548680"/>
            <a:ext cx="8229600" cy="648072"/>
          </a:xfrm>
        </p:spPr>
        <p:txBody>
          <a:bodyPr>
            <a:normAutofit/>
          </a:bodyPr>
          <a:lstStyle/>
          <a:p>
            <a:pPr lvl="1" algn="ctr" rtl="0">
              <a:spcBef>
                <a:spcPct val="0"/>
              </a:spcBef>
            </a:pPr>
            <a:r>
              <a:rPr lang="en-US" sz="3200" dirty="0"/>
              <a:t>Twitter</a:t>
            </a:r>
          </a:p>
        </p:txBody>
      </p:sp>
      <p:sp>
        <p:nvSpPr>
          <p:cNvPr id="16" name="21 - Ορθογώνιο"/>
          <p:cNvSpPr/>
          <p:nvPr/>
        </p:nvSpPr>
        <p:spPr>
          <a:xfrm>
            <a:off x="573182" y="1213188"/>
            <a:ext cx="7959258" cy="5611795"/>
          </a:xfrm>
          <a:prstGeom prst="rect">
            <a:avLst/>
          </a:prstGeom>
        </p:spPr>
        <p:txBody>
          <a:bodyPr wrap="square">
            <a:spAutoFit/>
          </a:bodyPr>
          <a:lstStyle/>
          <a:p>
            <a:pPr algn="just">
              <a:lnSpc>
                <a:spcPct val="150000"/>
              </a:lnSpc>
            </a:pPr>
            <a:r>
              <a:rPr lang="el-GR" sz="1600" dirty="0">
                <a:latin typeface="Arial"/>
                <a:cs typeface="Arial"/>
              </a:rPr>
              <a:t>To Twitter αποτελεί μια από τις πρώτες πλατφόρμες που έχουν δημιουργηθεί, έχει περισσότερους από 187 εκατομμύρια χρήστες καθημερινά. Η φιλοσοφία του είναι διαφορετική από τα προηγούμενα δύο κοινωνικά μέσα δικτύωσης.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Πώς μπορεί το Twitter να βοηθήσει τις επιχειρήσεις: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Κοινοποίηση Ενημερώσεων</a:t>
            </a:r>
            <a:r>
              <a:rPr lang="el-GR" sz="1600" dirty="0">
                <a:latin typeface="Arial"/>
                <a:cs typeface="Arial"/>
              </a:rPr>
              <a:t>: Οι επιχειρήσεις μπορούν να χρησιμοποιήσουν το Twitter για να κοινοποιήσουν νέα και ενημερώσεις σχετικά με προϊόντα, υπηρεσίες, προσφορές, εκδηλώσεις και άλλες σημαντικές πληροφορίες προς το κοινό τους.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Επικοινωνία με το Κοινό</a:t>
            </a:r>
            <a:r>
              <a:rPr lang="el-GR" sz="1600" dirty="0">
                <a:latin typeface="Arial"/>
                <a:cs typeface="Arial"/>
              </a:rPr>
              <a:t>: Το Twitter παρέχει έναν απευθείας τρόπο επικοινωνίας με τους πελάτες. Οι επιχειρήσεις μπορούν να ανταποκρίνονται σε ερωτήσεις, αναφορές και σχόλια, καθιστώντας το Twitter έναν χρήσιμο μηχανισμό για την παροχή υποστήριξης προς τους πελάτες.</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3307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548680"/>
            <a:ext cx="8229600" cy="648072"/>
          </a:xfrm>
        </p:spPr>
        <p:txBody>
          <a:bodyPr>
            <a:normAutofit/>
          </a:bodyPr>
          <a:lstStyle/>
          <a:p>
            <a:pPr lvl="1" algn="ctr" rtl="0">
              <a:spcBef>
                <a:spcPct val="0"/>
              </a:spcBef>
            </a:pPr>
            <a:r>
              <a:rPr lang="en-US" sz="3200" dirty="0"/>
              <a:t>Twitter</a:t>
            </a:r>
          </a:p>
        </p:txBody>
      </p:sp>
      <p:sp>
        <p:nvSpPr>
          <p:cNvPr id="16" name="21 - Ορθογώνιο"/>
          <p:cNvSpPr/>
          <p:nvPr/>
        </p:nvSpPr>
        <p:spPr>
          <a:xfrm>
            <a:off x="573182" y="1213188"/>
            <a:ext cx="7959258" cy="4134466"/>
          </a:xfrm>
          <a:prstGeom prst="rect">
            <a:avLst/>
          </a:prstGeom>
        </p:spPr>
        <p:txBody>
          <a:bodyPr wrap="square">
            <a:spAutoFit/>
          </a:bodyPr>
          <a:lstStyle/>
          <a:p>
            <a:pPr algn="just">
              <a:lnSpc>
                <a:spcPct val="150000"/>
              </a:lnSpc>
            </a:pPr>
            <a:r>
              <a:rPr lang="el-GR" sz="1600" b="1" dirty="0">
                <a:latin typeface="Arial"/>
                <a:cs typeface="Arial"/>
              </a:rPr>
              <a:t>Διαφήμιση: </a:t>
            </a:r>
            <a:r>
              <a:rPr lang="el-GR" sz="1600" dirty="0">
                <a:latin typeface="Arial"/>
                <a:cs typeface="Arial"/>
              </a:rPr>
              <a:t>Το Twitter παρέχει επίσης δυνατότητες διαφήμισης μέσω του Twitter Ads. Οι επιχειρήσεις μπορούν να δημιουργήσουν πληρωμένες καμπάνιες με στόχο συγκεκριμένους χρήστες ή κοινό, προωθώντας τις προσφορές τους ή το περιεχόμενό τους.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Trending Topics</a:t>
            </a:r>
            <a:r>
              <a:rPr lang="el-GR" sz="1600" dirty="0">
                <a:latin typeface="Arial"/>
                <a:cs typeface="Arial"/>
              </a:rPr>
              <a:t>: Το Twitter παρέχει τη δυνατότητα να παρακολουθούνται τα trending topics δηλαδή οι τάσεις της συγκεκριμένης περιοχής ή βάση των ενδιαφερόντων. Οι επιχειρήσεις μπορούν να αξιοποιήσουν αυτές τις τάσεις για να συμμετάσχουν σε συζητήσεις και να προσελκύσουν περισσότερη προσοχή.</a:t>
            </a:r>
          </a:p>
          <a:p>
            <a:pPr algn="just">
              <a:lnSpc>
                <a:spcPct val="150000"/>
              </a:lnSpc>
            </a:pPr>
            <a:endParaRPr lang="el-GR" sz="1600" dirty="0"/>
          </a:p>
          <a:p>
            <a:pPr marL="285750" indent="-285750">
              <a:buFont typeface="Arial"/>
              <a:buChar char="•"/>
            </a:pPr>
            <a:endParaRPr lang="en-US" sz="1600" dirty="0">
              <a:latin typeface="Arial"/>
              <a:cs typeface="Arial"/>
            </a:endParaRPr>
          </a:p>
        </p:txBody>
      </p:sp>
      <p:pic>
        <p:nvPicPr>
          <p:cNvPr id="2" name="Picture 1"/>
          <p:cNvPicPr>
            <a:picLocks noChangeAspect="1"/>
          </p:cNvPicPr>
          <p:nvPr/>
        </p:nvPicPr>
        <p:blipFill>
          <a:blip r:embed="rId8"/>
          <a:stretch>
            <a:fillRect/>
          </a:stretch>
        </p:blipFill>
        <p:spPr>
          <a:xfrm>
            <a:off x="6732240" y="4581128"/>
            <a:ext cx="1844824" cy="1844824"/>
          </a:xfrm>
          <a:prstGeom prst="rect">
            <a:avLst/>
          </a:prstGeom>
        </p:spPr>
      </p:pic>
    </p:spTree>
    <p:extLst>
      <p:ext uri="{BB962C8B-B14F-4D97-AF65-F5344CB8AC3E}">
        <p14:creationId xmlns:p14="http://schemas.microsoft.com/office/powerpoint/2010/main" val="293990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476672"/>
            <a:ext cx="8229600" cy="648072"/>
          </a:xfrm>
        </p:spPr>
        <p:txBody>
          <a:bodyPr>
            <a:normAutofit/>
          </a:bodyPr>
          <a:lstStyle/>
          <a:p>
            <a:pPr lvl="1" algn="ctr" rtl="0">
              <a:spcBef>
                <a:spcPct val="0"/>
              </a:spcBef>
            </a:pPr>
            <a:r>
              <a:rPr lang="en-US" sz="3200" dirty="0" err="1"/>
              <a:t>Linkedin</a:t>
            </a:r>
            <a:endParaRPr lang="en-US" sz="3200" dirty="0"/>
          </a:p>
        </p:txBody>
      </p:sp>
      <p:sp>
        <p:nvSpPr>
          <p:cNvPr id="16" name="21 - Ορθογώνιο"/>
          <p:cNvSpPr/>
          <p:nvPr/>
        </p:nvSpPr>
        <p:spPr>
          <a:xfrm>
            <a:off x="573182" y="1157450"/>
            <a:ext cx="7959258" cy="4873130"/>
          </a:xfrm>
          <a:prstGeom prst="rect">
            <a:avLst/>
          </a:prstGeom>
        </p:spPr>
        <p:txBody>
          <a:bodyPr wrap="square">
            <a:spAutoFit/>
          </a:bodyPr>
          <a:lstStyle/>
          <a:p>
            <a:pPr algn="just">
              <a:lnSpc>
                <a:spcPct val="150000"/>
              </a:lnSpc>
            </a:pPr>
            <a:r>
              <a:rPr lang="el-GR" sz="1600" dirty="0">
                <a:latin typeface="Arial"/>
                <a:cs typeface="Arial"/>
              </a:rPr>
              <a:t>Οι περισσότερες επιχειρήσεις βρίσκονται στην συγκεκριμένη πλατφόρμα. Έχει περισσότερους από διακόσους εξήντα εκατομμύρια ενεργούς χρήστες. Το LinkedIn είναι μια επαγγελματική κοινωνική πλατφόρμα που εστιάζει στην σύνδεση επαγγελματιών, είναι ιδανικό για επιχειρήσεις που αγοραστικό κοινό τους αποτελούν άλλες επιχειρήσεις.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Πώς το LinkedIn μπορεί να βοηθήσει τις επιχειρήσεις: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Παρουσίαση Επιχείρησης: </a:t>
            </a:r>
            <a:r>
              <a:rPr lang="el-GR" sz="1600" dirty="0">
                <a:latin typeface="Arial"/>
                <a:cs typeface="Arial"/>
              </a:rPr>
              <a:t>Η δημιουργία ενός επαγγελματικού προφίλ για την επιχείρηση επιτρέπει στις εταιρείες να παρουσιάσουν τις υπηρεσίες και τη φιλοσοφία τους. Μπορούν να προσθέσουν πληροφορίες σχετικά με την ιστορία και τους στόχους τους, προσελκύοντας επαγγελματίες και πελάτες.</a:t>
            </a:r>
          </a:p>
          <a:p>
            <a:pPr marL="342900" indent="-342900" algn="just">
              <a:lnSpc>
                <a:spcPct val="150000"/>
              </a:lnSpc>
              <a:buAutoNum type="arabicPeriod"/>
            </a:pPr>
            <a:endParaRPr lang="el-GR" sz="1600" dirty="0">
              <a:latin typeface="Arial"/>
              <a:cs typeface="Arial"/>
            </a:endParaRPr>
          </a:p>
        </p:txBody>
      </p:sp>
    </p:spTree>
    <p:extLst>
      <p:ext uri="{BB962C8B-B14F-4D97-AF65-F5344CB8AC3E}">
        <p14:creationId xmlns:p14="http://schemas.microsoft.com/office/powerpoint/2010/main" val="17587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476672"/>
            <a:ext cx="8229600" cy="648072"/>
          </a:xfrm>
        </p:spPr>
        <p:txBody>
          <a:bodyPr>
            <a:normAutofit/>
          </a:bodyPr>
          <a:lstStyle/>
          <a:p>
            <a:pPr lvl="1" algn="ctr" rtl="0">
              <a:spcBef>
                <a:spcPct val="0"/>
              </a:spcBef>
            </a:pPr>
            <a:r>
              <a:rPr lang="en-US" sz="3200" dirty="0" err="1"/>
              <a:t>Linkedin</a:t>
            </a:r>
            <a:endParaRPr lang="en-US" sz="3200" dirty="0"/>
          </a:p>
        </p:txBody>
      </p:sp>
      <p:sp>
        <p:nvSpPr>
          <p:cNvPr id="16" name="21 - Ορθογώνιο"/>
          <p:cNvSpPr/>
          <p:nvPr/>
        </p:nvSpPr>
        <p:spPr>
          <a:xfrm>
            <a:off x="573182" y="1157450"/>
            <a:ext cx="7959258" cy="4503798"/>
          </a:xfrm>
          <a:prstGeom prst="rect">
            <a:avLst/>
          </a:prstGeom>
        </p:spPr>
        <p:txBody>
          <a:bodyPr wrap="square">
            <a:spAutoFit/>
          </a:bodyPr>
          <a:lstStyle/>
          <a:p>
            <a:pPr algn="just">
              <a:lnSpc>
                <a:spcPct val="150000"/>
              </a:lnSpc>
            </a:pPr>
            <a:r>
              <a:rPr lang="el-GR" sz="1600" b="1" dirty="0">
                <a:latin typeface="Arial"/>
                <a:cs typeface="Arial"/>
              </a:rPr>
              <a:t>Δίκτυο Επαγγελματικών Σχέσεων: </a:t>
            </a:r>
            <a:r>
              <a:rPr lang="el-GR" sz="1600" dirty="0">
                <a:latin typeface="Arial"/>
                <a:cs typeface="Arial"/>
              </a:rPr>
              <a:t>παρέχει στις επιχειρήσεις τη δυνατότητα να συνδέονται με άλλες επιχειρήσεις, επαγγελματίες, πελάτες και ενδιαφερόμενα μέρη και δίνεται η δυνατότητα για να διευρυνθεί το δίκτυο πελατών και συνεργατών.</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Διαφήμιση</a:t>
            </a:r>
            <a:r>
              <a:rPr lang="el-GR" sz="1600" dirty="0">
                <a:latin typeface="Arial"/>
                <a:cs typeface="Arial"/>
              </a:rPr>
              <a:t>: προσφέρει δυνατότητες διαφήμισης μέσω της πλατφόρμας LinkedIn Ads. Οι επιχειρήσεις μπορούν να δημιουργήσουν διαφημίσεις με στόχο συγκεκριμένους επαγγελματίες και να προωθήσουν τις υπηρεσίες τους προς τον ενδιαφερόμενο κοινό.</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Δημοσίευση Περιεχομένου</a:t>
            </a:r>
            <a:r>
              <a:rPr lang="el-GR" sz="1600" dirty="0">
                <a:latin typeface="Arial"/>
                <a:cs typeface="Arial"/>
              </a:rPr>
              <a:t>: οι επιχειρήσεις μπορούν να δημοσιεύουν περιεχόμενο όπως άρθρα, ιστορίες, εργασίες, προσφορές και ενημερώσεις στο προφίλ τους. Αυτό μπορεί να προσελκύσει ενδιαφέρον από επαγγελματίες.</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5131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476672"/>
            <a:ext cx="8229600" cy="648072"/>
          </a:xfrm>
        </p:spPr>
        <p:txBody>
          <a:bodyPr>
            <a:normAutofit/>
          </a:bodyPr>
          <a:lstStyle/>
          <a:p>
            <a:pPr lvl="1" algn="ctr" rtl="0">
              <a:spcBef>
                <a:spcPct val="0"/>
              </a:spcBef>
            </a:pPr>
            <a:r>
              <a:rPr lang="en-US" sz="3200" dirty="0" err="1"/>
              <a:t>Linkedin</a:t>
            </a:r>
            <a:endParaRPr lang="en-US" sz="3200" dirty="0"/>
          </a:p>
        </p:txBody>
      </p:sp>
      <p:sp>
        <p:nvSpPr>
          <p:cNvPr id="16" name="21 - Ορθογώνιο"/>
          <p:cNvSpPr/>
          <p:nvPr/>
        </p:nvSpPr>
        <p:spPr>
          <a:xfrm>
            <a:off x="573182" y="1157450"/>
            <a:ext cx="7959258" cy="3026470"/>
          </a:xfrm>
          <a:prstGeom prst="rect">
            <a:avLst/>
          </a:prstGeom>
        </p:spPr>
        <p:txBody>
          <a:bodyPr wrap="square">
            <a:spAutoFit/>
          </a:bodyPr>
          <a:lstStyle/>
          <a:p>
            <a:pPr algn="just">
              <a:lnSpc>
                <a:spcPct val="150000"/>
              </a:lnSpc>
            </a:pPr>
            <a:endParaRPr lang="el-GR" sz="1600" dirty="0">
              <a:latin typeface="Arial"/>
              <a:cs typeface="Arial"/>
            </a:endParaRPr>
          </a:p>
          <a:p>
            <a:pPr algn="just">
              <a:lnSpc>
                <a:spcPct val="150000"/>
              </a:lnSpc>
            </a:pPr>
            <a:r>
              <a:rPr lang="el-GR" sz="1600" b="1" dirty="0">
                <a:latin typeface="Arial"/>
                <a:cs typeface="Arial"/>
              </a:rPr>
              <a:t>Ομάδες και Συμμετοχή</a:t>
            </a:r>
            <a:r>
              <a:rPr lang="el-GR" sz="1600" dirty="0">
                <a:latin typeface="Arial"/>
                <a:cs typeface="Arial"/>
              </a:rPr>
              <a:t>: Οι επιχειρήσεις μπορούν να δημιουργήσουν ή να συμμετάσχουν σε ομάδες που ενδιαφέρονται για συγκεκριμένα θέματα ή κλάδους. Αυτό μπορεί να τους επιτρέψει να διαμοιράζονται γνώσεις, να δικτυωθούν με ενδιαφερόμενους και να προσελκύσουν δυνητικούς πελάτες.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Καριέρα και Πρόσληψη</a:t>
            </a:r>
            <a:r>
              <a:rPr lang="el-GR" sz="1600" dirty="0">
                <a:latin typeface="Arial"/>
                <a:cs typeface="Arial"/>
              </a:rPr>
              <a:t>: Το LinkedIn αποτελεί μια εξαιρετική πλατφόρμα για την δημοσίευση αγγελιών εύρεσης εργασίας και εύρεση εργαζόμενων.</a:t>
            </a:r>
            <a:endParaRPr lang="en-US" sz="1600" dirty="0">
              <a:latin typeface="Arial"/>
              <a:cs typeface="Arial"/>
            </a:endParaRPr>
          </a:p>
        </p:txBody>
      </p:sp>
      <p:pic>
        <p:nvPicPr>
          <p:cNvPr id="17" name="Picture 16"/>
          <p:cNvPicPr>
            <a:picLocks noChangeAspect="1"/>
          </p:cNvPicPr>
          <p:nvPr/>
        </p:nvPicPr>
        <p:blipFill>
          <a:blip r:embed="rId8"/>
          <a:stretch>
            <a:fillRect/>
          </a:stretch>
        </p:blipFill>
        <p:spPr>
          <a:xfrm>
            <a:off x="6660232" y="4581128"/>
            <a:ext cx="1772816" cy="1772816"/>
          </a:xfrm>
          <a:prstGeom prst="rect">
            <a:avLst/>
          </a:prstGeom>
        </p:spPr>
      </p:pic>
    </p:spTree>
    <p:extLst>
      <p:ext uri="{BB962C8B-B14F-4D97-AF65-F5344CB8AC3E}">
        <p14:creationId xmlns:p14="http://schemas.microsoft.com/office/powerpoint/2010/main" val="3101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188640"/>
            <a:ext cx="8229600" cy="648072"/>
          </a:xfrm>
        </p:spPr>
        <p:txBody>
          <a:bodyPr>
            <a:noAutofit/>
          </a:bodyPr>
          <a:lstStyle/>
          <a:p>
            <a:pPr lvl="1" algn="ctr" rtl="0">
              <a:spcBef>
                <a:spcPct val="0"/>
              </a:spcBef>
            </a:pPr>
            <a:r>
              <a:rPr lang="en-US" sz="3200" dirty="0" err="1">
                <a:latin typeface="Arial"/>
                <a:cs typeface="Arial"/>
              </a:rPr>
              <a:t>Tik</a:t>
            </a:r>
            <a:r>
              <a:rPr lang="en-US" sz="3200" dirty="0">
                <a:latin typeface="Arial"/>
                <a:cs typeface="Arial"/>
              </a:rPr>
              <a:t> </a:t>
            </a:r>
            <a:r>
              <a:rPr lang="en-US" sz="3200" dirty="0" err="1">
                <a:latin typeface="Arial"/>
                <a:cs typeface="Arial"/>
              </a:rPr>
              <a:t>Tok</a:t>
            </a:r>
            <a:endParaRPr lang="en-US" sz="3200" dirty="0">
              <a:latin typeface="Arial"/>
              <a:cs typeface="Arial"/>
            </a:endParaRPr>
          </a:p>
        </p:txBody>
      </p:sp>
      <p:sp>
        <p:nvSpPr>
          <p:cNvPr id="16" name="21 - Ορθογώνιο"/>
          <p:cNvSpPr/>
          <p:nvPr/>
        </p:nvSpPr>
        <p:spPr>
          <a:xfrm>
            <a:off x="573182" y="692696"/>
            <a:ext cx="7959258" cy="5488684"/>
          </a:xfrm>
          <a:prstGeom prst="rect">
            <a:avLst/>
          </a:prstGeom>
        </p:spPr>
        <p:txBody>
          <a:bodyPr wrap="square">
            <a:spAutoFit/>
          </a:bodyPr>
          <a:lstStyle/>
          <a:p>
            <a:pPr algn="just"/>
            <a:endParaRPr lang="en-US" sz="1600" b="1" dirty="0">
              <a:latin typeface="Arial"/>
              <a:cs typeface="Arial"/>
            </a:endParaRPr>
          </a:p>
          <a:p>
            <a:pPr algn="just">
              <a:lnSpc>
                <a:spcPct val="150000"/>
              </a:lnSpc>
            </a:pPr>
            <a:r>
              <a:rPr lang="el-GR" sz="1600" dirty="0">
                <a:latin typeface="Arial"/>
                <a:cs typeface="Arial"/>
              </a:rPr>
              <a:t>Είναι η πιο ανερχόμενη πλατφόρμα στα μέσα κοινωνικής δικτύωσης. Από την κυκλοφορία του το 2016, έχει κερδίσει μεγάλη δημοτικότητα, έχει περισσότερους από οχτακόσια εκατομμύρια ενεργούς χρήστες παγκοσμίως και αποτελεί την πρώτη επιλογή χρηστών σε ηλικίες από 10 έως 40 ετών.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Αρχικά, η πλατφόρμα χρησιμοποιήθηκε κυρίως για τη δημιουργία διασκεδαστικού περιεχομένου, αλλά με την πάροδο του χρόνου, πολλές επιχειρήσεις έχουν δει το δυναμικό κοινό του ως μέσο προώθησης και διαφήμισης.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Πώς μια επιχείρηση μπορεί να αξιοποιήσει το TikTok:</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Δημιουργία περιεχομένου</a:t>
            </a:r>
            <a:r>
              <a:rPr lang="el-GR" sz="1600" dirty="0">
                <a:latin typeface="Arial"/>
                <a:cs typeface="Arial"/>
              </a:rPr>
              <a:t>: μπορεί να δημιουργήσει πρωτότυπο, διασκεδαστικό και ελκυστικό περιεχόμενο που σχετίζεται με τα προϊόντα ή τις υπηρεσίες της. </a:t>
            </a:r>
          </a:p>
          <a:p>
            <a:pPr algn="just">
              <a:lnSpc>
                <a:spcPct val="150000"/>
              </a:lnSpc>
            </a:pPr>
            <a:endParaRPr lang="en-US" sz="1600" b="1" dirty="0">
              <a:latin typeface="Arial"/>
              <a:cs typeface="Arial"/>
            </a:endParaRPr>
          </a:p>
        </p:txBody>
      </p:sp>
      <p:pic>
        <p:nvPicPr>
          <p:cNvPr id="2" name="Picture 1"/>
          <p:cNvPicPr>
            <a:picLocks noChangeAspect="1"/>
          </p:cNvPicPr>
          <p:nvPr/>
        </p:nvPicPr>
        <p:blipFill>
          <a:blip r:embed="rId8"/>
          <a:stretch>
            <a:fillRect/>
          </a:stretch>
        </p:blipFill>
        <p:spPr>
          <a:xfrm>
            <a:off x="7452320" y="3717032"/>
            <a:ext cx="1268760" cy="1268760"/>
          </a:xfrm>
          <a:prstGeom prst="rect">
            <a:avLst/>
          </a:prstGeom>
        </p:spPr>
      </p:pic>
    </p:spTree>
    <p:extLst>
      <p:ext uri="{BB962C8B-B14F-4D97-AF65-F5344CB8AC3E}">
        <p14:creationId xmlns:p14="http://schemas.microsoft.com/office/powerpoint/2010/main" val="357330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3200" dirty="0"/>
              <a:t>Το </a:t>
            </a:r>
            <a:r>
              <a:rPr lang="en-US" sz="3200" dirty="0"/>
              <a:t>marketing</a:t>
            </a:r>
            <a:r>
              <a:rPr lang="el-GR" sz="3200" dirty="0"/>
              <a:t> στην πάροδο των χρόνων</a:t>
            </a:r>
            <a:endParaRPr lang="en-US" sz="3200" dirty="0"/>
          </a:p>
        </p:txBody>
      </p:sp>
      <p:sp>
        <p:nvSpPr>
          <p:cNvPr id="16" name="21 - Ορθογώνιο"/>
          <p:cNvSpPr/>
          <p:nvPr/>
        </p:nvSpPr>
        <p:spPr>
          <a:xfrm>
            <a:off x="573182" y="908720"/>
            <a:ext cx="7959258" cy="5565626"/>
          </a:xfrm>
          <a:prstGeom prst="rect">
            <a:avLst/>
          </a:prstGeom>
        </p:spPr>
        <p:txBody>
          <a:bodyPr wrap="square">
            <a:spAutoFit/>
          </a:bodyPr>
          <a:lstStyle/>
          <a:p>
            <a:pPr algn="just">
              <a:lnSpc>
                <a:spcPct val="150000"/>
              </a:lnSpc>
            </a:pPr>
            <a:r>
              <a:rPr lang="en-US" sz="1600" dirty="0" err="1">
                <a:latin typeface="Arial"/>
                <a:cs typeface="Arial"/>
              </a:rPr>
              <a:t>Το</a:t>
            </a:r>
            <a:r>
              <a:rPr lang="en-US" sz="1600" dirty="0">
                <a:latin typeface="Arial"/>
                <a:cs typeface="Arial"/>
              </a:rPr>
              <a:t> </a:t>
            </a:r>
            <a:r>
              <a:rPr lang="en-US" sz="1600" dirty="0" err="1">
                <a:latin typeface="Arial"/>
                <a:cs typeface="Arial"/>
              </a:rPr>
              <a:t>μάρκετινγκ</a:t>
            </a:r>
            <a:r>
              <a:rPr lang="en-US" sz="1600" dirty="0">
                <a:latin typeface="Arial"/>
                <a:cs typeface="Arial"/>
              </a:rPr>
              <a:t> </a:t>
            </a:r>
            <a:r>
              <a:rPr lang="en-US" sz="1600" dirty="0" err="1">
                <a:latin typeface="Arial"/>
                <a:cs typeface="Arial"/>
              </a:rPr>
              <a:t>είν</a:t>
            </a:r>
            <a:r>
              <a:rPr lang="en-US" sz="1600" dirty="0">
                <a:latin typeface="Arial"/>
                <a:cs typeface="Arial"/>
              </a:rPr>
              <a:t>α</a:t>
            </a:r>
            <a:r>
              <a:rPr lang="en-US" sz="1600" dirty="0" err="1">
                <a:latin typeface="Arial"/>
                <a:cs typeface="Arial"/>
              </a:rPr>
              <a:t>ι</a:t>
            </a:r>
            <a:r>
              <a:rPr lang="en-US" sz="1600" dirty="0">
                <a:latin typeface="Arial"/>
                <a:cs typeface="Arial"/>
              </a:rPr>
              <a:t> </a:t>
            </a:r>
            <a:r>
              <a:rPr lang="en-US" sz="1600" dirty="0" err="1">
                <a:latin typeface="Arial"/>
                <a:cs typeface="Arial"/>
              </a:rPr>
              <a:t>μι</a:t>
            </a:r>
            <a:r>
              <a:rPr lang="en-US" sz="1600" dirty="0">
                <a:latin typeface="Arial"/>
                <a:cs typeface="Arial"/>
              </a:rPr>
              <a:t>α </a:t>
            </a:r>
            <a:r>
              <a:rPr lang="en-US" sz="1600" dirty="0" err="1">
                <a:latin typeface="Arial"/>
                <a:cs typeface="Arial"/>
              </a:rPr>
              <a:t>δυν</a:t>
            </a:r>
            <a:r>
              <a:rPr lang="en-US" sz="1600" dirty="0">
                <a:latin typeface="Arial"/>
                <a:cs typeface="Arial"/>
              </a:rPr>
              <a:t>α</a:t>
            </a:r>
            <a:r>
              <a:rPr lang="en-US" sz="1600" dirty="0" err="1">
                <a:latin typeface="Arial"/>
                <a:cs typeface="Arial"/>
              </a:rPr>
              <a:t>μική</a:t>
            </a:r>
            <a:r>
              <a:rPr lang="en-US" sz="1600" dirty="0">
                <a:latin typeface="Arial"/>
                <a:cs typeface="Arial"/>
              </a:rPr>
              <a:t> </a:t>
            </a:r>
            <a:r>
              <a:rPr lang="en-US" sz="1600" dirty="0" err="1">
                <a:latin typeface="Arial"/>
                <a:cs typeface="Arial"/>
              </a:rPr>
              <a:t>κ</a:t>
            </a:r>
            <a:r>
              <a:rPr lang="en-US" sz="1600" dirty="0">
                <a:latin typeface="Arial"/>
                <a:cs typeface="Arial"/>
              </a:rPr>
              <a:t>α</a:t>
            </a:r>
            <a:r>
              <a:rPr lang="en-US" sz="1600" dirty="0" err="1">
                <a:latin typeface="Arial"/>
                <a:cs typeface="Arial"/>
              </a:rPr>
              <a:t>ι</a:t>
            </a:r>
            <a:r>
              <a:rPr lang="en-US" sz="1600" dirty="0">
                <a:latin typeface="Arial"/>
                <a:cs typeface="Arial"/>
              </a:rPr>
              <a:t> </a:t>
            </a:r>
            <a:r>
              <a:rPr lang="en-US" sz="1600" dirty="0" err="1">
                <a:latin typeface="Arial"/>
                <a:cs typeface="Arial"/>
              </a:rPr>
              <a:t>συνεχώς</a:t>
            </a:r>
            <a:r>
              <a:rPr lang="en-US" sz="1600" dirty="0">
                <a:latin typeface="Arial"/>
                <a:cs typeface="Arial"/>
              </a:rPr>
              <a:t> </a:t>
            </a:r>
            <a:r>
              <a:rPr lang="en-US" sz="1600" dirty="0" err="1">
                <a:latin typeface="Arial"/>
                <a:cs typeface="Arial"/>
              </a:rPr>
              <a:t>εξελισσόμενη</a:t>
            </a:r>
            <a:r>
              <a:rPr lang="en-US" sz="1600" dirty="0">
                <a:latin typeface="Arial"/>
                <a:cs typeface="Arial"/>
              </a:rPr>
              <a:t> </a:t>
            </a:r>
            <a:r>
              <a:rPr lang="en-US" sz="1600" dirty="0" err="1">
                <a:latin typeface="Arial"/>
                <a:cs typeface="Arial"/>
              </a:rPr>
              <a:t>δι</a:t>
            </a:r>
            <a:r>
              <a:rPr lang="en-US" sz="1600" dirty="0">
                <a:latin typeface="Arial"/>
                <a:cs typeface="Arial"/>
              </a:rPr>
              <a:t>α</a:t>
            </a:r>
            <a:r>
              <a:rPr lang="en-US" sz="1600" dirty="0" err="1">
                <a:latin typeface="Arial"/>
                <a:cs typeface="Arial"/>
              </a:rPr>
              <a:t>δικ</a:t>
            </a:r>
            <a:r>
              <a:rPr lang="en-US" sz="1600" dirty="0">
                <a:latin typeface="Arial"/>
                <a:cs typeface="Arial"/>
              </a:rPr>
              <a:t>α</a:t>
            </a:r>
            <a:r>
              <a:rPr lang="en-US" sz="1600" dirty="0" err="1">
                <a:latin typeface="Arial"/>
                <a:cs typeface="Arial"/>
              </a:rPr>
              <a:t>σί</a:t>
            </a:r>
            <a:r>
              <a:rPr lang="en-US" sz="1600" dirty="0">
                <a:latin typeface="Arial"/>
                <a:cs typeface="Arial"/>
              </a:rPr>
              <a:t>α</a:t>
            </a:r>
            <a:r>
              <a:rPr lang="el-GR" sz="1600" dirty="0">
                <a:latin typeface="Arial"/>
                <a:cs typeface="Arial"/>
              </a:rPr>
              <a:t>.</a:t>
            </a:r>
          </a:p>
          <a:p>
            <a:pPr algn="ctr">
              <a:lnSpc>
                <a:spcPct val="150000"/>
              </a:lnSpc>
            </a:pPr>
            <a:r>
              <a:rPr lang="el-GR" sz="1600" b="1" dirty="0">
                <a:solidFill>
                  <a:srgbClr val="FF0000"/>
                </a:solidFill>
                <a:latin typeface="Arial"/>
                <a:cs typeface="Arial"/>
              </a:rPr>
              <a:t>Εποχή του απλού εμπορίου </a:t>
            </a:r>
          </a:p>
          <a:p>
            <a:pPr algn="ctr">
              <a:lnSpc>
                <a:spcPct val="150000"/>
              </a:lnSpc>
            </a:pPr>
            <a:r>
              <a:rPr lang="el-GR" sz="1400" b="1" dirty="0">
                <a:solidFill>
                  <a:schemeClr val="accent1"/>
                </a:solidFill>
                <a:latin typeface="Arial"/>
                <a:cs typeface="Arial"/>
              </a:rPr>
              <a:t>(πώληση πλεονάσματος)</a:t>
            </a:r>
          </a:p>
          <a:p>
            <a:pPr algn="ctr">
              <a:lnSpc>
                <a:spcPct val="150000"/>
              </a:lnSpc>
            </a:pPr>
            <a:endParaRPr lang="el-GR" sz="1400" b="1" dirty="0">
              <a:solidFill>
                <a:schemeClr val="accent1"/>
              </a:solidFill>
              <a:latin typeface="Arial"/>
              <a:cs typeface="Arial"/>
            </a:endParaRPr>
          </a:p>
          <a:p>
            <a:pPr algn="ctr">
              <a:lnSpc>
                <a:spcPct val="150000"/>
              </a:lnSpc>
            </a:pPr>
            <a:r>
              <a:rPr lang="el-GR" sz="1600" b="1" dirty="0">
                <a:solidFill>
                  <a:srgbClr val="FF0000"/>
                </a:solidFill>
                <a:latin typeface="Arial"/>
                <a:cs typeface="Arial"/>
              </a:rPr>
              <a:t>Εποχή της Παραγωγής</a:t>
            </a:r>
            <a:endParaRPr lang="en-US" sz="1600" b="1" dirty="0">
              <a:solidFill>
                <a:srgbClr val="FF0000"/>
              </a:solidFill>
              <a:latin typeface="Arial"/>
              <a:cs typeface="Arial"/>
            </a:endParaRPr>
          </a:p>
          <a:p>
            <a:pPr algn="ctr">
              <a:lnSpc>
                <a:spcPct val="150000"/>
              </a:lnSpc>
            </a:pPr>
            <a:r>
              <a:rPr lang="el-GR" sz="1400" b="1" dirty="0">
                <a:solidFill>
                  <a:srgbClr val="4F81BD"/>
                </a:solidFill>
                <a:latin typeface="Arial"/>
                <a:cs typeface="Arial"/>
              </a:rPr>
              <a:t>(αύξηση της προσφοράς)</a:t>
            </a:r>
          </a:p>
          <a:p>
            <a:pPr algn="ctr">
              <a:lnSpc>
                <a:spcPct val="150000"/>
              </a:lnSpc>
            </a:pPr>
            <a:endParaRPr lang="el-GR" sz="1400" b="1" dirty="0">
              <a:solidFill>
                <a:srgbClr val="4F81BD"/>
              </a:solidFill>
              <a:latin typeface="Arial"/>
              <a:cs typeface="Arial"/>
            </a:endParaRPr>
          </a:p>
          <a:p>
            <a:pPr algn="ctr">
              <a:lnSpc>
                <a:spcPct val="150000"/>
              </a:lnSpc>
            </a:pPr>
            <a:r>
              <a:rPr lang="el-GR" sz="1600" b="1" dirty="0">
                <a:solidFill>
                  <a:srgbClr val="FF0000"/>
                </a:solidFill>
                <a:latin typeface="Arial"/>
                <a:cs typeface="Arial"/>
              </a:rPr>
              <a:t>Εποχή των Πωλήσεων </a:t>
            </a:r>
          </a:p>
          <a:p>
            <a:pPr algn="ctr">
              <a:lnSpc>
                <a:spcPct val="150000"/>
              </a:lnSpc>
            </a:pPr>
            <a:r>
              <a:rPr lang="el-GR" sz="1400" b="1" dirty="0">
                <a:solidFill>
                  <a:srgbClr val="4F81BD"/>
                </a:solidFill>
                <a:latin typeface="Arial"/>
                <a:cs typeface="Arial"/>
              </a:rPr>
              <a:t>(νίκη επί του ανταγωνισμού)</a:t>
            </a:r>
          </a:p>
          <a:p>
            <a:pPr algn="ctr">
              <a:lnSpc>
                <a:spcPct val="150000"/>
              </a:lnSpc>
            </a:pPr>
            <a:endParaRPr lang="en-US" sz="1400" b="1" dirty="0">
              <a:solidFill>
                <a:srgbClr val="4F81BD"/>
              </a:solidFill>
              <a:latin typeface="Arial"/>
              <a:cs typeface="Arial"/>
            </a:endParaRPr>
          </a:p>
          <a:p>
            <a:pPr algn="ctr">
              <a:lnSpc>
                <a:spcPct val="150000"/>
              </a:lnSpc>
            </a:pPr>
            <a:r>
              <a:rPr lang="el-GR" sz="1600" b="1" dirty="0">
                <a:solidFill>
                  <a:srgbClr val="FF0000"/>
                </a:solidFill>
                <a:latin typeface="Arial"/>
                <a:cs typeface="Arial"/>
              </a:rPr>
              <a:t>Εποχή του Τμήματος Μάρκετινγκ </a:t>
            </a:r>
          </a:p>
          <a:p>
            <a:pPr algn="ctr">
              <a:lnSpc>
                <a:spcPct val="150000"/>
              </a:lnSpc>
            </a:pPr>
            <a:r>
              <a:rPr lang="el-GR" sz="1400" b="1" dirty="0">
                <a:solidFill>
                  <a:srgbClr val="4F81BD"/>
                </a:solidFill>
                <a:latin typeface="Arial"/>
                <a:cs typeface="Arial"/>
              </a:rPr>
              <a:t>(συντονισμός και Έλεγχος)</a:t>
            </a:r>
          </a:p>
          <a:p>
            <a:pPr algn="ctr">
              <a:lnSpc>
                <a:spcPct val="150000"/>
              </a:lnSpc>
            </a:pPr>
            <a:endParaRPr lang="en-US" sz="1400" b="1" dirty="0">
              <a:solidFill>
                <a:srgbClr val="4F81BD"/>
              </a:solidFill>
              <a:latin typeface="Arial"/>
              <a:cs typeface="Arial"/>
            </a:endParaRPr>
          </a:p>
          <a:p>
            <a:pPr algn="ctr">
              <a:lnSpc>
                <a:spcPct val="150000"/>
              </a:lnSpc>
            </a:pPr>
            <a:r>
              <a:rPr lang="el-GR" sz="1600" b="1" dirty="0">
                <a:solidFill>
                  <a:srgbClr val="FF0000"/>
                </a:solidFill>
                <a:latin typeface="Arial"/>
                <a:cs typeface="Arial"/>
              </a:rPr>
              <a:t>Εποχή της Εταιρίας Μάρκετινγκ </a:t>
            </a:r>
          </a:p>
          <a:p>
            <a:pPr algn="ctr">
              <a:lnSpc>
                <a:spcPct val="150000"/>
              </a:lnSpc>
            </a:pPr>
            <a:r>
              <a:rPr lang="el-GR" sz="1400" b="1" dirty="0">
                <a:solidFill>
                  <a:srgbClr val="4F81BD"/>
                </a:solidFill>
                <a:latin typeface="Arial"/>
                <a:cs typeface="Arial"/>
              </a:rPr>
              <a:t>(μακροπρόθεσμη Ικανοποίηση του Πελάτη)</a:t>
            </a:r>
          </a:p>
          <a:p>
            <a:pPr algn="ctr">
              <a:lnSpc>
                <a:spcPct val="150000"/>
              </a:lnSpc>
            </a:pPr>
            <a:endParaRPr lang="en-US" sz="1600" dirty="0">
              <a:latin typeface="Arial"/>
              <a:cs typeface="Arial"/>
            </a:endParaRPr>
          </a:p>
        </p:txBody>
      </p:sp>
      <p:sp>
        <p:nvSpPr>
          <p:cNvPr id="18" name="Line 31"/>
          <p:cNvSpPr>
            <a:spLocks noChangeShapeType="1"/>
          </p:cNvSpPr>
          <p:nvPr/>
        </p:nvSpPr>
        <p:spPr bwMode="auto">
          <a:xfrm>
            <a:off x="4572000" y="2060848"/>
            <a:ext cx="0" cy="304800"/>
          </a:xfrm>
          <a:prstGeom prst="line">
            <a:avLst/>
          </a:prstGeom>
          <a:noFill/>
          <a:ln w="38100">
            <a:solidFill>
              <a:schemeClr val="tx1"/>
            </a:solidFill>
            <a:prstDash val="lgDash"/>
            <a:round/>
            <a:headEnd/>
            <a:tailEnd type="triangle" w="med" len="med"/>
          </a:ln>
          <a:extLst>
            <a:ext uri="{909E8E84-426E-40dd-AFC4-6F175D3DCCD1}">
              <a14:hiddenFill xmlns="" xmlns:a14="http://schemas.microsoft.com/office/drawing/2010/main">
                <a:noFill/>
              </a14:hiddenFill>
            </a:ext>
          </a:extLst>
        </p:spPr>
        <p:txBody>
          <a:bodyPr anchor="ctr"/>
          <a:lstStyle/>
          <a:p>
            <a:endParaRPr lang="en-US"/>
          </a:p>
        </p:txBody>
      </p:sp>
      <p:sp>
        <p:nvSpPr>
          <p:cNvPr id="19" name="Line 31"/>
          <p:cNvSpPr>
            <a:spLocks noChangeShapeType="1"/>
          </p:cNvSpPr>
          <p:nvPr/>
        </p:nvSpPr>
        <p:spPr bwMode="auto">
          <a:xfrm>
            <a:off x="4572000" y="3068960"/>
            <a:ext cx="0" cy="304800"/>
          </a:xfrm>
          <a:prstGeom prst="line">
            <a:avLst/>
          </a:prstGeom>
          <a:noFill/>
          <a:ln w="38100">
            <a:solidFill>
              <a:schemeClr val="tx1"/>
            </a:solidFill>
            <a:prstDash val="lgDash"/>
            <a:round/>
            <a:headEnd/>
            <a:tailEnd type="triangle" w="med" len="med"/>
          </a:ln>
          <a:extLst>
            <a:ext uri="{909E8E84-426E-40dd-AFC4-6F175D3DCCD1}">
              <a14:hiddenFill xmlns="" xmlns:a14="http://schemas.microsoft.com/office/drawing/2010/main">
                <a:noFill/>
              </a14:hiddenFill>
            </a:ext>
          </a:extLst>
        </p:spPr>
        <p:txBody>
          <a:bodyPr anchor="ctr"/>
          <a:lstStyle/>
          <a:p>
            <a:endParaRPr lang="en-US"/>
          </a:p>
        </p:txBody>
      </p:sp>
      <p:sp>
        <p:nvSpPr>
          <p:cNvPr id="21" name="Line 31"/>
          <p:cNvSpPr>
            <a:spLocks noChangeShapeType="1"/>
          </p:cNvSpPr>
          <p:nvPr/>
        </p:nvSpPr>
        <p:spPr bwMode="auto">
          <a:xfrm>
            <a:off x="4572000" y="4132312"/>
            <a:ext cx="0" cy="304800"/>
          </a:xfrm>
          <a:prstGeom prst="line">
            <a:avLst/>
          </a:prstGeom>
          <a:noFill/>
          <a:ln w="38100">
            <a:solidFill>
              <a:schemeClr val="tx1"/>
            </a:solidFill>
            <a:prstDash val="lgDash"/>
            <a:round/>
            <a:headEnd/>
            <a:tailEnd type="triangle" w="med" len="med"/>
          </a:ln>
          <a:extLst>
            <a:ext uri="{909E8E84-426E-40dd-AFC4-6F175D3DCCD1}">
              <a14:hiddenFill xmlns="" xmlns:a14="http://schemas.microsoft.com/office/drawing/2010/main">
                <a:noFill/>
              </a14:hiddenFill>
            </a:ext>
          </a:extLst>
        </p:spPr>
        <p:txBody>
          <a:bodyPr anchor="ctr"/>
          <a:lstStyle/>
          <a:p>
            <a:endParaRPr lang="en-US"/>
          </a:p>
        </p:txBody>
      </p:sp>
      <p:sp>
        <p:nvSpPr>
          <p:cNvPr id="22" name="Line 31"/>
          <p:cNvSpPr>
            <a:spLocks noChangeShapeType="1"/>
          </p:cNvSpPr>
          <p:nvPr/>
        </p:nvSpPr>
        <p:spPr bwMode="auto">
          <a:xfrm>
            <a:off x="4572000" y="5085184"/>
            <a:ext cx="0" cy="304800"/>
          </a:xfrm>
          <a:prstGeom prst="line">
            <a:avLst/>
          </a:prstGeom>
          <a:noFill/>
          <a:ln w="38100">
            <a:solidFill>
              <a:schemeClr val="tx1"/>
            </a:solidFill>
            <a:prstDash val="lgDash"/>
            <a:round/>
            <a:headEnd/>
            <a:tailEnd type="triangle" w="med" len="med"/>
          </a:ln>
          <a:extLst>
            <a:ext uri="{909E8E84-426E-40dd-AFC4-6F175D3DCCD1}">
              <a14:hiddenFill xmlns=""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390197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1"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188640"/>
            <a:ext cx="8229600" cy="648072"/>
          </a:xfrm>
        </p:spPr>
        <p:txBody>
          <a:bodyPr>
            <a:noAutofit/>
          </a:bodyPr>
          <a:lstStyle/>
          <a:p>
            <a:pPr lvl="1" algn="ctr" rtl="0">
              <a:spcBef>
                <a:spcPct val="0"/>
              </a:spcBef>
            </a:pPr>
            <a:r>
              <a:rPr lang="en-US" sz="3200" dirty="0" err="1">
                <a:latin typeface="Arial"/>
                <a:cs typeface="Arial"/>
              </a:rPr>
              <a:t>Tik</a:t>
            </a:r>
            <a:r>
              <a:rPr lang="en-US" sz="3200" dirty="0">
                <a:latin typeface="Arial"/>
                <a:cs typeface="Arial"/>
              </a:rPr>
              <a:t> </a:t>
            </a:r>
            <a:r>
              <a:rPr lang="en-US" sz="3200" dirty="0" err="1">
                <a:latin typeface="Arial"/>
                <a:cs typeface="Arial"/>
              </a:rPr>
              <a:t>Tok</a:t>
            </a:r>
            <a:endParaRPr lang="en-US" sz="3200" dirty="0">
              <a:latin typeface="Arial"/>
              <a:cs typeface="Arial"/>
            </a:endParaRPr>
          </a:p>
        </p:txBody>
      </p:sp>
      <p:sp>
        <p:nvSpPr>
          <p:cNvPr id="16" name="21 - Ορθογώνιο"/>
          <p:cNvSpPr/>
          <p:nvPr/>
        </p:nvSpPr>
        <p:spPr>
          <a:xfrm>
            <a:off x="573182" y="404664"/>
            <a:ext cx="7959258" cy="5611795"/>
          </a:xfrm>
          <a:prstGeom prst="rect">
            <a:avLst/>
          </a:prstGeom>
        </p:spPr>
        <p:txBody>
          <a:bodyPr wrap="square">
            <a:spAutoFit/>
          </a:bodyPr>
          <a:lstStyle/>
          <a:p>
            <a:pPr algn="just">
              <a:lnSpc>
                <a:spcPct val="150000"/>
              </a:lnSpc>
            </a:pPr>
            <a:endParaRPr lang="el-GR" sz="1600" dirty="0">
              <a:latin typeface="Arial"/>
              <a:cs typeface="Arial"/>
            </a:endParaRPr>
          </a:p>
          <a:p>
            <a:pPr algn="just">
              <a:lnSpc>
                <a:spcPct val="150000"/>
              </a:lnSpc>
            </a:pPr>
            <a:r>
              <a:rPr lang="el-GR" sz="1600" b="1" dirty="0">
                <a:latin typeface="Arial"/>
                <a:cs typeface="Arial"/>
              </a:rPr>
              <a:t>Συμμετοχή σε προκλήσεις</a:t>
            </a:r>
            <a:r>
              <a:rPr lang="el-GR" sz="1600" dirty="0">
                <a:latin typeface="Arial"/>
                <a:cs typeface="Arial"/>
              </a:rPr>
              <a:t>: Οι προκλήσεις (challenges) είναι δημοφιλείς στο TikTok και μπορούν να προσελκύσουν πολλούς χρήστες. Μια επιχείρηση μπορεί να δημιουργήσει τη δική της πρόκληση που σχετίζεται με τον κλάδο της ή κάποιο προϊόν της και να προσκαλέσει τους χρήστες να συμμετάσχουν.</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Επικοινωνία με το κοινό</a:t>
            </a:r>
            <a:r>
              <a:rPr lang="el-GR" sz="1600" dirty="0">
                <a:latin typeface="Arial"/>
                <a:cs typeface="Arial"/>
              </a:rPr>
              <a:t>: Μια επιχείρηση μπορεί να αλληλεπιδράσει με το κοινό της απαντώντας σε σχόλια και ανταποκρινόμενη στις αντιδράσεις των χρηστών στο περιεχόμενο της.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Influencer Marketing:</a:t>
            </a:r>
            <a:r>
              <a:rPr lang="el-GR" sz="1600" dirty="0">
                <a:latin typeface="Arial"/>
                <a:cs typeface="Arial"/>
              </a:rPr>
              <a:t> Η συνεργασία με δημοφιλείς influencers βοηθάει στην προώθηση των προϊόντων ή υπηρεσιών μιας επιχείρησης σε μεγάλο αριθμό χρηστών.</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Χρήση διαφημίσεων</a:t>
            </a:r>
            <a:r>
              <a:rPr lang="el-GR" sz="1600" dirty="0">
                <a:latin typeface="Arial"/>
                <a:cs typeface="Arial"/>
              </a:rPr>
              <a:t>: προσφέρει διάφορες μορφές διαφημίσεων, όπως διαφημίσεις λήψεων, προβολής και διαφημίσεις επισκεψιμότητας ιστοσελίδας.</a:t>
            </a:r>
          </a:p>
        </p:txBody>
      </p:sp>
    </p:spTree>
    <p:extLst>
      <p:ext uri="{BB962C8B-B14F-4D97-AF65-F5344CB8AC3E}">
        <p14:creationId xmlns:p14="http://schemas.microsoft.com/office/powerpoint/2010/main" val="419041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pPr lvl="1" algn="ctr" rtl="0">
              <a:spcBef>
                <a:spcPct val="0"/>
              </a:spcBef>
            </a:pPr>
            <a:r>
              <a:rPr lang="en-US" sz="3200" dirty="0">
                <a:latin typeface="Arial"/>
                <a:cs typeface="Arial"/>
              </a:rPr>
              <a:t>C</a:t>
            </a:r>
            <a:r>
              <a:rPr lang="el-GR" sz="3200" dirty="0">
                <a:latin typeface="Arial"/>
                <a:cs typeface="Arial"/>
              </a:rPr>
              <a:t>hatbot marketing </a:t>
            </a:r>
            <a:endParaRPr lang="en-US" sz="3200" dirty="0"/>
          </a:p>
        </p:txBody>
      </p:sp>
      <p:sp>
        <p:nvSpPr>
          <p:cNvPr id="16" name="21 - Ορθογώνιο"/>
          <p:cNvSpPr/>
          <p:nvPr/>
        </p:nvSpPr>
        <p:spPr>
          <a:xfrm>
            <a:off x="573182" y="1052736"/>
            <a:ext cx="7959258" cy="4503798"/>
          </a:xfrm>
          <a:prstGeom prst="rect">
            <a:avLst/>
          </a:prstGeom>
        </p:spPr>
        <p:txBody>
          <a:bodyPr wrap="square">
            <a:spAutoFit/>
          </a:bodyPr>
          <a:lstStyle/>
          <a:p>
            <a:pPr algn="just">
              <a:lnSpc>
                <a:spcPct val="150000"/>
              </a:lnSpc>
            </a:pPr>
            <a:r>
              <a:rPr lang="el-GR" sz="1600" dirty="0">
                <a:latin typeface="Arial"/>
                <a:cs typeface="Arial"/>
              </a:rPr>
              <a:t>Το Chatbot Marketing αποτελεί μια υπηρεσία προώθησης των προϊόντων και των υπηρεσιών, αξιοποιώντας bots τα οποία έχουν προεγκατεστημένο σενάριο συζήτησης με τη βοήθεια τεχνητής νοημοσύνης</a:t>
            </a:r>
            <a:r>
              <a:rPr lang="en-US" sz="1600" dirty="0">
                <a:latin typeface="Arial"/>
                <a:cs typeface="Arial"/>
              </a:rPr>
              <a:t> </a:t>
            </a:r>
            <a:r>
              <a:rPr lang="el-GR" sz="1600" dirty="0">
                <a:latin typeface="Arial"/>
                <a:cs typeface="Arial"/>
              </a:rPr>
              <a:t>(μπορούν να προσομοιώσουν ανθρώπινες συζητήσεις και να ανταποκριθούν σε ερωτήσεις, αιτήματα ή ανησυχίες των χρηστών) που το χρησιμοποιεί για να αλληλεπιδρά με τους πελάτες και τους πιθανούς πελάτες.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Πώς μια επιχείρηση μπορεί να αξιοποιήσει το Chatbot Marketing :</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Εξυπηρέτηση πελατών</a:t>
            </a:r>
            <a:r>
              <a:rPr lang="el-GR" sz="1600" dirty="0">
                <a:latin typeface="Arial"/>
                <a:cs typeface="Arial"/>
              </a:rPr>
              <a:t>: μπορούν να βοηθήσουν τους πελάτες να λύσουν ερωτήσεις ή προβλήματα που αντιμετωπίζουν γρήγορα και αποτελεσματικά. Αυτό βελτιώνει την εμπειρία του πελάτη και μπορεί να αυξήσει την ικανοποίησή του.</a:t>
            </a:r>
          </a:p>
          <a:p>
            <a:pPr marL="342900" indent="-342900" algn="just">
              <a:lnSpc>
                <a:spcPct val="150000"/>
              </a:lnSpc>
              <a:buAutoNum type="arabicPeriod"/>
            </a:pPr>
            <a:endParaRPr lang="el-GR" sz="1600" dirty="0">
              <a:latin typeface="Arial"/>
              <a:cs typeface="Arial"/>
            </a:endParaRPr>
          </a:p>
        </p:txBody>
      </p:sp>
    </p:spTree>
    <p:extLst>
      <p:ext uri="{BB962C8B-B14F-4D97-AF65-F5344CB8AC3E}">
        <p14:creationId xmlns:p14="http://schemas.microsoft.com/office/powerpoint/2010/main" val="237614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pPr lvl="1" algn="ctr" rtl="0">
              <a:spcBef>
                <a:spcPct val="0"/>
              </a:spcBef>
            </a:pPr>
            <a:r>
              <a:rPr lang="en-US" sz="3200" dirty="0">
                <a:latin typeface="Arial"/>
                <a:cs typeface="Arial"/>
              </a:rPr>
              <a:t>C</a:t>
            </a:r>
            <a:r>
              <a:rPr lang="el-GR" sz="3200" dirty="0">
                <a:latin typeface="Arial"/>
                <a:cs typeface="Arial"/>
              </a:rPr>
              <a:t>hatbot marketing </a:t>
            </a:r>
            <a:endParaRPr lang="en-US" sz="3200" dirty="0"/>
          </a:p>
        </p:txBody>
      </p:sp>
      <p:sp>
        <p:nvSpPr>
          <p:cNvPr id="16" name="21 - Ορθογώνιο"/>
          <p:cNvSpPr/>
          <p:nvPr/>
        </p:nvSpPr>
        <p:spPr>
          <a:xfrm>
            <a:off x="573182" y="1052736"/>
            <a:ext cx="7959258" cy="5198861"/>
          </a:xfrm>
          <a:prstGeom prst="rect">
            <a:avLst/>
          </a:prstGeom>
        </p:spPr>
        <p:txBody>
          <a:bodyPr wrap="square">
            <a:spAutoFit/>
          </a:bodyPr>
          <a:lstStyle/>
          <a:p>
            <a:pPr algn="just">
              <a:lnSpc>
                <a:spcPct val="150000"/>
              </a:lnSpc>
            </a:pPr>
            <a:r>
              <a:rPr lang="el-GR" sz="1600" b="1" dirty="0">
                <a:latin typeface="Arial"/>
                <a:cs typeface="Arial"/>
              </a:rPr>
              <a:t>Διαχείριση κατάστασης παραγγελίας</a:t>
            </a:r>
            <a:r>
              <a:rPr lang="el-GR" sz="1600" dirty="0">
                <a:latin typeface="Arial"/>
                <a:cs typeface="Arial"/>
              </a:rPr>
              <a:t>: παρέχουν στους πελάτες πληροφορίες σχετικά με την κατάσταση των παραγγελιών τους, την πρόοδο των αποστολών και την εκτίμηση των χρόνων παράδοσης.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Εξατομικευμένο μάρκετινγκ</a:t>
            </a:r>
            <a:r>
              <a:rPr lang="el-GR" sz="1600" dirty="0">
                <a:latin typeface="Arial"/>
                <a:cs typeface="Arial"/>
              </a:rPr>
              <a:t>: μπορούν να συλλέξουν δεδομένα από τους χρήστες και να παρέχουν προσαρμοσμένες προτάσεις ή προσφορές βασισμένες στα ενδιαφέροντα και τις ανάγκες τους.</a:t>
            </a:r>
          </a:p>
          <a:p>
            <a:pPr algn="just">
              <a:lnSpc>
                <a:spcPct val="150000"/>
              </a:lnSpc>
            </a:pPr>
            <a:endParaRPr lang="el-GR" sz="1600" dirty="0">
              <a:latin typeface="Arial"/>
              <a:cs typeface="Arial"/>
            </a:endParaRPr>
          </a:p>
          <a:p>
            <a:pPr algn="just">
              <a:lnSpc>
                <a:spcPct val="150000"/>
              </a:lnSpc>
            </a:pPr>
            <a:r>
              <a:rPr lang="el-GR" sz="1600" b="1" dirty="0">
                <a:latin typeface="Arial"/>
                <a:cs typeface="Arial"/>
              </a:rPr>
              <a:t>Προώθηση προϊόντων και υπηρεσιών</a:t>
            </a:r>
            <a:r>
              <a:rPr lang="el-GR" sz="1600" dirty="0">
                <a:latin typeface="Arial"/>
                <a:cs typeface="Arial"/>
              </a:rPr>
              <a:t>: μπορούν να χρησιμοποιηθούν για να προωθήσουν νέα προϊόντα, υπηρεσίες ή προσφορές μέσω διαφημιστικών μηνυμάτων που απευθύνονται απευθείας στους πελάτες.</a:t>
            </a:r>
          </a:p>
          <a:p>
            <a:pPr algn="just">
              <a:lnSpc>
                <a:spcPct val="150000"/>
              </a:lnSpc>
            </a:pPr>
            <a:endParaRPr lang="el-GR" sz="1600" dirty="0">
              <a:latin typeface="Arial"/>
              <a:cs typeface="Arial"/>
            </a:endParaRPr>
          </a:p>
          <a:p>
            <a:pPr>
              <a:lnSpc>
                <a:spcPct val="150000"/>
              </a:lnSpc>
            </a:pPr>
            <a:endParaRPr lang="el-GR" sz="1600" b="1" dirty="0">
              <a:latin typeface="Arial"/>
              <a:cs typeface="Arial"/>
            </a:endParaRPr>
          </a:p>
          <a:p>
            <a:pPr algn="r"/>
            <a:endParaRPr lang="en-US" sz="1400" dirty="0">
              <a:latin typeface="Arial"/>
              <a:cs typeface="Arial"/>
            </a:endParaRPr>
          </a:p>
        </p:txBody>
      </p:sp>
      <p:pic>
        <p:nvPicPr>
          <p:cNvPr id="17" name="Picture 16"/>
          <p:cNvPicPr>
            <a:picLocks noChangeAspect="1"/>
          </p:cNvPicPr>
          <p:nvPr/>
        </p:nvPicPr>
        <p:blipFill>
          <a:blip r:embed="rId8"/>
          <a:stretch>
            <a:fillRect/>
          </a:stretch>
        </p:blipFill>
        <p:spPr>
          <a:xfrm>
            <a:off x="6462731" y="5129802"/>
            <a:ext cx="2357741" cy="1683574"/>
          </a:xfrm>
          <a:prstGeom prst="rect">
            <a:avLst/>
          </a:prstGeom>
        </p:spPr>
      </p:pic>
    </p:spTree>
    <p:extLst>
      <p:ext uri="{BB962C8B-B14F-4D97-AF65-F5344CB8AC3E}">
        <p14:creationId xmlns:p14="http://schemas.microsoft.com/office/powerpoint/2010/main" val="16671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8"/>
            <a:ext cx="9144017" cy="6458241"/>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60649"/>
            <a:ext cx="8606190" cy="563259"/>
            <a:chOff x="214282" y="214290"/>
            <a:chExt cx="7598078" cy="652151"/>
          </a:xfrm>
        </p:grpSpPr>
        <p:sp>
          <p:nvSpPr>
            <p:cNvPr id="39" name="38 - TextBox"/>
            <p:cNvSpPr txBox="1"/>
            <p:nvPr/>
          </p:nvSpPr>
          <p:spPr>
            <a:xfrm>
              <a:off x="1259632" y="260648"/>
              <a:ext cx="6552728" cy="605793"/>
            </a:xfrm>
            <a:prstGeom prst="rect">
              <a:avLst/>
            </a:prstGeom>
            <a:noFill/>
          </p:spPr>
          <p:txBody>
            <a:bodyPr wrap="square" rtlCol="0">
              <a:spAutoFit/>
            </a:bodyPr>
            <a:lstStyle/>
            <a:p>
              <a:pPr marL="0" lvl="1"/>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ΟΙΚΟΛΟΓΙΚΟ </a:t>
              </a:r>
              <a:r>
                <a:rPr lang="en-US"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MARKETING</a:t>
              </a: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9</a:t>
              </a:r>
              <a:r>
                <a:rPr lang="en-US" sz="2400" dirty="0">
                  <a:solidFill>
                    <a:schemeClr val="bg1"/>
                  </a:solidFill>
                  <a:latin typeface="Comic Sans MS" pitchFamily="66" charset="0"/>
                </a:rPr>
                <a:t>	</a:t>
              </a:r>
            </a:p>
          </p:txBody>
        </p:sp>
      </p:grpSp>
      <p:sp>
        <p:nvSpPr>
          <p:cNvPr id="7" name="Rectangle 6"/>
          <p:cNvSpPr/>
          <p:nvPr/>
        </p:nvSpPr>
        <p:spPr>
          <a:xfrm>
            <a:off x="611560" y="908720"/>
            <a:ext cx="7920880" cy="4873130"/>
          </a:xfrm>
          <a:prstGeom prst="rect">
            <a:avLst/>
          </a:prstGeom>
        </p:spPr>
        <p:txBody>
          <a:bodyPr wrap="square">
            <a:spAutoFit/>
          </a:bodyPr>
          <a:lstStyle/>
          <a:p>
            <a:pPr algn="just">
              <a:lnSpc>
                <a:spcPct val="150000"/>
              </a:lnSpc>
            </a:pPr>
            <a:endParaRPr lang="el-GR" sz="1600" dirty="0">
              <a:latin typeface="Arial"/>
              <a:cs typeface="Arial"/>
            </a:endParaRPr>
          </a:p>
          <a:p>
            <a:pPr algn="just">
              <a:lnSpc>
                <a:spcPct val="150000"/>
              </a:lnSpc>
            </a:pPr>
            <a:r>
              <a:rPr lang="el-GR" sz="1600" dirty="0">
                <a:latin typeface="Arial"/>
                <a:cs typeface="Arial"/>
              </a:rPr>
              <a:t>Το μάρκετινγκ έχει κατηγορηθεί ότι περιλαμβάνει</a:t>
            </a:r>
            <a:r>
              <a:rPr lang="en-US" sz="1600" dirty="0">
                <a:latin typeface="Arial"/>
                <a:cs typeface="Arial"/>
              </a:rPr>
              <a:t> </a:t>
            </a:r>
            <a:r>
              <a:rPr lang="el-GR" sz="1600" dirty="0">
                <a:latin typeface="Arial"/>
                <a:cs typeface="Arial"/>
              </a:rPr>
              <a:t>δραστηριότητες, που είναι εχθρικές προς το περιβάλλον. Και αυτό κυρίως, διότι ωθεί στην υπερκατανάλωση. Το οικολογικό marketing (πράσινο ή βιώσιμο marketing), είναι μια στρατηγική που επικεντρώνεται στην προώθηση προϊόντων και υπηρεσιών που έχουν λιγότερο αρνητική επίπτωση στο περιβάλλον και στην κοινωνία.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Αυτή η προσέγγιση στο μάρκετινγκ κερδίζει όλο και περισσότερο έδαφος στις μέρες μας καθώς οι καταναλωτές αναζητούν πιο βιώσιμες επιλογές και εταιρείες που είναι περιβαλλοντικά υπεύθυνες. Επίσης, το οικολογικό marketing μπορεί να οδηγήσει σε θετική επιρροή στην εικόνα της επιχείρησης.</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216771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8"/>
            <a:ext cx="9144017" cy="6458241"/>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Rectangle 6"/>
          <p:cNvSpPr/>
          <p:nvPr/>
        </p:nvSpPr>
        <p:spPr>
          <a:xfrm>
            <a:off x="611560" y="1131902"/>
            <a:ext cx="7920880" cy="2657138"/>
          </a:xfrm>
          <a:prstGeom prst="rect">
            <a:avLst/>
          </a:prstGeom>
        </p:spPr>
        <p:txBody>
          <a:bodyPr wrap="square">
            <a:spAutoFit/>
          </a:bodyPr>
          <a:lstStyle/>
          <a:p>
            <a:pPr algn="just">
              <a:lnSpc>
                <a:spcPct val="150000"/>
              </a:lnSpc>
            </a:pPr>
            <a:r>
              <a:rPr lang="el-GR" sz="1600" dirty="0">
                <a:latin typeface="Arial"/>
                <a:cs typeface="Arial"/>
              </a:rPr>
              <a:t>Ορισμένες από τις πρακτικές του οικολογικού marketing περιλαμβάνουν:</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dirty="0">
                <a:latin typeface="Arial"/>
                <a:cs typeface="Arial"/>
              </a:rPr>
              <a:t>Προώθηση προϊόντων και υπηρεσιών με βιώσιμα χαρακτηριστικά.</a:t>
            </a:r>
          </a:p>
          <a:p>
            <a:pPr marL="285750" indent="-285750" algn="just">
              <a:lnSpc>
                <a:spcPct val="150000"/>
              </a:lnSpc>
              <a:buFont typeface="Arial"/>
              <a:buChar char="•"/>
            </a:pPr>
            <a:r>
              <a:rPr lang="el-GR" sz="1600" dirty="0">
                <a:latin typeface="Arial"/>
                <a:cs typeface="Arial"/>
              </a:rPr>
              <a:t>Ευαισθητοποίηση των καταναλωτών.</a:t>
            </a:r>
          </a:p>
          <a:p>
            <a:pPr marL="285750" indent="-285750" algn="just">
              <a:lnSpc>
                <a:spcPct val="150000"/>
              </a:lnSpc>
              <a:buFont typeface="Arial"/>
              <a:buChar char="•"/>
            </a:pPr>
            <a:r>
              <a:rPr lang="el-GR" sz="1600" dirty="0">
                <a:latin typeface="Arial"/>
                <a:cs typeface="Arial"/>
              </a:rPr>
              <a:t>Διαφήμιση με πράσινο μήνυμα.</a:t>
            </a:r>
          </a:p>
          <a:p>
            <a:pPr marL="285750" indent="-285750" algn="just">
              <a:lnSpc>
                <a:spcPct val="150000"/>
              </a:lnSpc>
              <a:buFont typeface="Arial"/>
              <a:buChar char="•"/>
            </a:pPr>
            <a:r>
              <a:rPr lang="el-GR" sz="1600" dirty="0">
                <a:latin typeface="Arial"/>
                <a:cs typeface="Arial"/>
              </a:rPr>
              <a:t>Ενσωμάτωση βιώσιμων πρακτικών στην επιχείρηση.</a:t>
            </a:r>
          </a:p>
          <a:p>
            <a:pPr marL="285750" indent="-285750" algn="just">
              <a:lnSpc>
                <a:spcPct val="150000"/>
              </a:lnSpc>
              <a:buFont typeface="Arial"/>
              <a:buChar char="•"/>
            </a:pPr>
            <a:r>
              <a:rPr lang="el-GR" sz="1600" dirty="0">
                <a:latin typeface="Arial"/>
                <a:cs typeface="Arial"/>
              </a:rPr>
              <a:t>Συνεργασία με περιβαλλοντικές οργανώσεις.</a:t>
            </a:r>
          </a:p>
        </p:txBody>
      </p:sp>
      <p:sp>
        <p:nvSpPr>
          <p:cNvPr id="20" name="Title 1"/>
          <p:cNvSpPr>
            <a:spLocks noGrp="1"/>
          </p:cNvSpPr>
          <p:nvPr>
            <p:ph type="title"/>
          </p:nvPr>
        </p:nvSpPr>
        <p:spPr>
          <a:xfrm>
            <a:off x="2185392" y="332656"/>
            <a:ext cx="5050904" cy="648072"/>
          </a:xfrm>
        </p:spPr>
        <p:txBody>
          <a:bodyPr>
            <a:normAutofit fontScale="90000"/>
          </a:bodyPr>
          <a:lstStyle/>
          <a:p>
            <a:pPr lvl="1" algn="just"/>
            <a:r>
              <a:rPr lang="el-GR" sz="2400" dirty="0">
                <a:latin typeface="Arial"/>
                <a:cs typeface="Arial"/>
              </a:rPr>
              <a:t>Πρακτικές του οικολογικού marketing </a:t>
            </a:r>
            <a:endParaRPr lang="en-US" sz="2400" dirty="0">
              <a:latin typeface="Arial"/>
              <a:cs typeface="Arial"/>
            </a:endParaRPr>
          </a:p>
        </p:txBody>
      </p:sp>
      <p:pic>
        <p:nvPicPr>
          <p:cNvPr id="2" name="Picture 1"/>
          <p:cNvPicPr>
            <a:picLocks noChangeAspect="1"/>
          </p:cNvPicPr>
          <p:nvPr/>
        </p:nvPicPr>
        <p:blipFill>
          <a:blip r:embed="rId8"/>
          <a:stretch>
            <a:fillRect/>
          </a:stretch>
        </p:blipFill>
        <p:spPr>
          <a:xfrm>
            <a:off x="5724128" y="3356992"/>
            <a:ext cx="3073833" cy="2924944"/>
          </a:xfrm>
          <a:prstGeom prst="rect">
            <a:avLst/>
          </a:prstGeom>
        </p:spPr>
      </p:pic>
    </p:spTree>
    <p:extLst>
      <p:ext uri="{BB962C8B-B14F-4D97-AF65-F5344CB8AC3E}">
        <p14:creationId xmlns:p14="http://schemas.microsoft.com/office/powerpoint/2010/main" val="217113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188640"/>
            <a:ext cx="8229600" cy="648072"/>
          </a:xfrm>
        </p:spPr>
        <p:txBody>
          <a:bodyPr>
            <a:normAutofit/>
          </a:bodyPr>
          <a:lstStyle/>
          <a:p>
            <a:r>
              <a:rPr lang="el-GR" sz="3200" dirty="0">
                <a:latin typeface="Arial"/>
                <a:cs typeface="Arial"/>
              </a:rPr>
              <a:t>Λειτουργίες </a:t>
            </a:r>
            <a:r>
              <a:rPr lang="en-US" sz="3200" dirty="0">
                <a:latin typeface="Arial"/>
                <a:cs typeface="Arial"/>
              </a:rPr>
              <a:t>marketing</a:t>
            </a:r>
          </a:p>
        </p:txBody>
      </p:sp>
      <p:sp>
        <p:nvSpPr>
          <p:cNvPr id="16" name="21 - Ορθογώνιο"/>
          <p:cNvSpPr/>
          <p:nvPr/>
        </p:nvSpPr>
        <p:spPr>
          <a:xfrm>
            <a:off x="573182" y="836712"/>
            <a:ext cx="7959258" cy="7089122"/>
          </a:xfrm>
          <a:prstGeom prst="rect">
            <a:avLst/>
          </a:prstGeom>
        </p:spPr>
        <p:txBody>
          <a:bodyPr wrap="square">
            <a:spAutoFit/>
          </a:bodyPr>
          <a:lstStyle/>
          <a:p>
            <a:pPr algn="just">
              <a:lnSpc>
                <a:spcPct val="150000"/>
              </a:lnSpc>
            </a:pPr>
            <a:r>
              <a:rPr lang="el-GR" sz="1600" dirty="0">
                <a:latin typeface="Arial"/>
                <a:cs typeface="Arial"/>
              </a:rPr>
              <a:t>Οι λειτουργίες του </a:t>
            </a:r>
            <a:r>
              <a:rPr lang="en-US" sz="1600" dirty="0">
                <a:latin typeface="Arial"/>
                <a:cs typeface="Arial"/>
              </a:rPr>
              <a:t>marketing </a:t>
            </a:r>
            <a:r>
              <a:rPr lang="el-GR" sz="1600" dirty="0">
                <a:latin typeface="Arial"/>
                <a:cs typeface="Arial"/>
              </a:rPr>
              <a:t>δεν εκτελούνται μόνο από το τμήμα </a:t>
            </a:r>
            <a:r>
              <a:rPr lang="en-US" sz="1600" dirty="0">
                <a:latin typeface="Arial"/>
                <a:cs typeface="Arial"/>
              </a:rPr>
              <a:t>marketing </a:t>
            </a:r>
            <a:r>
              <a:rPr lang="el-GR" sz="1600" dirty="0">
                <a:latin typeface="Arial"/>
                <a:cs typeface="Arial"/>
              </a:rPr>
              <a:t>μιας εταιρείας, αλλά εκτελούνται καθημερινά από παραγωγούς, χονδρέμπορους, λιανέμπορους, μεταφορικές εταιρείες, παρόχους διαδικτυακών υπηρεσιών, εταιρείες ελέγχων των προϊόντων και άλλους ειδικούς.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Οι γενικές λειτουργίες του </a:t>
            </a:r>
            <a:r>
              <a:rPr lang="en-US" sz="1600" dirty="0">
                <a:latin typeface="Arial"/>
                <a:cs typeface="Arial"/>
              </a:rPr>
              <a:t>marketing </a:t>
            </a:r>
            <a:r>
              <a:rPr lang="el-GR" sz="1600" dirty="0">
                <a:latin typeface="Arial"/>
                <a:cs typeface="Arial"/>
              </a:rPr>
              <a:t>είναι:</a:t>
            </a:r>
          </a:p>
          <a:p>
            <a:pPr marL="285750" indent="-285750" algn="just">
              <a:lnSpc>
                <a:spcPct val="150000"/>
              </a:lnSpc>
              <a:buFont typeface="Arial"/>
              <a:buChar char="•"/>
            </a:pPr>
            <a:r>
              <a:rPr lang="el-GR" sz="1600" dirty="0">
                <a:latin typeface="Arial"/>
                <a:cs typeface="Arial"/>
              </a:rPr>
              <a:t>Πληροφόρηση για την αγορά</a:t>
            </a:r>
          </a:p>
          <a:p>
            <a:pPr marL="285750" indent="-285750" algn="just">
              <a:lnSpc>
                <a:spcPct val="150000"/>
              </a:lnSpc>
              <a:buFont typeface="Arial"/>
              <a:buChar char="•"/>
            </a:pPr>
            <a:r>
              <a:rPr lang="el-GR" sz="1600" dirty="0">
                <a:latin typeface="Arial"/>
                <a:cs typeface="Arial"/>
              </a:rPr>
              <a:t>Αγορά</a:t>
            </a:r>
          </a:p>
          <a:p>
            <a:pPr marL="285750" indent="-285750" algn="just">
              <a:lnSpc>
                <a:spcPct val="150000"/>
              </a:lnSpc>
              <a:buFont typeface="Arial"/>
              <a:buChar char="•"/>
            </a:pPr>
            <a:r>
              <a:rPr lang="el-GR" sz="1600" dirty="0">
                <a:latin typeface="Arial"/>
                <a:cs typeface="Arial"/>
              </a:rPr>
              <a:t>Πώληση</a:t>
            </a:r>
          </a:p>
          <a:p>
            <a:pPr marL="285750" indent="-285750" algn="just">
              <a:lnSpc>
                <a:spcPct val="150000"/>
              </a:lnSpc>
              <a:buFont typeface="Arial"/>
              <a:buChar char="•"/>
            </a:pPr>
            <a:r>
              <a:rPr lang="el-GR" sz="1600" dirty="0">
                <a:latin typeface="Arial"/>
                <a:cs typeface="Arial"/>
              </a:rPr>
              <a:t>Μεταφορά</a:t>
            </a:r>
          </a:p>
          <a:p>
            <a:pPr marL="285750" indent="-285750" algn="just">
              <a:lnSpc>
                <a:spcPct val="150000"/>
              </a:lnSpc>
              <a:buFont typeface="Arial"/>
              <a:buChar char="•"/>
            </a:pPr>
            <a:r>
              <a:rPr lang="el-GR" sz="1600" dirty="0">
                <a:latin typeface="Arial"/>
                <a:cs typeface="Arial"/>
              </a:rPr>
              <a:t>Αποθήκευση</a:t>
            </a:r>
          </a:p>
          <a:p>
            <a:pPr marL="285750" indent="-285750" algn="just">
              <a:lnSpc>
                <a:spcPct val="150000"/>
              </a:lnSpc>
              <a:buFont typeface="Arial"/>
              <a:buChar char="•"/>
            </a:pPr>
            <a:r>
              <a:rPr lang="el-GR" sz="1600" dirty="0">
                <a:latin typeface="Arial"/>
                <a:cs typeface="Arial"/>
              </a:rPr>
              <a:t>Προτυποποίηση και κατηγοριοποίηση</a:t>
            </a:r>
          </a:p>
          <a:p>
            <a:pPr marL="285750" indent="-285750" algn="just">
              <a:lnSpc>
                <a:spcPct val="150000"/>
              </a:lnSpc>
              <a:buFont typeface="Arial"/>
              <a:buChar char="•"/>
            </a:pPr>
            <a:r>
              <a:rPr lang="el-GR" sz="1600" dirty="0">
                <a:latin typeface="Arial"/>
                <a:cs typeface="Arial"/>
              </a:rPr>
              <a:t>Χρηματοδότηση</a:t>
            </a:r>
          </a:p>
          <a:p>
            <a:pPr marL="285750" indent="-285750" algn="just">
              <a:lnSpc>
                <a:spcPct val="150000"/>
              </a:lnSpc>
              <a:buFont typeface="Arial"/>
              <a:buChar char="•"/>
            </a:pPr>
            <a:r>
              <a:rPr lang="el-GR" sz="1600" dirty="0">
                <a:latin typeface="Arial"/>
                <a:cs typeface="Arial"/>
              </a:rPr>
              <a:t>Ανάληψη κινδύνου</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a:p>
            <a:pPr marL="285750" indent="-285750" algn="just">
              <a:lnSpc>
                <a:spcPct val="150000"/>
              </a:lnSpc>
              <a:buFont typeface="Arial"/>
              <a:buChar char="•"/>
            </a:pPr>
            <a:endParaRPr lang="el-GR" sz="1600" dirty="0">
              <a:latin typeface="Arial"/>
              <a:cs typeface="Arial"/>
            </a:endParaRPr>
          </a:p>
          <a:p>
            <a:pPr algn="just">
              <a:lnSpc>
                <a:spcPct val="150000"/>
              </a:lnSpc>
            </a:pPr>
            <a:endParaRPr lang="el-GR" sz="1600" dirty="0">
              <a:latin typeface="Arial"/>
              <a:cs typeface="Arial"/>
            </a:endParaRPr>
          </a:p>
          <a:p>
            <a:pPr algn="just">
              <a:lnSpc>
                <a:spcPct val="150000"/>
              </a:lnSpc>
            </a:pPr>
            <a:endParaRPr lang="en-US" sz="1600" dirty="0">
              <a:latin typeface="Arial"/>
              <a:cs typeface="Arial"/>
            </a:endParaRPr>
          </a:p>
        </p:txBody>
      </p:sp>
    </p:spTree>
    <p:extLst>
      <p:ext uri="{BB962C8B-B14F-4D97-AF65-F5344CB8AC3E}">
        <p14:creationId xmlns:p14="http://schemas.microsoft.com/office/powerpoint/2010/main" val="280018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ΣΥΓΧΡΟΝΗ ΦΙΛΟΣΟΦΙΑ </a:t>
              </a:r>
              <a:r>
                <a:rPr lang="en-US"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MARKETING</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2</a:t>
              </a:r>
              <a:r>
                <a:rPr lang="en-US" sz="2400" dirty="0">
                  <a:solidFill>
                    <a:schemeClr val="bg1"/>
                  </a:solidFill>
                  <a:latin typeface="Comic Sans MS" pitchFamily="66" charset="0"/>
                </a:rPr>
                <a:t>	</a:t>
              </a:r>
            </a:p>
          </p:txBody>
        </p:sp>
      </p:grpSp>
      <p:sp>
        <p:nvSpPr>
          <p:cNvPr id="33" name="21 - Ορθογώνιο"/>
          <p:cNvSpPr/>
          <p:nvPr/>
        </p:nvSpPr>
        <p:spPr>
          <a:xfrm>
            <a:off x="357158" y="1124744"/>
            <a:ext cx="8247290" cy="3785652"/>
          </a:xfrm>
          <a:prstGeom prst="rect">
            <a:avLst/>
          </a:prstGeom>
        </p:spPr>
        <p:txBody>
          <a:bodyPr wrap="square">
            <a:spAutoFit/>
          </a:bodyPr>
          <a:lstStyle/>
          <a:p>
            <a:pPr algn="just">
              <a:lnSpc>
                <a:spcPct val="150000"/>
              </a:lnSpc>
            </a:pPr>
            <a:r>
              <a:rPr lang="el-GR" sz="1600" dirty="0">
                <a:latin typeface="Arial"/>
                <a:cs typeface="Arial"/>
              </a:rPr>
              <a:t>Η φιλοσοφία του μάρκετινγκ επικεντρώνεται στην κατανόηση και ικανοποίηση των αναγκών και των επιθυμιών των πελατών μέσω της συνολικής εταιρικής προσπάθειας με σκοπό το κέρδος. </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a:p>
            <a:pPr algn="ctr"/>
            <a:r>
              <a:rPr lang="el-GR" sz="1600" b="1" i="1" dirty="0">
                <a:solidFill>
                  <a:srgbClr val="FF0000"/>
                </a:solidFill>
              </a:rPr>
              <a:t>"Σε μια όλο και πιο συνωστισμένη αγορά, οι ανόητοι θα ανταγωνίζονται</a:t>
            </a:r>
          </a:p>
          <a:p>
            <a:pPr algn="ctr"/>
            <a:r>
              <a:rPr lang="el-GR" sz="1600" b="1" i="1" dirty="0">
                <a:solidFill>
                  <a:srgbClr val="FF0000"/>
                </a:solidFill>
              </a:rPr>
              <a:t>στην τιμή. </a:t>
            </a:r>
          </a:p>
          <a:p>
            <a:pPr algn="ctr"/>
            <a:r>
              <a:rPr lang="el-GR" sz="1600" b="1" i="1" dirty="0">
                <a:solidFill>
                  <a:srgbClr val="FF0000"/>
                </a:solidFill>
              </a:rPr>
              <a:t>Οι νικητές θα βρουν έναν τρόπο να δημιουργήσουν μια μόνιμη</a:t>
            </a:r>
          </a:p>
          <a:p>
            <a:pPr algn="ctr"/>
            <a:r>
              <a:rPr lang="el-GR" sz="1600" b="1" i="1" dirty="0">
                <a:solidFill>
                  <a:srgbClr val="FF0000"/>
                </a:solidFill>
              </a:rPr>
              <a:t>αξία στο μυαλό των καταναλωτών»</a:t>
            </a:r>
          </a:p>
          <a:p>
            <a:pPr algn="ctr"/>
            <a:endParaRPr lang="el-GR" sz="1600" b="1" dirty="0">
              <a:solidFill>
                <a:srgbClr val="FF0000"/>
              </a:solidFill>
            </a:endParaRPr>
          </a:p>
          <a:p>
            <a:pPr algn="ctr"/>
            <a:r>
              <a:rPr lang="en-US" sz="1600" b="1" dirty="0">
                <a:solidFill>
                  <a:srgbClr val="FF0000"/>
                </a:solidFill>
              </a:rPr>
              <a:t>David </a:t>
            </a:r>
            <a:r>
              <a:rPr lang="en-US" sz="1600" b="1" dirty="0" err="1">
                <a:solidFill>
                  <a:srgbClr val="FF0000"/>
                </a:solidFill>
              </a:rPr>
              <a:t>Aaker</a:t>
            </a:r>
            <a:endParaRPr lang="el-GR" sz="1600" b="1" dirty="0">
              <a:solidFill>
                <a:srgbClr val="FF0000"/>
              </a:solidFill>
              <a:latin typeface="Arial"/>
              <a:cs typeface="Arial"/>
            </a:endParaRPr>
          </a:p>
        </p:txBody>
      </p:sp>
    </p:spTree>
    <p:extLst>
      <p:ext uri="{BB962C8B-B14F-4D97-AF65-F5344CB8AC3E}">
        <p14:creationId xmlns:p14="http://schemas.microsoft.com/office/powerpoint/2010/main" val="19973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3200" dirty="0">
                <a:latin typeface="Arial"/>
                <a:cs typeface="Arial"/>
              </a:rPr>
              <a:t>Σύγχρονη φιλοσοφία του </a:t>
            </a:r>
            <a:r>
              <a:rPr lang="en-US" sz="3200" dirty="0">
                <a:latin typeface="Arial"/>
                <a:cs typeface="Arial"/>
              </a:rPr>
              <a:t>marketing</a:t>
            </a:r>
          </a:p>
        </p:txBody>
      </p:sp>
      <p:sp>
        <p:nvSpPr>
          <p:cNvPr id="16" name="21 - Ορθογώνιο"/>
          <p:cNvSpPr/>
          <p:nvPr/>
        </p:nvSpPr>
        <p:spPr>
          <a:xfrm>
            <a:off x="573182" y="908720"/>
            <a:ext cx="7959258" cy="5611795"/>
          </a:xfrm>
          <a:prstGeom prst="rect">
            <a:avLst/>
          </a:prstGeom>
        </p:spPr>
        <p:txBody>
          <a:bodyPr wrap="square">
            <a:spAutoFit/>
          </a:bodyPr>
          <a:lstStyle/>
          <a:p>
            <a:pPr algn="just">
              <a:lnSpc>
                <a:spcPct val="150000"/>
              </a:lnSpc>
            </a:pPr>
            <a:r>
              <a:rPr lang="el-GR" sz="1600" dirty="0">
                <a:latin typeface="Arial"/>
                <a:cs typeface="Arial"/>
              </a:rPr>
              <a:t>Μπορούμε να περιγράψουμε τη φιλοσοφία του μάρκετινγκ ως εξής:</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Εστίαση στον πελάτη</a:t>
            </a:r>
            <a:r>
              <a:rPr lang="el-GR" sz="1600" dirty="0">
                <a:latin typeface="Arial"/>
                <a:cs typeface="Arial"/>
              </a:rPr>
              <a:t>: θέτει τον πελάτη στο επίκεντρο των δραστηριοτήτων της επιχείρησης που καθορίζει την επιτυχία της επιχείρησης και προσπαθεί να κατανοήσει τις ανάγκες, τις προτιμήσεις και τις απαιτήσεις τους.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Δημιουργία αξίας</a:t>
            </a:r>
            <a:r>
              <a:rPr lang="el-GR" sz="1600" dirty="0">
                <a:latin typeface="Arial"/>
                <a:cs typeface="Arial"/>
              </a:rPr>
              <a:t>: επιδιώκει να δημιουργήσει αξία για τους πελάτες. Η αξία που παρέχεται πρέπει να υπερβαίνει το κόστος αγοράς και να καλύπτει τις ανάγκες και τις προσδοκίες των πελατών.</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Διαρκής βελτίωση: </a:t>
            </a:r>
            <a:r>
              <a:rPr lang="el-GR" sz="1600" dirty="0">
                <a:latin typeface="Arial"/>
                <a:cs typeface="Arial"/>
              </a:rPr>
              <a:t>Η φιλοσοφία του μάρκετινγκ ενθαρρύνει την συνεχή βελτίωση των προϊόντων, των υπηρεσιών και των διαδικασιών, προκειμένου να ανταποκρίνεται στις μεταβαλλόμενες ανάγκες των πελατών.</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98686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260648"/>
            <a:ext cx="8229600" cy="648072"/>
          </a:xfrm>
        </p:spPr>
        <p:txBody>
          <a:bodyPr>
            <a:normAutofit/>
          </a:bodyPr>
          <a:lstStyle/>
          <a:p>
            <a:r>
              <a:rPr lang="el-GR" sz="3200" dirty="0">
                <a:latin typeface="Arial"/>
                <a:cs typeface="Arial"/>
              </a:rPr>
              <a:t>Σύγχρονη φιλοσοφία του </a:t>
            </a:r>
            <a:r>
              <a:rPr lang="en-US" sz="3200" dirty="0">
                <a:latin typeface="Arial"/>
                <a:cs typeface="Arial"/>
              </a:rPr>
              <a:t>marketing</a:t>
            </a:r>
          </a:p>
        </p:txBody>
      </p:sp>
      <p:sp>
        <p:nvSpPr>
          <p:cNvPr id="16" name="21 - Ορθογώνιο"/>
          <p:cNvSpPr/>
          <p:nvPr/>
        </p:nvSpPr>
        <p:spPr>
          <a:xfrm>
            <a:off x="573182" y="908720"/>
            <a:ext cx="7959258" cy="4503798"/>
          </a:xfrm>
          <a:prstGeom prst="rect">
            <a:avLst/>
          </a:prstGeom>
        </p:spPr>
        <p:txBody>
          <a:bodyPr wrap="square">
            <a:spAutoFit/>
          </a:bodyPr>
          <a:lstStyle/>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Επικοινωνία και συνεργασία: </a:t>
            </a:r>
            <a:r>
              <a:rPr lang="el-GR" sz="1600" dirty="0">
                <a:latin typeface="Arial"/>
                <a:cs typeface="Arial"/>
              </a:rPr>
              <a:t>Η φιλοσοφία του μάρκετινγκ αξιοποιεί την επικοινωνία και τη συνεργασία μεταξύ των διαφόρων τμημάτων της επιχείρησης, προκειμένου να επιτύχει τους στόχους της. Τα διαφορετικά τμήματα (πωλήσεις, διαφήμιση, έρευνα αγοράς, κλπ.) συνεργάζονται για να διασφαλίσουν ότι οι πελάτες λαμβάνουν την καλύτερη δυνατή εμπειρία.</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Επικοινωνία με την αγορά: </a:t>
            </a:r>
            <a:r>
              <a:rPr lang="el-GR" sz="1600" dirty="0">
                <a:latin typeface="Arial"/>
                <a:cs typeface="Arial"/>
              </a:rPr>
              <a:t>Η φιλοσοφία του μάρκετινγκ βασίζεται σε διαρκή έρευνα και ανάλυση της αγοράς. Στοχεύει στην κατανόηση των αναγκών της αγοράς, των τάσεων και των προτιμήσεων των πελατών, προκειμένου να προσαρμόζει τις προσφορές του ανάλογα.</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233326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27535</TotalTime>
  <Words>4524</Words>
  <Application>Microsoft Office PowerPoint</Application>
  <PresentationFormat>Προβολή στην οθόνη (4:3)</PresentationFormat>
  <Paragraphs>458</Paragraphs>
  <Slides>54</Slides>
  <Notes>54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54</vt:i4>
      </vt:variant>
    </vt:vector>
  </HeadingPairs>
  <TitlesOfParts>
    <vt:vector size="59" baseType="lpstr">
      <vt:lpstr>Arial</vt:lpstr>
      <vt:lpstr>Calibri</vt:lpstr>
      <vt:lpstr>Comic Sans MS</vt:lpstr>
      <vt:lpstr>Wingdings</vt:lpstr>
      <vt:lpstr>Θέμα του Office</vt:lpstr>
      <vt:lpstr>Παρουσίαση του PowerPoint</vt:lpstr>
      <vt:lpstr>Το marketing </vt:lpstr>
      <vt:lpstr>Το marketing</vt:lpstr>
      <vt:lpstr>Σύγχρονα χαρακτηριστικά του marketing</vt:lpstr>
      <vt:lpstr>Το marketing στην πάροδο των χρόνων</vt:lpstr>
      <vt:lpstr>Λειτουργίες marketing</vt:lpstr>
      <vt:lpstr>Παρουσίαση του PowerPoint</vt:lpstr>
      <vt:lpstr>Σύγχρονη φιλοσοφία του marketing</vt:lpstr>
      <vt:lpstr>Σύγχρονη φιλοσοφία του marketing</vt:lpstr>
      <vt:lpstr>Παρουσίαση του PowerPoint</vt:lpstr>
      <vt:lpstr>Τα «4P»του marketing</vt:lpstr>
      <vt:lpstr>Τα «4P»του marketing</vt:lpstr>
      <vt:lpstr>Παρουσίαση του PowerPoint</vt:lpstr>
      <vt:lpstr>Κατηγορίες πελατών</vt:lpstr>
      <vt:lpstr>Ιδιώτες πελάτες (B2C, Business to Consumer)</vt:lpstr>
      <vt:lpstr>Εταιρικοί πελάτες (B2B, Business to Business)</vt:lpstr>
      <vt:lpstr>Συμπεριφορά των πελατών</vt:lpstr>
      <vt:lpstr>Παρουσίαση του PowerPoint</vt:lpstr>
      <vt:lpstr>Τα οφέλη της τμηματοποίησης</vt:lpstr>
      <vt:lpstr>Τύποι τμηματοποίησης των καταναλωτών</vt:lpstr>
      <vt:lpstr>Τύποι τμηματοποίησης των επιχειρηματικών αγορών </vt:lpstr>
      <vt:lpstr>Παρουσίαση του PowerPoint</vt:lpstr>
      <vt:lpstr>Το αδιαφοροποιητο marketing</vt:lpstr>
      <vt:lpstr>Το διαφοροποιημένο marketing</vt:lpstr>
      <vt:lpstr>Το εξατομικευμένο marketing</vt:lpstr>
      <vt:lpstr>Το εστιασμένο marketing</vt:lpstr>
      <vt:lpstr>Παρουσίαση του PowerPoint</vt:lpstr>
      <vt:lpstr>Οι ιδιαιτερότητες του ψηφιακού marketing</vt:lpstr>
      <vt:lpstr>Οι λειτουργίες του ψηφιακού marketing</vt:lpstr>
      <vt:lpstr>Οι λειτουργίες του ψηφιακού marketing</vt:lpstr>
      <vt:lpstr>Τεχνικές του ψηφιακού marketing</vt:lpstr>
      <vt:lpstr>Τεχνικές του ψηφιακού marketing</vt:lpstr>
      <vt:lpstr>Τεχνικές του ψηφιακού marketing</vt:lpstr>
      <vt:lpstr>Τα πλεονεκτήματα του ψηφιακού marketing</vt:lpstr>
      <vt:lpstr>Τα πλεονεκτήματα του ψηφιακού marketing</vt:lpstr>
      <vt:lpstr>Παρουσίαση του PowerPoint</vt:lpstr>
      <vt:lpstr>Μέσα κοινωνικής δικτύωσης</vt:lpstr>
      <vt:lpstr>Facebook</vt:lpstr>
      <vt:lpstr>Facebook</vt:lpstr>
      <vt:lpstr>Facebook</vt:lpstr>
      <vt:lpstr>Instagram</vt:lpstr>
      <vt:lpstr>Instagram</vt:lpstr>
      <vt:lpstr>Instagram</vt:lpstr>
      <vt:lpstr>Twitter</vt:lpstr>
      <vt:lpstr>Twitter</vt:lpstr>
      <vt:lpstr>Linkedin</vt:lpstr>
      <vt:lpstr>Linkedin</vt:lpstr>
      <vt:lpstr>Linkedin</vt:lpstr>
      <vt:lpstr>Tik Tok</vt:lpstr>
      <vt:lpstr>Tik Tok</vt:lpstr>
      <vt:lpstr>Chatbot marketing </vt:lpstr>
      <vt:lpstr>Chatbot marketing </vt:lpstr>
      <vt:lpstr>Παρουσίαση του PowerPoint</vt:lpstr>
      <vt:lpstr>Πρακτικές του οικολογικού marketing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katia</dc:creator>
  <cp:lastModifiedBy>Κεχαγιάς Γεώργιος</cp:lastModifiedBy>
  <cp:revision>2937</cp:revision>
  <dcterms:created xsi:type="dcterms:W3CDTF">2013-03-04T18:27:14Z</dcterms:created>
  <dcterms:modified xsi:type="dcterms:W3CDTF">2023-07-29T11:08:08Z</dcterms:modified>
</cp:coreProperties>
</file>