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5" r:id="rId4"/>
    <p:sldId id="258" r:id="rId5"/>
    <p:sldId id="259" r:id="rId6"/>
    <p:sldId id="260" r:id="rId7"/>
    <p:sldId id="296" r:id="rId8"/>
    <p:sldId id="261" r:id="rId9"/>
    <p:sldId id="262" r:id="rId10"/>
    <p:sldId id="263" r:id="rId11"/>
    <p:sldId id="264" r:id="rId12"/>
    <p:sldId id="265" r:id="rId13"/>
    <p:sldId id="270" r:id="rId14"/>
    <p:sldId id="271" r:id="rId15"/>
    <p:sldId id="27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20FFDBF2-A97F-4C7F-89D1-9C9213BAA3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3D74DD4-07FF-4233-910D-A316A60493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08/11/2023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6FDD17-E0EB-49DC-8B43-4439075D7F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D19A92F-A70F-4A97-A012-5A3922689A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372E-A14A-455A-ADF7-E120F7544C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3492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l-GR"/>
              <a:t>08/11/2023</a:t>
            </a: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89C09-C193-4EB4-9C41-9BCD47458F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29452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965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53365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761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882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39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43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6984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67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7359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001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7102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468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7886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l-GR"/>
              <a:t>08/11/2023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789C09-C193-4EB4-9C41-9BCD47458F4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49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3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88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0016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03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136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06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6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859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05607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88965C-5A90-4FAC-94B9-7328972D5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17FC8D1-B409-48D8-815E-870DA08DE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2B0594A-7EA5-4B14-AD2E-EA0335C49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7DC58DA-2D93-4924-BFE3-EE744A0C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D2E46C-50EE-4D09-952C-AD701EA9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59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D64B5-0B7C-4EDD-883B-9D1AC54AA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4E07D2-1A9C-475B-9A9F-F4E402BB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247AA-BD94-4E22-A0D7-89C6805AF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E14220-A6C1-47BE-BFC8-44E0D7CB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E6F69A-94C5-4531-8887-CE1CD116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23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9678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38B08D-366B-4249-B549-A44156963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546B6C-9E81-468B-A707-21B30B66A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C2D5F9-B03A-41BC-BE34-F1E63F774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B64CA8-F123-40AB-9B51-6CA8F808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A25C1FF-58B3-468B-BF0F-BC822556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7029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6A3C34-4850-4D86-A148-9E16FDB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B9918A-382E-4FF2-888E-736FE93E6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9FAF10-D172-4160-8E5E-54684CD0F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7EB0FCF-C38C-42D8-9C3A-46E49B3C3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4878312-4AA6-4814-B4CA-E5528307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07AC78-02A8-4736-84AF-5879B52F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310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D1EE73-0DA8-47BD-94A6-1BA2EF004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5F6088-70EE-4ED6-8FE2-B27E7763D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552443-FA60-4B29-AB6D-29899F851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6856ED5-CC8E-4A37-91E8-C4A362749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BA9A488-5902-4786-B41E-D1E20E7DF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8B71EA7-A620-4A61-8969-296288BE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B6A2FB2-3FCE-4AB6-A8A5-19DC8883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9108BA-A334-4E73-A8A5-F583CFC2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2549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408002-6D2B-477B-B0A9-6BE4E060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CA3DFA3-9EC3-44A2-8E53-58722C20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C2A9437-25B3-4C52-87FD-FB6883A0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CDA39FE-ABE1-4F83-B5D0-90BDB5358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0715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D4F9BE4-2BC9-472A-B028-5C64569E4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4BB9322-FDFB-4AA5-8C76-996F1148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505C4C7-1589-48BC-8506-B7868DDD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75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3CD5BA-C946-4D18-B55D-F003D615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0E3889-03C7-4C40-89D7-455DFFF77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AD31603-707A-483B-8036-5B5AE6E76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80179C-55D9-43E4-9C43-57495DEC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085356-4E22-4B9C-B086-5E8E3FF2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5DD907-0BC7-4645-8E61-48B3D0B8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1747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4E5E2D-C4AB-4061-808A-BBA5DB9B0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F5EA9F4-2708-4559-A946-ADE542990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9E1253B-1918-4BE3-975C-E74F3FDB3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D014D5-7269-4DE4-9DBE-50EC807B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7D6488C-F693-4023-8EB8-9A07743C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D3573AA-8A0B-462F-9FB2-C2C5FBD3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568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7453B2-7B58-451C-82A4-8907D774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7BDD400-CC94-4B25-B00F-DCAC2E521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71CB08-386B-4063-8EE3-38BD0AEF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A64351-011F-4E65-9963-3D4B94DB1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D200FA-96D5-44C6-A9B7-4D77C9CE3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0392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116792D-8827-4203-B014-47BC7618F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AC1A68B-63A0-49B2-8D7C-1DEA6B53C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0D08B2-5DD5-4B8A-BBFE-CE7E3054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CC2CECD-E436-481C-9B33-FC126772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13BB231-3CD2-4E1C-BE12-448A5579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845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9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90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646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64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89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30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86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C08279-B21F-4A37-805E-C3A6F71F738C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992C4D-EF08-4DCF-9390-06A4C097C3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0330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76CB12A-2591-4480-BE26-DF38D5B0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0AAF9F4-8A0C-4276-B7C4-D6DA2BCBF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7C7FD2-4631-4C51-861A-3DA24BA8F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34C4-807B-41EC-86C0-D899D2A672EF}" type="datetimeFigureOut">
              <a:rPr lang="el-GR" smtClean="0"/>
              <a:t>6/11/2023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9281A9-EA17-4915-96F7-F3A37DFAE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849093-F349-42F3-8632-5150E7B6C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380E-4996-44E7-A51A-24A88DBDB47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22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3.jpg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B9531D-160D-866D-05B3-3FD0EF32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137512"/>
            <a:ext cx="9243559" cy="2251125"/>
          </a:xfrm>
        </p:spPr>
        <p:txBody>
          <a:bodyPr>
            <a:normAutofit/>
          </a:bodyPr>
          <a:lstStyle/>
          <a:p>
            <a:pPr algn="ctr"/>
            <a:r>
              <a:rPr lang="en-US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l-GR" sz="2000" b="1" i="1" baseline="30000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ενημερωτική εκδήλωση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του Επιμελητηρίου Αιτωλοακαρνανίας σε συνεργασία με την Περιφέρεια Δυτικής Ελλάδας – </a:t>
            </a:r>
            <a:r>
              <a:rPr lang="el-GR" sz="2000" b="1" i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Προώθηση αλιευμάτων Περιφέρειας Δυτικής Ελλάδας σε εσωτερική αγορά και Τρίτες Χώρες – ΟΠΣ 5076713</a:t>
            </a: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</a:br>
            <a:r>
              <a:rPr lang="el-GR" sz="2000" b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ΤΕΤΑΡΤΗ</a:t>
            </a:r>
            <a:r>
              <a:rPr lang="el-GR" sz="2000" b="1" dirty="0">
                <a:solidFill>
                  <a:schemeClr val="bg1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08 ΝΟΕΜΒΡΙΟΥ 2023 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FF60FB-AAA9-75B7-2336-EE44A1CB7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649894"/>
            <a:ext cx="10945785" cy="3075266"/>
          </a:xfrm>
        </p:spPr>
        <p:txBody>
          <a:bodyPr>
            <a:normAutofit/>
          </a:bodyPr>
          <a:lstStyle/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Τίτλος: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ΠΡΟΩΘΗΣΗ ΑΛΙΕΥΜΑΤΩΝ ΠΕΡΙΦΕΡΕΙΑΣ ΔΥΤΙΚΗΣ ΕΛΛΑΔΑΣ ΣΕ ΕΥΡΩΠΑΙΚΗ ΕΝΩΣΗ ΚΑΙ ΤΡΙΤΕΣ ΧΩΡΕΣ – Ε.Π. ΑΛΙΕΙΑΣ ΚΑΙ ΘΑΛΑΣΣΑΣ – ΜΕΤΡΑ ΕΜΠΟΡΙΑΣ</a:t>
            </a:r>
          </a:p>
          <a:p>
            <a:pPr algn="just"/>
            <a:endParaRPr lang="el-GR" sz="900" dirty="0">
              <a:solidFill>
                <a:schemeClr val="tx1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>
                <a:solidFill>
                  <a:schemeClr val="bg1"/>
                </a:solidFill>
                <a:latin typeface="Book Antiqua" panose="02040602050305030304" pitchFamily="18" charset="0"/>
              </a:rPr>
              <a:t>Εισηγήτρια</a:t>
            </a:r>
            <a:r>
              <a:rPr lang="el-GR" sz="2400" dirty="0">
                <a:solidFill>
                  <a:schemeClr val="bg1"/>
                </a:solidFill>
                <a:latin typeface="Book Antiqua" panose="02040602050305030304" pitchFamily="18" charset="0"/>
              </a:rPr>
              <a:t>: </a:t>
            </a:r>
            <a:r>
              <a:rPr lang="el-GR" sz="2400" dirty="0">
                <a:solidFill>
                  <a:schemeClr val="tx1"/>
                </a:solidFill>
                <a:latin typeface="Book Antiqua" panose="02040602050305030304" pitchFamily="18" charset="0"/>
              </a:rPr>
              <a:t>Δρ. Κορίνα Διαμαντή, Διοικητική Προϊσταμένη Επιμελητηρίου Αιτωλοακαρνανίας (</a:t>
            </a:r>
            <a:r>
              <a:rPr lang="en-US" sz="2400" dirty="0">
                <a:solidFill>
                  <a:schemeClr val="tx1"/>
                </a:solidFill>
                <a:latin typeface="Book Antiqua" panose="02040602050305030304" pitchFamily="18" charset="0"/>
              </a:rPr>
              <a:t>e-mail: kdiamanti@epimetol.gr)</a:t>
            </a:r>
            <a:endParaRPr lang="el-GR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8CB032B-C900-20CA-5235-B16E862326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415" y="5753152"/>
            <a:ext cx="6120765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2975581-3828-8BD1-3695-D82E826B24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5725160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F58B327-195A-A7BC-C41B-9DE26AB3C6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134" y="267051"/>
            <a:ext cx="1695450" cy="113284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0058FE97-99A3-E27F-5C34-9AD03B5221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134" y="5725161"/>
            <a:ext cx="1624863" cy="1132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03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6F9C14-B264-4303-AE21-472A82454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51" y="1021428"/>
            <a:ext cx="9892155" cy="481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Επιδιωκόμενα αποτελέσματα:</a:t>
            </a:r>
          </a:p>
          <a:p>
            <a:r>
              <a:rPr lang="el-GR" dirty="0"/>
              <a:t>Αύξηση </a:t>
            </a:r>
            <a:r>
              <a:rPr lang="el-GR" dirty="0" err="1"/>
              <a:t>αναγνωρισιμότητας</a:t>
            </a:r>
            <a:r>
              <a:rPr lang="el-GR" dirty="0"/>
              <a:t> στις αγορές στόχους</a:t>
            </a:r>
          </a:p>
          <a:p>
            <a:r>
              <a:rPr lang="el-GR" dirty="0"/>
              <a:t>Δημιουργία δικτύου τουλάχιστον 2.000 επαφών</a:t>
            </a:r>
          </a:p>
          <a:p>
            <a:r>
              <a:rPr lang="el-GR" dirty="0"/>
              <a:t>3.000 επισκέπτες σε περίπτερα προγράμματος</a:t>
            </a:r>
          </a:p>
          <a:p>
            <a:r>
              <a:rPr lang="el-GR" dirty="0"/>
              <a:t>Συμμετοχή σε 5 εκθέσεις συνολικά κατά τη διάρκεια του έργου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Παραδοτέα:</a:t>
            </a:r>
          </a:p>
          <a:p>
            <a:r>
              <a:rPr lang="el-GR" dirty="0"/>
              <a:t>Π.6.1: Εκθέσεις αναφοράς συμμετοχής ανά έκθεση</a:t>
            </a:r>
          </a:p>
          <a:p>
            <a:r>
              <a:rPr lang="el-GR" dirty="0"/>
              <a:t>Π.6.2: Λίστα δικτύου επαφών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FBCDE1C-16A3-4809-A5F4-8A1A3038C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FB6FAC8-6052-4C97-A62B-6138007B06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446BEF34-9FBA-436F-9B8C-A0F83EBBAE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F17F6B7-1206-400F-9769-621AB48198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081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07CC84-BFB5-4159-9734-6A815FA73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191" y="948374"/>
            <a:ext cx="10515600" cy="4771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Επιμελητήριο Αιτωλοακαρνανίας: </a:t>
            </a:r>
          </a:p>
          <a:p>
            <a:r>
              <a:rPr lang="el-GR" dirty="0"/>
              <a:t>Υλοποίηση 5 εκδηλώσεων/εργαστηρίων για το συντονισμό τοπικών επιχειρήσεων, μεταποιητών και παραγωγών και προετοιμασία συμμετοχής στις εκθέσεις</a:t>
            </a:r>
          </a:p>
          <a:p>
            <a:r>
              <a:rPr lang="el-GR" dirty="0"/>
              <a:t>Λειτουργία 4 σημείων </a:t>
            </a:r>
            <a:r>
              <a:rPr lang="en-US" dirty="0"/>
              <a:t>info-points</a:t>
            </a:r>
            <a:r>
              <a:rPr lang="el-GR" dirty="0"/>
              <a:t> για πληροφόρηση &amp; υποστήριξη των παραγωγών, μεταποιητών του κλάδου</a:t>
            </a:r>
          </a:p>
          <a:p>
            <a:r>
              <a:rPr lang="el-GR" dirty="0"/>
              <a:t>Επιτόπια υποστήριξη κατά τη διάρκεια των εκθέσεων &amp; εκπροσώπηση επιχειρήσεων, μεταποιητών &amp; παραγωγών σε εμπορικούς επισκέπτες</a:t>
            </a:r>
          </a:p>
          <a:p>
            <a:r>
              <a:rPr lang="el-GR" dirty="0"/>
              <a:t>Συνολική επίβλεψη της υλοποίησης της δράσης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44B6AD-7272-4906-B836-4C9275585B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361C97B-9BDB-4D06-A738-EE3FCA4D31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03C89868-D4E2-430B-9546-CA6C7F4D96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9F6F7D9A-9A8C-4FF9-8696-A659631C50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4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D0E5018-B643-4CBB-8E34-9EF05DEB5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77" y="885019"/>
            <a:ext cx="10515600" cy="4835233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Δράση: Διοργάνωση καταρτίσεων για παραγωγούς</a:t>
            </a:r>
          </a:p>
          <a:p>
            <a:r>
              <a:rPr lang="el-GR" dirty="0"/>
              <a:t>Εκπαιδευτικά σεμινάρια πρωτίστως σε παραγωγούς και μεταποιητές των προωθούμενων προϊόντων, και δευτερευόντως σε εργαζόμενους του </a:t>
            </a:r>
            <a:r>
              <a:rPr lang="el-GR" dirty="0" err="1"/>
              <a:t>αγροδιατροφικού</a:t>
            </a:r>
            <a:r>
              <a:rPr lang="el-GR" dirty="0"/>
              <a:t> τομέα, δυνητικά εργαζόμενους στον τομέα και φοιτητές/σπουδαστές σχετικού αντικειμένου στα γνωστικά αντικείμενα:</a:t>
            </a:r>
          </a:p>
          <a:p>
            <a:pPr lvl="1"/>
            <a:r>
              <a:rPr lang="el-GR" dirty="0"/>
              <a:t>Ανάπτυξη εξωστρέφειας</a:t>
            </a:r>
          </a:p>
          <a:p>
            <a:pPr lvl="1"/>
            <a:r>
              <a:rPr lang="el-GR" dirty="0"/>
              <a:t>Διεθνές Εμπόριο</a:t>
            </a:r>
          </a:p>
          <a:p>
            <a:pPr lvl="1"/>
            <a:r>
              <a:rPr lang="el-GR" dirty="0"/>
              <a:t>Ενίσχυση ανταγωνιστικότητας επιχειρήσεων &amp; αύξηση εξαγωγών</a:t>
            </a:r>
          </a:p>
          <a:p>
            <a:r>
              <a:rPr lang="el-GR" dirty="0"/>
              <a:t>100-150 ωφελούμενοι (χωρίς επίδομα κατάρτισης)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36C695C-38CB-45F0-8DD4-A35EED618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08E2F18B-6389-4E84-B70B-7AA2F874F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484ED898-81E5-49FD-991E-549FE756AD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4B915C9-108D-4140-A669-F8B9C8101F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8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D9B48-4D56-49FF-AF71-3667E17FB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32" y="1129006"/>
            <a:ext cx="10515600" cy="4534678"/>
          </a:xfrm>
        </p:spPr>
        <p:txBody>
          <a:bodyPr>
            <a:normAutofit/>
          </a:bodyPr>
          <a:lstStyle/>
          <a:p>
            <a:r>
              <a:rPr lang="el-GR" dirty="0"/>
              <a:t>Στόχος: αύξηση εξαγωγών των προωθούμενων προϊόντων &amp; ανταγωνιστικότητας επιχειρήσεων με την κατάρτιση εργαζομένων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Παραδοτέα</a:t>
            </a:r>
          </a:p>
          <a:p>
            <a:r>
              <a:rPr lang="el-GR" dirty="0"/>
              <a:t>7.1.1 Εκπαιδευτικό υλικό (Πανεπιστήμιο Πατρών)</a:t>
            </a:r>
          </a:p>
          <a:p>
            <a:r>
              <a:rPr lang="el-GR" dirty="0"/>
              <a:t>7.2.1 Έκθεση αναφοράς πεπραγμένων, λίστα συμμετεχόντων εισηγητών/ώρες απασχόλησης</a:t>
            </a:r>
            <a:r>
              <a:rPr lang="en-US" dirty="0"/>
              <a:t> </a:t>
            </a:r>
            <a:r>
              <a:rPr lang="el-GR" dirty="0"/>
              <a:t>και καταρτιζόμενων, αποδεικτικά υλοποίησης (φωτογραφίες, </a:t>
            </a:r>
            <a:r>
              <a:rPr lang="en-US" dirty="0"/>
              <a:t>screenshots</a:t>
            </a:r>
            <a:r>
              <a:rPr lang="el-GR" dirty="0"/>
              <a:t>), φύλλα χρονοχρέωσης προσωπικού, αξιολόγηση αποτελεσμάτων (Επιμελητήριο Αιτωλοακαρνανίας)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B69CA34-6D16-4CD7-A67D-250CBF5C35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EF33704-634F-4C71-B083-8D6ED6944A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682BEFE-79F1-49DD-BC20-9361197CE2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584B6D4-1204-471B-9E74-A01FC013C6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6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37EF5849-B5A2-4AE0-AD92-76A77C9A70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57E13F3-2A21-493F-8C78-ACA4C9E097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791FD48A-207B-4F4D-AFAC-614523FBC5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11C9C39-2C59-4C12-A379-F20033B36A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50" y="0"/>
            <a:ext cx="1695450" cy="1132840"/>
          </a:xfrm>
          <a:prstGeom prst="rect">
            <a:avLst/>
          </a:prstGeom>
        </p:spPr>
      </p:pic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15E3A1BF-9AED-4856-8D98-F858AE968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766672" y="1132840"/>
            <a:ext cx="9634858" cy="488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2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D92FCC-2132-43ED-92FC-689C280E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65125"/>
            <a:ext cx="9005596" cy="887095"/>
          </a:xfrm>
        </p:spPr>
        <p:txBody>
          <a:bodyPr/>
          <a:lstStyle/>
          <a:p>
            <a:r>
              <a:rPr lang="el-GR" dirty="0"/>
              <a:t>Συμβαλλόμενοι έργου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E84144-71A8-41DB-B6E3-510CF71F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34" y="1308027"/>
            <a:ext cx="10515600" cy="4351338"/>
          </a:xfrm>
        </p:spPr>
        <p:txBody>
          <a:bodyPr>
            <a:normAutofit/>
          </a:bodyPr>
          <a:lstStyle/>
          <a:p>
            <a:r>
              <a:rPr lang="el-GR" dirty="0"/>
              <a:t>ΠΕΡΙΦΕΡΕΙΑ ΔΥΤΙΚΗΣ ΕΛΛΑΔΑΣ – Κύριος του Έργου </a:t>
            </a:r>
          </a:p>
          <a:p>
            <a:r>
              <a:rPr lang="el-GR" dirty="0"/>
              <a:t>ΕΠΙΜΕΛΗΤΗΡΙΟ ΑΙΤΩΛΟΑΚΑΡΝΑΝΙΑΣ</a:t>
            </a:r>
          </a:p>
          <a:p>
            <a:r>
              <a:rPr lang="el-GR" dirty="0"/>
              <a:t>ΑΓΡΟΔΙΑΤΡΟΦΙΚΗ ΣΥΜΠΡΑΞΗ ΠΕΡΙΦΕΡΕΙΑΣ ΔΥΤΙΚΗΣ ΕΛΛΑΔΑΣ</a:t>
            </a:r>
          </a:p>
          <a:p>
            <a:r>
              <a:rPr lang="el-GR" dirty="0"/>
              <a:t>ΠΑΝΕΠΙΣΤΗΜΙΟ ΠΑΤΡΩΝ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Διάρκεια έως 31/12/2023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Χρηματοδότηση: Πρόγραμμα Δημοσίων Επενδύσεων 2022 Π.Δ.Ε.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DD4FA55-70E0-4D91-A750-A03001B85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5225903F-5450-4F08-A472-AA69FB92BF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018B133F-F235-4879-B7E4-D2F0F7F133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62DE868-1CEB-4BAC-AB3E-A4C6FFE3DD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1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99C403-BC7E-4241-B377-50CEE8441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5081"/>
            <a:ext cx="10515600" cy="651912"/>
          </a:xfrm>
        </p:spPr>
        <p:txBody>
          <a:bodyPr>
            <a:normAutofit fontScale="90000"/>
          </a:bodyPr>
          <a:lstStyle/>
          <a:p>
            <a:r>
              <a:rPr lang="el-GR" dirty="0"/>
              <a:t>Σκοπός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1FBFAA-CB5F-4C88-B869-947991A1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213405"/>
            <a:ext cx="11082862" cy="4506847"/>
          </a:xfrm>
        </p:spPr>
        <p:txBody>
          <a:bodyPr>
            <a:normAutofit/>
          </a:bodyPr>
          <a:lstStyle/>
          <a:p>
            <a:r>
              <a:rPr lang="el-GR" dirty="0"/>
              <a:t>Αποδοτική συνεργασία των φορέων για την υλοποίηση του προγράμματος που εντάσσεται στο Ε.Π. ΑΛΙΕΙΑΣ ΚΑΙ ΘΑΛΑΣΣΑΣ με τίτλο «Μέτρα Εμπορίας»</a:t>
            </a:r>
          </a:p>
          <a:p>
            <a:r>
              <a:rPr lang="el-GR" dirty="0"/>
              <a:t>Περιλαμβάνει 4 </a:t>
            </a:r>
            <a:r>
              <a:rPr lang="el-GR" dirty="0" err="1"/>
              <a:t>υποέργα</a:t>
            </a:r>
            <a:r>
              <a:rPr lang="el-G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1: δαπάνες προβολής και προώθησης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2: προμήθεια εξοπλισμού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b="1" dirty="0" err="1"/>
              <a:t>Υποέργο</a:t>
            </a:r>
            <a:r>
              <a:rPr lang="el-GR" b="1" dirty="0"/>
              <a:t> 3</a:t>
            </a:r>
            <a:r>
              <a:rPr lang="el-GR" dirty="0"/>
              <a:t>: </a:t>
            </a:r>
            <a:r>
              <a:rPr lang="el-GR" b="1" dirty="0"/>
              <a:t>προγραμματική σύμβαση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 err="1"/>
              <a:t>Υποέργο</a:t>
            </a:r>
            <a:r>
              <a:rPr lang="el-GR" dirty="0"/>
              <a:t> 4: σχεδιασμό δράσεων με την ανάθεση προετοιμασίας φακέλου πρότασης στην Αγροδιατροφική Σύμπραξη  Π.Δ.Ε. για την υποβολή πρότασης χρηματοδότησης (υλοποιήθηκε)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E2DAD0C-CB71-424D-8D66-4736E140E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1C657E8-515C-4513-842C-56C46D065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136ECC2C-07AC-462C-AF3A-BC87127A19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43A67FC2-0D4C-4AFB-9720-E4550EC20B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2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79B546-2E8F-4250-90B6-17D147502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53224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Υποέργο</a:t>
            </a:r>
            <a:r>
              <a:rPr lang="el-GR" dirty="0"/>
              <a:t>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A37732-8A87-41E1-A5F2-969A1ED1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94" y="1286685"/>
            <a:ext cx="10515600" cy="41530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Επιμελητήριο Αιτωλοακαρνανίας:</a:t>
            </a:r>
          </a:p>
          <a:p>
            <a:pPr algn="just"/>
            <a:r>
              <a:rPr lang="el-GR" dirty="0"/>
              <a:t>Υποστήριξη, συντονισμό &amp; επίβλεψη συμμετοχής σε εμπορικές εκθέσεις σε Ε.Ε. &amp; τρίτες χώρες– 78.000€</a:t>
            </a:r>
          </a:p>
          <a:p>
            <a:pPr algn="just"/>
            <a:r>
              <a:rPr lang="el-GR" dirty="0"/>
              <a:t>Διοργάνωση καταρτίσεων για παραγωγούς, μεταποιητές των προωθούμενων προϊόντων, εργαζόμενους στον τομέα παραγωγής &amp; μεταποίησης αλιευμάτων, φοιτητές/σπουδαστές σχετικού αντικειμένου – διοργάνωση, υλοποίηση, αποζημίωση εισηγητών – 70.000€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9E987E2-AF80-46B3-9950-282D61812C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286B3411-99AE-4A9C-AA09-7990A7D1F1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2F00127C-F239-4F56-9A6E-AE1FB4E0A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4EE805D4-5C4F-4139-BD33-CEE8FBFEDC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2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08" y="1330571"/>
            <a:ext cx="11013489" cy="4311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Αγροδιατροφική Σύμπραξη Π.Δ.Ε. </a:t>
            </a:r>
          </a:p>
          <a:p>
            <a:r>
              <a:rPr lang="el-GR" dirty="0"/>
              <a:t>Μελέτη για αναζήτηση νέων αγορών, βελτίωση συνθηκών τοποθέτησης προϊόντων αλιείας &amp; υδατοκαλλιέργειας στην αγορά – 38.000€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Πανεπιστήμιο Πατρών</a:t>
            </a:r>
          </a:p>
          <a:p>
            <a:r>
              <a:rPr lang="el-GR" dirty="0"/>
              <a:t>Ανάπτυξη εκπαιδευτικού υλικού για διοργάνωση καταρτίσεων για παραγωγούς μεταποιητές προωθούμενων προϊόντων, εργαζομένους στην παραγωγή &amp; μεταποίηση αλιευμάτων, φοιτητές/σπουδαστές σχετικού αντικειμένου – 30.000€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EFDC94-CC7A-459F-A649-5209144A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A2C8F57-72B6-40D3-B314-9C5453AF1F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BF915F7-6185-49BD-82C5-B3F5BCD154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4D0FEB-611D-47BC-9092-E09C9469D1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93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2AEB28-E8BA-4706-B90A-F6316CE4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30" y="987599"/>
            <a:ext cx="11013489" cy="6054571"/>
          </a:xfrm>
        </p:spPr>
        <p:txBody>
          <a:bodyPr>
            <a:normAutofit/>
          </a:bodyPr>
          <a:lstStyle/>
          <a:p>
            <a:endParaRPr lang="el-GR" dirty="0"/>
          </a:p>
          <a:p>
            <a:pPr marL="0" indent="0">
              <a:buNone/>
            </a:pPr>
            <a:r>
              <a:rPr lang="el-GR" dirty="0"/>
              <a:t>Περιφέρεια Δυτικής Ελλάδας (Π.Δ.Ε.)</a:t>
            </a:r>
          </a:p>
          <a:p>
            <a:r>
              <a:rPr lang="el-GR" dirty="0"/>
              <a:t>Επίβλεψη συμμετοχής σε εμπορικές εκθέσεις σε ΕΕ &amp; τρίτες χώρες – 6.420€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0EFDC94-CC7A-459F-A649-5209144A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DA2C8F57-72B6-40D3-B314-9C5453AF1F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BF915F7-6185-49BD-82C5-B3F5BCD154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D4D0FEB-611D-47BC-9092-E09C9469D1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7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8A96D5-75F6-4C85-8650-BAEED4CA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08" y="303450"/>
            <a:ext cx="9252574" cy="780094"/>
          </a:xfrm>
        </p:spPr>
        <p:txBody>
          <a:bodyPr>
            <a:normAutofit fontScale="90000"/>
          </a:bodyPr>
          <a:lstStyle/>
          <a:p>
            <a:r>
              <a:rPr lang="el-GR" dirty="0"/>
              <a:t>Πνευματικά δικαιώματα/εμπιστευτικότητα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57184-6BE7-4DED-83E6-1B45C7DF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08" y="1196627"/>
            <a:ext cx="10515600" cy="4308443"/>
          </a:xfrm>
        </p:spPr>
        <p:txBody>
          <a:bodyPr>
            <a:noAutofit/>
          </a:bodyPr>
          <a:lstStyle/>
          <a:p>
            <a:r>
              <a:rPr lang="el-GR" sz="3000" dirty="0"/>
              <a:t>Απαγόρευση </a:t>
            </a:r>
            <a:r>
              <a:rPr lang="el-GR" sz="3000" b="1" dirty="0"/>
              <a:t>υποκατάστασης </a:t>
            </a:r>
            <a:r>
              <a:rPr lang="el-GR" sz="3000" dirty="0"/>
              <a:t>συμβαλλομένων</a:t>
            </a:r>
          </a:p>
          <a:p>
            <a:r>
              <a:rPr lang="el-GR" sz="3000" b="1" dirty="0"/>
              <a:t>Πνευματικά</a:t>
            </a:r>
            <a:r>
              <a:rPr lang="el-GR" sz="3000" dirty="0"/>
              <a:t> δικαιώματα – Κύριος του Έργου</a:t>
            </a:r>
          </a:p>
          <a:p>
            <a:r>
              <a:rPr lang="el-GR" sz="3000" b="1" dirty="0"/>
              <a:t>Εμπιστευτικότητα</a:t>
            </a:r>
            <a:r>
              <a:rPr lang="el-GR" sz="3000" dirty="0"/>
              <a:t>: μη γνωστοποίηση σε τρίτους, εγγράφων ή πληροφοριών, χωρίς προηγούμενη έγγραφη συγκατάθεση του Κύριου του Έργου</a:t>
            </a:r>
          </a:p>
          <a:p>
            <a:r>
              <a:rPr lang="el-GR" sz="3000" b="1" dirty="0"/>
              <a:t>Δημοσίευση</a:t>
            </a:r>
            <a:r>
              <a:rPr lang="el-GR" sz="3000" dirty="0"/>
              <a:t>: Συμπερίληψη ονομάτων όλων των συμβαλλόμενων φορέων που συμμετείχαν στις δράσεις κατά την παρουσίαση ή δημοσίευση δραστηριοτήτων ή αποτελεσμάτων των δράσεων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6307B5D-BA36-419F-B266-F38451ACB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25B6874A-1B90-4E5D-A7D3-BECDA27B1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AA682C0-AEE0-4F6E-9C89-82FDCBC9D0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5A3F705D-EB2D-4B71-A818-6559F3DFD0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2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2A9104-6773-49C1-BF11-55738554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22" y="365023"/>
            <a:ext cx="10515600" cy="602541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ΑΝΤΙΚΕΙΜΕΝΟ ΠΡΟΓΡΑΜΜΑΤΙΚΗΣ ΣΥΜΒΑΣΗΣ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2A9563-A640-4C69-9960-E03310D3D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4" y="1313442"/>
            <a:ext cx="10515600" cy="4388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Δαπάνες για δράσεις αναζήτησης νέων αγορών και βελτίωση συνθηκών τοποθέτησης των προϊόντων αλιείας και υδατοκαλλιέργειας στην αγορά</a:t>
            </a:r>
          </a:p>
          <a:p>
            <a:r>
              <a:rPr lang="el-GR" sz="3200" dirty="0"/>
              <a:t>Στόχος: εύρεση, καταγραφή &amp; αξιολόγηση πλέον υποσχόμενων αγορών για εμπορία αλιευμάτων της ΠΔΕ με σκοπό την ανάπτυξη/αύξηση εξαγωγών</a:t>
            </a:r>
          </a:p>
          <a:p>
            <a:r>
              <a:rPr lang="el-GR" sz="3200" dirty="0"/>
              <a:t>Παραδοτέο 1.1 Μελέτη διάνοιξης νέων αγορών</a:t>
            </a:r>
          </a:p>
          <a:p>
            <a:r>
              <a:rPr lang="el-GR" sz="3200" dirty="0"/>
              <a:t>Φορέας: Αγροδιατροφική Σύμπραξη ΠΔΕ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839D780-F356-4379-8BFA-83A0B0561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A00B9AB-E88C-4794-BF04-84FD1B341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A4C9B74-C1AA-4970-84EC-75504BD4A6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11A048A5-6E02-4B5C-9303-A04C92D77D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158CEF-5D4F-4B29-A79A-3576B190E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801" y="1048676"/>
            <a:ext cx="9752196" cy="4835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Δράση: Συντονισμός &amp; υποστήριξη συμμετοχής σε εμπορικές εκθέσεις</a:t>
            </a:r>
          </a:p>
          <a:p>
            <a:r>
              <a:rPr lang="el-GR" sz="3200" dirty="0"/>
              <a:t>Στόχος: συμμετοχή σε πέντε (5) εμβληματικές εκθέσεις παγκοσμίως, με αυτεπιστασία, με σκοπό την αύξηση εξαγωγών: </a:t>
            </a:r>
          </a:p>
          <a:p>
            <a:pPr lvl="1"/>
            <a:r>
              <a:rPr lang="en-US" sz="2800" dirty="0"/>
              <a:t>Summer Fancy Food Show, 25-27/06/2023</a:t>
            </a:r>
            <a:r>
              <a:rPr lang="el-GR" sz="2800" dirty="0"/>
              <a:t>, Νέα Υόρκη, ΗΠΑ  </a:t>
            </a:r>
            <a:endParaRPr lang="en-US" sz="2800" dirty="0"/>
          </a:p>
          <a:p>
            <a:pPr lvl="1"/>
            <a:r>
              <a:rPr lang="en-US" sz="2800" dirty="0"/>
              <a:t>Sea Food Expo Asia, 11-13/09/2023, </a:t>
            </a:r>
            <a:r>
              <a:rPr lang="el-GR" sz="2800" dirty="0"/>
              <a:t>Σιγκαπούρη </a:t>
            </a:r>
            <a:endParaRPr lang="en-US" sz="2800" dirty="0"/>
          </a:p>
          <a:p>
            <a:pPr lvl="1"/>
            <a:r>
              <a:rPr lang="en-US" sz="2800" dirty="0" err="1"/>
              <a:t>Gastvrij</a:t>
            </a:r>
            <a:r>
              <a:rPr lang="en-US" sz="2800" dirty="0"/>
              <a:t>, 18</a:t>
            </a:r>
            <a:r>
              <a:rPr lang="el-GR" sz="2800" dirty="0"/>
              <a:t>-</a:t>
            </a:r>
            <a:r>
              <a:rPr lang="en-US" sz="2800" dirty="0"/>
              <a:t>20/09/2023,</a:t>
            </a:r>
            <a:r>
              <a:rPr lang="el-GR" sz="2800" dirty="0"/>
              <a:t> Ρότερνταμ,</a:t>
            </a:r>
            <a:r>
              <a:rPr lang="en-US" sz="2800" dirty="0"/>
              <a:t> </a:t>
            </a:r>
            <a:r>
              <a:rPr lang="el-GR" sz="2800" dirty="0"/>
              <a:t>Ολλανδία </a:t>
            </a:r>
            <a:endParaRPr lang="en-US" sz="2800" dirty="0"/>
          </a:p>
          <a:p>
            <a:pPr lvl="1"/>
            <a:r>
              <a:rPr lang="en-US" sz="2800" dirty="0" err="1"/>
              <a:t>Anuga</a:t>
            </a:r>
            <a:r>
              <a:rPr lang="en-US" sz="2800" dirty="0"/>
              <a:t>, 07-11/10/2023, </a:t>
            </a:r>
            <a:r>
              <a:rPr lang="el-GR" sz="2800" dirty="0"/>
              <a:t>Κολωνία, Γερμανία</a:t>
            </a:r>
            <a:endParaRPr lang="en-US" sz="2800" dirty="0"/>
          </a:p>
          <a:p>
            <a:pPr lvl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Saudi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HORECA Riyadh, 27-29/11/2023,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Σαουδική Αραβία</a:t>
            </a:r>
          </a:p>
          <a:p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2DF6EA7-24D2-448D-9C9F-FBB7745D3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66" y="5722792"/>
            <a:ext cx="6120765" cy="1152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84C83C3-4D63-4E24-947D-0B29B18784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8" y="5725333"/>
            <a:ext cx="2032633" cy="1147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52169E25-02CE-4D46-B590-3A279C596A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07" y="5720252"/>
            <a:ext cx="1624863" cy="1132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A7AEA3EB-0E8C-45CA-A9FD-5FA38CBB9A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74" y="119380"/>
            <a:ext cx="1695450" cy="113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74314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</TotalTime>
  <Words>748</Words>
  <Application>Microsoft Office PowerPoint</Application>
  <PresentationFormat>Ευρεία οθόνη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Century Gothic</vt:lpstr>
      <vt:lpstr>Times New Roman</vt:lpstr>
      <vt:lpstr>Wingdings</vt:lpstr>
      <vt:lpstr>Wingdings 3</vt:lpstr>
      <vt:lpstr>Κομμάτι</vt:lpstr>
      <vt:lpstr>Θέμα του Office</vt:lpstr>
      <vt:lpstr>5η ενημερωτική εκδήλωση του Επιμελητηρίου Αιτωλοακαρνανίας σε συνεργασία με την Περιφέρεια Δυτικής Ελλάδας – Προώθηση αλιευμάτων Περιφέρειας Δυτικής Ελλάδας σε εσωτερική αγορά και Τρίτες Χώρες – ΟΠΣ 5076713  ΤΕΤΑΡΤΗ, 08 ΝΟΕΜΒΡΙΟΥ 2023 </vt:lpstr>
      <vt:lpstr>Συμβαλλόμενοι έργου</vt:lpstr>
      <vt:lpstr>Σκοπός</vt:lpstr>
      <vt:lpstr>Υποέργο 3</vt:lpstr>
      <vt:lpstr>Παρουσίαση του PowerPoint</vt:lpstr>
      <vt:lpstr>Παρουσίαση του PowerPoint</vt:lpstr>
      <vt:lpstr>Πνευματικά δικαιώματα/εμπιστευτικότητα</vt:lpstr>
      <vt:lpstr>ΑΝΤΙΚΕΙΜΕΝΟ ΠΡΟΓΡΑΜΜΑΤΙΚΗΣ ΣΥΜΒΑΣΗΣ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ενημερωτική εκδήλωση του Επιμελητηρίου Αιτωλοακαρνανίας σε συνεργασία με την Περιφέρεια Δυτικής Ελλάδας στο πλαίσιο του Έργου « Προώθηση/προβολή αλιευμάτων Περιφέρειας Δυτικής Ελλάδας σε εσωτερική αγορά και Τρίτες Χώρες » - ΟΠΣ 5076713 ».  Τετάρτη, 7 Ιουνίου 2023</dc:title>
  <dc:creator>ΓΕΩΡΓΙΟΣ ΡΟΜΠΟΛΑΣ</dc:creator>
  <cp:lastModifiedBy>Kdiamanti</cp:lastModifiedBy>
  <cp:revision>47</cp:revision>
  <cp:lastPrinted>2023-11-06T10:09:46Z</cp:lastPrinted>
  <dcterms:created xsi:type="dcterms:W3CDTF">2023-06-06T06:23:12Z</dcterms:created>
  <dcterms:modified xsi:type="dcterms:W3CDTF">2023-11-06T10:09:51Z</dcterms:modified>
</cp:coreProperties>
</file>