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1" r:id="rId3"/>
    <p:sldId id="280" r:id="rId4"/>
    <p:sldId id="279" r:id="rId5"/>
    <p:sldId id="278" r:id="rId6"/>
    <p:sldId id="277" r:id="rId7"/>
    <p:sldId id="276" r:id="rId8"/>
    <p:sldId id="275" r:id="rId9"/>
    <p:sldId id="274" r:id="rId10"/>
    <p:sldId id="273" r:id="rId11"/>
    <p:sldId id="272" r:id="rId12"/>
    <p:sldId id="290" r:id="rId13"/>
    <p:sldId id="270" r:id="rId14"/>
    <p:sldId id="269" r:id="rId15"/>
    <p:sldId id="282" r:id="rId16"/>
    <p:sldId id="283" r:id="rId17"/>
    <p:sldId id="291" r:id="rId18"/>
    <p:sldId id="267" r:id="rId19"/>
    <p:sldId id="293" r:id="rId20"/>
    <p:sldId id="289"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95" autoAdjust="0"/>
  </p:normalViewPr>
  <p:slideViewPr>
    <p:cSldViewPr snapToGrid="0">
      <p:cViewPr varScale="1">
        <p:scale>
          <a:sx n="89" d="100"/>
          <a:sy n="89" d="100"/>
        </p:scale>
        <p:origin x="139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3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C8C08279-B21F-4A37-805E-C3A6F71F738C}" type="datetimeFigureOut">
              <a:rPr lang="el-GR" smtClean="0"/>
              <a:pPr/>
              <a:t>7/11/2023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83988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31001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503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39213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206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0568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9885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905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13967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64091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8C08279-B21F-4A37-805E-C3A6F71F738C}" type="datetimeFigureOut">
              <a:rPr lang="el-GR" smtClean="0"/>
              <a:pPr/>
              <a:t>7/11/2023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949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8C08279-B21F-4A37-805E-C3A6F71F738C}" type="datetimeFigureOut">
              <a:rPr lang="el-GR" smtClean="0"/>
              <a:pPr/>
              <a:t>7/11/2023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6646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C08279-B21F-4A37-805E-C3A6F71F738C}" type="datetimeFigureOut">
              <a:rPr lang="el-GR" smtClean="0"/>
              <a:pPr/>
              <a:t>7/11/2023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7116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08279-B21F-4A37-805E-C3A6F71F738C}" type="datetimeFigureOut">
              <a:rPr lang="el-GR" smtClean="0"/>
              <a:pPr/>
              <a:t>7/11/2023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27789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7/11/2023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5973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7/11/2023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49886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C08279-B21F-4A37-805E-C3A6F71F738C}" type="datetimeFigureOut">
              <a:rPr lang="el-GR" smtClean="0"/>
              <a:pPr/>
              <a:t>7/11/2023</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F992C4D-EF08-4DCF-9390-06A4C097C342}" type="slidenum">
              <a:rPr lang="el-GR" smtClean="0"/>
              <a:pPr/>
              <a:t>‹#›</a:t>
            </a:fld>
            <a:endParaRPr lang="el-GR"/>
          </a:p>
        </p:txBody>
      </p:sp>
    </p:spTree>
    <p:extLst>
      <p:ext uri="{BB962C8B-B14F-4D97-AF65-F5344CB8AC3E}">
        <p14:creationId xmlns:p14="http://schemas.microsoft.com/office/powerpoint/2010/main" val="31703307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www.facebook.com/saudihoreca/" TargetMode="External"/><Relationship Id="rId4" Type="http://schemas.openxmlformats.org/officeDocument/2006/relationships/hyperlink" Target="https://www.saudihoreca.com/Riyadh/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app=desktop&amp;v=iw_tVRB6UQs"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youtube.com/watch?v=aNVxz0qXfGw/" TargetMode="Externa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9531D-160D-866D-05B3-3FD0EF32108D}"/>
              </a:ext>
            </a:extLst>
          </p:cNvPr>
          <p:cNvSpPr>
            <a:spLocks noGrp="1"/>
          </p:cNvSpPr>
          <p:nvPr>
            <p:ph type="ctrTitle"/>
          </p:nvPr>
        </p:nvSpPr>
        <p:spPr>
          <a:xfrm>
            <a:off x="684211" y="137511"/>
            <a:ext cx="8220091" cy="2933597"/>
          </a:xfrm>
        </p:spPr>
        <p:txBody>
          <a:bodyPr>
            <a:normAutofit/>
          </a:bodyPr>
          <a:lstStyle/>
          <a:p>
            <a:pPr algn="ctr"/>
            <a:r>
              <a:rPr lang="el-GR" sz="2000" b="1" dirty="0">
                <a:solidFill>
                  <a:schemeClr val="bg1"/>
                </a:solidFill>
                <a:effectLst/>
                <a:ea typeface="Calibri" panose="020F0502020204030204" pitchFamily="34" charset="0"/>
                <a:cs typeface="Times New Roman" panose="02020603050405020304" pitchFamily="18" charset="0"/>
              </a:rPr>
              <a:t>5</a:t>
            </a:r>
            <a:r>
              <a:rPr lang="el-GR" sz="2000" b="1" baseline="30000" dirty="0">
                <a:solidFill>
                  <a:schemeClr val="bg1"/>
                </a:solidFill>
                <a:effectLst/>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ενημερωτικ</a:t>
            </a:r>
            <a:r>
              <a:rPr lang="el-GR" sz="2000" b="1" dirty="0" err="1">
                <a:solidFill>
                  <a:schemeClr val="bg1"/>
                </a:solidFill>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εκδΗλωση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a:solidFill>
                  <a:schemeClr val="bg1"/>
                </a:solidFill>
                <a:effectLst/>
                <a:ea typeface="Calibri" panose="020F0502020204030204" pitchFamily="34" charset="0"/>
              </a:rPr>
              <a:t>του </a:t>
            </a:r>
            <a:r>
              <a:rPr lang="el-GR" sz="2000" b="1" dirty="0" err="1">
                <a:solidFill>
                  <a:schemeClr val="bg1"/>
                </a:solidFill>
                <a:effectLst/>
                <a:ea typeface="Calibri" panose="020F0502020204030204" pitchFamily="34" charset="0"/>
              </a:rPr>
              <a:t>ΕπιμελητηρΙου</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ΑιτωλοακαρνανΙαΣ</a:t>
            </a:r>
            <a:r>
              <a:rPr lang="el-GR" sz="2000" b="1" dirty="0">
                <a:solidFill>
                  <a:schemeClr val="bg1"/>
                </a:solidFill>
                <a:effectLst/>
                <a:ea typeface="Calibri" panose="020F0502020204030204" pitchFamily="34" charset="0"/>
              </a:rPr>
              <a:t> σε </a:t>
            </a:r>
            <a:r>
              <a:rPr lang="el-GR" sz="2000" b="1" dirty="0" err="1">
                <a:solidFill>
                  <a:schemeClr val="bg1"/>
                </a:solidFill>
                <a:effectLst/>
                <a:ea typeface="Calibri" panose="020F0502020204030204" pitchFamily="34" charset="0"/>
              </a:rPr>
              <a:t>συνεργασΙα</a:t>
            </a:r>
            <a:r>
              <a:rPr lang="el-GR" sz="2000" b="1" dirty="0">
                <a:solidFill>
                  <a:schemeClr val="bg1"/>
                </a:solidFill>
                <a:effectLst/>
                <a:ea typeface="Calibri" panose="020F0502020204030204" pitchFamily="34" charset="0"/>
              </a:rPr>
              <a:t> με την </a:t>
            </a:r>
            <a:r>
              <a:rPr lang="el-GR" sz="2000" b="1" dirty="0" err="1">
                <a:solidFill>
                  <a:schemeClr val="bg1"/>
                </a:solidFill>
                <a:effectLst/>
                <a:ea typeface="Calibri" panose="020F0502020204030204" pitchFamily="34" charset="0"/>
              </a:rPr>
              <a:t>ΠεριφΕρεια</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ΔυτικΗΣ</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ΕλλΑδαΣ</a:t>
            </a:r>
            <a:r>
              <a:rPr lang="el-GR" sz="2000" b="1" dirty="0">
                <a:solidFill>
                  <a:schemeClr val="bg1"/>
                </a:solidFill>
                <a:effectLst/>
                <a:ea typeface="Calibri" panose="020F0502020204030204" pitchFamily="34" charset="0"/>
              </a:rPr>
              <a:t> στο </a:t>
            </a:r>
            <a:r>
              <a:rPr lang="el-GR" sz="2000" b="1" dirty="0" err="1">
                <a:solidFill>
                  <a:schemeClr val="bg1"/>
                </a:solidFill>
                <a:effectLst/>
                <a:ea typeface="Calibri" panose="020F0502020204030204" pitchFamily="34" charset="0"/>
              </a:rPr>
              <a:t>πλαΙσιο</a:t>
            </a:r>
            <a:r>
              <a:rPr lang="el-GR" sz="2000" b="1" dirty="0">
                <a:solidFill>
                  <a:schemeClr val="bg1"/>
                </a:solidFill>
                <a:effectLst/>
                <a:ea typeface="Calibri" panose="020F0502020204030204" pitchFamily="34" charset="0"/>
              </a:rPr>
              <a:t> του </a:t>
            </a:r>
            <a:r>
              <a:rPr lang="el-GR" sz="2000" b="1" dirty="0" err="1">
                <a:solidFill>
                  <a:schemeClr val="bg1"/>
                </a:solidFill>
                <a:effectLst/>
                <a:ea typeface="Calibri" panose="020F0502020204030204" pitchFamily="34" charset="0"/>
              </a:rPr>
              <a:t>Εργου</a:t>
            </a:r>
            <a:r>
              <a:rPr lang="el-GR" sz="2000" b="1" dirty="0">
                <a:solidFill>
                  <a:schemeClr val="bg1"/>
                </a:solidFill>
                <a:effectLst/>
                <a:ea typeface="Calibri" panose="020F0502020204030204" pitchFamily="34" charset="0"/>
              </a:rPr>
              <a:t>  </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ΠροΩθηση</a:t>
            </a:r>
            <a:r>
              <a:rPr lang="el-GR" sz="2000" b="1" dirty="0">
                <a:solidFill>
                  <a:schemeClr val="bg1"/>
                </a:solidFill>
                <a:effectLst/>
                <a:ea typeface="Calibri" panose="020F0502020204030204" pitchFamily="34" charset="0"/>
                <a:cs typeface="Times New Roman" panose="02020603050405020304" pitchFamily="18" charset="0"/>
              </a:rPr>
              <a:t>/</a:t>
            </a:r>
            <a:r>
              <a:rPr lang="el-GR" sz="2000" b="1" dirty="0" err="1">
                <a:solidFill>
                  <a:schemeClr val="bg1"/>
                </a:solidFill>
                <a:effectLst/>
                <a:ea typeface="Calibri" panose="020F0502020204030204" pitchFamily="34" charset="0"/>
                <a:cs typeface="Times New Roman" panose="02020603050405020304" pitchFamily="18" charset="0"/>
              </a:rPr>
              <a:t>προβολΗ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αλιευμΑτων</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ΠεριφΕρειαΣ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ΔυτικΗΣ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ΕλλΑδαΣ</a:t>
            </a:r>
            <a:r>
              <a:rPr lang="el-GR" sz="2000" b="1" dirty="0">
                <a:solidFill>
                  <a:schemeClr val="bg1"/>
                </a:solidFill>
                <a:effectLst/>
                <a:ea typeface="Calibri" panose="020F0502020204030204" pitchFamily="34" charset="0"/>
                <a:cs typeface="Times New Roman" panose="02020603050405020304" pitchFamily="18" charset="0"/>
              </a:rPr>
              <a:t> σε </a:t>
            </a:r>
            <a:r>
              <a:rPr lang="el-GR" sz="2000" b="1" dirty="0" err="1">
                <a:solidFill>
                  <a:schemeClr val="bg1"/>
                </a:solidFill>
                <a:effectLst/>
                <a:ea typeface="Calibri" panose="020F0502020204030204" pitchFamily="34" charset="0"/>
                <a:cs typeface="Times New Roman" panose="02020603050405020304" pitchFamily="18" charset="0"/>
              </a:rPr>
              <a:t>εσωτερικΗ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αγορΑ</a:t>
            </a:r>
            <a:r>
              <a:rPr lang="el-GR" sz="2000" b="1" dirty="0">
                <a:solidFill>
                  <a:schemeClr val="bg1"/>
                </a:solidFill>
                <a:effectLst/>
                <a:ea typeface="Calibri" panose="020F0502020204030204" pitchFamily="34" charset="0"/>
                <a:cs typeface="Times New Roman" panose="02020603050405020304" pitchFamily="18" charset="0"/>
              </a:rPr>
              <a:t> και </a:t>
            </a:r>
            <a:r>
              <a:rPr lang="el-GR" sz="2000" b="1" dirty="0" err="1">
                <a:solidFill>
                  <a:schemeClr val="bg1"/>
                </a:solidFill>
                <a:effectLst/>
                <a:ea typeface="Calibri" panose="020F0502020204030204" pitchFamily="34" charset="0"/>
                <a:cs typeface="Times New Roman" panose="02020603050405020304" pitchFamily="18" charset="0"/>
              </a:rPr>
              <a:t>ΤρΙτεΣ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ΧΩρεΣ</a:t>
            </a:r>
            <a:r>
              <a:rPr lang="el-GR" sz="2000" b="1" dirty="0">
                <a:solidFill>
                  <a:schemeClr val="bg1"/>
                </a:solidFill>
                <a:effectLst/>
                <a:ea typeface="Calibri" panose="020F0502020204030204" pitchFamily="34" charset="0"/>
                <a:cs typeface="Times New Roman" panose="02020603050405020304" pitchFamily="18" charset="0"/>
              </a:rPr>
              <a:t> » - ΟΠΣ 5076713.</a:t>
            </a:r>
            <a:br>
              <a:rPr lang="el-GR" sz="2000" b="1" dirty="0">
                <a:solidFill>
                  <a:schemeClr val="bg1"/>
                </a:solidFill>
                <a:effectLst/>
                <a:ea typeface="Calibri" panose="020F0502020204030204" pitchFamily="34" charset="0"/>
                <a:cs typeface="Times New Roman" panose="02020603050405020304" pitchFamily="18" charset="0"/>
              </a:rPr>
            </a:br>
            <a:br>
              <a:rPr lang="el-GR" sz="2000" b="1" dirty="0">
                <a:solidFill>
                  <a:schemeClr val="bg1"/>
                </a:solidFill>
                <a:effectLst/>
                <a:ea typeface="Calibri" panose="020F0502020204030204" pitchFamily="34" charset="0"/>
              </a:rPr>
            </a:br>
            <a:r>
              <a:rPr lang="el-GR" sz="2000" b="1" dirty="0">
                <a:solidFill>
                  <a:schemeClr val="bg1"/>
                </a:solidFill>
                <a:ea typeface="Calibri" panose="020F0502020204030204" pitchFamily="34" charset="0"/>
              </a:rPr>
              <a:t>ΤΕΤΑΡΤΗ</a:t>
            </a:r>
            <a:r>
              <a:rPr lang="el-GR" sz="2000" b="1" dirty="0">
                <a:effectLst/>
                <a:ea typeface="Calibri" panose="020F0502020204030204" pitchFamily="34" charset="0"/>
                <a:cs typeface="Times New Roman" panose="02020603050405020304" pitchFamily="18" charset="0"/>
              </a:rPr>
              <a:t>, </a:t>
            </a:r>
            <a:r>
              <a:rPr lang="en-US" sz="2000" b="1" dirty="0">
                <a:effectLst/>
                <a:ea typeface="Calibri" panose="020F0502020204030204" pitchFamily="34" charset="0"/>
                <a:cs typeface="Times New Roman" panose="02020603050405020304" pitchFamily="18" charset="0"/>
              </a:rPr>
              <a:t>8</a:t>
            </a:r>
            <a:r>
              <a:rPr lang="el-GR" sz="2000" b="1" dirty="0">
                <a:effectLst/>
                <a:ea typeface="Calibri" panose="020F0502020204030204" pitchFamily="34" charset="0"/>
                <a:cs typeface="Times New Roman" panose="02020603050405020304" pitchFamily="18" charset="0"/>
              </a:rPr>
              <a:t> ΝΟΕΜΒΡΙΟΥ 2023 </a:t>
            </a:r>
            <a:br>
              <a:rPr lang="el-GR" sz="2000" b="1" dirty="0">
                <a:solidFill>
                  <a:schemeClr val="bg1"/>
                </a:solidFill>
                <a:effectLst/>
                <a:ea typeface="Calibri" panose="020F0502020204030204" pitchFamily="34" charset="0"/>
                <a:cs typeface="Times New Roman" panose="02020603050405020304" pitchFamily="18" charset="0"/>
              </a:rPr>
            </a:br>
            <a:endParaRPr lang="el-GR" sz="2000" b="1" dirty="0">
              <a:solidFill>
                <a:schemeClr val="bg1"/>
              </a:solidFill>
            </a:endParaRPr>
          </a:p>
        </p:txBody>
      </p:sp>
      <p:sp>
        <p:nvSpPr>
          <p:cNvPr id="3" name="Υπότιτλος 2">
            <a:extLst>
              <a:ext uri="{FF2B5EF4-FFF2-40B4-BE49-F238E27FC236}">
                <a16:creationId xmlns:a16="http://schemas.microsoft.com/office/drawing/2014/main" id="{A1FF60FB-AAA9-75B7-2336-EE44A1CB7456}"/>
              </a:ext>
            </a:extLst>
          </p:cNvPr>
          <p:cNvSpPr>
            <a:spLocks noGrp="1"/>
          </p:cNvSpPr>
          <p:nvPr>
            <p:ph type="subTitle" idx="1"/>
          </p:nvPr>
        </p:nvSpPr>
        <p:spPr>
          <a:xfrm>
            <a:off x="471148" y="3383969"/>
            <a:ext cx="7012728" cy="1947333"/>
          </a:xfrm>
        </p:spPr>
        <p:txBody>
          <a:bodyPr>
            <a:normAutofit fontScale="92500" lnSpcReduction="10000"/>
          </a:bodyPr>
          <a:lstStyle/>
          <a:p>
            <a:pPr algn="just"/>
            <a:r>
              <a:rPr lang="el-GR" sz="1900" b="1" dirty="0">
                <a:solidFill>
                  <a:schemeClr val="bg1"/>
                </a:solidFill>
                <a:ea typeface="Calibri" panose="020F0502020204030204" pitchFamily="34" charset="0"/>
              </a:rPr>
              <a:t>Τίτλος Παρουσίασης:</a:t>
            </a:r>
          </a:p>
          <a:p>
            <a:pPr algn="just"/>
            <a:r>
              <a:rPr lang="el-GR" sz="1900" b="1" dirty="0">
                <a:solidFill>
                  <a:schemeClr val="tx1"/>
                </a:solidFill>
                <a:effectLst/>
                <a:ea typeface="Calibri" panose="020F0502020204030204" pitchFamily="34" charset="0"/>
                <a:cs typeface="Times New Roman" panose="02020603050405020304" pitchFamily="18" charset="0"/>
              </a:rPr>
              <a:t>« Διεθνή έκθεση </a:t>
            </a:r>
            <a:r>
              <a:rPr lang="el-GR" sz="1900" b="1" dirty="0" err="1">
                <a:solidFill>
                  <a:schemeClr val="tx1"/>
                </a:solidFill>
                <a:effectLst/>
                <a:ea typeface="Calibri" panose="020F0502020204030204" pitchFamily="34" charset="0"/>
                <a:cs typeface="Times New Roman" panose="02020603050405020304" pitchFamily="18" charset="0"/>
              </a:rPr>
              <a:t>Saudi</a:t>
            </a:r>
            <a:r>
              <a:rPr lang="el-GR" sz="1900" b="1" dirty="0">
                <a:solidFill>
                  <a:schemeClr val="tx1"/>
                </a:solidFill>
                <a:effectLst/>
                <a:ea typeface="Calibri" panose="020F0502020204030204" pitchFamily="34" charset="0"/>
                <a:cs typeface="Times New Roman" panose="02020603050405020304" pitchFamily="18" charset="0"/>
              </a:rPr>
              <a:t> </a:t>
            </a:r>
            <a:r>
              <a:rPr lang="el-GR" sz="1900" b="1" dirty="0" err="1">
                <a:solidFill>
                  <a:schemeClr val="tx1"/>
                </a:solidFill>
                <a:effectLst/>
                <a:ea typeface="Calibri" panose="020F0502020204030204" pitchFamily="34" charset="0"/>
                <a:cs typeface="Times New Roman" panose="02020603050405020304" pitchFamily="18" charset="0"/>
              </a:rPr>
              <a:t>Horeca</a:t>
            </a:r>
            <a:r>
              <a:rPr lang="el-GR" sz="1900" b="1" dirty="0">
                <a:solidFill>
                  <a:schemeClr val="tx1"/>
                </a:solidFill>
                <a:effectLst/>
                <a:ea typeface="Calibri" panose="020F0502020204030204" pitchFamily="34" charset="0"/>
                <a:cs typeface="Times New Roman" panose="02020603050405020304" pitchFamily="18" charset="0"/>
              </a:rPr>
              <a:t> </a:t>
            </a:r>
            <a:r>
              <a:rPr lang="el-GR" sz="1900" b="1" dirty="0" err="1">
                <a:solidFill>
                  <a:schemeClr val="tx1"/>
                </a:solidFill>
                <a:effectLst/>
                <a:ea typeface="Calibri" panose="020F0502020204030204" pitchFamily="34" charset="0"/>
                <a:cs typeface="Times New Roman" panose="02020603050405020304" pitchFamily="18" charset="0"/>
              </a:rPr>
              <a:t>Riyadh</a:t>
            </a:r>
            <a:r>
              <a:rPr lang="el-GR" sz="1900" b="1" dirty="0">
                <a:solidFill>
                  <a:schemeClr val="tx1"/>
                </a:solidFill>
                <a:effectLst/>
                <a:ea typeface="Calibri" panose="020F0502020204030204" pitchFamily="34" charset="0"/>
                <a:cs typeface="Times New Roman" panose="02020603050405020304" pitchFamily="18" charset="0"/>
              </a:rPr>
              <a:t> 2023 </a:t>
            </a:r>
            <a:r>
              <a:rPr lang="el-GR" sz="1900" b="1" dirty="0">
                <a:solidFill>
                  <a:schemeClr val="tx1"/>
                </a:solidFill>
                <a:effectLst/>
                <a:ea typeface="Times New Roman" panose="02020603050405020304" pitchFamily="18" charset="0"/>
                <a:cs typeface="Times New Roman" panose="02020603050405020304" pitchFamily="18" charset="0"/>
              </a:rPr>
              <a:t>» - Ευκαιρίες και δυνατότητες .</a:t>
            </a:r>
          </a:p>
          <a:p>
            <a:pPr algn="just"/>
            <a:r>
              <a:rPr lang="el-GR" sz="1900" b="1" dirty="0">
                <a:solidFill>
                  <a:schemeClr val="bg1"/>
                </a:solidFill>
              </a:rPr>
              <a:t>Εισηγητής</a:t>
            </a:r>
            <a:r>
              <a:rPr lang="el-GR" sz="1900" dirty="0">
                <a:solidFill>
                  <a:schemeClr val="bg1"/>
                </a:solidFill>
              </a:rPr>
              <a:t>: </a:t>
            </a:r>
            <a:r>
              <a:rPr lang="el-GR" sz="1900" dirty="0" err="1">
                <a:solidFill>
                  <a:schemeClr val="bg1"/>
                </a:solidFill>
              </a:rPr>
              <a:t>Ρόμπολας</a:t>
            </a:r>
            <a:r>
              <a:rPr lang="el-GR" sz="1900" dirty="0">
                <a:solidFill>
                  <a:schemeClr val="bg1"/>
                </a:solidFill>
              </a:rPr>
              <a:t> Γεώργιος, Οικονομολόγος M</a:t>
            </a:r>
            <a:r>
              <a:rPr lang="en-US" sz="1900" dirty="0">
                <a:solidFill>
                  <a:schemeClr val="bg1"/>
                </a:solidFill>
              </a:rPr>
              <a:t>S</a:t>
            </a:r>
            <a:r>
              <a:rPr lang="el-GR" sz="1900" dirty="0">
                <a:solidFill>
                  <a:schemeClr val="bg1"/>
                </a:solidFill>
              </a:rPr>
              <a:t>c, Υπεύθυνος έργου, δράσεων εξωστρέφειας &amp; Διεθνών σχέσεων, </a:t>
            </a:r>
            <a:r>
              <a:rPr lang="el-GR" sz="1900" dirty="0">
                <a:solidFill>
                  <a:schemeClr val="tx1"/>
                </a:solidFill>
              </a:rPr>
              <a:t>για το Επιμελητηριο Αιτωλοακαρνανίας</a:t>
            </a:r>
            <a:r>
              <a:rPr lang="el-GR" sz="1900" dirty="0">
                <a:solidFill>
                  <a:schemeClr val="bg1"/>
                </a:solidFill>
              </a:rPr>
              <a:t>.</a:t>
            </a:r>
          </a:p>
          <a:p>
            <a:endParaRPr lang="el-GR" dirty="0">
              <a:solidFill>
                <a:schemeClr val="tx1"/>
              </a:solidFill>
            </a:endParaRPr>
          </a:p>
        </p:txBody>
      </p:sp>
      <p:pic>
        <p:nvPicPr>
          <p:cNvPr id="6" name="Εικόνα 5">
            <a:extLst>
              <a:ext uri="{FF2B5EF4-FFF2-40B4-BE49-F238E27FC236}">
                <a16:creationId xmlns:a16="http://schemas.microsoft.com/office/drawing/2014/main" id="{6F58B327-195A-A7BC-C41B-9DE26AB3C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2426" y="0"/>
            <a:ext cx="1109574" cy="741378"/>
          </a:xfrm>
          <a:prstGeom prst="rect">
            <a:avLst/>
          </a:prstGeom>
        </p:spPr>
      </p:pic>
      <p:pic>
        <p:nvPicPr>
          <p:cNvPr id="4" name="Εικόνα 3">
            <a:extLst>
              <a:ext uri="{FF2B5EF4-FFF2-40B4-BE49-F238E27FC236}">
                <a16:creationId xmlns:a16="http://schemas.microsoft.com/office/drawing/2014/main" id="{ABC5381C-2631-0619-A6AF-E8F127056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14940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30365" y="1174072"/>
            <a:ext cx="9143949" cy="4418860"/>
          </a:xfrm>
        </p:spPr>
        <p:txBody>
          <a:bodyPr>
            <a:normAutofit fontScale="92500" lnSpcReduction="10000"/>
          </a:bodyPr>
          <a:lstStyle/>
          <a:p>
            <a:pPr algn="ctr"/>
            <a:r>
              <a:rPr lang="el-GR" sz="2400" dirty="0">
                <a:solidFill>
                  <a:schemeClr val="tx1"/>
                </a:solidFill>
              </a:rPr>
              <a:t>Διάφοροι στόχοι εμπορικών εκθέσεων</a:t>
            </a:r>
          </a:p>
          <a:p>
            <a:pPr algn="just"/>
            <a:r>
              <a:rPr lang="el-GR" sz="2000" dirty="0">
                <a:solidFill>
                  <a:schemeClr val="bg1"/>
                </a:solidFill>
              </a:rPr>
              <a:t>• Δημιουργία βάσης δεδομένων πιθανών πελατών.</a:t>
            </a:r>
          </a:p>
          <a:p>
            <a:pPr algn="just"/>
            <a:r>
              <a:rPr lang="el-GR" sz="2000" dirty="0">
                <a:solidFill>
                  <a:schemeClr val="bg1"/>
                </a:solidFill>
              </a:rPr>
              <a:t>• Επικοινωνία με διεθνείς αγοραστές.</a:t>
            </a:r>
          </a:p>
          <a:p>
            <a:pPr algn="just"/>
            <a:r>
              <a:rPr lang="el-GR" sz="2000" dirty="0">
                <a:solidFill>
                  <a:schemeClr val="bg1"/>
                </a:solidFill>
              </a:rPr>
              <a:t>• Υποστήριξη προμηθευτών, αντιπροσώπων και διανομέων.</a:t>
            </a:r>
          </a:p>
          <a:p>
            <a:pPr algn="just"/>
            <a:r>
              <a:rPr lang="el-GR" sz="2000" dirty="0">
                <a:solidFill>
                  <a:schemeClr val="bg1"/>
                </a:solidFill>
              </a:rPr>
              <a:t>• Διείσδυση σε ξένες ή νέες αγορές.</a:t>
            </a:r>
          </a:p>
          <a:p>
            <a:pPr algn="just"/>
            <a:r>
              <a:rPr lang="el-GR" sz="2000" dirty="0">
                <a:solidFill>
                  <a:schemeClr val="bg1"/>
                </a:solidFill>
              </a:rPr>
              <a:t>• Αναστροφή της </a:t>
            </a:r>
            <a:r>
              <a:rPr lang="el-GR" dirty="0">
                <a:solidFill>
                  <a:schemeClr val="bg1"/>
                </a:solidFill>
              </a:rPr>
              <a:t>παρουσίας συμμετοχής </a:t>
            </a:r>
            <a:r>
              <a:rPr lang="el-GR" sz="2000" dirty="0">
                <a:solidFill>
                  <a:schemeClr val="bg1"/>
                </a:solidFill>
              </a:rPr>
              <a:t>– Πώληση σε άλλους εκθέτες.</a:t>
            </a:r>
          </a:p>
          <a:p>
            <a:pPr algn="just"/>
            <a:r>
              <a:rPr lang="el-GR" sz="2000" dirty="0">
                <a:solidFill>
                  <a:schemeClr val="bg1"/>
                </a:solidFill>
              </a:rPr>
              <a:t>• Εκμετάλλευση των μοναδικών στοιχείων της εμπορικής παρουσίας για την «πρόσωπο</a:t>
            </a:r>
            <a:r>
              <a:rPr lang="en-US" sz="2000" dirty="0">
                <a:solidFill>
                  <a:schemeClr val="bg1"/>
                </a:solidFill>
              </a:rPr>
              <a:t> </a:t>
            </a:r>
            <a:r>
              <a:rPr lang="el-GR" sz="2000" dirty="0">
                <a:solidFill>
                  <a:schemeClr val="bg1"/>
                </a:solidFill>
              </a:rPr>
              <a:t>με πρόσωπο» επικοινωνία με τους πελάτες.</a:t>
            </a:r>
          </a:p>
          <a:p>
            <a:pPr algn="just"/>
            <a:r>
              <a:rPr lang="el-GR" sz="2000" dirty="0">
                <a:solidFill>
                  <a:schemeClr val="bg1"/>
                </a:solidFill>
              </a:rPr>
              <a:t>• Επανατοποθέτηση της επιχείρησης στον κλάδο.</a:t>
            </a:r>
          </a:p>
          <a:p>
            <a:pPr algn="just"/>
            <a:r>
              <a:rPr lang="el-GR" sz="2000" dirty="0">
                <a:solidFill>
                  <a:schemeClr val="bg1"/>
                </a:solidFill>
              </a:rPr>
              <a:t>• Εξέταση του ανταγωνισμού, των στρατηγικών που χρησιμοποιεί στο </a:t>
            </a:r>
            <a:r>
              <a:rPr lang="el-GR" sz="2000" dirty="0" err="1">
                <a:solidFill>
                  <a:schemeClr val="bg1"/>
                </a:solidFill>
              </a:rPr>
              <a:t>marketing</a:t>
            </a:r>
            <a:r>
              <a:rPr lang="en-US" sz="2000" dirty="0">
                <a:solidFill>
                  <a:schemeClr val="bg1"/>
                </a:solidFill>
              </a:rPr>
              <a:t> </a:t>
            </a:r>
            <a:r>
              <a:rPr lang="el-GR" sz="2000" dirty="0">
                <a:solidFill>
                  <a:schemeClr val="bg1"/>
                </a:solidFill>
              </a:rPr>
              <a:t>και τις πωλήσεις.</a:t>
            </a:r>
          </a:p>
          <a:p>
            <a:pPr algn="ctr"/>
            <a:endParaRPr lang="el-GR" dirty="0"/>
          </a:p>
        </p:txBody>
      </p:sp>
      <p:sp>
        <p:nvSpPr>
          <p:cNvPr id="8" name="TextBox 7">
            <a:extLst>
              <a:ext uri="{FF2B5EF4-FFF2-40B4-BE49-F238E27FC236}">
                <a16:creationId xmlns:a16="http://schemas.microsoft.com/office/drawing/2014/main" id="{6A2ECFEA-3499-3137-C20A-6E11977E1C99}"/>
              </a:ext>
            </a:extLst>
          </p:cNvPr>
          <p:cNvSpPr txBox="1"/>
          <p:nvPr/>
        </p:nvSpPr>
        <p:spPr>
          <a:xfrm>
            <a:off x="781286" y="230709"/>
            <a:ext cx="9294870" cy="584775"/>
          </a:xfrm>
          <a:prstGeom prst="rect">
            <a:avLst/>
          </a:prstGeom>
          <a:noFill/>
        </p:spPr>
        <p:txBody>
          <a:bodyPr wrap="square">
            <a:spAutoFit/>
          </a:bodyPr>
          <a:lstStyle/>
          <a:p>
            <a:r>
              <a:rPr lang="el-GR" sz="3200" b="1" dirty="0">
                <a:solidFill>
                  <a:schemeClr val="bg1"/>
                </a:solidFill>
              </a:rPr>
              <a:t>Συμμετοχή σε Εμπορικές Εκθέσεις Εξωτερικού</a:t>
            </a:r>
          </a:p>
        </p:txBody>
      </p:sp>
      <p:pic>
        <p:nvPicPr>
          <p:cNvPr id="9" name="Εικόνα 8">
            <a:extLst>
              <a:ext uri="{FF2B5EF4-FFF2-40B4-BE49-F238E27FC236}">
                <a16:creationId xmlns:a16="http://schemas.microsoft.com/office/drawing/2014/main" id="{E3700353-A661-FBC2-7F0E-A53D93204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2" name="Εικόνα 1">
            <a:extLst>
              <a:ext uri="{FF2B5EF4-FFF2-40B4-BE49-F238E27FC236}">
                <a16:creationId xmlns:a16="http://schemas.microsoft.com/office/drawing/2014/main" id="{9F3080F3-609D-717A-8EC1-CC0296E0C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391712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142042" y="119380"/>
            <a:ext cx="9960745" cy="5526818"/>
          </a:xfrm>
        </p:spPr>
        <p:txBody>
          <a:bodyPr>
            <a:normAutofit/>
          </a:bodyPr>
          <a:lstStyle/>
          <a:p>
            <a:pPr marL="0" indent="0" algn="ctr">
              <a:lnSpc>
                <a:spcPct val="120000"/>
              </a:lnSpc>
              <a:buNone/>
            </a:pPr>
            <a:r>
              <a:rPr lang="el-GR" sz="1900" b="1" dirty="0">
                <a:solidFill>
                  <a:schemeClr val="bg1"/>
                </a:solidFill>
              </a:rPr>
              <a:t>Σημαντικές ευκαιρίες για τα ελληνικά τρόφιμα στη</a:t>
            </a:r>
            <a:r>
              <a:rPr lang="en-US" sz="1900" b="1" dirty="0">
                <a:solidFill>
                  <a:schemeClr val="bg1"/>
                </a:solidFill>
              </a:rPr>
              <a:t> </a:t>
            </a:r>
            <a:r>
              <a:rPr lang="el-GR" sz="1900" b="1" dirty="0">
                <a:solidFill>
                  <a:schemeClr val="bg1"/>
                </a:solidFill>
              </a:rPr>
              <a:t>διεθνή αγορά. </a:t>
            </a:r>
          </a:p>
          <a:p>
            <a:pPr marL="0" indent="0" algn="ctr">
              <a:lnSpc>
                <a:spcPct val="200000"/>
              </a:lnSpc>
              <a:buNone/>
            </a:pPr>
            <a:r>
              <a:rPr lang="el-GR" sz="1900" b="1" i="0" u="none" strike="noStrike" baseline="0" dirty="0">
                <a:solidFill>
                  <a:schemeClr val="bg1"/>
                </a:solidFill>
              </a:rPr>
              <a:t>Τα ελληνικά προϊόντα διευρύνουν το διεθνές αποτύπωμά τους, παρά την πίεση στις </a:t>
            </a:r>
            <a:r>
              <a:rPr lang="el-GR" sz="1900" b="1" i="0" u="none" strike="noStrike" baseline="0" dirty="0">
                <a:solidFill>
                  <a:schemeClr val="bg1"/>
                </a:solidFill>
                <a:latin typeface="+mj-lt"/>
              </a:rPr>
              <a:t>αγορές.</a:t>
            </a:r>
          </a:p>
          <a:p>
            <a:pPr marL="0" indent="0" algn="just">
              <a:lnSpc>
                <a:spcPct val="200000"/>
              </a:lnSpc>
              <a:buNone/>
            </a:pPr>
            <a:r>
              <a:rPr lang="el-GR" sz="1400" dirty="0">
                <a:solidFill>
                  <a:schemeClr val="bg1"/>
                </a:solidFill>
                <a:latin typeface="+mj-lt"/>
              </a:rPr>
              <a:t>Οι ελληνικές εξαγωγές τροφίμων και ποτών, παρά τις αντιξοότητες και μεγάλες προκλήσεις που εμφανίζει η παγκόσμια αγορά  παρουσιάζουν σταθερά αυξητική τάση (8% του συνόλου των εξαγόμενων προϊόντων το 2022 ).</a:t>
            </a:r>
          </a:p>
          <a:p>
            <a:pPr marL="0" indent="0" algn="just">
              <a:lnSpc>
                <a:spcPct val="200000"/>
              </a:lnSpc>
              <a:buNone/>
            </a:pPr>
            <a:r>
              <a:rPr lang="el-GR" sz="1400" b="0" i="0" u="none" strike="noStrike" baseline="0" dirty="0">
                <a:solidFill>
                  <a:srgbClr val="000000"/>
                </a:solidFill>
                <a:latin typeface="+mj-lt"/>
              </a:rPr>
              <a:t>Σε ένα περιβάλλον αδύναμης διεθνούς ζήτησης, </a:t>
            </a:r>
            <a:r>
              <a:rPr lang="el-GR" sz="1400" b="1" i="0" u="none" strike="noStrike" baseline="0" dirty="0">
                <a:solidFill>
                  <a:srgbClr val="000000"/>
                </a:solidFill>
                <a:latin typeface="+mj-lt"/>
              </a:rPr>
              <a:t>οι ελληνικές εξαγωγές αγαθών </a:t>
            </a:r>
            <a:r>
              <a:rPr lang="el-GR" sz="1400" b="0" i="0" u="none" strike="noStrike" baseline="0" dirty="0">
                <a:solidFill>
                  <a:srgbClr val="000000"/>
                </a:solidFill>
                <a:latin typeface="+mj-lt"/>
              </a:rPr>
              <a:t>το τρίμηνο Φεβρουαρίου-Απριλίου 2023, κατάφεραν να </a:t>
            </a:r>
            <a:r>
              <a:rPr lang="el-GR" sz="1400" b="1" i="0" u="none" strike="noStrike" baseline="0" dirty="0">
                <a:solidFill>
                  <a:srgbClr val="000000"/>
                </a:solidFill>
                <a:latin typeface="+mj-lt"/>
              </a:rPr>
              <a:t>αυξήσουν το μερίδιό τους </a:t>
            </a:r>
            <a:r>
              <a:rPr lang="el-GR" sz="1400" b="0" i="0" u="none" strike="noStrike" baseline="0" dirty="0">
                <a:solidFill>
                  <a:srgbClr val="000000"/>
                </a:solidFill>
                <a:latin typeface="+mj-lt"/>
              </a:rPr>
              <a:t>στις αγορές εξωτερικού. </a:t>
            </a:r>
            <a:r>
              <a:rPr lang="el-GR" sz="1400" dirty="0">
                <a:solidFill>
                  <a:srgbClr val="000000"/>
                </a:solidFill>
                <a:latin typeface="+mj-lt"/>
              </a:rPr>
              <a:t>Ο</a:t>
            </a:r>
            <a:r>
              <a:rPr lang="el-GR" sz="1400" b="0" i="0" u="none" strike="noStrike" baseline="0" dirty="0">
                <a:solidFill>
                  <a:srgbClr val="000000"/>
                </a:solidFill>
                <a:latin typeface="+mj-lt"/>
              </a:rPr>
              <a:t>ι </a:t>
            </a:r>
            <a:r>
              <a:rPr lang="el-GR" sz="1400" b="1" i="0" u="none" strike="noStrike" baseline="0" dirty="0">
                <a:solidFill>
                  <a:srgbClr val="000000"/>
                </a:solidFill>
                <a:latin typeface="+mj-lt"/>
              </a:rPr>
              <a:t>βασικές αγορές της Ευρώπης και της Βόρειας Αμερικής καλύπτουν </a:t>
            </a:r>
            <a:r>
              <a:rPr lang="el-GR" sz="1400" b="0" i="0" u="none" strike="noStrike" baseline="0" dirty="0">
                <a:solidFill>
                  <a:srgbClr val="000000"/>
                </a:solidFill>
                <a:latin typeface="+mj-lt"/>
              </a:rPr>
              <a:t>αθροιστικά σχεδόν τα ¾ των ελληνικών εξαγωγών. Στα πλαίσια αυτού του αναιμικού περιβάλλοντος, </a:t>
            </a:r>
            <a:r>
              <a:rPr lang="el-GR" sz="1400" b="1" i="0" u="none" strike="noStrike" baseline="0" dirty="0">
                <a:solidFill>
                  <a:srgbClr val="000000"/>
                </a:solidFill>
                <a:latin typeface="+mj-lt"/>
              </a:rPr>
              <a:t>τα ελληνικά προϊόντα εκπλήσσουν θετικά με την υψηλή ανταγωνιστικότητά τους</a:t>
            </a:r>
            <a:r>
              <a:rPr lang="el-GR" sz="1400" b="0" i="0" u="none" strike="noStrike" baseline="0" dirty="0">
                <a:solidFill>
                  <a:srgbClr val="000000"/>
                </a:solidFill>
                <a:latin typeface="+mj-lt"/>
              </a:rPr>
              <a:t>, επιτυγχάνοντας άνοδο του μεριδίου τους στις ευρωπαϊκές αγορές κατά 5%.</a:t>
            </a:r>
          </a:p>
          <a:p>
            <a:pPr marL="0" indent="0" algn="just">
              <a:buNone/>
            </a:pPr>
            <a:endParaRPr lang="el-GR" sz="1400" b="0" i="0" u="none" strike="noStrike" baseline="0" dirty="0">
              <a:solidFill>
                <a:srgbClr val="000000"/>
              </a:solidFill>
            </a:endParaRPr>
          </a:p>
        </p:txBody>
      </p:sp>
      <p:pic>
        <p:nvPicPr>
          <p:cNvPr id="11" name="Εικόνα 10">
            <a:extLst>
              <a:ext uri="{FF2B5EF4-FFF2-40B4-BE49-F238E27FC236}">
                <a16:creationId xmlns:a16="http://schemas.microsoft.com/office/drawing/2014/main" id="{9903BBEC-5634-AADF-7D36-651A76CB1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2" name="Εικόνα 1">
            <a:extLst>
              <a:ext uri="{FF2B5EF4-FFF2-40B4-BE49-F238E27FC236}">
                <a16:creationId xmlns:a16="http://schemas.microsoft.com/office/drawing/2014/main" id="{5F903B5D-BFBB-1AD7-28DE-E1FF7BB25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288188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32C98F6-E9AA-B272-58CB-BAC2C4D3E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sp>
        <p:nvSpPr>
          <p:cNvPr id="7" name="TextBox 6">
            <a:extLst>
              <a:ext uri="{FF2B5EF4-FFF2-40B4-BE49-F238E27FC236}">
                <a16:creationId xmlns:a16="http://schemas.microsoft.com/office/drawing/2014/main" id="{1B7D5D4F-7BEB-463F-E1BE-4D2DDFE637C5}"/>
              </a:ext>
            </a:extLst>
          </p:cNvPr>
          <p:cNvSpPr txBox="1"/>
          <p:nvPr/>
        </p:nvSpPr>
        <p:spPr>
          <a:xfrm>
            <a:off x="221942" y="243667"/>
            <a:ext cx="9676660" cy="4832092"/>
          </a:xfrm>
          <a:prstGeom prst="rect">
            <a:avLst/>
          </a:prstGeom>
          <a:noFill/>
        </p:spPr>
        <p:txBody>
          <a:bodyPr wrap="square">
            <a:spAutoFit/>
          </a:bodyPr>
          <a:lstStyle/>
          <a:p>
            <a:pPr marL="0" indent="0" algn="just">
              <a:lnSpc>
                <a:spcPct val="200000"/>
              </a:lnSpc>
              <a:buNone/>
            </a:pPr>
            <a:r>
              <a:rPr lang="el-GR" sz="1400" dirty="0">
                <a:solidFill>
                  <a:schemeClr val="bg1"/>
                </a:solidFill>
                <a:latin typeface="+mj-lt"/>
              </a:rPr>
              <a:t>Βάση μελέτης της Εθνικής τράπεζας για το δεύτερο τρίμηνο του 2023 αλλά και για το 2024</a:t>
            </a:r>
            <a:r>
              <a:rPr lang="en-US" sz="1400" dirty="0">
                <a:solidFill>
                  <a:schemeClr val="bg1"/>
                </a:solidFill>
                <a:latin typeface="+mj-lt"/>
              </a:rPr>
              <a:t>, </a:t>
            </a:r>
            <a:r>
              <a:rPr lang="el-GR" sz="1400" dirty="0">
                <a:solidFill>
                  <a:schemeClr val="bg1"/>
                </a:solidFill>
                <a:latin typeface="+mj-lt"/>
              </a:rPr>
              <a:t>είναι θ</a:t>
            </a:r>
            <a:r>
              <a:rPr lang="el-GR" sz="1400" i="0" u="none" strike="noStrike" baseline="0" dirty="0">
                <a:solidFill>
                  <a:schemeClr val="bg1"/>
                </a:solidFill>
                <a:latin typeface="+mj-lt"/>
              </a:rPr>
              <a:t>ετικά τα σημάδια και ιδιαίτερα ενθαρρυντικά για σταδιακή βελτίωση των επιδόσεων των ελληνικών εξαγωγών, καθώς: </a:t>
            </a:r>
            <a:r>
              <a:rPr lang="el-GR" sz="1400" b="0" i="0" u="none" strike="noStrike" baseline="0" dirty="0">
                <a:solidFill>
                  <a:schemeClr val="bg1"/>
                </a:solidFill>
                <a:latin typeface="+mj-lt"/>
              </a:rPr>
              <a:t> </a:t>
            </a:r>
          </a:p>
          <a:p>
            <a:pPr>
              <a:lnSpc>
                <a:spcPct val="200000"/>
              </a:lnSpc>
              <a:buFont typeface="Wingdings" panose="05000000000000000000" pitchFamily="2" charset="2"/>
              <a:buChar char="Ø"/>
            </a:pPr>
            <a:r>
              <a:rPr lang="el-GR" sz="1400" b="0" i="0" u="none" strike="noStrike" baseline="0" dirty="0">
                <a:solidFill>
                  <a:schemeClr val="bg1"/>
                </a:solidFill>
                <a:latin typeface="+mj-lt"/>
              </a:rPr>
              <a:t>Ανοδικούς ρυθμούς έδειξαν τα πρώτα στοιχεία για τις εξαγωγές Μαΐου (+2,8% ετησίως).</a:t>
            </a:r>
          </a:p>
          <a:p>
            <a:pPr>
              <a:lnSpc>
                <a:spcPct val="200000"/>
              </a:lnSpc>
              <a:buFont typeface="Wingdings" panose="05000000000000000000" pitchFamily="2" charset="2"/>
              <a:buChar char="Ø"/>
            </a:pPr>
            <a:r>
              <a:rPr lang="el-GR" sz="1400" b="0" i="0" u="none" strike="noStrike" baseline="0" dirty="0">
                <a:solidFill>
                  <a:schemeClr val="bg1"/>
                </a:solidFill>
                <a:latin typeface="+mj-lt"/>
              </a:rPr>
              <a:t>Σημαντική αναμένεται η ενίσχυση των ελληνικών εξαγωγών από την εκτιμώμενη ανάκαμψη της ευρωπαϊκής ζήτησης.</a:t>
            </a:r>
          </a:p>
          <a:p>
            <a:pPr>
              <a:lnSpc>
                <a:spcPct val="200000"/>
              </a:lnSpc>
              <a:buFont typeface="Wingdings" panose="05000000000000000000" pitchFamily="2" charset="2"/>
              <a:buChar char="Ø"/>
            </a:pPr>
            <a:endParaRPr lang="el-GR" sz="1400" b="0" i="0" u="none" strike="noStrike" baseline="0" dirty="0">
              <a:solidFill>
                <a:schemeClr val="bg1"/>
              </a:solidFill>
              <a:latin typeface="+mj-lt"/>
            </a:endParaRPr>
          </a:p>
          <a:p>
            <a:pPr marL="0" indent="0" algn="just">
              <a:lnSpc>
                <a:spcPct val="200000"/>
              </a:lnSpc>
              <a:buNone/>
            </a:pPr>
            <a:r>
              <a:rPr lang="el-GR" sz="1400" b="0" i="0" u="none" strike="noStrike" baseline="0" dirty="0">
                <a:solidFill>
                  <a:schemeClr val="bg1"/>
                </a:solidFill>
                <a:latin typeface="+mj-lt"/>
              </a:rPr>
              <a:t>Ισχυρά αισιόδοξες είναι οι προσδοκίες των ελληνικών επιχειρήσεων όσον αφορά τις εξαγωγικές τους παραγγελίες. Συνεκτιμώντας όλα τα παραπάνω, </a:t>
            </a:r>
            <a:r>
              <a:rPr lang="el-GR" sz="1400" b="1" i="0" u="none" strike="noStrike" baseline="0" dirty="0">
                <a:solidFill>
                  <a:schemeClr val="bg1"/>
                </a:solidFill>
                <a:latin typeface="+mj-lt"/>
              </a:rPr>
              <a:t>οι ελληνικές εξαγωγές αναμένεται ότι μπορούν να προσεγγίσουν ρυθμούς ανόδου της τάξης του 2,5% (3-5% για τα τρόφιμα) για το 2023 και στη συνέχεια να επιστρέψουν κοντά στη μεσοπρόθεσμη τάση του 5% (5-7% για τα τρόφιμα) το 2024</a:t>
            </a:r>
            <a:r>
              <a:rPr lang="el-GR" sz="1400" b="0" i="0" u="none" strike="noStrike" baseline="0" dirty="0">
                <a:solidFill>
                  <a:schemeClr val="bg1"/>
                </a:solidFill>
                <a:latin typeface="+mj-lt"/>
              </a:rPr>
              <a:t>, αυξάνοντας έτσι την εξωστρέφεια της χώρας και στηρίζοντας ενεργά την ανάπτυξη της ελληνικής οικονομίας.</a:t>
            </a:r>
          </a:p>
        </p:txBody>
      </p:sp>
      <p:pic>
        <p:nvPicPr>
          <p:cNvPr id="2" name="Εικόνα 1">
            <a:extLst>
              <a:ext uri="{FF2B5EF4-FFF2-40B4-BE49-F238E27FC236}">
                <a16:creationId xmlns:a16="http://schemas.microsoft.com/office/drawing/2014/main" id="{965F2822-BCC7-7431-3AA7-855F871E4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251962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id="{009C69D1-D13D-E582-92B7-02177082AA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253709" cy="5781675"/>
          </a:xfrm>
        </p:spPr>
      </p:pic>
      <p:pic>
        <p:nvPicPr>
          <p:cNvPr id="11" name="Εικόνα 10">
            <a:extLst>
              <a:ext uri="{FF2B5EF4-FFF2-40B4-BE49-F238E27FC236}">
                <a16:creationId xmlns:a16="http://schemas.microsoft.com/office/drawing/2014/main" id="{9B5D4E99-C561-BCE6-E565-D4E7D0A14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8ED5C01B-3CA4-E6F6-622C-B7472E8EB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387337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86725" y="1082867"/>
            <a:ext cx="4351394" cy="1821265"/>
          </a:xfrm>
        </p:spPr>
        <p:txBody>
          <a:bodyPr>
            <a:normAutofit fontScale="40000" lnSpcReduction="20000"/>
          </a:bodyPr>
          <a:lstStyle/>
          <a:p>
            <a:pPr marL="0" indent="0" algn="ctr">
              <a:buNone/>
            </a:pPr>
            <a:endParaRPr lang="en-US" b="1" i="0" cap="all" dirty="0">
              <a:solidFill>
                <a:schemeClr val="tx1"/>
              </a:solidFill>
              <a:effectLst/>
              <a:latin typeface="Open Sans" panose="020B0606030504020204" pitchFamily="34" charset="0"/>
            </a:endParaRPr>
          </a:p>
          <a:p>
            <a:pPr marL="0" indent="0" algn="ctr">
              <a:lnSpc>
                <a:spcPct val="220000"/>
              </a:lnSpc>
              <a:buNone/>
            </a:pPr>
            <a:r>
              <a:rPr lang="el-GR" sz="5400" b="1" i="0" cap="all" dirty="0">
                <a:solidFill>
                  <a:schemeClr val="tx1"/>
                </a:solidFill>
                <a:effectLst/>
              </a:rPr>
              <a:t>ΔΙΕΘΝΗ ΕΚΘΕΣΗ </a:t>
            </a:r>
          </a:p>
          <a:p>
            <a:pPr marL="0" indent="0" algn="ctr">
              <a:buNone/>
            </a:pPr>
            <a:r>
              <a:rPr lang="el-GR" sz="5400" b="1" dirty="0" err="1">
                <a:solidFill>
                  <a:schemeClr val="tx1"/>
                </a:solidFill>
                <a:effectLst/>
                <a:ea typeface="Times New Roman" panose="02020603050405020304" pitchFamily="18" charset="0"/>
              </a:rPr>
              <a:t>Saudi</a:t>
            </a:r>
            <a:r>
              <a:rPr lang="el-GR" sz="5400" b="1" dirty="0">
                <a:solidFill>
                  <a:schemeClr val="tx1"/>
                </a:solidFill>
                <a:effectLst/>
                <a:ea typeface="Times New Roman" panose="02020603050405020304" pitchFamily="18" charset="0"/>
              </a:rPr>
              <a:t> </a:t>
            </a:r>
            <a:r>
              <a:rPr lang="el-GR" sz="5400" b="1" dirty="0" err="1">
                <a:solidFill>
                  <a:schemeClr val="tx1"/>
                </a:solidFill>
                <a:effectLst/>
                <a:ea typeface="Times New Roman" panose="02020603050405020304" pitchFamily="18" charset="0"/>
              </a:rPr>
              <a:t>Horeca</a:t>
            </a:r>
            <a:r>
              <a:rPr lang="el-GR" sz="5400" b="1" dirty="0">
                <a:solidFill>
                  <a:schemeClr val="tx1"/>
                </a:solidFill>
                <a:effectLst/>
                <a:ea typeface="Times New Roman" panose="02020603050405020304" pitchFamily="18" charset="0"/>
              </a:rPr>
              <a:t> </a:t>
            </a:r>
            <a:r>
              <a:rPr lang="el-GR" sz="5400" b="1" dirty="0" err="1">
                <a:solidFill>
                  <a:schemeClr val="tx1"/>
                </a:solidFill>
                <a:effectLst/>
                <a:ea typeface="Times New Roman" panose="02020603050405020304" pitchFamily="18" charset="0"/>
              </a:rPr>
              <a:t>Riyadh</a:t>
            </a:r>
            <a:r>
              <a:rPr lang="en-US" sz="5400" b="1" dirty="0">
                <a:solidFill>
                  <a:schemeClr val="tx1"/>
                </a:solidFill>
                <a:effectLst/>
                <a:ea typeface="Times New Roman" panose="02020603050405020304" pitchFamily="18" charset="0"/>
              </a:rPr>
              <a:t> 2023</a:t>
            </a:r>
            <a:endParaRPr lang="el-GR" sz="5400" b="1" dirty="0">
              <a:solidFill>
                <a:schemeClr val="tx1"/>
              </a:solidFill>
            </a:endParaRPr>
          </a:p>
        </p:txBody>
      </p:sp>
      <p:pic>
        <p:nvPicPr>
          <p:cNvPr id="2" name="Εικόνα 1">
            <a:extLst>
              <a:ext uri="{FF2B5EF4-FFF2-40B4-BE49-F238E27FC236}">
                <a16:creationId xmlns:a16="http://schemas.microsoft.com/office/drawing/2014/main" id="{1FB381FB-946C-E075-823D-3A774EED4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250" y="403501"/>
            <a:ext cx="1136344" cy="759265"/>
          </a:xfrm>
          <a:prstGeom prst="rect">
            <a:avLst/>
          </a:prstGeom>
        </p:spPr>
      </p:pic>
      <p:sp>
        <p:nvSpPr>
          <p:cNvPr id="10" name="TextBox 9">
            <a:extLst>
              <a:ext uri="{FF2B5EF4-FFF2-40B4-BE49-F238E27FC236}">
                <a16:creationId xmlns:a16="http://schemas.microsoft.com/office/drawing/2014/main" id="{776D9290-B956-F423-F471-7A1EE29B3E2A}"/>
              </a:ext>
            </a:extLst>
          </p:cNvPr>
          <p:cNvSpPr txBox="1"/>
          <p:nvPr/>
        </p:nvSpPr>
        <p:spPr>
          <a:xfrm>
            <a:off x="0" y="3266983"/>
            <a:ext cx="10670959" cy="1293239"/>
          </a:xfrm>
          <a:prstGeom prst="rect">
            <a:avLst/>
          </a:prstGeom>
          <a:noFill/>
        </p:spPr>
        <p:txBody>
          <a:bodyPr wrap="square">
            <a:spAutoFit/>
          </a:bodyPr>
          <a:lstStyle/>
          <a:p>
            <a:pPr algn="just">
              <a:lnSpc>
                <a:spcPct val="150000"/>
              </a:lnSpc>
            </a:pPr>
            <a:r>
              <a:rPr lang="el-GR" dirty="0"/>
              <a:t>Η </a:t>
            </a:r>
            <a:r>
              <a:rPr lang="en-US" dirty="0"/>
              <a:t>SAUDI HORECA </a:t>
            </a:r>
            <a:r>
              <a:rPr lang="el-GR" dirty="0"/>
              <a:t>είναι η μεγαλύτερη ετήσια έκθεση  στον κλάδο των τροφίμων – ποτών και </a:t>
            </a:r>
            <a:r>
              <a:rPr lang="en-US" dirty="0"/>
              <a:t>catering  </a:t>
            </a:r>
            <a:r>
              <a:rPr lang="el-GR" dirty="0"/>
              <a:t>που υλοποιείται στο </a:t>
            </a:r>
            <a:r>
              <a:rPr lang="el-GR" dirty="0" err="1"/>
              <a:t>Ριάντ</a:t>
            </a:r>
            <a:r>
              <a:rPr lang="el-GR" dirty="0"/>
              <a:t>, το Βασίλειο της Σαουδικής Αραβίας στον εκθεσιακό χώρο </a:t>
            </a:r>
            <a:r>
              <a:rPr lang="en-US" dirty="0"/>
              <a:t>Riyadh International convention &amp; Exhibition center.</a:t>
            </a:r>
            <a:endParaRPr lang="el-GR" sz="1200" dirty="0">
              <a:solidFill>
                <a:srgbClr val="173861"/>
              </a:solidFill>
              <a:latin typeface="Source Sans Pro" panose="020B0503030403020204" pitchFamily="34" charset="0"/>
            </a:endParaRPr>
          </a:p>
        </p:txBody>
      </p:sp>
      <p:pic>
        <p:nvPicPr>
          <p:cNvPr id="4" name="Εικόνα 3">
            <a:extLst>
              <a:ext uri="{FF2B5EF4-FFF2-40B4-BE49-F238E27FC236}">
                <a16:creationId xmlns:a16="http://schemas.microsoft.com/office/drawing/2014/main" id="{4CF90157-4030-5CCE-7FF1-FAC48E2F7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pic>
        <p:nvPicPr>
          <p:cNvPr id="6" name="Εικόνα 5">
            <a:extLst>
              <a:ext uri="{FF2B5EF4-FFF2-40B4-BE49-F238E27FC236}">
                <a16:creationId xmlns:a16="http://schemas.microsoft.com/office/drawing/2014/main" id="{6D1E6444-F579-45C8-9D34-CB4967B3A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686725" cy="2971609"/>
          </a:xfrm>
          <a:prstGeom prst="rect">
            <a:avLst/>
          </a:prstGeom>
        </p:spPr>
      </p:pic>
    </p:spTree>
    <p:extLst>
      <p:ext uri="{BB962C8B-B14F-4D97-AF65-F5344CB8AC3E}">
        <p14:creationId xmlns:p14="http://schemas.microsoft.com/office/powerpoint/2010/main" val="116286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EE6F4-9B6D-AE73-4658-5575CE2AF1BB}"/>
              </a:ext>
            </a:extLst>
          </p:cNvPr>
          <p:cNvSpPr txBox="1"/>
          <p:nvPr/>
        </p:nvSpPr>
        <p:spPr>
          <a:xfrm>
            <a:off x="0" y="0"/>
            <a:ext cx="10280342" cy="5575694"/>
          </a:xfrm>
          <a:prstGeom prst="rect">
            <a:avLst/>
          </a:prstGeom>
          <a:noFill/>
        </p:spPr>
        <p:txBody>
          <a:bodyPr wrap="square">
            <a:spAutoFit/>
          </a:bodyPr>
          <a:lstStyle/>
          <a:p>
            <a:pPr algn="just">
              <a:lnSpc>
                <a:spcPct val="150000"/>
              </a:lnSpc>
              <a:spcAft>
                <a:spcPts val="800"/>
              </a:spcAft>
            </a:pPr>
            <a:r>
              <a:rPr lang="el-GR" sz="2000" b="1" dirty="0">
                <a:effectLst/>
                <a:latin typeface="+mj-lt"/>
                <a:ea typeface="Calibri" panose="020F0502020204030204" pitchFamily="34" charset="0"/>
                <a:cs typeface="Times New Roman" panose="02020603050405020304" pitchFamily="18" charset="0"/>
              </a:rPr>
              <a:t>Γιατί</a:t>
            </a:r>
            <a:r>
              <a:rPr lang="el-GR" sz="2000" b="1" dirty="0">
                <a:solidFill>
                  <a:schemeClr val="bg1"/>
                </a:solidFill>
                <a:effectLst/>
                <a:latin typeface="+mj-lt"/>
                <a:ea typeface="Calibri" panose="020F0502020204030204" pitchFamily="34" charset="0"/>
                <a:cs typeface="Times New Roman" panose="02020603050405020304" pitchFamily="18" charset="0"/>
              </a:rPr>
              <a:t> ΣΥΜΜΕΤΕΧΟΥΜΕ.</a:t>
            </a:r>
          </a:p>
          <a:p>
            <a:pPr marL="342900" lvl="0" indent="-342900">
              <a:lnSpc>
                <a:spcPct val="150000"/>
              </a:lnSpc>
              <a:spcAft>
                <a:spcPts val="1000"/>
              </a:spcAft>
              <a:buSzPts val="1000"/>
              <a:buFont typeface="Symbol" panose="05050102010706020507" pitchFamily="18" charset="2"/>
              <a:buChar char=""/>
              <a:tabLst>
                <a:tab pos="457200" algn="l"/>
              </a:tabLst>
            </a:pPr>
            <a:r>
              <a:rPr lang="el-GR" sz="1700" dirty="0">
                <a:effectLst/>
                <a:latin typeface="Book Antiqua" panose="02040602050305030304" pitchFamily="18" charset="0"/>
                <a:ea typeface="Times New Roman" panose="02020603050405020304" pitchFamily="18" charset="0"/>
                <a:cs typeface="Times New Roman" panose="02020603050405020304" pitchFamily="18" charset="0"/>
              </a:rPr>
              <a:t>Οι διατροφικές συνήθειες των Αράβων ταιριάζουν απόλυτα με τα Ελληνικά προϊόντα.</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SzPts val="1000"/>
              <a:buFont typeface="Symbol" panose="05050102010706020507" pitchFamily="18" charset="2"/>
              <a:buChar char=""/>
              <a:tabLst>
                <a:tab pos="457200" algn="l"/>
              </a:tabLst>
            </a:pPr>
            <a:r>
              <a:rPr lang="el-GR" sz="1700" dirty="0">
                <a:effectLst/>
                <a:latin typeface="Book Antiqua" panose="02040602050305030304" pitchFamily="18" charset="0"/>
                <a:ea typeface="Times New Roman" panose="02020603050405020304" pitchFamily="18" charset="0"/>
                <a:cs typeface="Times New Roman" panose="02020603050405020304" pitchFamily="18" charset="0"/>
              </a:rPr>
              <a:t>Η διαδικασία μεταφοράς των εμπορευμάτων είναι πλήρως εναρμονισμένη με τον Ευρωπαϊκό Κανονισμό.</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SzPts val="1000"/>
              <a:buFont typeface="Symbol" panose="05050102010706020507" pitchFamily="18" charset="2"/>
              <a:buChar char=""/>
              <a:tabLst>
                <a:tab pos="457200" algn="l"/>
              </a:tabLst>
            </a:pPr>
            <a:r>
              <a:rPr lang="el-GR" sz="1700" dirty="0">
                <a:effectLst/>
                <a:latin typeface="Book Antiqua" panose="02040602050305030304" pitchFamily="18" charset="0"/>
                <a:ea typeface="Times New Roman" panose="02020603050405020304" pitchFamily="18" charset="0"/>
                <a:cs typeface="Times New Roman" panose="02020603050405020304" pitchFamily="18" charset="0"/>
              </a:rPr>
              <a:t>Η εισαγωγή(εξαγωγές) στην Σαουδική Αραβία είναι σχετικά εύκολη διαδικασία καθότι δεν απαιτούνται αυστηρά πιστοποιητικά ποιότητας.</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SzPts val="1000"/>
              <a:buFont typeface="Symbol" panose="05050102010706020507" pitchFamily="18" charset="2"/>
              <a:buChar char=""/>
              <a:tabLst>
                <a:tab pos="457200" algn="l"/>
              </a:tabLst>
            </a:pPr>
            <a:r>
              <a:rPr lang="el-GR" sz="1700" dirty="0">
                <a:effectLst/>
                <a:latin typeface="Book Antiqua" panose="02040602050305030304" pitchFamily="18" charset="0"/>
                <a:ea typeface="Times New Roman" panose="02020603050405020304" pitchFamily="18" charset="0"/>
                <a:cs typeface="Times New Roman" panose="02020603050405020304" pitchFamily="18" charset="0"/>
              </a:rPr>
              <a:t>Αποτελεί ήδη σημαντική αγορά για τις εξαγωγές </a:t>
            </a:r>
            <a:r>
              <a:rPr lang="el-GR" sz="1700" dirty="0" err="1">
                <a:effectLst/>
                <a:latin typeface="Book Antiqua" panose="02040602050305030304" pitchFamily="18" charset="0"/>
                <a:ea typeface="Times New Roman" panose="02020603050405020304" pitchFamily="18" charset="0"/>
                <a:cs typeface="Times New Roman" panose="02020603050405020304" pitchFamily="18" charset="0"/>
              </a:rPr>
              <a:t>αγροδιατροφικών</a:t>
            </a:r>
            <a:r>
              <a:rPr lang="el-GR" sz="1700" dirty="0">
                <a:effectLst/>
                <a:latin typeface="Book Antiqua" panose="02040602050305030304" pitchFamily="18" charset="0"/>
                <a:ea typeface="Times New Roman" panose="02020603050405020304" pitchFamily="18" charset="0"/>
                <a:cs typeface="Times New Roman" panose="02020603050405020304" pitchFamily="18" charset="0"/>
              </a:rPr>
              <a:t> προϊόντων της Ε.Ε.</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SzPts val="1000"/>
              <a:buFont typeface="Symbol" panose="05050102010706020507" pitchFamily="18" charset="2"/>
              <a:buChar char=""/>
              <a:tabLst>
                <a:tab pos="457200" algn="l"/>
              </a:tabLst>
            </a:pPr>
            <a:r>
              <a:rPr lang="el-GR" sz="1700" dirty="0">
                <a:effectLst/>
                <a:latin typeface="Book Antiqua" panose="02040602050305030304" pitchFamily="18" charset="0"/>
                <a:ea typeface="Times New Roman" panose="02020603050405020304" pitchFamily="18" charset="0"/>
                <a:cs typeface="Times New Roman" panose="02020603050405020304" pitchFamily="18" charset="0"/>
              </a:rPr>
              <a:t>Λόγω του εμπάργκο που επέβαλε το Βασίλειο της Σαουδικής Αραβίας στα τουρκικά προϊόντα, ανοίγει ο δρόμος για περισσότερες Ελληνικές εξαγωγές.</a:t>
            </a:r>
            <a:endParaRPr lang="el-GR" sz="1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1000"/>
              </a:spcAft>
              <a:buSzPts val="1000"/>
              <a:buFont typeface="Symbol" panose="05050102010706020507" pitchFamily="18" charset="2"/>
              <a:buChar char=""/>
              <a:tabLst>
                <a:tab pos="457200" algn="l"/>
              </a:tabLst>
            </a:pPr>
            <a:r>
              <a:rPr lang="el-GR" sz="1700" dirty="0">
                <a:effectLst/>
                <a:latin typeface="Book Antiqua" panose="02040602050305030304" pitchFamily="18" charset="0"/>
                <a:ea typeface="Calibri" panose="020F0502020204030204" pitchFamily="34" charset="0"/>
                <a:cs typeface="Times New Roman" panose="02020603050405020304" pitchFamily="18" charset="0"/>
              </a:rPr>
              <a:t>Το βασικό στοιχείο της επιτυχίας της έκθεσης παραμένει η άριστη διοργάνωση της, και η προσέλκυση εξειδικευμένου κοινού που </a:t>
            </a:r>
            <a:r>
              <a:rPr lang="el-GR" sz="1700" dirty="0" err="1">
                <a:effectLst/>
                <a:latin typeface="Book Antiqua" panose="02040602050305030304" pitchFamily="18" charset="0"/>
                <a:ea typeface="Calibri" panose="020F0502020204030204" pitchFamily="34" charset="0"/>
                <a:cs typeface="Times New Roman" panose="02020603050405020304" pitchFamily="18" charset="0"/>
              </a:rPr>
              <a:t>αναζητα</a:t>
            </a:r>
            <a:r>
              <a:rPr lang="el-GR" sz="1700" dirty="0">
                <a:effectLst/>
                <a:latin typeface="Book Antiqua" panose="02040602050305030304" pitchFamily="18" charset="0"/>
                <a:ea typeface="Calibri" panose="020F0502020204030204" pitchFamily="34" charset="0"/>
                <a:cs typeface="Times New Roman" panose="02020603050405020304" pitchFamily="18" charset="0"/>
              </a:rPr>
              <a:t> τις τελευταίες τάσεις και πιθανές επιχειρηματικές δραστηριότητες.</a:t>
            </a:r>
            <a:r>
              <a:rPr lang="el-GR" sz="1200" b="1" dirty="0">
                <a:latin typeface="+mj-lt"/>
              </a:rPr>
              <a:t> </a:t>
            </a:r>
            <a:endParaRPr lang="el-GR" sz="1200" b="1" dirty="0">
              <a:effectLst/>
              <a:latin typeface="+mj-lt"/>
              <a:ea typeface="Calibri" panose="020F0502020204030204" pitchFamily="34" charset="0"/>
              <a:cs typeface="Times New Roman" panose="02020603050405020304" pitchFamily="18" charset="0"/>
            </a:endParaRPr>
          </a:p>
        </p:txBody>
      </p:sp>
      <p:pic>
        <p:nvPicPr>
          <p:cNvPr id="15" name="Εικόνα 14">
            <a:extLst>
              <a:ext uri="{FF2B5EF4-FFF2-40B4-BE49-F238E27FC236}">
                <a16:creationId xmlns:a16="http://schemas.microsoft.com/office/drawing/2014/main" id="{D5687580-0C31-2B5E-BAD3-D29F73ED3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7" name="Εικόνα 6">
            <a:extLst>
              <a:ext uri="{FF2B5EF4-FFF2-40B4-BE49-F238E27FC236}">
                <a16:creationId xmlns:a16="http://schemas.microsoft.com/office/drawing/2014/main" id="{87BB7298-FB41-828B-C4CC-BC6D75778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01553"/>
            <a:ext cx="8552329" cy="1156447"/>
          </a:xfrm>
          <a:prstGeom prst="rect">
            <a:avLst/>
          </a:prstGeom>
        </p:spPr>
      </p:pic>
    </p:spTree>
    <p:extLst>
      <p:ext uri="{BB962C8B-B14F-4D97-AF65-F5344CB8AC3E}">
        <p14:creationId xmlns:p14="http://schemas.microsoft.com/office/powerpoint/2010/main" val="13853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1" y="2792333"/>
            <a:ext cx="8756725" cy="2812308"/>
          </a:xfrm>
          <a:prstGeom prst="rect">
            <a:avLst/>
          </a:prstGeom>
          <a:noFill/>
        </p:spPr>
        <p:txBody>
          <a:bodyPr wrap="square">
            <a:spAutoFit/>
          </a:bodyPr>
          <a:lstStyle/>
          <a:p>
            <a:pPr algn="just">
              <a:lnSpc>
                <a:spcPct val="150000"/>
              </a:lnSpc>
              <a:spcAft>
                <a:spcPts val="1000"/>
              </a:spcAft>
            </a:pPr>
            <a:r>
              <a:rPr lang="el-GR" sz="2000" dirty="0"/>
              <a:t>H ετήσια αυτή εμπορική έκθεση έχει καταστεί ένας ουσιαστικός τόπος συνάντησης για τις βιομηχανίες εξοπλισμού, τροφίμων και ποτών στη Σαουδική Αραβία. Η έκθεση  θα περιλαμβάνει πλήθος παράλληλων δράσεων, όπως εργαστήρια, </a:t>
            </a:r>
            <a:r>
              <a:rPr lang="el-GR" sz="2000" dirty="0" err="1"/>
              <a:t>live</a:t>
            </a:r>
            <a:r>
              <a:rPr lang="el-GR" sz="2000" dirty="0"/>
              <a:t> </a:t>
            </a:r>
            <a:r>
              <a:rPr lang="el-GR" sz="2000" dirty="0" err="1"/>
              <a:t>cooking</a:t>
            </a:r>
            <a:r>
              <a:rPr lang="el-GR" sz="2000" dirty="0"/>
              <a:t>, διαγωνισμό </a:t>
            </a:r>
            <a:r>
              <a:rPr lang="el-GR" sz="2000" dirty="0" err="1"/>
              <a:t>barista</a:t>
            </a:r>
            <a:r>
              <a:rPr lang="el-GR" sz="2000" dirty="0"/>
              <a:t> και πολλά άλλα. Θα προσελκύσει εκθέτες, επισκέπτες και βασικούς παράγοντες της βιομηχανίας σε τοπικό και διεθνές επίπεδο.</a:t>
            </a:r>
            <a:endParaRPr lang="el-G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4" name="Εικόνα 3">
            <a:extLst>
              <a:ext uri="{FF2B5EF4-FFF2-40B4-BE49-F238E27FC236}">
                <a16:creationId xmlns:a16="http://schemas.microsoft.com/office/drawing/2014/main" id="{AF9578DD-8A88-1028-3EFF-7B016F7E9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23751"/>
            <a:ext cx="6296485" cy="1034249"/>
          </a:xfrm>
          <a:prstGeom prst="rect">
            <a:avLst/>
          </a:prstGeom>
        </p:spPr>
      </p:pic>
      <p:pic>
        <p:nvPicPr>
          <p:cNvPr id="3" name="Εικόνα 2">
            <a:extLst>
              <a:ext uri="{FF2B5EF4-FFF2-40B4-BE49-F238E27FC236}">
                <a16:creationId xmlns:a16="http://schemas.microsoft.com/office/drawing/2014/main" id="{5E6E3786-9158-1002-6E8A-2343B7346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7741329" cy="2506532"/>
          </a:xfrm>
          <a:prstGeom prst="rect">
            <a:avLst/>
          </a:prstGeom>
        </p:spPr>
      </p:pic>
    </p:spTree>
    <p:extLst>
      <p:ext uri="{BB962C8B-B14F-4D97-AF65-F5344CB8AC3E}">
        <p14:creationId xmlns:p14="http://schemas.microsoft.com/office/powerpoint/2010/main" val="10109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0" y="0"/>
            <a:ext cx="10484528" cy="5681363"/>
          </a:xfrm>
          <a:prstGeom prst="rect">
            <a:avLst/>
          </a:prstGeom>
          <a:noFill/>
        </p:spPr>
        <p:txBody>
          <a:bodyPr wrap="square">
            <a:spAutoFit/>
          </a:bodyPr>
          <a:lstStyle/>
          <a:p>
            <a:r>
              <a:rPr lang="el-GR" b="1" dirty="0">
                <a:solidFill>
                  <a:schemeClr val="bg1"/>
                </a:solidFill>
              </a:rPr>
              <a:t>ΠΡΟΪΟΝΤΑ ΠΟΥ ΠΡΟΒΑΛΛΟΝΤΑΙ</a:t>
            </a:r>
          </a:p>
          <a:p>
            <a:pPr algn="just"/>
            <a:r>
              <a:rPr lang="el-GR" dirty="0">
                <a:solidFill>
                  <a:schemeClr val="bg1"/>
                </a:solidFill>
              </a:rPr>
              <a:t>Στο πλαίσιο της έκθεσης προβάλλεται το σύνολο των προϊοντικών κατηγοριών της βιομηχανίας τροφίμων και ποτών καθώς και τεχνολογικά προϊόντα για τον κλάδο του λιανικού εμπορίου, όπως και προϊόντα συναφή με τις υπηρεσίες εστίασης</a:t>
            </a:r>
          </a:p>
          <a:p>
            <a:pPr algn="just"/>
            <a:endParaRPr lang="el-GR" dirty="0">
              <a:solidFill>
                <a:schemeClr val="bg1"/>
              </a:solidFill>
            </a:endParaRPr>
          </a:p>
          <a:p>
            <a:pPr>
              <a:lnSpc>
                <a:spcPct val="150000"/>
              </a:lnSpc>
              <a:spcAft>
                <a:spcPts val="800"/>
              </a:spcAft>
            </a:pPr>
            <a:r>
              <a:rPr lang="el-GR" b="1" dirty="0"/>
              <a:t>Κύρια προϊόντα που εισάγονται στην Σαουδική Αραβία είναι:</a:t>
            </a:r>
            <a:br>
              <a:rPr lang="el-GR" b="1" dirty="0"/>
            </a:br>
            <a:r>
              <a:rPr lang="el-GR" b="1" dirty="0"/>
              <a:t>-</a:t>
            </a:r>
            <a:r>
              <a:rPr lang="el-GR" b="1" dirty="0" err="1"/>
              <a:t>Οπωροκηπευτικά</a:t>
            </a:r>
            <a:br>
              <a:rPr lang="el-GR" b="1" dirty="0"/>
            </a:br>
            <a:r>
              <a:rPr lang="el-GR" b="1" dirty="0"/>
              <a:t>-Ελαιωδών καρπών</a:t>
            </a:r>
            <a:br>
              <a:rPr lang="el-GR" b="1" dirty="0"/>
            </a:br>
            <a:r>
              <a:rPr lang="el-GR" b="1" dirty="0"/>
              <a:t>-</a:t>
            </a:r>
            <a:r>
              <a:rPr lang="el-GR" b="1" dirty="0" err="1"/>
              <a:t>Ιχθυρά</a:t>
            </a:r>
            <a:r>
              <a:rPr lang="el-GR" b="1" dirty="0"/>
              <a:t> /Κρέατα / Πουλερικά</a:t>
            </a:r>
            <a:br>
              <a:rPr lang="el-GR" b="1" dirty="0"/>
            </a:br>
            <a:r>
              <a:rPr lang="el-GR" b="1" dirty="0"/>
              <a:t>- Χυμοί/Αναψυκτικά</a:t>
            </a:r>
            <a:br>
              <a:rPr lang="el-GR" b="1" dirty="0"/>
            </a:br>
            <a:r>
              <a:rPr lang="el-GR" b="1" dirty="0"/>
              <a:t>-Προϊόντα Αρτοποιίας Ζαχαροπλαστικής/</a:t>
            </a:r>
            <a:r>
              <a:rPr lang="en-US" b="1" dirty="0"/>
              <a:t>confectionary -spreads</a:t>
            </a:r>
            <a:br>
              <a:rPr lang="en-US" b="1" dirty="0"/>
            </a:br>
            <a:r>
              <a:rPr lang="en-US" b="1" dirty="0"/>
              <a:t>-</a:t>
            </a:r>
            <a:r>
              <a:rPr lang="el-GR" b="1" dirty="0"/>
              <a:t>Γαλακτοκομικά</a:t>
            </a:r>
            <a:br>
              <a:rPr lang="el-GR" b="1" dirty="0"/>
            </a:br>
            <a:r>
              <a:rPr lang="el-GR" b="1" dirty="0"/>
              <a:t>-ΒΙΟ προϊόντα – Η</a:t>
            </a:r>
            <a:r>
              <a:rPr lang="en-US" b="1" dirty="0" err="1"/>
              <a:t>ealthy</a:t>
            </a:r>
            <a:r>
              <a:rPr lang="en-US" b="1" dirty="0"/>
              <a:t> snacks</a:t>
            </a:r>
            <a:br>
              <a:rPr lang="en-US" b="1" dirty="0"/>
            </a:br>
            <a:r>
              <a:rPr lang="en-US" b="1" dirty="0"/>
              <a:t>-</a:t>
            </a:r>
            <a:r>
              <a:rPr lang="el-GR" b="1" dirty="0"/>
              <a:t>Υλικά συσκευασίας – </a:t>
            </a:r>
            <a:r>
              <a:rPr lang="en-US" b="1" dirty="0" err="1"/>
              <a:t>Horeca</a:t>
            </a:r>
            <a:r>
              <a:rPr lang="en-US" b="1" dirty="0"/>
              <a:t> Equipment</a:t>
            </a: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800" b="1"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2" name="Εικόνα 1">
            <a:extLst>
              <a:ext uri="{FF2B5EF4-FFF2-40B4-BE49-F238E27FC236}">
                <a16:creationId xmlns:a16="http://schemas.microsoft.com/office/drawing/2014/main" id="{03CE8920-FBD4-2AE5-243C-8FF2DEE29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100551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0" y="1006185"/>
            <a:ext cx="8534400" cy="4706126"/>
          </a:xfrm>
        </p:spPr>
        <p:txBody>
          <a:bodyPr>
            <a:normAutofit fontScale="92500" lnSpcReduction="20000"/>
          </a:bodyPr>
          <a:lstStyle/>
          <a:p>
            <a:pPr marL="0" indent="0" algn="ctr">
              <a:buNone/>
            </a:pPr>
            <a:endParaRPr lang="en-US" b="1" i="0" dirty="0">
              <a:solidFill>
                <a:srgbClr val="173861"/>
              </a:solidFill>
              <a:effectLst/>
              <a:latin typeface="PFDINTextPro Neue"/>
            </a:endParaRPr>
          </a:p>
          <a:p>
            <a:pPr>
              <a:lnSpc>
                <a:spcPct val="120000"/>
              </a:lnSpc>
              <a:buFont typeface="Arial" panose="020B0604020202020204" pitchFamily="34" charset="0"/>
              <a:buChar char="•"/>
            </a:pPr>
            <a:endParaRPr lang="el-GR" sz="2400" b="1" i="0" dirty="0">
              <a:solidFill>
                <a:schemeClr val="bg1"/>
              </a:solidFill>
              <a:effectLst/>
            </a:endParaRPr>
          </a:p>
          <a:p>
            <a:pPr marL="342900" lvl="0" indent="-342900" algn="just">
              <a:lnSpc>
                <a:spcPct val="150000"/>
              </a:lnSpc>
              <a:buFont typeface="Arial" panose="020B0604020202020204" pitchFamily="34" charset="0"/>
              <a:buChar char="•"/>
              <a:tabLst>
                <a:tab pos="457200" algn="l"/>
              </a:tabLst>
            </a:pPr>
            <a:r>
              <a:rPr lang="el-GR" sz="2400" b="1" dirty="0">
                <a:solidFill>
                  <a:schemeClr val="bg1"/>
                </a:solidFill>
                <a:effectLst/>
                <a:ea typeface="Times New Roman" panose="02020603050405020304" pitchFamily="18" charset="0"/>
                <a:cs typeface="Times New Roman" panose="02020603050405020304" pitchFamily="18" charset="0"/>
              </a:rPr>
              <a:t>Εκθεσιακός Χώρος: </a:t>
            </a:r>
            <a:r>
              <a:rPr lang="en-US" sz="2400" b="1" dirty="0">
                <a:solidFill>
                  <a:schemeClr val="bg1"/>
                </a:solidFill>
                <a:effectLst/>
                <a:ea typeface="Times New Roman" panose="02020603050405020304" pitchFamily="18" charset="0"/>
                <a:cs typeface="Times New Roman" panose="02020603050405020304" pitchFamily="18" charset="0"/>
              </a:rPr>
              <a:t>15</a:t>
            </a:r>
            <a:r>
              <a:rPr lang="el-GR" sz="2400" b="1" dirty="0">
                <a:solidFill>
                  <a:schemeClr val="bg1"/>
                </a:solidFill>
                <a:effectLst/>
                <a:ea typeface="Times New Roman" panose="02020603050405020304" pitchFamily="18" charset="0"/>
                <a:cs typeface="Times New Roman" panose="02020603050405020304" pitchFamily="18" charset="0"/>
              </a:rPr>
              <a:t>.000 τ.μ.</a:t>
            </a:r>
          </a:p>
          <a:p>
            <a:pPr marL="342900" lvl="0" indent="-342900" algn="just">
              <a:lnSpc>
                <a:spcPct val="150000"/>
              </a:lnSpc>
              <a:buFont typeface="Arial" panose="020B0604020202020204" pitchFamily="34" charset="0"/>
              <a:buChar char="•"/>
              <a:tabLst>
                <a:tab pos="457200" algn="l"/>
              </a:tabLst>
            </a:pPr>
            <a:r>
              <a:rPr lang="el-GR" sz="2400" b="1" dirty="0">
                <a:solidFill>
                  <a:schemeClr val="bg1"/>
                </a:solidFill>
                <a:effectLst/>
                <a:ea typeface="Times New Roman" panose="02020603050405020304" pitchFamily="18" charset="0"/>
                <a:cs typeface="Times New Roman" panose="02020603050405020304" pitchFamily="18" charset="0"/>
              </a:rPr>
              <a:t>Περισσότεροι από 245 επαγγελματίες από 33 χώρες, με 10.700 </a:t>
            </a:r>
            <a:r>
              <a:rPr lang="el-GR" sz="2400" b="1" dirty="0" err="1">
                <a:solidFill>
                  <a:schemeClr val="bg1"/>
                </a:solidFill>
                <a:effectLst/>
                <a:ea typeface="Times New Roman" panose="02020603050405020304" pitchFamily="18" charset="0"/>
                <a:cs typeface="Times New Roman" panose="02020603050405020304" pitchFamily="18" charset="0"/>
              </a:rPr>
              <a:t>brands</a:t>
            </a:r>
            <a:r>
              <a:rPr lang="el-GR" sz="2400" b="1" dirty="0">
                <a:solidFill>
                  <a:schemeClr val="bg1"/>
                </a:solidFill>
                <a:effectLst/>
                <a:ea typeface="Times New Roman" panose="02020603050405020304" pitchFamily="18" charset="0"/>
                <a:cs typeface="Times New Roman" panose="02020603050405020304" pitchFamily="18" charset="0"/>
              </a:rPr>
              <a:t>.</a:t>
            </a:r>
          </a:p>
          <a:p>
            <a:pPr marL="342900" lvl="0" indent="-342900" algn="just">
              <a:lnSpc>
                <a:spcPct val="150000"/>
              </a:lnSpc>
              <a:buFont typeface="Arial" panose="020B0604020202020204" pitchFamily="34" charset="0"/>
              <a:buChar char="•"/>
              <a:tabLst>
                <a:tab pos="457200" algn="l"/>
              </a:tabLst>
            </a:pPr>
            <a:r>
              <a:rPr lang="el-GR" sz="2400" b="1" dirty="0">
                <a:solidFill>
                  <a:schemeClr val="bg1"/>
                </a:solidFill>
                <a:effectLst/>
                <a:ea typeface="Times New Roman" panose="02020603050405020304" pitchFamily="18" charset="0"/>
                <a:cs typeface="Times New Roman" panose="02020603050405020304" pitchFamily="18" charset="0"/>
              </a:rPr>
              <a:t>22.000 επισκέπτες όπου το 48% ήταν διεθνείς επισκέπτες και το 52% τοπικοί.</a:t>
            </a:r>
          </a:p>
          <a:p>
            <a:pPr marL="342900" lvl="0" indent="-342900" algn="just">
              <a:lnSpc>
                <a:spcPct val="150000"/>
              </a:lnSpc>
              <a:buFont typeface="Arial" panose="020B0604020202020204" pitchFamily="34" charset="0"/>
              <a:buChar char="•"/>
              <a:tabLst>
                <a:tab pos="457200" algn="l"/>
              </a:tabLst>
            </a:pPr>
            <a:r>
              <a:rPr lang="el-GR" sz="2400" b="1" dirty="0">
                <a:solidFill>
                  <a:schemeClr val="bg1"/>
                </a:solidFill>
                <a:effectLst/>
                <a:ea typeface="Times New Roman" panose="02020603050405020304" pitchFamily="18" charset="0"/>
                <a:cs typeface="Times New Roman" panose="02020603050405020304" pitchFamily="18" charset="0"/>
              </a:rPr>
              <a:t>Το 85% των επισκεπτών αναζητούν τις τελευταίες τάσεις και πιθανές επιχειρηματικές δραστηριότητες.</a:t>
            </a:r>
          </a:p>
          <a:p>
            <a:pPr marL="0" indent="0">
              <a:lnSpc>
                <a:spcPct val="120000"/>
              </a:lnSpc>
              <a:buNone/>
            </a:pPr>
            <a:endParaRPr lang="en-US" sz="2900" b="0" i="0" dirty="0">
              <a:solidFill>
                <a:schemeClr val="bg1"/>
              </a:solidFill>
              <a:effectLst/>
              <a:latin typeface="+mj-lt"/>
            </a:endParaRPr>
          </a:p>
          <a:p>
            <a:pPr marL="0" indent="0">
              <a:lnSpc>
                <a:spcPct val="120000"/>
              </a:lnSpc>
              <a:buNone/>
            </a:pPr>
            <a:endParaRPr lang="en-US" b="0" i="0" dirty="0">
              <a:solidFill>
                <a:srgbClr val="173861"/>
              </a:solidFill>
              <a:effectLst/>
              <a:latin typeface="Source Sans Pro" panose="020B0503030403020204" pitchFamily="34" charset="0"/>
            </a:endParaRPr>
          </a:p>
          <a:p>
            <a:pPr marL="0" indent="0" algn="ctr">
              <a:buNone/>
            </a:pPr>
            <a:endParaRPr lang="el-GR" dirty="0"/>
          </a:p>
        </p:txBody>
      </p:sp>
      <p:sp>
        <p:nvSpPr>
          <p:cNvPr id="10" name="TextBox 9">
            <a:extLst>
              <a:ext uri="{FF2B5EF4-FFF2-40B4-BE49-F238E27FC236}">
                <a16:creationId xmlns:a16="http://schemas.microsoft.com/office/drawing/2014/main" id="{9D0A9601-5A42-9F94-57C0-660E32346EB5}"/>
              </a:ext>
            </a:extLst>
          </p:cNvPr>
          <p:cNvSpPr txBox="1"/>
          <p:nvPr/>
        </p:nvSpPr>
        <p:spPr>
          <a:xfrm>
            <a:off x="-1" y="0"/>
            <a:ext cx="8627633" cy="954107"/>
          </a:xfrm>
          <a:prstGeom prst="rect">
            <a:avLst/>
          </a:prstGeom>
          <a:noFill/>
        </p:spPr>
        <p:txBody>
          <a:bodyPr wrap="square">
            <a:spAutoFit/>
          </a:bodyPr>
          <a:lstStyle/>
          <a:p>
            <a:pPr marL="0" indent="0" algn="ctr">
              <a:buNone/>
            </a:pPr>
            <a:r>
              <a:rPr lang="el-GR" sz="2800" b="1" i="0" dirty="0">
                <a:effectLst/>
                <a:latin typeface="+mj-lt"/>
              </a:rPr>
              <a:t>ΣΤΑΤΙΣΤΙΚΑ </a:t>
            </a:r>
            <a:r>
              <a:rPr lang="el-GR" sz="2800" b="1" i="0" dirty="0">
                <a:solidFill>
                  <a:schemeClr val="bg1"/>
                </a:solidFill>
                <a:effectLst/>
                <a:latin typeface="+mj-lt"/>
              </a:rPr>
              <a:t>ΣΤΟΙΧΕΙΑ</a:t>
            </a:r>
            <a:r>
              <a:rPr lang="el-GR" sz="2800" b="1" i="0" dirty="0">
                <a:effectLst/>
                <a:latin typeface="+mj-lt"/>
              </a:rPr>
              <a:t> </a:t>
            </a:r>
          </a:p>
          <a:p>
            <a:pPr marL="0" indent="0" algn="ctr">
              <a:buNone/>
            </a:pPr>
            <a:r>
              <a:rPr lang="el-GR" sz="2800" b="1" i="0" dirty="0">
                <a:solidFill>
                  <a:schemeClr val="bg1"/>
                </a:solidFill>
                <a:effectLst/>
                <a:latin typeface="+mj-lt"/>
              </a:rPr>
              <a:t>ΠΡΟΗΓΟΥΜΕΝΗΣ </a:t>
            </a:r>
            <a:r>
              <a:rPr lang="el-GR" sz="2800" b="1" i="0" dirty="0">
                <a:effectLst/>
                <a:latin typeface="+mj-lt"/>
              </a:rPr>
              <a:t>ΔΙΟΡΓΑΝΩΣΗΣ 2022</a:t>
            </a:r>
          </a:p>
        </p:txBody>
      </p:sp>
      <p:pic>
        <p:nvPicPr>
          <p:cNvPr id="11" name="Εικόνα 10">
            <a:extLst>
              <a:ext uri="{FF2B5EF4-FFF2-40B4-BE49-F238E27FC236}">
                <a16:creationId xmlns:a16="http://schemas.microsoft.com/office/drawing/2014/main" id="{91831CE3-5E37-F76D-1F07-03E7F1200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62755BAB-B5B3-74FD-20C3-9FBFF0040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12311"/>
            <a:ext cx="8534399" cy="1145689"/>
          </a:xfrm>
          <a:prstGeom prst="rect">
            <a:avLst/>
          </a:prstGeom>
        </p:spPr>
      </p:pic>
    </p:spTree>
    <p:extLst>
      <p:ext uri="{BB962C8B-B14F-4D97-AF65-F5344CB8AC3E}">
        <p14:creationId xmlns:p14="http://schemas.microsoft.com/office/powerpoint/2010/main" val="107766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0DC491-9124-274D-D034-817A945A02F9}"/>
              </a:ext>
            </a:extLst>
          </p:cNvPr>
          <p:cNvSpPr txBox="1"/>
          <p:nvPr/>
        </p:nvSpPr>
        <p:spPr>
          <a:xfrm>
            <a:off x="7155402" y="0"/>
            <a:ext cx="5036598" cy="4401205"/>
          </a:xfrm>
          <a:prstGeom prst="rect">
            <a:avLst/>
          </a:prstGeom>
          <a:noFill/>
        </p:spPr>
        <p:txBody>
          <a:bodyPr wrap="square">
            <a:spAutoFit/>
          </a:bodyPr>
          <a:lstStyle/>
          <a:p>
            <a:r>
              <a:rPr lang="el-GR" sz="1600" b="1" dirty="0">
                <a:solidFill>
                  <a:schemeClr val="accent6"/>
                </a:solidFill>
                <a:latin typeface="Book Antiqua" panose="02040602050305030304" pitchFamily="18" charset="0"/>
              </a:rPr>
              <a:t>Πρακτικές πληροφορίες </a:t>
            </a:r>
            <a:r>
              <a:rPr lang="en-US" sz="1600" b="1" dirty="0">
                <a:solidFill>
                  <a:schemeClr val="accent6"/>
                </a:solidFill>
                <a:latin typeface="Book Antiqua" panose="02040602050305030304" pitchFamily="18" charset="0"/>
              </a:rPr>
              <a:t>:</a:t>
            </a:r>
          </a:p>
          <a:p>
            <a:endParaRPr lang="en-US" sz="1600" dirty="0">
              <a:solidFill>
                <a:schemeClr val="accent6"/>
              </a:solidFill>
              <a:latin typeface="Book Antiqua" panose="02040602050305030304" pitchFamily="18" charset="0"/>
            </a:endParaRPr>
          </a:p>
          <a:p>
            <a:pPr algn="just">
              <a:lnSpc>
                <a:spcPct val="150000"/>
              </a:lnSpc>
            </a:pPr>
            <a:r>
              <a:rPr lang="el-GR" sz="1600" b="1" dirty="0">
                <a:solidFill>
                  <a:schemeClr val="accent6"/>
                </a:solidFill>
                <a:effectLst/>
                <a:latin typeface="Book Antiqua" panose="02040602050305030304" pitchFamily="18" charset="0"/>
                <a:ea typeface="Times New Roman" panose="02020603050405020304" pitchFamily="18" charset="0"/>
              </a:rPr>
              <a:t>Η </a:t>
            </a:r>
            <a:r>
              <a:rPr lang="en-US" sz="1600" b="1" dirty="0">
                <a:solidFill>
                  <a:schemeClr val="accent6"/>
                </a:solidFill>
                <a:effectLst/>
                <a:latin typeface="Book Antiqua" panose="02040602050305030304" pitchFamily="18" charset="0"/>
                <a:ea typeface="Times New Roman" panose="02020603050405020304" pitchFamily="18" charset="0"/>
                <a:cs typeface="Arial" panose="020B0604020202020204" pitchFamily="34" charset="0"/>
              </a:rPr>
              <a:t>Saudi </a:t>
            </a:r>
            <a:r>
              <a:rPr lang="en-US" sz="1600" b="1" dirty="0" err="1">
                <a:solidFill>
                  <a:schemeClr val="accent6"/>
                </a:solidFill>
                <a:effectLst/>
                <a:latin typeface="Book Antiqua" panose="02040602050305030304" pitchFamily="18" charset="0"/>
                <a:ea typeface="Times New Roman" panose="02020603050405020304" pitchFamily="18" charset="0"/>
                <a:cs typeface="Arial" panose="020B0604020202020204" pitchFamily="34" charset="0"/>
              </a:rPr>
              <a:t>Horeca</a:t>
            </a:r>
            <a:r>
              <a:rPr lang="en-US" sz="1600" b="1" dirty="0">
                <a:solidFill>
                  <a:schemeClr val="accent6"/>
                </a:solidFill>
                <a:effectLst/>
                <a:latin typeface="Book Antiqua" panose="02040602050305030304" pitchFamily="18" charset="0"/>
                <a:ea typeface="Times New Roman" panose="02020603050405020304" pitchFamily="18" charset="0"/>
                <a:cs typeface="Arial" panose="020B0604020202020204" pitchFamily="34" charset="0"/>
              </a:rPr>
              <a:t> Riyadh</a:t>
            </a:r>
            <a:r>
              <a:rPr lang="el-GR" sz="1600" b="1" dirty="0">
                <a:solidFill>
                  <a:schemeClr val="accent6"/>
                </a:solidFill>
                <a:effectLst/>
                <a:latin typeface="Book Antiqua" panose="02040602050305030304" pitchFamily="18" charset="0"/>
                <a:ea typeface="Times New Roman" panose="02020603050405020304" pitchFamily="18" charset="0"/>
                <a:cs typeface="Arial" panose="020B0604020202020204" pitchFamily="34" charset="0"/>
              </a:rPr>
              <a:t> 2023</a:t>
            </a:r>
            <a:r>
              <a:rPr lang="el-GR" sz="1600" b="1" dirty="0">
                <a:solidFill>
                  <a:schemeClr val="accent6"/>
                </a:solidFill>
                <a:effectLst/>
                <a:latin typeface="Book Antiqua" panose="02040602050305030304" pitchFamily="18" charset="0"/>
                <a:ea typeface="Times New Roman" panose="02020603050405020304" pitchFamily="18" charset="0"/>
              </a:rPr>
              <a:t> λαμβάνει χώρα από τις 27 έως τις 29 Νοεμβρίου 2023, στον εκθεσιακό χώρο </a:t>
            </a:r>
            <a:r>
              <a:rPr lang="en-US" sz="1600" b="1" dirty="0">
                <a:solidFill>
                  <a:schemeClr val="accent6"/>
                </a:solidFill>
                <a:effectLst/>
                <a:latin typeface="Book Antiqua" panose="02040602050305030304" pitchFamily="18" charset="0"/>
                <a:ea typeface="Times New Roman" panose="02020603050405020304" pitchFamily="18" charset="0"/>
              </a:rPr>
              <a:t>Riyadh International Convention</a:t>
            </a:r>
            <a:r>
              <a:rPr lang="el-GR" sz="1600" b="1" dirty="0">
                <a:solidFill>
                  <a:schemeClr val="accent6"/>
                </a:solidFill>
                <a:effectLst/>
                <a:latin typeface="Book Antiqua" panose="02040602050305030304" pitchFamily="18" charset="0"/>
                <a:ea typeface="Times New Roman" panose="02020603050405020304" pitchFamily="18" charset="0"/>
              </a:rPr>
              <a:t> &amp; </a:t>
            </a:r>
            <a:r>
              <a:rPr lang="en-US" sz="1600" b="1" dirty="0">
                <a:solidFill>
                  <a:schemeClr val="accent6"/>
                </a:solidFill>
                <a:effectLst/>
                <a:latin typeface="Book Antiqua" panose="02040602050305030304" pitchFamily="18" charset="0"/>
                <a:ea typeface="Times New Roman" panose="02020603050405020304" pitchFamily="18" charset="0"/>
              </a:rPr>
              <a:t>Exhibition Center</a:t>
            </a:r>
            <a:r>
              <a:rPr lang="el-GR" sz="1600" b="1" dirty="0">
                <a:solidFill>
                  <a:schemeClr val="accent6"/>
                </a:solidFill>
                <a:effectLst/>
                <a:latin typeface="Book Antiqua" panose="02040602050305030304" pitchFamily="18" charset="0"/>
                <a:ea typeface="Times New Roman" panose="02020603050405020304" pitchFamily="18" charset="0"/>
              </a:rPr>
              <a:t> (</a:t>
            </a:r>
            <a:r>
              <a:rPr lang="en-US" sz="1600" b="1" dirty="0">
                <a:solidFill>
                  <a:schemeClr val="accent6"/>
                </a:solidFill>
                <a:effectLst/>
                <a:latin typeface="Book Antiqua" panose="02040602050305030304" pitchFamily="18" charset="0"/>
                <a:ea typeface="Times New Roman" panose="02020603050405020304" pitchFamily="18" charset="0"/>
              </a:rPr>
              <a:t>RICEC</a:t>
            </a:r>
            <a:r>
              <a:rPr lang="el-GR" sz="1600" b="1" dirty="0">
                <a:solidFill>
                  <a:schemeClr val="accent6"/>
                </a:solidFill>
                <a:effectLst/>
                <a:latin typeface="Book Antiqua" panose="02040602050305030304" pitchFamily="18" charset="0"/>
                <a:ea typeface="Times New Roman" panose="02020603050405020304" pitchFamily="18" charset="0"/>
              </a:rPr>
              <a:t>).</a:t>
            </a:r>
            <a:endParaRPr lang="el-GR" sz="1600" dirty="0">
              <a:solidFill>
                <a:schemeClr val="accent6"/>
              </a:solidFill>
              <a:effectLst/>
              <a:latin typeface="Book Antiqua" panose="02040602050305030304" pitchFamily="18" charset="0"/>
              <a:ea typeface="Times New Roman" panose="02020603050405020304" pitchFamily="18" charset="0"/>
            </a:endParaRPr>
          </a:p>
          <a:p>
            <a:endParaRPr lang="el-GR" sz="1600" b="1" dirty="0">
              <a:solidFill>
                <a:schemeClr val="accent6"/>
              </a:solidFill>
              <a:latin typeface="Book Antiqua" panose="02040602050305030304" pitchFamily="18" charset="0"/>
            </a:endParaRPr>
          </a:p>
          <a:p>
            <a:r>
              <a:rPr lang="el-GR" sz="1600" b="1" dirty="0">
                <a:solidFill>
                  <a:schemeClr val="accent6"/>
                </a:solidFill>
                <a:latin typeface="Book Antiqua" panose="02040602050305030304" pitchFamily="18" charset="0"/>
              </a:rPr>
              <a:t>Ώρες λειτουργίας.</a:t>
            </a:r>
            <a:endParaRPr lang="en-US" sz="1600" b="1" dirty="0">
              <a:solidFill>
                <a:schemeClr val="accent6"/>
              </a:solidFill>
              <a:latin typeface="Book Antiqua" panose="02040602050305030304" pitchFamily="18" charset="0"/>
            </a:endParaRPr>
          </a:p>
          <a:p>
            <a:endParaRPr lang="en-US" sz="1600" b="1" dirty="0">
              <a:solidFill>
                <a:schemeClr val="accent6"/>
              </a:solidFill>
              <a:latin typeface="Book Antiqua" panose="02040602050305030304" pitchFamily="18" charset="0"/>
            </a:endParaRPr>
          </a:p>
          <a:p>
            <a:r>
              <a:rPr lang="el-GR" sz="1600" b="1" dirty="0">
                <a:solidFill>
                  <a:schemeClr val="accent6"/>
                </a:solidFill>
                <a:latin typeface="Book Antiqua" panose="02040602050305030304" pitchFamily="18" charset="0"/>
              </a:rPr>
              <a:t>Δευτέρα, </a:t>
            </a:r>
            <a:r>
              <a:rPr lang="en-US" sz="1600" b="1" dirty="0">
                <a:solidFill>
                  <a:schemeClr val="accent6"/>
                </a:solidFill>
                <a:latin typeface="Book Antiqua" panose="02040602050305030304" pitchFamily="18" charset="0"/>
              </a:rPr>
              <a:t>27</a:t>
            </a:r>
            <a:r>
              <a:rPr lang="el-GR" sz="1600" b="1" dirty="0">
                <a:solidFill>
                  <a:schemeClr val="accent6"/>
                </a:solidFill>
                <a:latin typeface="Book Antiqua" panose="02040602050305030304" pitchFamily="18" charset="0"/>
              </a:rPr>
              <a:t> Νοεμβρίου 16:00 - 22:00 </a:t>
            </a:r>
          </a:p>
          <a:p>
            <a:endParaRPr lang="el-GR" sz="1600" b="1" dirty="0">
              <a:solidFill>
                <a:schemeClr val="accent6"/>
              </a:solidFill>
              <a:latin typeface="Book Antiqua" panose="02040602050305030304" pitchFamily="18" charset="0"/>
            </a:endParaRPr>
          </a:p>
          <a:p>
            <a:r>
              <a:rPr lang="el-GR" sz="1600" b="1" dirty="0">
                <a:solidFill>
                  <a:schemeClr val="accent6"/>
                </a:solidFill>
                <a:latin typeface="Book Antiqua" panose="02040602050305030304" pitchFamily="18" charset="0"/>
              </a:rPr>
              <a:t>Τρίτη, </a:t>
            </a:r>
            <a:r>
              <a:rPr lang="en-US" sz="1600" b="1" dirty="0">
                <a:solidFill>
                  <a:schemeClr val="accent6"/>
                </a:solidFill>
                <a:latin typeface="Book Antiqua" panose="02040602050305030304" pitchFamily="18" charset="0"/>
              </a:rPr>
              <a:t>2</a:t>
            </a:r>
            <a:r>
              <a:rPr lang="el-GR" sz="1600" b="1" dirty="0">
                <a:solidFill>
                  <a:schemeClr val="accent6"/>
                </a:solidFill>
                <a:latin typeface="Book Antiqua" panose="02040602050305030304" pitchFamily="18" charset="0"/>
              </a:rPr>
              <a:t>8 Νοεμβρίου 14:00 - 22:00 </a:t>
            </a:r>
          </a:p>
          <a:p>
            <a:endParaRPr lang="el-GR" sz="1600" b="1" dirty="0">
              <a:solidFill>
                <a:schemeClr val="accent6"/>
              </a:solidFill>
              <a:latin typeface="Book Antiqua" panose="02040602050305030304" pitchFamily="18" charset="0"/>
            </a:endParaRPr>
          </a:p>
          <a:p>
            <a:r>
              <a:rPr lang="el-GR" sz="1600" b="1" dirty="0">
                <a:solidFill>
                  <a:schemeClr val="accent6"/>
                </a:solidFill>
                <a:latin typeface="Book Antiqua" panose="02040602050305030304" pitchFamily="18" charset="0"/>
              </a:rPr>
              <a:t>Τετάρτη, </a:t>
            </a:r>
            <a:r>
              <a:rPr lang="en-US" sz="1600" b="1" dirty="0">
                <a:solidFill>
                  <a:schemeClr val="accent6"/>
                </a:solidFill>
                <a:latin typeface="Book Antiqua" panose="02040602050305030304" pitchFamily="18" charset="0"/>
              </a:rPr>
              <a:t>2</a:t>
            </a:r>
            <a:r>
              <a:rPr lang="el-GR" sz="1600" b="1" dirty="0">
                <a:solidFill>
                  <a:schemeClr val="accent6"/>
                </a:solidFill>
                <a:latin typeface="Book Antiqua" panose="02040602050305030304" pitchFamily="18" charset="0"/>
              </a:rPr>
              <a:t>9 Νοεμβρίου 14:00 - 22:00 </a:t>
            </a:r>
            <a:endParaRPr lang="en-US" sz="1600" b="1" dirty="0">
              <a:solidFill>
                <a:schemeClr val="accent6"/>
              </a:solidFill>
              <a:latin typeface="Book Antiqua" panose="02040602050305030304" pitchFamily="18" charset="0"/>
            </a:endParaRPr>
          </a:p>
          <a:p>
            <a:endParaRPr lang="en-US" sz="1200" dirty="0">
              <a:solidFill>
                <a:schemeClr val="accent6">
                  <a:lumMod val="75000"/>
                </a:schemeClr>
              </a:solidFill>
            </a:endParaRPr>
          </a:p>
          <a:p>
            <a:endParaRPr lang="en-US" sz="1200" dirty="0">
              <a:solidFill>
                <a:schemeClr val="accent6">
                  <a:lumMod val="75000"/>
                </a:schemeClr>
              </a:solidFill>
            </a:endParaRPr>
          </a:p>
        </p:txBody>
      </p:sp>
      <p:pic>
        <p:nvPicPr>
          <p:cNvPr id="4" name="Εικόνα 3">
            <a:extLst>
              <a:ext uri="{FF2B5EF4-FFF2-40B4-BE49-F238E27FC236}">
                <a16:creationId xmlns:a16="http://schemas.microsoft.com/office/drawing/2014/main" id="{2783BAB3-C2E7-0681-0E33-2793FA8EE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55402" cy="4377119"/>
          </a:xfrm>
          <a:prstGeom prst="rect">
            <a:avLst/>
          </a:prstGeom>
        </p:spPr>
      </p:pic>
      <p:pic>
        <p:nvPicPr>
          <p:cNvPr id="5" name="Εικόνα 4">
            <a:extLst>
              <a:ext uri="{FF2B5EF4-FFF2-40B4-BE49-F238E27FC236}">
                <a16:creationId xmlns:a16="http://schemas.microsoft.com/office/drawing/2014/main" id="{F173E881-9475-276A-A77A-80BAE19532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2155"/>
            <a:ext cx="7155402" cy="1185846"/>
          </a:xfrm>
          <a:prstGeom prst="rect">
            <a:avLst/>
          </a:prstGeom>
        </p:spPr>
      </p:pic>
      <p:sp>
        <p:nvSpPr>
          <p:cNvPr id="8" name="TextBox 7">
            <a:extLst>
              <a:ext uri="{FF2B5EF4-FFF2-40B4-BE49-F238E27FC236}">
                <a16:creationId xmlns:a16="http://schemas.microsoft.com/office/drawing/2014/main" id="{37757082-0429-50F1-0ACA-0ADC0056A03B}"/>
              </a:ext>
            </a:extLst>
          </p:cNvPr>
          <p:cNvSpPr txBox="1"/>
          <p:nvPr/>
        </p:nvSpPr>
        <p:spPr>
          <a:xfrm>
            <a:off x="0" y="4377119"/>
            <a:ext cx="6965575" cy="1295035"/>
          </a:xfrm>
          <a:prstGeom prst="rect">
            <a:avLst/>
          </a:prstGeom>
          <a:noFill/>
        </p:spPr>
        <p:txBody>
          <a:bodyPr wrap="square">
            <a:spAutoFit/>
          </a:bodyPr>
          <a:lstStyle/>
          <a:p>
            <a:pPr>
              <a:lnSpc>
                <a:spcPct val="150000"/>
              </a:lnSpc>
            </a:pPr>
            <a:r>
              <a:rPr lang="el-GR" sz="1800" b="1" dirty="0">
                <a:effectLst/>
                <a:latin typeface="Book Antiqua" panose="02040602050305030304" pitchFamily="18" charset="0"/>
                <a:ea typeface="Times New Roman" panose="02020603050405020304" pitchFamily="18" charset="0"/>
              </a:rPr>
              <a:t>ΧΡHΣΙΜΑ LINKS</a:t>
            </a:r>
            <a:br>
              <a:rPr lang="el-GR" sz="1800" dirty="0">
                <a:effectLst/>
                <a:latin typeface="Book Antiqua" panose="02040602050305030304" pitchFamily="18" charset="0"/>
                <a:ea typeface="Times New Roman" panose="02020603050405020304" pitchFamily="18" charset="0"/>
              </a:rPr>
            </a:br>
            <a:r>
              <a:rPr lang="el-GR" sz="1800" b="1" u="sng" dirty="0">
                <a:solidFill>
                  <a:srgbClr val="0000FF"/>
                </a:solidFill>
                <a:effectLst/>
                <a:latin typeface="Book Antiqua" panose="02040602050305030304" pitchFamily="18" charset="0"/>
                <a:ea typeface="Times New Roman" panose="02020603050405020304" pitchFamily="18" charset="0"/>
                <a:hlinkClick r:id="rId4"/>
              </a:rPr>
              <a:t>https://www.saudihoreca.com/Riyadh/EN/</a:t>
            </a:r>
            <a:endParaRPr lang="el-GR" sz="1800" dirty="0">
              <a:effectLst/>
              <a:latin typeface="Times New Roman" panose="02020603050405020304" pitchFamily="18" charset="0"/>
              <a:ea typeface="Times New Roman" panose="02020603050405020304" pitchFamily="18" charset="0"/>
            </a:endParaRPr>
          </a:p>
          <a:p>
            <a:pPr>
              <a:lnSpc>
                <a:spcPct val="150000"/>
              </a:lnSpc>
            </a:pPr>
            <a:r>
              <a:rPr lang="el-GR" sz="1800" b="1" u="sng" dirty="0">
                <a:solidFill>
                  <a:srgbClr val="0000FF"/>
                </a:solidFill>
                <a:effectLst/>
                <a:latin typeface="Book Antiqua" panose="02040602050305030304" pitchFamily="18" charset="0"/>
                <a:ea typeface="Times New Roman" panose="02020603050405020304" pitchFamily="18" charset="0"/>
                <a:hlinkClick r:id="rId5"/>
              </a:rPr>
              <a:t>https://www.facebook.com/saudihoreca/</a:t>
            </a:r>
            <a:endParaRPr lang="el-G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8004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fontScale="92500"/>
          </a:bodyPr>
          <a:lstStyle/>
          <a:p>
            <a:pPr marL="0" indent="0" algn="ctr">
              <a:lnSpc>
                <a:spcPct val="150000"/>
              </a:lnSpc>
              <a:buNone/>
            </a:pPr>
            <a:r>
              <a:rPr lang="el-GR" sz="4000" b="1" dirty="0">
                <a:solidFill>
                  <a:schemeClr val="bg1"/>
                </a:solidFill>
              </a:rPr>
              <a:t>Διείσδυση στις Παγκόσμιες Αγορές:</a:t>
            </a:r>
            <a:br>
              <a:rPr lang="el-GR" sz="4000" b="1" dirty="0">
                <a:solidFill>
                  <a:schemeClr val="bg1"/>
                </a:solidFill>
              </a:rPr>
            </a:br>
            <a:r>
              <a:rPr lang="el-GR" sz="4000" b="1" dirty="0">
                <a:solidFill>
                  <a:schemeClr val="bg1"/>
                </a:solidFill>
              </a:rPr>
              <a:t>Η μόνη επιλογή για τον παραγωγό </a:t>
            </a:r>
            <a:r>
              <a:rPr lang="el-GR" sz="4000" b="1" dirty="0">
                <a:solidFill>
                  <a:schemeClr val="tx1"/>
                </a:solidFill>
              </a:rPr>
              <a:t>και τη Σύγχρονη Μεταποιητική Ελληνική Επιχείρηση</a:t>
            </a:r>
          </a:p>
        </p:txBody>
      </p:sp>
      <p:pic>
        <p:nvPicPr>
          <p:cNvPr id="4" name="Εικόνα 3">
            <a:extLst>
              <a:ext uri="{FF2B5EF4-FFF2-40B4-BE49-F238E27FC236}">
                <a16:creationId xmlns:a16="http://schemas.microsoft.com/office/drawing/2014/main" id="{C5C07AD1-AF83-FA42-B07B-8B6BB3DC5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5" name="Εικόνα 4">
            <a:extLst>
              <a:ext uri="{FF2B5EF4-FFF2-40B4-BE49-F238E27FC236}">
                <a16:creationId xmlns:a16="http://schemas.microsoft.com/office/drawing/2014/main" id="{8C9B8A60-1107-A32D-6390-B77EFD4BB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977" y="206405"/>
            <a:ext cx="1434960" cy="958789"/>
          </a:xfrm>
          <a:prstGeom prst="rect">
            <a:avLst/>
          </a:prstGeom>
        </p:spPr>
      </p:pic>
    </p:spTree>
    <p:extLst>
      <p:ext uri="{BB962C8B-B14F-4D97-AF65-F5344CB8AC3E}">
        <p14:creationId xmlns:p14="http://schemas.microsoft.com/office/powerpoint/2010/main" val="329321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E7BC3A-5EDA-DDEB-C2F4-90132E87FF1E}"/>
              </a:ext>
            </a:extLst>
          </p:cNvPr>
          <p:cNvSpPr txBox="1"/>
          <p:nvPr/>
        </p:nvSpPr>
        <p:spPr>
          <a:xfrm>
            <a:off x="0" y="4787153"/>
            <a:ext cx="6604985" cy="869790"/>
          </a:xfrm>
          <a:prstGeom prst="rect">
            <a:avLst/>
          </a:prstGeom>
          <a:noFill/>
        </p:spPr>
        <p:txBody>
          <a:bodyPr wrap="square">
            <a:spAutoFit/>
          </a:bodyPr>
          <a:lstStyle/>
          <a:p>
            <a:pPr algn="ctr">
              <a:lnSpc>
                <a:spcPct val="150000"/>
              </a:lnSpc>
            </a:pPr>
            <a:r>
              <a:rPr lang="en-US" b="1" dirty="0">
                <a:hlinkClick r:id="rId2">
                  <a:extLst>
                    <a:ext uri="{A12FA001-AC4F-418D-AE19-62706E023703}">
                      <ahyp:hlinkClr xmlns:ahyp="http://schemas.microsoft.com/office/drawing/2018/hyperlinkcolor" val="tx"/>
                    </a:ext>
                  </a:extLst>
                </a:hlinkClick>
              </a:rPr>
              <a:t>https://www.youtube.com/watch?app=desktop&amp;v=iw_tVRB6UQs</a:t>
            </a:r>
            <a:endParaRPr lang="en-US" b="1" dirty="0"/>
          </a:p>
        </p:txBody>
      </p:sp>
      <p:pic>
        <p:nvPicPr>
          <p:cNvPr id="2" name="Εικόνα 1">
            <a:extLst>
              <a:ext uri="{FF2B5EF4-FFF2-40B4-BE49-F238E27FC236}">
                <a16:creationId xmlns:a16="http://schemas.microsoft.com/office/drawing/2014/main" id="{07028CAF-9609-42E0-85E6-F1752573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660" y="1368257"/>
            <a:ext cx="2773666" cy="1791804"/>
          </a:xfrm>
          <a:prstGeom prst="rect">
            <a:avLst/>
          </a:prstGeom>
        </p:spPr>
      </p:pic>
      <p:pic>
        <p:nvPicPr>
          <p:cNvPr id="3" name="Εικόνα 2">
            <a:extLst>
              <a:ext uri="{FF2B5EF4-FFF2-40B4-BE49-F238E27FC236}">
                <a16:creationId xmlns:a16="http://schemas.microsoft.com/office/drawing/2014/main" id="{A4D3B4F1-69FB-AD1C-C153-D5DF66376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
        <p:nvSpPr>
          <p:cNvPr id="13" name="Θέση περιεχομένου 2">
            <a:extLst>
              <a:ext uri="{FF2B5EF4-FFF2-40B4-BE49-F238E27FC236}">
                <a16:creationId xmlns:a16="http://schemas.microsoft.com/office/drawing/2014/main" id="{28C1071D-C7EC-7854-FB62-DF4A7C3B03AC}"/>
              </a:ext>
            </a:extLst>
          </p:cNvPr>
          <p:cNvSpPr>
            <a:spLocks noGrp="1"/>
          </p:cNvSpPr>
          <p:nvPr>
            <p:ph idx="1"/>
          </p:nvPr>
        </p:nvSpPr>
        <p:spPr>
          <a:xfrm>
            <a:off x="6604986" y="4787154"/>
            <a:ext cx="5587014" cy="1089864"/>
          </a:xfrm>
        </p:spPr>
        <p:txBody>
          <a:bodyPr>
            <a:normAutofit/>
          </a:bodyPr>
          <a:lstStyle/>
          <a:p>
            <a:pPr marL="0" indent="0" algn="ctr">
              <a:buNone/>
            </a:pPr>
            <a:r>
              <a:rPr lang="en-US" sz="2400" b="1" dirty="0">
                <a:solidFill>
                  <a:schemeClr val="tx1"/>
                </a:solidFill>
                <a:hlinkClick r:id="rId5">
                  <a:extLst>
                    <a:ext uri="{A12FA001-AC4F-418D-AE19-62706E023703}">
                      <ahyp:hlinkClr xmlns:ahyp="http://schemas.microsoft.com/office/drawing/2018/hyperlinkcolor" val="tx"/>
                    </a:ext>
                  </a:extLst>
                </a:hlinkClick>
              </a:rPr>
              <a:t>https://www.youtube.com/watch?v=aNVxz0qXfGw/</a:t>
            </a:r>
            <a:endParaRPr lang="en-US" sz="2400" b="1" dirty="0">
              <a:solidFill>
                <a:schemeClr val="tx1"/>
              </a:solidFill>
            </a:endParaRPr>
          </a:p>
        </p:txBody>
      </p:sp>
      <p:pic>
        <p:nvPicPr>
          <p:cNvPr id="15" name="Εικόνα 14">
            <a:extLst>
              <a:ext uri="{FF2B5EF4-FFF2-40B4-BE49-F238E27FC236}">
                <a16:creationId xmlns:a16="http://schemas.microsoft.com/office/drawing/2014/main" id="{164DA931-F102-6E69-43ED-8A676C3B34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6604986" cy="4787153"/>
          </a:xfrm>
          <a:prstGeom prst="rect">
            <a:avLst/>
          </a:prstGeom>
        </p:spPr>
      </p:pic>
    </p:spTree>
    <p:extLst>
      <p:ext uri="{BB962C8B-B14F-4D97-AF65-F5344CB8AC3E}">
        <p14:creationId xmlns:p14="http://schemas.microsoft.com/office/powerpoint/2010/main" val="258123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a:bodyPr>
          <a:lstStyle/>
          <a:p>
            <a:pPr marL="0" indent="0" algn="ctr">
              <a:buNone/>
            </a:pPr>
            <a:r>
              <a:rPr lang="el-GR" sz="4400" b="1" dirty="0">
                <a:solidFill>
                  <a:schemeClr val="bg1"/>
                </a:solidFill>
              </a:rPr>
              <a:t>Σας ευχαριστώ</a:t>
            </a:r>
          </a:p>
        </p:txBody>
      </p:sp>
      <p:pic>
        <p:nvPicPr>
          <p:cNvPr id="8" name="Εικόνα 7">
            <a:extLst>
              <a:ext uri="{FF2B5EF4-FFF2-40B4-BE49-F238E27FC236}">
                <a16:creationId xmlns:a16="http://schemas.microsoft.com/office/drawing/2014/main" id="{DB19D998-9750-5EE8-32FD-6A8E0B221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E4C3CE2C-DC70-EC3D-5E71-86E5CEDF1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40371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3531" y="685800"/>
            <a:ext cx="8534400" cy="4301786"/>
          </a:xfrm>
        </p:spPr>
        <p:txBody>
          <a:bodyPr>
            <a:normAutofit/>
          </a:bodyPr>
          <a:lstStyle/>
          <a:p>
            <a:pPr algn="just">
              <a:buFont typeface="Arial" pitchFamily="34" charset="0"/>
              <a:buChar char="•"/>
            </a:pPr>
            <a:r>
              <a:rPr lang="el-GR" sz="2000" dirty="0">
                <a:solidFill>
                  <a:schemeClr val="bg1"/>
                </a:solidFill>
              </a:rPr>
              <a:t>Α) </a:t>
            </a:r>
            <a:r>
              <a:rPr lang="en-US" sz="2000" dirty="0">
                <a:solidFill>
                  <a:schemeClr val="bg1"/>
                </a:solidFill>
              </a:rPr>
              <a:t>H</a:t>
            </a:r>
            <a:r>
              <a:rPr lang="el-GR" sz="2000" dirty="0">
                <a:solidFill>
                  <a:schemeClr val="bg1"/>
                </a:solidFill>
              </a:rPr>
              <a:t> συστηματική προσέγγιση</a:t>
            </a:r>
            <a:r>
              <a:rPr lang="en-US" sz="2000" dirty="0">
                <a:solidFill>
                  <a:schemeClr val="bg1"/>
                </a:solidFill>
              </a:rPr>
              <a:t> </a:t>
            </a:r>
            <a:r>
              <a:rPr lang="el-GR" sz="2000" dirty="0">
                <a:solidFill>
                  <a:schemeClr val="bg1"/>
                </a:solidFill>
              </a:rPr>
              <a:t>διεθνοποίησης και εξαγωγικής ανάπτυξης είναι από τις πλέον κατάλληλες για τη</a:t>
            </a:r>
            <a:r>
              <a:rPr lang="en-US" sz="2000" dirty="0">
                <a:solidFill>
                  <a:schemeClr val="bg1"/>
                </a:solidFill>
              </a:rPr>
              <a:t> </a:t>
            </a:r>
            <a:r>
              <a:rPr lang="el-GR" sz="2000" dirty="0">
                <a:solidFill>
                  <a:schemeClr val="bg1"/>
                </a:solidFill>
              </a:rPr>
              <a:t>σύγχρονη ελληνική επιχείρηση, γιατί βασίζεται στην εμπειρία πολλών, σχετικά μικρών</a:t>
            </a:r>
            <a:r>
              <a:rPr lang="en-US" sz="2000" dirty="0">
                <a:solidFill>
                  <a:schemeClr val="bg1"/>
                </a:solidFill>
              </a:rPr>
              <a:t> </a:t>
            </a:r>
            <a:r>
              <a:rPr lang="el-GR" sz="2000" dirty="0">
                <a:solidFill>
                  <a:schemeClr val="bg1"/>
                </a:solidFill>
              </a:rPr>
              <a:t>επιχειρήσεων που με εξωστρέφεια, φιλοδοξία και σωστό μάνατζμεντ κατέκτησαν</a:t>
            </a:r>
            <a:r>
              <a:rPr lang="en-US" sz="2000" dirty="0">
                <a:solidFill>
                  <a:schemeClr val="bg1"/>
                </a:solidFill>
              </a:rPr>
              <a:t> </a:t>
            </a:r>
            <a:r>
              <a:rPr lang="el-GR" sz="2000" dirty="0">
                <a:solidFill>
                  <a:schemeClr val="bg1"/>
                </a:solidFill>
              </a:rPr>
              <a:t>παγκόσμιες αγορές.</a:t>
            </a:r>
          </a:p>
          <a:p>
            <a:pPr algn="just">
              <a:buFont typeface="Arial" pitchFamily="34" charset="0"/>
              <a:buChar char="•"/>
            </a:pPr>
            <a:endParaRPr lang="en-US" sz="2000" dirty="0">
              <a:solidFill>
                <a:schemeClr val="bg1"/>
              </a:solidFill>
            </a:endParaRPr>
          </a:p>
          <a:p>
            <a:pPr algn="just">
              <a:buFont typeface="Arial" pitchFamily="34" charset="0"/>
              <a:buChar char="•"/>
            </a:pPr>
            <a:r>
              <a:rPr lang="el-GR" sz="2000" dirty="0">
                <a:solidFill>
                  <a:schemeClr val="bg1"/>
                </a:solidFill>
              </a:rPr>
              <a:t>Β) </a:t>
            </a:r>
            <a:r>
              <a:rPr lang="en-US" sz="2000" dirty="0">
                <a:solidFill>
                  <a:schemeClr val="bg1"/>
                </a:solidFill>
              </a:rPr>
              <a:t> H</a:t>
            </a:r>
            <a:r>
              <a:rPr lang="el-GR" sz="2000" dirty="0">
                <a:solidFill>
                  <a:schemeClr val="bg1"/>
                </a:solidFill>
              </a:rPr>
              <a:t> διείσδυση στις παγκόσμιες αγορές πρέπει όσο το</a:t>
            </a:r>
            <a:r>
              <a:rPr lang="en-US" sz="2000" dirty="0">
                <a:solidFill>
                  <a:schemeClr val="bg1"/>
                </a:solidFill>
              </a:rPr>
              <a:t> </a:t>
            </a:r>
            <a:r>
              <a:rPr lang="el-GR" sz="2000" dirty="0">
                <a:solidFill>
                  <a:schemeClr val="bg1"/>
                </a:solidFill>
              </a:rPr>
              <a:t>δυνατόν ταχύτερα να γίνει η υπ' αριθμόν ένα προτεραιότητα του παραγωγού και της μεταποιητικής ελληνικής</a:t>
            </a:r>
            <a:r>
              <a:rPr lang="en-US" sz="2000" dirty="0">
                <a:solidFill>
                  <a:schemeClr val="bg1"/>
                </a:solidFill>
              </a:rPr>
              <a:t> </a:t>
            </a:r>
            <a:r>
              <a:rPr lang="el-GR" sz="2000" dirty="0">
                <a:solidFill>
                  <a:schemeClr val="bg1"/>
                </a:solidFill>
              </a:rPr>
              <a:t>επιχείρησης.</a:t>
            </a:r>
          </a:p>
          <a:p>
            <a:pPr>
              <a:buFont typeface="Arial" pitchFamily="34" charset="0"/>
              <a:buChar char="•"/>
            </a:pPr>
            <a:endParaRPr lang="en-US" sz="2000" dirty="0"/>
          </a:p>
          <a:p>
            <a:pPr>
              <a:buFont typeface="Arial" pitchFamily="34" charset="0"/>
              <a:buChar char="•"/>
            </a:pPr>
            <a:r>
              <a:rPr lang="el-GR" sz="2000" dirty="0"/>
              <a:t>Γ)  </a:t>
            </a:r>
            <a:r>
              <a:rPr lang="el-GR" sz="2000" dirty="0">
                <a:solidFill>
                  <a:schemeClr val="tx1"/>
                </a:solidFill>
              </a:rPr>
              <a:t>ΑΝΤΑΓΩΝΙΣΤΙΚΟΤΗΤΑ</a:t>
            </a:r>
            <a:r>
              <a:rPr lang="en-US" sz="2000" dirty="0"/>
              <a:t> </a:t>
            </a:r>
            <a:r>
              <a:rPr lang="el-GR" sz="2000" b="1" u="sng" dirty="0">
                <a:solidFill>
                  <a:schemeClr val="bg1"/>
                </a:solidFill>
              </a:rPr>
              <a:t>είναι το παν</a:t>
            </a:r>
          </a:p>
          <a:p>
            <a:pPr algn="ctr"/>
            <a:endParaRPr lang="el-GR" dirty="0"/>
          </a:p>
        </p:txBody>
      </p:sp>
      <p:pic>
        <p:nvPicPr>
          <p:cNvPr id="2" name="Εικόνα 1">
            <a:extLst>
              <a:ext uri="{FF2B5EF4-FFF2-40B4-BE49-F238E27FC236}">
                <a16:creationId xmlns:a16="http://schemas.microsoft.com/office/drawing/2014/main" id="{A3034C5F-9302-5726-A199-C6757FC05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4" name="Εικόνα 3">
            <a:extLst>
              <a:ext uri="{FF2B5EF4-FFF2-40B4-BE49-F238E27FC236}">
                <a16:creationId xmlns:a16="http://schemas.microsoft.com/office/drawing/2014/main" id="{6C2E9309-6B0E-5EDA-E08C-684EEEF2E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795" y="0"/>
            <a:ext cx="890206" cy="594804"/>
          </a:xfrm>
          <a:prstGeom prst="rect">
            <a:avLst/>
          </a:prstGeom>
        </p:spPr>
      </p:pic>
    </p:spTree>
    <p:extLst>
      <p:ext uri="{BB962C8B-B14F-4D97-AF65-F5344CB8AC3E}">
        <p14:creationId xmlns:p14="http://schemas.microsoft.com/office/powerpoint/2010/main" val="29625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799"/>
            <a:ext cx="8534400" cy="4356717"/>
          </a:xfrm>
        </p:spPr>
        <p:txBody>
          <a:bodyPr/>
          <a:lstStyle/>
          <a:p>
            <a:pPr algn="ctr"/>
            <a:r>
              <a:rPr lang="el-GR" sz="2400" b="1" dirty="0">
                <a:solidFill>
                  <a:schemeClr val="bg1"/>
                </a:solidFill>
              </a:rPr>
              <a:t>3 ΠΑΡΑΓΟΝΤΕΣ</a:t>
            </a:r>
          </a:p>
          <a:p>
            <a:pPr algn="just">
              <a:buNone/>
            </a:pPr>
            <a:r>
              <a:rPr lang="el-GR" sz="2400" dirty="0">
                <a:solidFill>
                  <a:schemeClr val="tx1"/>
                </a:solidFill>
              </a:rPr>
              <a:t>Τρεις παράγοντες είναι απαραίτητοι για την επιτυχία μιας επιχείρησης:</a:t>
            </a:r>
          </a:p>
          <a:p>
            <a:pPr algn="just">
              <a:buNone/>
            </a:pPr>
            <a:r>
              <a:rPr lang="el-GR" sz="2400" dirty="0">
                <a:solidFill>
                  <a:schemeClr val="tx1"/>
                </a:solidFill>
              </a:rPr>
              <a:t>(α) σημαντική δυνατότητα ανάπτυξης νέων</a:t>
            </a:r>
            <a:r>
              <a:rPr lang="en-US" sz="2400" dirty="0">
                <a:solidFill>
                  <a:schemeClr val="tx1"/>
                </a:solidFill>
              </a:rPr>
              <a:t>, </a:t>
            </a:r>
            <a:r>
              <a:rPr lang="el-GR" sz="2400" dirty="0">
                <a:solidFill>
                  <a:schemeClr val="tx1"/>
                </a:solidFill>
              </a:rPr>
              <a:t>ιδιαίτερων, μοναδικών, καινοτόμων προϊόντων</a:t>
            </a:r>
            <a:r>
              <a:rPr lang="en-US" sz="2400" dirty="0">
                <a:solidFill>
                  <a:schemeClr val="tx1"/>
                </a:solidFill>
              </a:rPr>
              <a:t>.</a:t>
            </a:r>
            <a:endParaRPr lang="el-GR" sz="2400" dirty="0">
              <a:solidFill>
                <a:schemeClr val="tx1"/>
              </a:solidFill>
            </a:endParaRPr>
          </a:p>
          <a:p>
            <a:pPr algn="just">
              <a:buNone/>
            </a:pPr>
            <a:r>
              <a:rPr lang="el-GR" sz="2400" dirty="0">
                <a:solidFill>
                  <a:schemeClr val="tx1"/>
                </a:solidFill>
              </a:rPr>
              <a:t>(β) δυνατότητα παραγωγής προϊόντων και υπηρεσιών σε τιμές και </a:t>
            </a:r>
            <a:r>
              <a:rPr lang="el-GR" sz="2400" b="1" dirty="0">
                <a:solidFill>
                  <a:srgbClr val="FF0000"/>
                </a:solidFill>
              </a:rPr>
              <a:t>ποιότητα</a:t>
            </a:r>
            <a:r>
              <a:rPr lang="en-US" sz="2400" b="1" dirty="0">
                <a:solidFill>
                  <a:srgbClr val="FF0000"/>
                </a:solidFill>
              </a:rPr>
              <a:t> </a:t>
            </a:r>
            <a:r>
              <a:rPr lang="el-GR" sz="2400" dirty="0">
                <a:solidFill>
                  <a:schemeClr val="tx1"/>
                </a:solidFill>
              </a:rPr>
              <a:t>παγκοσμίου επιπέδου.</a:t>
            </a:r>
          </a:p>
          <a:p>
            <a:pPr algn="just">
              <a:buNone/>
            </a:pPr>
            <a:r>
              <a:rPr lang="el-GR" sz="2400" dirty="0">
                <a:solidFill>
                  <a:schemeClr val="tx1"/>
                </a:solidFill>
              </a:rPr>
              <a:t>(γ) επαρκές δίκτυο διανομής, μάρκετινγκ (</a:t>
            </a:r>
            <a:r>
              <a:rPr lang="en-US" sz="2400" dirty="0">
                <a:solidFill>
                  <a:schemeClr val="tx1"/>
                </a:solidFill>
              </a:rPr>
              <a:t>Branding</a:t>
            </a:r>
            <a:r>
              <a:rPr lang="el-GR" sz="2400" dirty="0">
                <a:solidFill>
                  <a:schemeClr val="tx1"/>
                </a:solidFill>
              </a:rPr>
              <a:t>) και εξυπηρέτησης πελατών.</a:t>
            </a:r>
          </a:p>
          <a:p>
            <a:pPr algn="ctr"/>
            <a:endParaRPr lang="el-GR" dirty="0"/>
          </a:p>
        </p:txBody>
      </p:sp>
      <p:pic>
        <p:nvPicPr>
          <p:cNvPr id="2" name="Εικόνα 1">
            <a:extLst>
              <a:ext uri="{FF2B5EF4-FFF2-40B4-BE49-F238E27FC236}">
                <a16:creationId xmlns:a16="http://schemas.microsoft.com/office/drawing/2014/main" id="{1F320CEA-C416-85A7-5B81-B17AA910C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4" name="Εικόνα 3">
            <a:extLst>
              <a:ext uri="{FF2B5EF4-FFF2-40B4-BE49-F238E27FC236}">
                <a16:creationId xmlns:a16="http://schemas.microsoft.com/office/drawing/2014/main" id="{62B8584D-860F-5AB9-BB1A-2CF031559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795" y="0"/>
            <a:ext cx="890206" cy="594804"/>
          </a:xfrm>
          <a:prstGeom prst="rect">
            <a:avLst/>
          </a:prstGeom>
        </p:spPr>
      </p:pic>
    </p:spTree>
    <p:extLst>
      <p:ext uri="{BB962C8B-B14F-4D97-AF65-F5344CB8AC3E}">
        <p14:creationId xmlns:p14="http://schemas.microsoft.com/office/powerpoint/2010/main" val="308846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119380"/>
            <a:ext cx="8534400" cy="5197408"/>
          </a:xfrm>
        </p:spPr>
        <p:txBody>
          <a:bodyPr>
            <a:normAutofit fontScale="85000" lnSpcReduction="20000"/>
          </a:bodyPr>
          <a:lstStyle/>
          <a:p>
            <a:pPr marL="0" indent="0" algn="just">
              <a:buNone/>
            </a:pPr>
            <a:r>
              <a:rPr lang="el-GR" sz="2100" dirty="0">
                <a:solidFill>
                  <a:schemeClr val="bg1"/>
                </a:solidFill>
              </a:rPr>
              <a:t>Οι εξαγωγές και η εξωστρέφεια αποτελούν σήμερα μονόδρομο για την ανάπτυξη της τοπικής περιφερειακής οικονομίας,  των ενώσεων παραγωγών και των ΜΜΕ επιχειρήσεων, κάτι το οποίο έχει αντιληφθεί πλέον το σύνολο της ελληνικής επιχειρηματικής</a:t>
            </a:r>
            <a:r>
              <a:rPr lang="en-US" sz="2100" dirty="0">
                <a:solidFill>
                  <a:schemeClr val="bg1"/>
                </a:solidFill>
              </a:rPr>
              <a:t> </a:t>
            </a:r>
            <a:r>
              <a:rPr lang="el-GR" sz="2100" dirty="0">
                <a:solidFill>
                  <a:schemeClr val="bg1"/>
                </a:solidFill>
              </a:rPr>
              <a:t>κοινότητας.</a:t>
            </a:r>
            <a:r>
              <a:rPr lang="en-US" sz="2100" dirty="0">
                <a:solidFill>
                  <a:schemeClr val="bg1"/>
                </a:solidFill>
              </a:rPr>
              <a:t> </a:t>
            </a:r>
            <a:endParaRPr lang="el-GR" sz="2100" dirty="0">
              <a:solidFill>
                <a:schemeClr val="bg1"/>
              </a:solidFill>
            </a:endParaRPr>
          </a:p>
          <a:p>
            <a:pPr marL="0" indent="0" algn="just">
              <a:buNone/>
            </a:pPr>
            <a:r>
              <a:rPr lang="el-GR" sz="2100" dirty="0">
                <a:solidFill>
                  <a:schemeClr val="bg1"/>
                </a:solidFill>
              </a:rPr>
              <a:t>Η ανάληψη εξαγωγικής δραστηριότητας αναμφισβήτητα συνδέεται με πολλά</a:t>
            </a:r>
            <a:r>
              <a:rPr lang="en-US" sz="2100" dirty="0">
                <a:solidFill>
                  <a:schemeClr val="bg1"/>
                </a:solidFill>
              </a:rPr>
              <a:t> </a:t>
            </a:r>
            <a:r>
              <a:rPr lang="el-GR" sz="2100" dirty="0">
                <a:solidFill>
                  <a:schemeClr val="bg1"/>
                </a:solidFill>
              </a:rPr>
              <a:t>πλεονεκτήματα τόσο για την ίδια την επιχείρηση, όσο και για το γενικότερο οικονομικό</a:t>
            </a:r>
            <a:r>
              <a:rPr lang="en-US" sz="2100" dirty="0">
                <a:solidFill>
                  <a:schemeClr val="bg1"/>
                </a:solidFill>
              </a:rPr>
              <a:t> </a:t>
            </a:r>
            <a:r>
              <a:rPr lang="el-GR" sz="2100" dirty="0">
                <a:solidFill>
                  <a:schemeClr val="bg1"/>
                </a:solidFill>
              </a:rPr>
              <a:t>περιβάλλον μέσα στο οποίο λειτουργεί.</a:t>
            </a:r>
            <a:endParaRPr lang="en-US" sz="2100" dirty="0">
              <a:solidFill>
                <a:schemeClr val="bg1"/>
              </a:solidFill>
            </a:endParaRPr>
          </a:p>
          <a:p>
            <a:pPr algn="just">
              <a:buNone/>
            </a:pPr>
            <a:r>
              <a:rPr lang="en-US" sz="2100" dirty="0">
                <a:solidFill>
                  <a:schemeClr val="bg1"/>
                </a:solidFill>
              </a:rPr>
              <a:t>   </a:t>
            </a:r>
            <a:r>
              <a:rPr lang="el-GR" sz="2100" dirty="0">
                <a:solidFill>
                  <a:schemeClr val="bg1"/>
                </a:solidFill>
              </a:rPr>
              <a:t>  </a:t>
            </a:r>
            <a:r>
              <a:rPr lang="el-GR" sz="2100" b="1" dirty="0">
                <a:solidFill>
                  <a:schemeClr val="bg1"/>
                </a:solidFill>
              </a:rPr>
              <a:t>ΤΑ 8 ΒΗΜΑΤΑ ΓΙΑ ΝΑ ΕΞΑΓΩ.</a:t>
            </a:r>
            <a:endParaRPr lang="en-US" sz="2100" b="1" dirty="0">
              <a:solidFill>
                <a:schemeClr val="bg1"/>
              </a:solidFill>
            </a:endParaRPr>
          </a:p>
          <a:p>
            <a:r>
              <a:rPr lang="el-GR" sz="2100" dirty="0">
                <a:solidFill>
                  <a:schemeClr val="tx1"/>
                </a:solidFill>
              </a:rPr>
              <a:t>Γιατί να εξάγω;</a:t>
            </a:r>
          </a:p>
          <a:p>
            <a:r>
              <a:rPr lang="el-GR" sz="2100" dirty="0">
                <a:solidFill>
                  <a:schemeClr val="tx1"/>
                </a:solidFill>
              </a:rPr>
              <a:t> Διάγνωση Επιπέδου Εξαγωγικής ετοιμότητας</a:t>
            </a:r>
          </a:p>
          <a:p>
            <a:r>
              <a:rPr lang="el-GR" sz="2100" dirty="0">
                <a:solidFill>
                  <a:schemeClr val="tx1"/>
                </a:solidFill>
              </a:rPr>
              <a:t> Τι να εξάγω;</a:t>
            </a:r>
          </a:p>
          <a:p>
            <a:r>
              <a:rPr lang="el-GR" sz="2100" dirty="0">
                <a:solidFill>
                  <a:schemeClr val="tx1"/>
                </a:solidFill>
              </a:rPr>
              <a:t> Πού να εξάγω;</a:t>
            </a:r>
          </a:p>
          <a:p>
            <a:r>
              <a:rPr lang="el-GR" sz="2100" dirty="0">
                <a:solidFill>
                  <a:schemeClr val="tx1"/>
                </a:solidFill>
              </a:rPr>
              <a:t> Εξαγωγικό Μάρκετινγκ</a:t>
            </a:r>
          </a:p>
          <a:p>
            <a:r>
              <a:rPr lang="el-GR" sz="2100" dirty="0">
                <a:solidFill>
                  <a:schemeClr val="tx1"/>
                </a:solidFill>
              </a:rPr>
              <a:t> Πώς να εξάγω;</a:t>
            </a:r>
          </a:p>
          <a:p>
            <a:r>
              <a:rPr lang="el-GR" sz="2100" dirty="0">
                <a:solidFill>
                  <a:schemeClr val="tx1"/>
                </a:solidFill>
              </a:rPr>
              <a:t> Πώς θα πληρωθώ;</a:t>
            </a:r>
          </a:p>
          <a:p>
            <a:r>
              <a:rPr lang="el-GR" sz="2100" dirty="0">
                <a:solidFill>
                  <a:schemeClr val="tx1"/>
                </a:solidFill>
              </a:rPr>
              <a:t> Πλάνο Εξαγωγικής Ανάπτυξης</a:t>
            </a:r>
          </a:p>
          <a:p>
            <a:pPr algn="ctr"/>
            <a:endParaRPr lang="el-GR" dirty="0"/>
          </a:p>
        </p:txBody>
      </p:sp>
      <p:pic>
        <p:nvPicPr>
          <p:cNvPr id="2" name="Εικόνα 1">
            <a:extLst>
              <a:ext uri="{FF2B5EF4-FFF2-40B4-BE49-F238E27FC236}">
                <a16:creationId xmlns:a16="http://schemas.microsoft.com/office/drawing/2014/main" id="{2B45F351-AEA9-286C-2ED1-9C56ADFF2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4" name="Εικόνα 3">
            <a:extLst>
              <a:ext uri="{FF2B5EF4-FFF2-40B4-BE49-F238E27FC236}">
                <a16:creationId xmlns:a16="http://schemas.microsoft.com/office/drawing/2014/main" id="{35B88A7D-3CA9-FAA8-FB97-1D8E86B53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586" y="390616"/>
            <a:ext cx="1351734" cy="903181"/>
          </a:xfrm>
          <a:prstGeom prst="rect">
            <a:avLst/>
          </a:prstGeom>
        </p:spPr>
      </p:pic>
    </p:spTree>
    <p:extLst>
      <p:ext uri="{BB962C8B-B14F-4D97-AF65-F5344CB8AC3E}">
        <p14:creationId xmlns:p14="http://schemas.microsoft.com/office/powerpoint/2010/main" val="165629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768FC0-0927-5124-795F-2AD632D6FB38}"/>
              </a:ext>
            </a:extLst>
          </p:cNvPr>
          <p:cNvPicPr>
            <a:picLocks noGrp="1" noChangeAspect="1" noChangeArrowheads="1"/>
          </p:cNvPicPr>
          <p:nvPr>
            <p:ph idx="1"/>
          </p:nvPr>
        </p:nvPicPr>
        <p:blipFill>
          <a:blip r:embed="rId2" cstate="print"/>
          <a:srcRect/>
          <a:stretch>
            <a:fillRect/>
          </a:stretch>
        </p:blipFill>
        <p:spPr bwMode="auto">
          <a:xfrm>
            <a:off x="2834274" y="137511"/>
            <a:ext cx="2476500" cy="2571750"/>
          </a:xfrm>
          <a:prstGeom prst="rect">
            <a:avLst/>
          </a:prstGeom>
          <a:noFill/>
          <a:ln w="9525">
            <a:noFill/>
            <a:miter lim="800000"/>
            <a:headEnd/>
            <a:tailEnd/>
          </a:ln>
        </p:spPr>
      </p:pic>
      <p:sp>
        <p:nvSpPr>
          <p:cNvPr id="9" name="TextBox 8">
            <a:extLst>
              <a:ext uri="{FF2B5EF4-FFF2-40B4-BE49-F238E27FC236}">
                <a16:creationId xmlns:a16="http://schemas.microsoft.com/office/drawing/2014/main" id="{A91A7BD0-D41E-DBDF-11E8-A6126F2B602C}"/>
              </a:ext>
            </a:extLst>
          </p:cNvPr>
          <p:cNvSpPr txBox="1"/>
          <p:nvPr/>
        </p:nvSpPr>
        <p:spPr>
          <a:xfrm>
            <a:off x="2119437" y="3244334"/>
            <a:ext cx="6107836" cy="738664"/>
          </a:xfrm>
          <a:prstGeom prst="rect">
            <a:avLst/>
          </a:prstGeom>
          <a:noFill/>
        </p:spPr>
        <p:txBody>
          <a:bodyPr wrap="square">
            <a:spAutoFit/>
          </a:bodyPr>
          <a:lstStyle/>
          <a:p>
            <a:pPr eaLnBrk="1" fontAlgn="auto" hangingPunct="1">
              <a:spcAft>
                <a:spcPts val="0"/>
              </a:spcAft>
              <a:buClr>
                <a:schemeClr val="tx1">
                  <a:shade val="95000"/>
                </a:schemeClr>
              </a:buClr>
              <a:buFont typeface="Wingdings 2"/>
              <a:buNone/>
              <a:defRPr/>
            </a:pPr>
            <a:r>
              <a:rPr lang="el-GR" sz="4200" b="1" dirty="0">
                <a:solidFill>
                  <a:schemeClr val="bg1"/>
                </a:solidFill>
              </a:rPr>
              <a:t>Πού να εξάγω; </a:t>
            </a:r>
          </a:p>
        </p:txBody>
      </p:sp>
      <p:pic>
        <p:nvPicPr>
          <p:cNvPr id="10" name="Εικόνα 9">
            <a:extLst>
              <a:ext uri="{FF2B5EF4-FFF2-40B4-BE49-F238E27FC236}">
                <a16:creationId xmlns:a16="http://schemas.microsoft.com/office/drawing/2014/main" id="{F4451136-7DDD-E407-B464-CC97F920D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3" name="Εικόνα 2">
            <a:extLst>
              <a:ext uri="{FF2B5EF4-FFF2-40B4-BE49-F238E27FC236}">
                <a16:creationId xmlns:a16="http://schemas.microsoft.com/office/drawing/2014/main" id="{F183158D-2C72-1D1E-C024-183DD36DC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196278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D49FE68-D3BE-602D-DDD3-6A7B70F8475B}"/>
              </a:ext>
            </a:extLst>
          </p:cNvPr>
          <p:cNvSpPr>
            <a:spLocks noGrp="1"/>
          </p:cNvSpPr>
          <p:nvPr>
            <p:ph idx="1"/>
          </p:nvPr>
        </p:nvSpPr>
        <p:spPr>
          <a:xfrm>
            <a:off x="929180" y="215282"/>
            <a:ext cx="8534400" cy="1427085"/>
          </a:xfrm>
        </p:spPr>
        <p:txBody>
          <a:bodyPr>
            <a:noAutofit/>
          </a:bodyPr>
          <a:lstStyle/>
          <a:p>
            <a:pPr eaLnBrk="1" fontAlgn="auto" hangingPunct="1">
              <a:spcAft>
                <a:spcPts val="0"/>
              </a:spcAft>
              <a:defRPr/>
            </a:pPr>
            <a:r>
              <a:rPr lang="el-GR" sz="4200" dirty="0">
                <a:solidFill>
                  <a:schemeClr val="bg1"/>
                </a:solidFill>
              </a:rPr>
              <a:t>Τι περιλαμβάνει η επιλογή αγοράς</a:t>
            </a:r>
          </a:p>
        </p:txBody>
      </p:sp>
      <p:sp>
        <p:nvSpPr>
          <p:cNvPr id="9" name="TextBox 8">
            <a:extLst>
              <a:ext uri="{FF2B5EF4-FFF2-40B4-BE49-F238E27FC236}">
                <a16:creationId xmlns:a16="http://schemas.microsoft.com/office/drawing/2014/main" id="{EBAA8FE2-6823-B9EF-0AC9-2C4582B4FE7C}"/>
              </a:ext>
            </a:extLst>
          </p:cNvPr>
          <p:cNvSpPr txBox="1"/>
          <p:nvPr/>
        </p:nvSpPr>
        <p:spPr>
          <a:xfrm>
            <a:off x="929180" y="1905506"/>
            <a:ext cx="8640947" cy="2308324"/>
          </a:xfrm>
          <a:prstGeom prst="rect">
            <a:avLst/>
          </a:prstGeom>
          <a:noFill/>
        </p:spPr>
        <p:txBody>
          <a:bodyPr wrap="square">
            <a:spAutoFit/>
          </a:bodyPr>
          <a:lstStyle/>
          <a:p>
            <a:pPr eaLnBrk="1" hangingPunct="1"/>
            <a:r>
              <a:rPr lang="el-GR" sz="2400" dirty="0"/>
              <a:t>Συλλέξετε τις πληροφορίες</a:t>
            </a:r>
          </a:p>
          <a:p>
            <a:pPr eaLnBrk="1" hangingPunct="1"/>
            <a:r>
              <a:rPr lang="el-GR" sz="2400" dirty="0"/>
              <a:t>⇒ Κάνετε συγκρίσεις</a:t>
            </a:r>
          </a:p>
          <a:p>
            <a:pPr eaLnBrk="1" hangingPunct="1"/>
            <a:r>
              <a:rPr lang="el-GR" sz="2400" dirty="0"/>
              <a:t>⇒ Λάβετε αποφάσεις</a:t>
            </a:r>
            <a:endParaRPr lang="en-US" sz="2400" dirty="0"/>
          </a:p>
          <a:p>
            <a:pPr algn="just" eaLnBrk="1" hangingPunct="1">
              <a:buFont typeface="Wingdings 2" pitchFamily="18" charset="2"/>
              <a:buNone/>
            </a:pPr>
            <a:r>
              <a:rPr lang="en-US" sz="2400" dirty="0"/>
              <a:t>    </a:t>
            </a:r>
            <a:r>
              <a:rPr lang="el-GR" sz="2400" dirty="0"/>
              <a:t>Μερικά πράγματα που πρέπει να αποφασίσετε θα χρειαστούν εξωτερική βοήθεια και</a:t>
            </a:r>
            <a:r>
              <a:rPr lang="en-US" sz="2400" dirty="0"/>
              <a:t> </a:t>
            </a:r>
            <a:r>
              <a:rPr lang="el-GR" sz="2400" dirty="0"/>
              <a:t>μερικές ερωτήσεις δεν πρόκειται να απαντηθούν μέχρι να μπείτε στην αγορά. </a:t>
            </a:r>
          </a:p>
        </p:txBody>
      </p:sp>
      <p:pic>
        <p:nvPicPr>
          <p:cNvPr id="10" name="Εικόνα 9">
            <a:extLst>
              <a:ext uri="{FF2B5EF4-FFF2-40B4-BE49-F238E27FC236}">
                <a16:creationId xmlns:a16="http://schemas.microsoft.com/office/drawing/2014/main" id="{399FED26-7899-BE6E-0273-7BD0E4E4D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3" name="Εικόνα 2">
            <a:extLst>
              <a:ext uri="{FF2B5EF4-FFF2-40B4-BE49-F238E27FC236}">
                <a16:creationId xmlns:a16="http://schemas.microsoft.com/office/drawing/2014/main" id="{BF20D560-16C1-1C0E-B708-72F213654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333915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a:extLst>
              <a:ext uri="{FF2B5EF4-FFF2-40B4-BE49-F238E27FC236}">
                <a16:creationId xmlns:a16="http://schemas.microsoft.com/office/drawing/2014/main" id="{8181B69F-340C-6C40-39B5-33FC86BC6EFC}"/>
              </a:ext>
            </a:extLst>
          </p:cNvPr>
          <p:cNvSpPr txBox="1">
            <a:spLocks/>
          </p:cNvSpPr>
          <p:nvPr/>
        </p:nvSpPr>
        <p:spPr>
          <a:xfrm>
            <a:off x="1068331" y="269782"/>
            <a:ext cx="8759250" cy="106680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3200" dirty="0">
                <a:solidFill>
                  <a:schemeClr val="bg1"/>
                </a:solidFill>
              </a:rPr>
              <a:t>Η</a:t>
            </a:r>
            <a:r>
              <a:rPr lang="en-US" sz="3200" dirty="0">
                <a:solidFill>
                  <a:schemeClr val="bg1"/>
                </a:solidFill>
              </a:rPr>
              <a:t> </a:t>
            </a:r>
            <a:r>
              <a:rPr lang="el-GR" sz="3200" dirty="0" err="1">
                <a:solidFill>
                  <a:schemeClr val="bg1"/>
                </a:solidFill>
              </a:rPr>
              <a:t>παθητικΗ</a:t>
            </a:r>
            <a:r>
              <a:rPr lang="el-GR" sz="3200" dirty="0">
                <a:solidFill>
                  <a:schemeClr val="bg1"/>
                </a:solidFill>
              </a:rPr>
              <a:t> και η </a:t>
            </a:r>
            <a:r>
              <a:rPr lang="el-GR" sz="3200" dirty="0" err="1">
                <a:solidFill>
                  <a:schemeClr val="bg1"/>
                </a:solidFill>
              </a:rPr>
              <a:t>ενεργητικΗ</a:t>
            </a:r>
            <a:r>
              <a:rPr lang="el-GR" sz="3200" dirty="0">
                <a:solidFill>
                  <a:schemeClr val="bg1"/>
                </a:solidFill>
              </a:rPr>
              <a:t> </a:t>
            </a:r>
            <a:r>
              <a:rPr lang="el-GR" sz="3200" dirty="0" err="1">
                <a:solidFill>
                  <a:schemeClr val="bg1"/>
                </a:solidFill>
              </a:rPr>
              <a:t>πολιτικΗ</a:t>
            </a:r>
            <a:r>
              <a:rPr lang="el-GR" sz="3200" dirty="0">
                <a:solidFill>
                  <a:schemeClr val="bg1"/>
                </a:solidFill>
              </a:rPr>
              <a:t>.</a:t>
            </a:r>
          </a:p>
        </p:txBody>
      </p:sp>
      <p:sp>
        <p:nvSpPr>
          <p:cNvPr id="11" name="1 - Τίτλος">
            <a:extLst>
              <a:ext uri="{FF2B5EF4-FFF2-40B4-BE49-F238E27FC236}">
                <a16:creationId xmlns:a16="http://schemas.microsoft.com/office/drawing/2014/main" id="{D0889E3A-920E-3C39-A4D2-D15C1D1A1AA5}"/>
              </a:ext>
            </a:extLst>
          </p:cNvPr>
          <p:cNvSpPr txBox="1">
            <a:spLocks/>
          </p:cNvSpPr>
          <p:nvPr/>
        </p:nvSpPr>
        <p:spPr>
          <a:xfrm>
            <a:off x="1068331" y="2583402"/>
            <a:ext cx="8229600" cy="792088"/>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a:ln>
                  <a:noFill/>
                </a:ln>
                <a:solidFill>
                  <a:schemeClr val="bg1"/>
                </a:solidFill>
                <a:effectLst/>
                <a:uLnTx/>
                <a:uFillTx/>
                <a:latin typeface="+mn-lt"/>
                <a:ea typeface="+mj-ea"/>
                <a:cs typeface="+mj-cs"/>
              </a:rPr>
              <a:t>Επόμενο βήμα - επίσκεψη στις αγορές </a:t>
            </a:r>
          </a:p>
        </p:txBody>
      </p:sp>
      <p:sp>
        <p:nvSpPr>
          <p:cNvPr id="13" name="TextBox 12">
            <a:extLst>
              <a:ext uri="{FF2B5EF4-FFF2-40B4-BE49-F238E27FC236}">
                <a16:creationId xmlns:a16="http://schemas.microsoft.com/office/drawing/2014/main" id="{05DA30BD-84C0-FB33-21E0-5CAA16F27966}"/>
              </a:ext>
            </a:extLst>
          </p:cNvPr>
          <p:cNvSpPr txBox="1"/>
          <p:nvPr/>
        </p:nvSpPr>
        <p:spPr>
          <a:xfrm>
            <a:off x="1136343" y="3535049"/>
            <a:ext cx="6107836" cy="1077218"/>
          </a:xfrm>
          <a:prstGeom prst="rect">
            <a:avLst/>
          </a:prstGeom>
          <a:noFill/>
        </p:spPr>
        <p:txBody>
          <a:bodyPr wrap="square">
            <a:spAutoFit/>
          </a:bodyPr>
          <a:lstStyle/>
          <a:p>
            <a:r>
              <a:rPr lang="el-GR" sz="3200" dirty="0"/>
              <a:t>Έρευνα Αγοράς Εξωτερικού στην Πηγή </a:t>
            </a:r>
          </a:p>
        </p:txBody>
      </p:sp>
      <p:pic>
        <p:nvPicPr>
          <p:cNvPr id="9" name="Εικόνα 8">
            <a:extLst>
              <a:ext uri="{FF2B5EF4-FFF2-40B4-BE49-F238E27FC236}">
                <a16:creationId xmlns:a16="http://schemas.microsoft.com/office/drawing/2014/main" id="{9DB975EE-45D6-ADD2-39A6-85E9F8993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5" name="Εικόνα 4">
            <a:extLst>
              <a:ext uri="{FF2B5EF4-FFF2-40B4-BE49-F238E27FC236}">
                <a16:creationId xmlns:a16="http://schemas.microsoft.com/office/drawing/2014/main" id="{C69F3871-CF31-8A22-7FE5-F17426F6B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14939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DE328A-8684-C47F-6455-DCF00820B16A}"/>
              </a:ext>
            </a:extLst>
          </p:cNvPr>
          <p:cNvSpPr txBox="1"/>
          <p:nvPr/>
        </p:nvSpPr>
        <p:spPr>
          <a:xfrm>
            <a:off x="520808" y="312454"/>
            <a:ext cx="6107836" cy="584775"/>
          </a:xfrm>
          <a:prstGeom prst="rect">
            <a:avLst/>
          </a:prstGeom>
          <a:noFill/>
        </p:spPr>
        <p:txBody>
          <a:bodyPr wrap="square">
            <a:spAutoFit/>
          </a:bodyPr>
          <a:lstStyle/>
          <a:p>
            <a:r>
              <a:rPr lang="el-GR" sz="3200" b="1" dirty="0"/>
              <a:t>Έρευνα Αγοράς Εξωτερικού</a:t>
            </a:r>
          </a:p>
        </p:txBody>
      </p:sp>
      <p:sp>
        <p:nvSpPr>
          <p:cNvPr id="10" name="TextBox 9">
            <a:extLst>
              <a:ext uri="{FF2B5EF4-FFF2-40B4-BE49-F238E27FC236}">
                <a16:creationId xmlns:a16="http://schemas.microsoft.com/office/drawing/2014/main" id="{55479D87-D327-6521-38A7-F54CA28B41EC}"/>
              </a:ext>
            </a:extLst>
          </p:cNvPr>
          <p:cNvSpPr txBox="1"/>
          <p:nvPr/>
        </p:nvSpPr>
        <p:spPr>
          <a:xfrm>
            <a:off x="300994" y="1252220"/>
            <a:ext cx="9894562" cy="3970318"/>
          </a:xfrm>
          <a:prstGeom prst="rect">
            <a:avLst/>
          </a:prstGeom>
          <a:noFill/>
        </p:spPr>
        <p:txBody>
          <a:bodyPr wrap="square">
            <a:spAutoFit/>
          </a:bodyPr>
          <a:lstStyle/>
          <a:p>
            <a:pPr algn="just"/>
            <a:r>
              <a:rPr lang="el-GR" dirty="0">
                <a:solidFill>
                  <a:schemeClr val="bg1"/>
                </a:solidFill>
                <a:latin typeface="Times New Roman" pitchFamily="18" charset="0"/>
              </a:rPr>
              <a:t>Στη σημερινή οικονομική συγκυρία που χαρακτηρίζεται από έξαρση του ανταγωνισμού σε όλες τις αγορές του κόσμου, η προώθηση των προϊόντων δεν μπορεί να στηρίζεται μόνο στην εμπειρία, την έμπνευση και το επιχειρηματικό δαιμόνιο. Πρέπει να λαμβάνονται υπόψη πρόσθετες πληροφορίες που αφορούν την αγορά ώστε ο σχεδιασμός της εξαγωγικής πολιτικής να είναι πιο εύστοχος και αποτελεσματικός. Τα απαραίτητα αυτά στοιχεία μπορεί να τα προσφέρει μόνον μια εμπεριστατωμένη έρευνα αγοράς της χώρας – στόχου των εξαγωγών της επιχείρησης. </a:t>
            </a:r>
          </a:p>
          <a:p>
            <a:pPr algn="just"/>
            <a:r>
              <a:rPr lang="el-GR" dirty="0">
                <a:solidFill>
                  <a:schemeClr val="bg1"/>
                </a:solidFill>
                <a:latin typeface="Times New Roman" pitchFamily="18" charset="0"/>
              </a:rPr>
              <a:t>Οι δυνητικοί εξαγωγείς μπορούν να αξιοποιούν τις μελέτες ξένων αγορών που εκπονούν οι δημόσιες υπηρεσίες και οργανισμοί στην Ελλάδα και στο εξωτερικό, οι εξαγωγικοί φορείς της χώρας και οι ιδιωτικές εταιρίες που εξειδικεύονται στον τομέα αυτό. Πρέπει να αξιοποιούν τις πηγές πληροφοριών που έχουν στη διάθεσή τους, τα Ελληνικά Γραφεία Οικονομικών και Εμπορικών Υποθέσεων (ΟΕΥ) του Υπουργείου Εξωτερικών και τα Ελληνικά Επιμελητήρια.</a:t>
            </a:r>
          </a:p>
          <a:p>
            <a:pPr algn="just"/>
            <a:r>
              <a:rPr lang="el-GR" b="1" dirty="0">
                <a:solidFill>
                  <a:schemeClr val="tx2">
                    <a:lumMod val="20000"/>
                    <a:lumOff val="80000"/>
                  </a:schemeClr>
                </a:solidFill>
                <a:latin typeface="Times New Roman" pitchFamily="18" charset="0"/>
              </a:rPr>
              <a:t>Πρέπει επίσης να επωφελούνται των υπηρεσιών που προσφέρονται όπως είναι για παράδειγμα η οργάνωση αποστολών σε διεθνείς εμπορικές εκθέσεις και η εφαρμογή προγραμμάτων δυναμικής προώθησης συγκεκριμένων ελληνικών προϊόντων σε επιλεγμένες αγορές του εξωτερικού.</a:t>
            </a:r>
          </a:p>
        </p:txBody>
      </p:sp>
      <p:pic>
        <p:nvPicPr>
          <p:cNvPr id="3" name="Εικόνα 2">
            <a:extLst>
              <a:ext uri="{FF2B5EF4-FFF2-40B4-BE49-F238E27FC236}">
                <a16:creationId xmlns:a16="http://schemas.microsoft.com/office/drawing/2014/main" id="{38FF7C6A-C30B-CBF4-B57D-8CD158C98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98E89E7F-B20E-7584-2A18-5B690692B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536315873"/>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1280</TotalTime>
  <Words>1434</Words>
  <Application>Microsoft Office PowerPoint</Application>
  <PresentationFormat>Ευρεία οθόνη</PresentationFormat>
  <Paragraphs>99</Paragraphs>
  <Slides>21</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21</vt:i4>
      </vt:variant>
    </vt:vector>
  </HeadingPairs>
  <TitlesOfParts>
    <vt:vector size="34" baseType="lpstr">
      <vt:lpstr>Arial</vt:lpstr>
      <vt:lpstr>Book Antiqua</vt:lpstr>
      <vt:lpstr>Calibri</vt:lpstr>
      <vt:lpstr>Century Gothic</vt:lpstr>
      <vt:lpstr>Open Sans</vt:lpstr>
      <vt:lpstr>PFDINTextPro Neue</vt:lpstr>
      <vt:lpstr>Source Sans Pro</vt:lpstr>
      <vt:lpstr>Symbol</vt:lpstr>
      <vt:lpstr>Times New Roman</vt:lpstr>
      <vt:lpstr>Wingdings</vt:lpstr>
      <vt:lpstr>Wingdings 2</vt:lpstr>
      <vt:lpstr>Wingdings 3</vt:lpstr>
      <vt:lpstr>Κομμάτι</vt:lpstr>
      <vt:lpstr>5η ενημερωτικΗ εκδΗλωση του ΕπιμελητηρΙου ΑιτωλοακαρνανΙαΣ σε συνεργασΙα με την ΠεριφΕρεια ΔυτικΗΣ ΕλλΑδαΣ στο πλαΙσιο του Εργου  « ΠροΩθηση/προβολΗ αλιευμΑτων ΠεριφΕρειαΣ ΔυτικΗΣ ΕλλΑδαΣ σε εσωτερικΗ αγορΑ και ΤρΙτεΣ ΧΩρεΣ » - ΟΠΣ 5076713.  ΤΕΤΑΡΤΗ, 8 ΝΟΕΜΒΡΙΟΥ 2023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ενημερωτική εκδήλωση του Επιμελητηρίου Αιτωλοακαρνανίας σε συνεργασία με την Περιφέρεια Δυτικής Ελλάδας στο πλαίσιο του Έργου « Προώθηση/προβολή αλιευμάτων Περιφέρειας Δυτικής Ελλάδας σε εσωτερική αγορά και Τρίτες Χώρες » - ΟΠΣ 5076713 ».  Τετάρτη, 7 Ιουνίου 2023</dc:title>
  <dc:creator>ΓΕΩΡΓΙΟΣ ΡΟΜΠΟΛΑΣ</dc:creator>
  <cp:lastModifiedBy>ΓΕΩΡΓΙΟΣ ΡΟΜΠΟΛΑΣ</cp:lastModifiedBy>
  <cp:revision>118</cp:revision>
  <dcterms:created xsi:type="dcterms:W3CDTF">2023-06-06T06:23:12Z</dcterms:created>
  <dcterms:modified xsi:type="dcterms:W3CDTF">2023-11-07T07:42:23Z</dcterms:modified>
</cp:coreProperties>
</file>