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99" r:id="rId4"/>
    <p:sldId id="297" r:id="rId5"/>
    <p:sldId id="258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98" r:id="rId23"/>
    <p:sldId id="260" r:id="rId24"/>
    <p:sldId id="261" r:id="rId25"/>
    <p:sldId id="293" r:id="rId26"/>
    <p:sldId id="292" r:id="rId27"/>
    <p:sldId id="294" r:id="rId28"/>
    <p:sldId id="295" r:id="rId29"/>
  </p:sldIdLst>
  <p:sldSz cx="18288000" cy="10287000"/>
  <p:notesSz cx="6858000" cy="9144000"/>
  <p:embeddedFontLst>
    <p:embeddedFont>
      <p:font typeface="Century Gothic" panose="020B0502020202020204" pitchFamily="34" charset="0"/>
      <p:regular r:id="rId30"/>
      <p:bold r:id="rId31"/>
      <p:italic r:id="rId32"/>
      <p:boldItalic r:id="rId33"/>
    </p:embeddedFont>
    <p:embeddedFont>
      <p:font typeface="Century Gothic Paneuropean" panose="020B0604020202020204" charset="0"/>
      <p:regular r:id="rId34"/>
    </p:embeddedFont>
    <p:embeddedFont>
      <p:font typeface="Century Gothic Paneuropean Bold" panose="020B0604020202020204" charset="0"/>
      <p:regular r:id="rId35"/>
    </p:embeddedFont>
    <p:embeddedFont>
      <p:font typeface="Century Gothic Paneuropean Italics" panose="020B0604020202020204" charset="0"/>
      <p:regular r:id="rId36"/>
    </p:embeddedFont>
    <p:embeddedFont>
      <p:font typeface="Gotham" panose="020B0604020202020204" charset="0"/>
      <p:regular r:id="rId37"/>
    </p:embeddedFont>
    <p:embeddedFont>
      <p:font typeface="Gotham Bold" panose="020B0604020202020204" charset="0"/>
      <p:regular r:id="rId38"/>
    </p:embeddedFont>
    <p:embeddedFont>
      <p:font typeface="League Spartan" panose="020B0604020202020204" charset="0"/>
      <p:regular r:id="rId39"/>
    </p:embeddedFont>
    <p:embeddedFont>
      <p:font typeface="Roboto" panose="02000000000000000000" pitchFamily="2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Στυλ με θέμα 1 - Έμφαση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Χωρίς στυλ, χωρίς πλέγμα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Φωτεινό στυλ 1 - Έμφαση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Φωτεινό στυλ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Φωτεινό στυλ 3 - Έμφαση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Φωτεινό στυλ 3 - Έμφαση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Φωτεινό στυλ 3 - Έμφαση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Φωτεινό στυλ 3 - Έμφαση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Μεσαίο στυλ 1 - Έμφαση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Μεσαίο στυλ 1 - Έμφαση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Μεσαίο στυλ 1 - Έμφαση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4622" autoAdjust="0"/>
  </p:normalViewPr>
  <p:slideViewPr>
    <p:cSldViewPr>
      <p:cViewPr varScale="1">
        <p:scale>
          <a:sx n="44" d="100"/>
          <a:sy n="44" d="100"/>
        </p:scale>
        <p:origin x="1392" y="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48.sv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3.png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4.jpe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7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8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hyperlink" Target="https://digiwest.dynacomp2.eu" TargetMode="External"/><Relationship Id="rId4" Type="http://schemas.openxmlformats.org/officeDocument/2006/relationships/image" Target="../media/image5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igiwest-pde.gr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profile.php?id=61572631028955&amp;locale=el_GR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65.png"/><Relationship Id="rId12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hyperlink" Target="https://www.linkedin.com/company/digiwest-pde/?viewAsMember=true" TargetMode="External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image" Target="../media/image4.png"/><Relationship Id="rId9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9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igiwest-pde.gr" TargetMode="External"/><Relationship Id="rId5" Type="http://schemas.openxmlformats.org/officeDocument/2006/relationships/image" Target="../media/image70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4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6C9A">
                <a:alpha val="100000"/>
              </a:srgbClr>
            </a:gs>
            <a:gs pos="100000">
              <a:srgbClr val="22165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639680" y="4654048"/>
            <a:ext cx="19936660" cy="7282419"/>
          </a:xfrm>
          <a:custGeom>
            <a:avLst/>
            <a:gdLst/>
            <a:ahLst/>
            <a:cxnLst/>
            <a:rect l="l" t="t" r="r" b="b"/>
            <a:pathLst>
              <a:path w="19936660" h="7282419">
                <a:moveTo>
                  <a:pt x="19936660" y="0"/>
                </a:moveTo>
                <a:lnTo>
                  <a:pt x="0" y="0"/>
                </a:lnTo>
                <a:lnTo>
                  <a:pt x="0" y="7282419"/>
                </a:lnTo>
                <a:lnTo>
                  <a:pt x="19936660" y="7282419"/>
                </a:lnTo>
                <a:lnTo>
                  <a:pt x="1993666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2700000">
            <a:off x="12364495" y="-2132506"/>
            <a:ext cx="1106025" cy="10061203"/>
            <a:chOff x="0" y="0"/>
            <a:chExt cx="291299" cy="26498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299" cy="2649864"/>
            </a:xfrm>
            <a:custGeom>
              <a:avLst/>
              <a:gdLst/>
              <a:ahLst/>
              <a:cxnLst/>
              <a:rect l="l" t="t" r="r" b="b"/>
              <a:pathLst>
                <a:path w="291299" h="2649864">
                  <a:moveTo>
                    <a:pt x="145649" y="0"/>
                  </a:moveTo>
                  <a:lnTo>
                    <a:pt x="145649" y="0"/>
                  </a:lnTo>
                  <a:cubicBezTo>
                    <a:pt x="184278" y="0"/>
                    <a:pt x="221325" y="15345"/>
                    <a:pt x="248639" y="42660"/>
                  </a:cubicBezTo>
                  <a:cubicBezTo>
                    <a:pt x="275954" y="69974"/>
                    <a:pt x="291299" y="107021"/>
                    <a:pt x="291299" y="145649"/>
                  </a:cubicBezTo>
                  <a:lnTo>
                    <a:pt x="291299" y="2504215"/>
                  </a:lnTo>
                  <a:cubicBezTo>
                    <a:pt x="291299" y="2542843"/>
                    <a:pt x="275954" y="2579890"/>
                    <a:pt x="248639" y="2607204"/>
                  </a:cubicBezTo>
                  <a:cubicBezTo>
                    <a:pt x="221325" y="2634519"/>
                    <a:pt x="184278" y="2649864"/>
                    <a:pt x="145649" y="2649864"/>
                  </a:cubicBezTo>
                  <a:lnTo>
                    <a:pt x="145649" y="2649864"/>
                  </a:lnTo>
                  <a:cubicBezTo>
                    <a:pt x="107021" y="2649864"/>
                    <a:pt x="69974" y="2634519"/>
                    <a:pt x="42660" y="2607204"/>
                  </a:cubicBezTo>
                  <a:cubicBezTo>
                    <a:pt x="15345" y="2579890"/>
                    <a:pt x="0" y="2542843"/>
                    <a:pt x="0" y="2504215"/>
                  </a:cubicBezTo>
                  <a:lnTo>
                    <a:pt x="0" y="145649"/>
                  </a:lnTo>
                  <a:cubicBezTo>
                    <a:pt x="0" y="107021"/>
                    <a:pt x="15345" y="69974"/>
                    <a:pt x="42660" y="42660"/>
                  </a:cubicBezTo>
                  <a:cubicBezTo>
                    <a:pt x="69974" y="15345"/>
                    <a:pt x="107021" y="0"/>
                    <a:pt x="14564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1299" cy="2687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6" name="Group 6"/>
          <p:cNvGrpSpPr/>
          <p:nvPr/>
        </p:nvGrpSpPr>
        <p:grpSpPr>
          <a:xfrm rot="2700000">
            <a:off x="15354163" y="794754"/>
            <a:ext cx="1106025" cy="10061203"/>
            <a:chOff x="0" y="0"/>
            <a:chExt cx="291299" cy="26498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1299" cy="2649864"/>
            </a:xfrm>
            <a:custGeom>
              <a:avLst/>
              <a:gdLst/>
              <a:ahLst/>
              <a:cxnLst/>
              <a:rect l="l" t="t" r="r" b="b"/>
              <a:pathLst>
                <a:path w="291299" h="2649864">
                  <a:moveTo>
                    <a:pt x="145649" y="0"/>
                  </a:moveTo>
                  <a:lnTo>
                    <a:pt x="145649" y="0"/>
                  </a:lnTo>
                  <a:cubicBezTo>
                    <a:pt x="184278" y="0"/>
                    <a:pt x="221325" y="15345"/>
                    <a:pt x="248639" y="42660"/>
                  </a:cubicBezTo>
                  <a:cubicBezTo>
                    <a:pt x="275954" y="69974"/>
                    <a:pt x="291299" y="107021"/>
                    <a:pt x="291299" y="145649"/>
                  </a:cubicBezTo>
                  <a:lnTo>
                    <a:pt x="291299" y="2504215"/>
                  </a:lnTo>
                  <a:cubicBezTo>
                    <a:pt x="291299" y="2542843"/>
                    <a:pt x="275954" y="2579890"/>
                    <a:pt x="248639" y="2607204"/>
                  </a:cubicBezTo>
                  <a:cubicBezTo>
                    <a:pt x="221325" y="2634519"/>
                    <a:pt x="184278" y="2649864"/>
                    <a:pt x="145649" y="2649864"/>
                  </a:cubicBezTo>
                  <a:lnTo>
                    <a:pt x="145649" y="2649864"/>
                  </a:lnTo>
                  <a:cubicBezTo>
                    <a:pt x="107021" y="2649864"/>
                    <a:pt x="69974" y="2634519"/>
                    <a:pt x="42660" y="2607204"/>
                  </a:cubicBezTo>
                  <a:cubicBezTo>
                    <a:pt x="15345" y="2579890"/>
                    <a:pt x="0" y="2542843"/>
                    <a:pt x="0" y="2504215"/>
                  </a:cubicBezTo>
                  <a:lnTo>
                    <a:pt x="0" y="145649"/>
                  </a:lnTo>
                  <a:cubicBezTo>
                    <a:pt x="0" y="107021"/>
                    <a:pt x="15345" y="69974"/>
                    <a:pt x="42660" y="42660"/>
                  </a:cubicBezTo>
                  <a:cubicBezTo>
                    <a:pt x="69974" y="15345"/>
                    <a:pt x="107021" y="0"/>
                    <a:pt x="14564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91299" cy="2687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9" name="Group 9"/>
          <p:cNvGrpSpPr/>
          <p:nvPr/>
        </p:nvGrpSpPr>
        <p:grpSpPr>
          <a:xfrm rot="2700000">
            <a:off x="10832117" y="883828"/>
            <a:ext cx="893373" cy="5693483"/>
            <a:chOff x="0" y="0"/>
            <a:chExt cx="235292" cy="149951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5292" cy="1499518"/>
            </a:xfrm>
            <a:custGeom>
              <a:avLst/>
              <a:gdLst/>
              <a:ahLst/>
              <a:cxnLst/>
              <a:rect l="l" t="t" r="r" b="b"/>
              <a:pathLst>
                <a:path w="235292" h="1499518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1381873"/>
                  </a:lnTo>
                  <a:cubicBezTo>
                    <a:pt x="235292" y="1413074"/>
                    <a:pt x="222897" y="1442998"/>
                    <a:pt x="200834" y="1465061"/>
                  </a:cubicBezTo>
                  <a:cubicBezTo>
                    <a:pt x="178771" y="1487123"/>
                    <a:pt x="148847" y="1499518"/>
                    <a:pt x="117646" y="1499518"/>
                  </a:cubicBezTo>
                  <a:lnTo>
                    <a:pt x="117646" y="1499518"/>
                  </a:lnTo>
                  <a:cubicBezTo>
                    <a:pt x="86444" y="1499518"/>
                    <a:pt x="56521" y="1487123"/>
                    <a:pt x="34458" y="1465061"/>
                  </a:cubicBezTo>
                  <a:cubicBezTo>
                    <a:pt x="12395" y="1442998"/>
                    <a:pt x="0" y="1413074"/>
                    <a:pt x="0" y="1381873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35292" cy="15376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2" name="Group 12"/>
          <p:cNvGrpSpPr/>
          <p:nvPr/>
        </p:nvGrpSpPr>
        <p:grpSpPr>
          <a:xfrm rot="2700000">
            <a:off x="15248726" y="-801342"/>
            <a:ext cx="893373" cy="3529970"/>
            <a:chOff x="0" y="0"/>
            <a:chExt cx="235292" cy="92970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5" name="Group 15"/>
          <p:cNvGrpSpPr/>
          <p:nvPr/>
        </p:nvGrpSpPr>
        <p:grpSpPr>
          <a:xfrm rot="2700000">
            <a:off x="13002397" y="-4089534"/>
            <a:ext cx="1210423" cy="8004906"/>
            <a:chOff x="0" y="0"/>
            <a:chExt cx="318794" cy="210828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18794" cy="2108288"/>
            </a:xfrm>
            <a:custGeom>
              <a:avLst/>
              <a:gdLst/>
              <a:ahLst/>
              <a:cxnLst/>
              <a:rect l="l" t="t" r="r" b="b"/>
              <a:pathLst>
                <a:path w="318794" h="2108288">
                  <a:moveTo>
                    <a:pt x="159397" y="0"/>
                  </a:moveTo>
                  <a:lnTo>
                    <a:pt x="159397" y="0"/>
                  </a:lnTo>
                  <a:cubicBezTo>
                    <a:pt x="247430" y="0"/>
                    <a:pt x="318794" y="71365"/>
                    <a:pt x="318794" y="159397"/>
                  </a:cubicBezTo>
                  <a:lnTo>
                    <a:pt x="318794" y="1948891"/>
                  </a:lnTo>
                  <a:cubicBezTo>
                    <a:pt x="318794" y="1991165"/>
                    <a:pt x="302001" y="2031709"/>
                    <a:pt x="272108" y="2061602"/>
                  </a:cubicBezTo>
                  <a:cubicBezTo>
                    <a:pt x="242215" y="2091494"/>
                    <a:pt x="201672" y="2108288"/>
                    <a:pt x="159397" y="2108288"/>
                  </a:cubicBezTo>
                  <a:lnTo>
                    <a:pt x="159397" y="2108288"/>
                  </a:lnTo>
                  <a:cubicBezTo>
                    <a:pt x="117122" y="2108288"/>
                    <a:pt x="76579" y="2091494"/>
                    <a:pt x="46686" y="2061602"/>
                  </a:cubicBezTo>
                  <a:cubicBezTo>
                    <a:pt x="16794" y="2031709"/>
                    <a:pt x="0" y="1991165"/>
                    <a:pt x="0" y="1948891"/>
                  </a:cubicBezTo>
                  <a:lnTo>
                    <a:pt x="0" y="159397"/>
                  </a:lnTo>
                  <a:cubicBezTo>
                    <a:pt x="0" y="117122"/>
                    <a:pt x="16794" y="76579"/>
                    <a:pt x="46686" y="46686"/>
                  </a:cubicBezTo>
                  <a:cubicBezTo>
                    <a:pt x="76579" y="16794"/>
                    <a:pt x="117122" y="0"/>
                    <a:pt x="1593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318794" cy="21463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73254" y="2732908"/>
            <a:ext cx="876244" cy="876244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6451971" y="8381409"/>
            <a:ext cx="1395080" cy="139508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24" name="Group 24"/>
          <p:cNvGrpSpPr/>
          <p:nvPr/>
        </p:nvGrpSpPr>
        <p:grpSpPr>
          <a:xfrm rot="2700000">
            <a:off x="15929375" y="-1109904"/>
            <a:ext cx="893373" cy="3529970"/>
            <a:chOff x="0" y="0"/>
            <a:chExt cx="235292" cy="92970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7183391" y="525521"/>
            <a:ext cx="876244" cy="876244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30" name="Group 30"/>
          <p:cNvGrpSpPr/>
          <p:nvPr/>
        </p:nvGrpSpPr>
        <p:grpSpPr>
          <a:xfrm rot="2700000">
            <a:off x="12149848" y="-1691931"/>
            <a:ext cx="893373" cy="3529970"/>
            <a:chOff x="0" y="0"/>
            <a:chExt cx="235292" cy="92970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33" name="Group 33"/>
          <p:cNvGrpSpPr/>
          <p:nvPr/>
        </p:nvGrpSpPr>
        <p:grpSpPr>
          <a:xfrm rot="2700000">
            <a:off x="13265412" y="7920195"/>
            <a:ext cx="893373" cy="3529970"/>
            <a:chOff x="0" y="0"/>
            <a:chExt cx="235292" cy="929704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36" name="Group 36"/>
          <p:cNvGrpSpPr/>
          <p:nvPr/>
        </p:nvGrpSpPr>
        <p:grpSpPr>
          <a:xfrm rot="2700000">
            <a:off x="18110407" y="4539103"/>
            <a:ext cx="893373" cy="3529970"/>
            <a:chOff x="0" y="0"/>
            <a:chExt cx="235292" cy="929704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459379" y="6988388"/>
            <a:ext cx="10573267" cy="3399861"/>
            <a:chOff x="0" y="0"/>
            <a:chExt cx="14097690" cy="4533148"/>
          </a:xfrm>
        </p:grpSpPr>
        <p:sp>
          <p:nvSpPr>
            <p:cNvPr id="40" name="Freeform 40"/>
            <p:cNvSpPr/>
            <p:nvPr/>
          </p:nvSpPr>
          <p:spPr>
            <a:xfrm>
              <a:off x="4649018" y="1457532"/>
              <a:ext cx="9448672" cy="1618085"/>
            </a:xfrm>
            <a:custGeom>
              <a:avLst/>
              <a:gdLst/>
              <a:ahLst/>
              <a:cxnLst/>
              <a:rect l="l" t="t" r="r" b="b"/>
              <a:pathLst>
                <a:path w="9448672" h="1618085">
                  <a:moveTo>
                    <a:pt x="0" y="0"/>
                  </a:moveTo>
                  <a:lnTo>
                    <a:pt x="9448672" y="0"/>
                  </a:lnTo>
                  <a:lnTo>
                    <a:pt x="9448672" y="1618085"/>
                  </a:lnTo>
                  <a:lnTo>
                    <a:pt x="0" y="1618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0" y="0"/>
              <a:ext cx="4533148" cy="4533148"/>
            </a:xfrm>
            <a:custGeom>
              <a:avLst/>
              <a:gdLst/>
              <a:ahLst/>
              <a:cxnLst/>
              <a:rect l="l" t="t" r="r" b="b"/>
              <a:pathLst>
                <a:path w="4533148" h="4533148">
                  <a:moveTo>
                    <a:pt x="0" y="0"/>
                  </a:moveTo>
                  <a:lnTo>
                    <a:pt x="4533148" y="0"/>
                  </a:lnTo>
                  <a:lnTo>
                    <a:pt x="4533148" y="4533148"/>
                  </a:lnTo>
                  <a:lnTo>
                    <a:pt x="0" y="45331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42" name="Group 42"/>
          <p:cNvGrpSpPr/>
          <p:nvPr/>
        </p:nvGrpSpPr>
        <p:grpSpPr>
          <a:xfrm>
            <a:off x="-1179043" y="1358458"/>
            <a:ext cx="11706864" cy="5629930"/>
            <a:chOff x="0" y="0"/>
            <a:chExt cx="15609152" cy="7506574"/>
          </a:xfrm>
        </p:grpSpPr>
        <p:sp>
          <p:nvSpPr>
            <p:cNvPr id="43" name="Freeform 43"/>
            <p:cNvSpPr/>
            <p:nvPr/>
          </p:nvSpPr>
          <p:spPr>
            <a:xfrm>
              <a:off x="0" y="3930099"/>
              <a:ext cx="15609152" cy="3576475"/>
            </a:xfrm>
            <a:custGeom>
              <a:avLst/>
              <a:gdLst/>
              <a:ahLst/>
              <a:cxnLst/>
              <a:rect l="l" t="t" r="r" b="b"/>
              <a:pathLst>
                <a:path w="15609152" h="3576475">
                  <a:moveTo>
                    <a:pt x="0" y="0"/>
                  </a:moveTo>
                  <a:lnTo>
                    <a:pt x="15609152" y="0"/>
                  </a:lnTo>
                  <a:lnTo>
                    <a:pt x="15609152" y="3576475"/>
                  </a:lnTo>
                  <a:lnTo>
                    <a:pt x="0" y="35764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81551" r="-4348" b="-40656"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>
              <a:off x="5803687" y="0"/>
              <a:ext cx="4610843" cy="4240837"/>
            </a:xfrm>
            <a:custGeom>
              <a:avLst/>
              <a:gdLst/>
              <a:ahLst/>
              <a:cxnLst/>
              <a:rect l="l" t="t" r="r" b="b"/>
              <a:pathLst>
                <a:path w="4610843" h="4240837">
                  <a:moveTo>
                    <a:pt x="0" y="0"/>
                  </a:moveTo>
                  <a:lnTo>
                    <a:pt x="4610843" y="0"/>
                  </a:lnTo>
                  <a:lnTo>
                    <a:pt x="4610843" y="4240837"/>
                  </a:lnTo>
                  <a:lnTo>
                    <a:pt x="0" y="4240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9770" t="-37543" r="-120387" b="-124115"/>
              </a:stretch>
            </a:blipFill>
          </p:spPr>
        </p:sp>
      </p:grpSp>
      <p:grpSp>
        <p:nvGrpSpPr>
          <p:cNvPr id="45" name="Group 45"/>
          <p:cNvGrpSpPr/>
          <p:nvPr/>
        </p:nvGrpSpPr>
        <p:grpSpPr>
          <a:xfrm rot="2700000">
            <a:off x="15610938" y="1676046"/>
            <a:ext cx="893373" cy="3529970"/>
            <a:chOff x="0" y="0"/>
            <a:chExt cx="235292" cy="929704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47" name="TextBox 47"/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2596534" y="4021265"/>
            <a:ext cx="1395080" cy="1395080"/>
            <a:chOff x="0" y="0"/>
            <a:chExt cx="812800" cy="8128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0" name="TextBox 5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186D">
                <a:alpha val="100000"/>
              </a:srgbClr>
            </a:gs>
            <a:gs pos="100000">
              <a:srgbClr val="3F7F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315" y="1190757"/>
            <a:ext cx="15695116" cy="1510471"/>
            <a:chOff x="0" y="0"/>
            <a:chExt cx="4170947" cy="3978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70947" cy="397819"/>
            </a:xfrm>
            <a:custGeom>
              <a:avLst/>
              <a:gdLst/>
              <a:ahLst/>
              <a:cxnLst/>
              <a:rect l="l" t="t" r="r" b="b"/>
              <a:pathLst>
                <a:path w="4170947" h="397819">
                  <a:moveTo>
                    <a:pt x="198910" y="0"/>
                  </a:moveTo>
                  <a:lnTo>
                    <a:pt x="3972037" y="0"/>
                  </a:lnTo>
                  <a:cubicBezTo>
                    <a:pt x="4024792" y="0"/>
                    <a:pt x="4075385" y="20956"/>
                    <a:pt x="4112688" y="58259"/>
                  </a:cubicBezTo>
                  <a:cubicBezTo>
                    <a:pt x="4149990" y="95562"/>
                    <a:pt x="4170947" y="146156"/>
                    <a:pt x="4170947" y="198910"/>
                  </a:cubicBezTo>
                  <a:lnTo>
                    <a:pt x="4170947" y="198910"/>
                  </a:lnTo>
                  <a:cubicBezTo>
                    <a:pt x="4170947" y="251664"/>
                    <a:pt x="4149990" y="302257"/>
                    <a:pt x="4112688" y="339560"/>
                  </a:cubicBezTo>
                  <a:cubicBezTo>
                    <a:pt x="4075385" y="376863"/>
                    <a:pt x="4024792" y="397819"/>
                    <a:pt x="3972037" y="397819"/>
                  </a:cubicBezTo>
                  <a:lnTo>
                    <a:pt x="198910" y="397819"/>
                  </a:lnTo>
                  <a:cubicBezTo>
                    <a:pt x="146156" y="397819"/>
                    <a:pt x="95562" y="376863"/>
                    <a:pt x="58259" y="339560"/>
                  </a:cubicBezTo>
                  <a:cubicBezTo>
                    <a:pt x="20956" y="302257"/>
                    <a:pt x="0" y="251664"/>
                    <a:pt x="0" y="198910"/>
                  </a:cubicBezTo>
                  <a:lnTo>
                    <a:pt x="0" y="198910"/>
                  </a:lnTo>
                  <a:cubicBezTo>
                    <a:pt x="0" y="146156"/>
                    <a:pt x="20956" y="95562"/>
                    <a:pt x="58259" y="58259"/>
                  </a:cubicBezTo>
                  <a:cubicBezTo>
                    <a:pt x="95562" y="20956"/>
                    <a:pt x="146156" y="0"/>
                    <a:pt x="19891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170947" cy="4359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739471" y="754756"/>
            <a:ext cx="14331545" cy="1032866"/>
            <a:chOff x="0" y="0"/>
            <a:chExt cx="3774563" cy="2720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74563" cy="272031"/>
            </a:xfrm>
            <a:custGeom>
              <a:avLst/>
              <a:gdLst/>
              <a:ahLst/>
              <a:cxnLst/>
              <a:rect l="l" t="t" r="r" b="b"/>
              <a:pathLst>
                <a:path w="3774563" h="272031">
                  <a:moveTo>
                    <a:pt x="54020" y="0"/>
                  </a:moveTo>
                  <a:lnTo>
                    <a:pt x="3720543" y="0"/>
                  </a:lnTo>
                  <a:cubicBezTo>
                    <a:pt x="3734870" y="0"/>
                    <a:pt x="3748611" y="5691"/>
                    <a:pt x="3758741" y="15822"/>
                  </a:cubicBezTo>
                  <a:cubicBezTo>
                    <a:pt x="3768872" y="25953"/>
                    <a:pt x="3774563" y="39693"/>
                    <a:pt x="3774563" y="54020"/>
                  </a:cubicBezTo>
                  <a:lnTo>
                    <a:pt x="3774563" y="218011"/>
                  </a:lnTo>
                  <a:cubicBezTo>
                    <a:pt x="3774563" y="247845"/>
                    <a:pt x="3750378" y="272031"/>
                    <a:pt x="3720543" y="272031"/>
                  </a:cubicBezTo>
                  <a:lnTo>
                    <a:pt x="54020" y="272031"/>
                  </a:lnTo>
                  <a:cubicBezTo>
                    <a:pt x="24186" y="272031"/>
                    <a:pt x="0" y="247845"/>
                    <a:pt x="0" y="218011"/>
                  </a:cubicBezTo>
                  <a:lnTo>
                    <a:pt x="0" y="54020"/>
                  </a:lnTo>
                  <a:cubicBezTo>
                    <a:pt x="0" y="24186"/>
                    <a:pt x="24186" y="0"/>
                    <a:pt x="540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774563" cy="310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-681110" y="5110062"/>
            <a:ext cx="19936660" cy="7282419"/>
          </a:xfrm>
          <a:custGeom>
            <a:avLst/>
            <a:gdLst/>
            <a:ahLst/>
            <a:cxnLst/>
            <a:rect l="l" t="t" r="r" b="b"/>
            <a:pathLst>
              <a:path w="19936660" h="7282419">
                <a:moveTo>
                  <a:pt x="19936661" y="0"/>
                </a:moveTo>
                <a:lnTo>
                  <a:pt x="0" y="0"/>
                </a:lnTo>
                <a:lnTo>
                  <a:pt x="0" y="7282419"/>
                </a:lnTo>
                <a:lnTo>
                  <a:pt x="19936661" y="7282419"/>
                </a:lnTo>
                <a:lnTo>
                  <a:pt x="19936661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953281" y="7962494"/>
            <a:ext cx="8381439" cy="2695073"/>
            <a:chOff x="0" y="0"/>
            <a:chExt cx="11175252" cy="3593431"/>
          </a:xfrm>
        </p:grpSpPr>
        <p:sp>
          <p:nvSpPr>
            <p:cNvPr id="10" name="Freeform 10"/>
            <p:cNvSpPr/>
            <p:nvPr/>
          </p:nvSpPr>
          <p:spPr>
            <a:xfrm>
              <a:off x="3685281" y="1155387"/>
              <a:ext cx="7489971" cy="1282658"/>
            </a:xfrm>
            <a:custGeom>
              <a:avLst/>
              <a:gdLst/>
              <a:ahLst/>
              <a:cxnLst/>
              <a:rect l="l" t="t" r="r" b="b"/>
              <a:pathLst>
                <a:path w="7489971" h="1282658">
                  <a:moveTo>
                    <a:pt x="0" y="0"/>
                  </a:moveTo>
                  <a:lnTo>
                    <a:pt x="7489971" y="0"/>
                  </a:lnTo>
                  <a:lnTo>
                    <a:pt x="7489971" y="1282657"/>
                  </a:lnTo>
                  <a:lnTo>
                    <a:pt x="0" y="1282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593431" cy="3593431"/>
            </a:xfrm>
            <a:custGeom>
              <a:avLst/>
              <a:gdLst/>
              <a:ahLst/>
              <a:cxnLst/>
              <a:rect l="l" t="t" r="r" b="b"/>
              <a:pathLst>
                <a:path w="3593431" h="3593431">
                  <a:moveTo>
                    <a:pt x="0" y="0"/>
                  </a:moveTo>
                  <a:lnTo>
                    <a:pt x="3593431" y="0"/>
                  </a:lnTo>
                  <a:lnTo>
                    <a:pt x="3593431" y="3593431"/>
                  </a:lnTo>
                  <a:lnTo>
                    <a:pt x="0" y="3593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925944" y="6004206"/>
            <a:ext cx="11638783" cy="879132"/>
            <a:chOff x="0" y="0"/>
            <a:chExt cx="3065358" cy="23154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65358" cy="231541"/>
            </a:xfrm>
            <a:custGeom>
              <a:avLst/>
              <a:gdLst/>
              <a:ahLst/>
              <a:cxnLst/>
              <a:rect l="l" t="t" r="r" b="b"/>
              <a:pathLst>
                <a:path w="3065358" h="231541">
                  <a:moveTo>
                    <a:pt x="115770" y="0"/>
                  </a:moveTo>
                  <a:lnTo>
                    <a:pt x="2949588" y="0"/>
                  </a:lnTo>
                  <a:cubicBezTo>
                    <a:pt x="2980292" y="0"/>
                    <a:pt x="3009739" y="12197"/>
                    <a:pt x="3031450" y="33908"/>
                  </a:cubicBezTo>
                  <a:cubicBezTo>
                    <a:pt x="3053161" y="55620"/>
                    <a:pt x="3065358" y="85066"/>
                    <a:pt x="3065358" y="115770"/>
                  </a:cubicBezTo>
                  <a:lnTo>
                    <a:pt x="3065358" y="115770"/>
                  </a:lnTo>
                  <a:cubicBezTo>
                    <a:pt x="3065358" y="146475"/>
                    <a:pt x="3053161" y="175921"/>
                    <a:pt x="3031450" y="197632"/>
                  </a:cubicBezTo>
                  <a:cubicBezTo>
                    <a:pt x="3009739" y="219344"/>
                    <a:pt x="2980292" y="231541"/>
                    <a:pt x="2949588" y="231541"/>
                  </a:cubicBezTo>
                  <a:lnTo>
                    <a:pt x="115770" y="231541"/>
                  </a:lnTo>
                  <a:cubicBezTo>
                    <a:pt x="85066" y="231541"/>
                    <a:pt x="55620" y="219344"/>
                    <a:pt x="33908" y="197632"/>
                  </a:cubicBezTo>
                  <a:cubicBezTo>
                    <a:pt x="12197" y="175921"/>
                    <a:pt x="0" y="146475"/>
                    <a:pt x="0" y="115770"/>
                  </a:cubicBezTo>
                  <a:lnTo>
                    <a:pt x="0" y="115770"/>
                  </a:lnTo>
                  <a:cubicBezTo>
                    <a:pt x="0" y="85066"/>
                    <a:pt x="12197" y="55620"/>
                    <a:pt x="33908" y="33908"/>
                  </a:cubicBezTo>
                  <a:cubicBezTo>
                    <a:pt x="55620" y="12197"/>
                    <a:pt x="85066" y="0"/>
                    <a:pt x="11577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3065358" cy="2696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925944" y="3801691"/>
            <a:ext cx="11151914" cy="879132"/>
            <a:chOff x="0" y="0"/>
            <a:chExt cx="2937130" cy="23154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937130" cy="231541"/>
            </a:xfrm>
            <a:custGeom>
              <a:avLst/>
              <a:gdLst/>
              <a:ahLst/>
              <a:cxnLst/>
              <a:rect l="l" t="t" r="r" b="b"/>
              <a:pathLst>
                <a:path w="2937130" h="231541">
                  <a:moveTo>
                    <a:pt x="115770" y="0"/>
                  </a:moveTo>
                  <a:lnTo>
                    <a:pt x="2821359" y="0"/>
                  </a:lnTo>
                  <a:cubicBezTo>
                    <a:pt x="2852064" y="0"/>
                    <a:pt x="2881510" y="12197"/>
                    <a:pt x="2903221" y="33908"/>
                  </a:cubicBezTo>
                  <a:cubicBezTo>
                    <a:pt x="2924933" y="55620"/>
                    <a:pt x="2937130" y="85066"/>
                    <a:pt x="2937130" y="115770"/>
                  </a:cubicBezTo>
                  <a:lnTo>
                    <a:pt x="2937130" y="115770"/>
                  </a:lnTo>
                  <a:cubicBezTo>
                    <a:pt x="2937130" y="146475"/>
                    <a:pt x="2924933" y="175921"/>
                    <a:pt x="2903221" y="197632"/>
                  </a:cubicBezTo>
                  <a:cubicBezTo>
                    <a:pt x="2881510" y="219344"/>
                    <a:pt x="2852064" y="231541"/>
                    <a:pt x="2821359" y="231541"/>
                  </a:cubicBezTo>
                  <a:lnTo>
                    <a:pt x="115770" y="231541"/>
                  </a:lnTo>
                  <a:cubicBezTo>
                    <a:pt x="85066" y="231541"/>
                    <a:pt x="55620" y="219344"/>
                    <a:pt x="33908" y="197632"/>
                  </a:cubicBezTo>
                  <a:cubicBezTo>
                    <a:pt x="12197" y="175921"/>
                    <a:pt x="0" y="146475"/>
                    <a:pt x="0" y="115770"/>
                  </a:cubicBezTo>
                  <a:lnTo>
                    <a:pt x="0" y="115770"/>
                  </a:lnTo>
                  <a:cubicBezTo>
                    <a:pt x="0" y="85066"/>
                    <a:pt x="12197" y="55620"/>
                    <a:pt x="33908" y="33908"/>
                  </a:cubicBezTo>
                  <a:cubicBezTo>
                    <a:pt x="55620" y="12197"/>
                    <a:pt x="85066" y="0"/>
                    <a:pt x="11577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937130" cy="2696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925944" y="7083363"/>
            <a:ext cx="11638783" cy="879132"/>
            <a:chOff x="0" y="0"/>
            <a:chExt cx="3065358" cy="23154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065358" cy="231541"/>
            </a:xfrm>
            <a:custGeom>
              <a:avLst/>
              <a:gdLst/>
              <a:ahLst/>
              <a:cxnLst/>
              <a:rect l="l" t="t" r="r" b="b"/>
              <a:pathLst>
                <a:path w="3065358" h="231541">
                  <a:moveTo>
                    <a:pt x="115770" y="0"/>
                  </a:moveTo>
                  <a:lnTo>
                    <a:pt x="2949588" y="0"/>
                  </a:lnTo>
                  <a:cubicBezTo>
                    <a:pt x="2980292" y="0"/>
                    <a:pt x="3009739" y="12197"/>
                    <a:pt x="3031450" y="33908"/>
                  </a:cubicBezTo>
                  <a:cubicBezTo>
                    <a:pt x="3053161" y="55620"/>
                    <a:pt x="3065358" y="85066"/>
                    <a:pt x="3065358" y="115770"/>
                  </a:cubicBezTo>
                  <a:lnTo>
                    <a:pt x="3065358" y="115770"/>
                  </a:lnTo>
                  <a:cubicBezTo>
                    <a:pt x="3065358" y="146475"/>
                    <a:pt x="3053161" y="175921"/>
                    <a:pt x="3031450" y="197632"/>
                  </a:cubicBezTo>
                  <a:cubicBezTo>
                    <a:pt x="3009739" y="219344"/>
                    <a:pt x="2980292" y="231541"/>
                    <a:pt x="2949588" y="231541"/>
                  </a:cubicBezTo>
                  <a:lnTo>
                    <a:pt x="115770" y="231541"/>
                  </a:lnTo>
                  <a:cubicBezTo>
                    <a:pt x="85066" y="231541"/>
                    <a:pt x="55620" y="219344"/>
                    <a:pt x="33908" y="197632"/>
                  </a:cubicBezTo>
                  <a:cubicBezTo>
                    <a:pt x="12197" y="175921"/>
                    <a:pt x="0" y="146475"/>
                    <a:pt x="0" y="115770"/>
                  </a:cubicBezTo>
                  <a:lnTo>
                    <a:pt x="0" y="115770"/>
                  </a:lnTo>
                  <a:cubicBezTo>
                    <a:pt x="0" y="85066"/>
                    <a:pt x="12197" y="55620"/>
                    <a:pt x="33908" y="33908"/>
                  </a:cubicBezTo>
                  <a:cubicBezTo>
                    <a:pt x="55620" y="12197"/>
                    <a:pt x="85066" y="0"/>
                    <a:pt x="11577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3065358" cy="2696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2360607" y="3983601"/>
            <a:ext cx="13213588" cy="3714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Οι επιχειρήσεις μαθαίνουν </a:t>
            </a:r>
            <a:r>
              <a:rPr lang="en-US" sz="3000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δουλεύοντας μέσα στον κόμβο.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endParaRPr lang="en-US" sz="3000" b="1" dirty="0">
              <a:solidFill>
                <a:srgbClr val="FFFFFF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Αναπτύσσεται κουλτούρα συνεργασίας με άλλες επιχειρήσεις.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endParaRPr lang="en-US" sz="3000" dirty="0">
              <a:solidFill>
                <a:srgbClr val="FFFFFF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Παρέχεται δ</a:t>
            </a:r>
            <a:r>
              <a:rPr lang="en-US" sz="3000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ωρεάν πρόσβαση για όλη τη διάρκεια του έργου.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endParaRPr lang="en-US" sz="3000" b="1" dirty="0">
              <a:solidFill>
                <a:srgbClr val="FFFFFF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Η χρήση της πλατφόρμας είναι </a:t>
            </a:r>
            <a:r>
              <a:rPr lang="en-US" sz="3000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συμμετοχική και εκπαιδευτική.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925944" y="4925049"/>
            <a:ext cx="11638783" cy="879132"/>
            <a:chOff x="0" y="0"/>
            <a:chExt cx="3065358" cy="23154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065358" cy="231541"/>
            </a:xfrm>
            <a:custGeom>
              <a:avLst/>
              <a:gdLst/>
              <a:ahLst/>
              <a:cxnLst/>
              <a:rect l="l" t="t" r="r" b="b"/>
              <a:pathLst>
                <a:path w="3065358" h="231541">
                  <a:moveTo>
                    <a:pt x="115770" y="0"/>
                  </a:moveTo>
                  <a:lnTo>
                    <a:pt x="2949588" y="0"/>
                  </a:lnTo>
                  <a:cubicBezTo>
                    <a:pt x="2980292" y="0"/>
                    <a:pt x="3009739" y="12197"/>
                    <a:pt x="3031450" y="33908"/>
                  </a:cubicBezTo>
                  <a:cubicBezTo>
                    <a:pt x="3053161" y="55620"/>
                    <a:pt x="3065358" y="85066"/>
                    <a:pt x="3065358" y="115770"/>
                  </a:cubicBezTo>
                  <a:lnTo>
                    <a:pt x="3065358" y="115770"/>
                  </a:lnTo>
                  <a:cubicBezTo>
                    <a:pt x="3065358" y="146475"/>
                    <a:pt x="3053161" y="175921"/>
                    <a:pt x="3031450" y="197632"/>
                  </a:cubicBezTo>
                  <a:cubicBezTo>
                    <a:pt x="3009739" y="219344"/>
                    <a:pt x="2980292" y="231541"/>
                    <a:pt x="2949588" y="231541"/>
                  </a:cubicBezTo>
                  <a:lnTo>
                    <a:pt x="115770" y="231541"/>
                  </a:lnTo>
                  <a:cubicBezTo>
                    <a:pt x="85066" y="231541"/>
                    <a:pt x="55620" y="219344"/>
                    <a:pt x="33908" y="197632"/>
                  </a:cubicBezTo>
                  <a:cubicBezTo>
                    <a:pt x="12197" y="175921"/>
                    <a:pt x="0" y="146475"/>
                    <a:pt x="0" y="115770"/>
                  </a:cubicBezTo>
                  <a:lnTo>
                    <a:pt x="0" y="115770"/>
                  </a:lnTo>
                  <a:cubicBezTo>
                    <a:pt x="0" y="85066"/>
                    <a:pt x="12197" y="55620"/>
                    <a:pt x="33908" y="33908"/>
                  </a:cubicBezTo>
                  <a:cubicBezTo>
                    <a:pt x="55620" y="12197"/>
                    <a:pt x="85066" y="0"/>
                    <a:pt x="11577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3065358" cy="2696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28" name="Freeform 28"/>
          <p:cNvSpPr/>
          <p:nvPr/>
        </p:nvSpPr>
        <p:spPr>
          <a:xfrm>
            <a:off x="686433" y="3801691"/>
            <a:ext cx="970076" cy="879132"/>
          </a:xfrm>
          <a:custGeom>
            <a:avLst/>
            <a:gdLst/>
            <a:ahLst/>
            <a:cxnLst/>
            <a:rect l="l" t="t" r="r" b="b"/>
            <a:pathLst>
              <a:path w="970076" h="879132">
                <a:moveTo>
                  <a:pt x="0" y="0"/>
                </a:moveTo>
                <a:lnTo>
                  <a:pt x="970077" y="0"/>
                </a:lnTo>
                <a:lnTo>
                  <a:pt x="970077" y="879132"/>
                </a:lnTo>
                <a:lnTo>
                  <a:pt x="0" y="8791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1028700" y="837368"/>
            <a:ext cx="2247454" cy="160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467"/>
              </a:lnSpc>
            </a:pPr>
            <a:r>
              <a:rPr lang="en-US" sz="4619" b="1" dirty="0">
                <a:solidFill>
                  <a:srgbClr val="025896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Στάδιο 1</a:t>
            </a:r>
          </a:p>
          <a:p>
            <a:pPr algn="r">
              <a:lnSpc>
                <a:spcPts val="6467"/>
              </a:lnSpc>
            </a:pPr>
            <a:endParaRPr lang="en-US" sz="4619" b="1" dirty="0">
              <a:solidFill>
                <a:srgbClr val="025896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914400" y="1929703"/>
            <a:ext cx="13789223" cy="514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Εβδομάδα 1-2: Ένταξη στον Ψηφιακό Κόμβο DigiWest (DigitalHub – Bitrix24)</a:t>
            </a:r>
          </a:p>
        </p:txBody>
      </p:sp>
      <p:sp>
        <p:nvSpPr>
          <p:cNvPr id="31" name="Freeform 31"/>
          <p:cNvSpPr/>
          <p:nvPr/>
        </p:nvSpPr>
        <p:spPr>
          <a:xfrm>
            <a:off x="686433" y="4925049"/>
            <a:ext cx="970076" cy="879132"/>
          </a:xfrm>
          <a:custGeom>
            <a:avLst/>
            <a:gdLst/>
            <a:ahLst/>
            <a:cxnLst/>
            <a:rect l="l" t="t" r="r" b="b"/>
            <a:pathLst>
              <a:path w="970076" h="879132">
                <a:moveTo>
                  <a:pt x="0" y="0"/>
                </a:moveTo>
                <a:lnTo>
                  <a:pt x="970077" y="0"/>
                </a:lnTo>
                <a:lnTo>
                  <a:pt x="970077" y="879132"/>
                </a:lnTo>
                <a:lnTo>
                  <a:pt x="0" y="8791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686433" y="6004206"/>
            <a:ext cx="970076" cy="879132"/>
          </a:xfrm>
          <a:custGeom>
            <a:avLst/>
            <a:gdLst/>
            <a:ahLst/>
            <a:cxnLst/>
            <a:rect l="l" t="t" r="r" b="b"/>
            <a:pathLst>
              <a:path w="970076" h="879132">
                <a:moveTo>
                  <a:pt x="0" y="0"/>
                </a:moveTo>
                <a:lnTo>
                  <a:pt x="970077" y="0"/>
                </a:lnTo>
                <a:lnTo>
                  <a:pt x="970077" y="879132"/>
                </a:lnTo>
                <a:lnTo>
                  <a:pt x="0" y="8791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686433" y="7083363"/>
            <a:ext cx="970076" cy="879132"/>
          </a:xfrm>
          <a:custGeom>
            <a:avLst/>
            <a:gdLst/>
            <a:ahLst/>
            <a:cxnLst/>
            <a:rect l="l" t="t" r="r" b="b"/>
            <a:pathLst>
              <a:path w="970076" h="879132">
                <a:moveTo>
                  <a:pt x="0" y="0"/>
                </a:moveTo>
                <a:lnTo>
                  <a:pt x="970077" y="0"/>
                </a:lnTo>
                <a:lnTo>
                  <a:pt x="970077" y="879131"/>
                </a:lnTo>
                <a:lnTo>
                  <a:pt x="0" y="8791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14">
            <a:extLst>
              <a:ext uri="{FF2B5EF4-FFF2-40B4-BE49-F238E27FC236}">
                <a16:creationId xmlns:a16="http://schemas.microsoft.com/office/drawing/2014/main" id="{799FD09F-37BB-6C08-7F66-3EBBE277F11B}"/>
              </a:ext>
            </a:extLst>
          </p:cNvPr>
          <p:cNvGrpSpPr/>
          <p:nvPr/>
        </p:nvGrpSpPr>
        <p:grpSpPr>
          <a:xfrm>
            <a:off x="14595459" y="656407"/>
            <a:ext cx="4037691" cy="1941760"/>
            <a:chOff x="0" y="0"/>
            <a:chExt cx="5383588" cy="2589013"/>
          </a:xfrm>
        </p:grpSpPr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E352E455-A6AF-57BA-F3FC-E321CFB4496B}"/>
                </a:ext>
              </a:extLst>
            </p:cNvPr>
            <p:cNvSpPr/>
            <p:nvPr/>
          </p:nvSpPr>
          <p:spPr>
            <a:xfrm>
              <a:off x="0" y="1355489"/>
              <a:ext cx="5383588" cy="1233524"/>
            </a:xfrm>
            <a:custGeom>
              <a:avLst/>
              <a:gdLst/>
              <a:ahLst/>
              <a:cxnLst/>
              <a:rect l="l" t="t" r="r" b="b"/>
              <a:pathLst>
                <a:path w="5383588" h="1233524">
                  <a:moveTo>
                    <a:pt x="0" y="0"/>
                  </a:moveTo>
                  <a:lnTo>
                    <a:pt x="5383588" y="0"/>
                  </a:lnTo>
                  <a:lnTo>
                    <a:pt x="5383588" y="1233524"/>
                  </a:lnTo>
                  <a:lnTo>
                    <a:pt x="0" y="1233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81551" r="-4348" b="-40656"/>
              </a:stretch>
            </a:blipFill>
          </p:spPr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E7F1A10E-ADA3-0EB7-A9A5-CCEA3D061827}"/>
                </a:ext>
              </a:extLst>
            </p:cNvPr>
            <p:cNvSpPr/>
            <p:nvPr/>
          </p:nvSpPr>
          <p:spPr>
            <a:xfrm>
              <a:off x="2001689" y="0"/>
              <a:ext cx="1590277" cy="1462662"/>
            </a:xfrm>
            <a:custGeom>
              <a:avLst/>
              <a:gdLst/>
              <a:ahLst/>
              <a:cxnLst/>
              <a:rect l="l" t="t" r="r" b="b"/>
              <a:pathLst>
                <a:path w="1590277" h="1462662">
                  <a:moveTo>
                    <a:pt x="0" y="0"/>
                  </a:moveTo>
                  <a:lnTo>
                    <a:pt x="1590277" y="0"/>
                  </a:lnTo>
                  <a:lnTo>
                    <a:pt x="1590277" y="1462662"/>
                  </a:lnTo>
                  <a:lnTo>
                    <a:pt x="0" y="1462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19770" t="-37543" r="-120387" b="-124115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F7F93">
                <a:alpha val="100000"/>
              </a:srgbClr>
            </a:gs>
            <a:gs pos="100000">
              <a:srgbClr val="00186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3084" y="4789965"/>
            <a:ext cx="18574169" cy="5901857"/>
          </a:xfrm>
          <a:custGeom>
            <a:avLst/>
            <a:gdLst/>
            <a:ahLst/>
            <a:cxnLst/>
            <a:rect l="l" t="t" r="r" b="b"/>
            <a:pathLst>
              <a:path w="18574169" h="5901857">
                <a:moveTo>
                  <a:pt x="0" y="0"/>
                </a:moveTo>
                <a:lnTo>
                  <a:pt x="18574168" y="0"/>
                </a:lnTo>
                <a:lnTo>
                  <a:pt x="18574168" y="5901857"/>
                </a:lnTo>
                <a:lnTo>
                  <a:pt x="0" y="59018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199" t="-285" b="-367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3793852"/>
            <a:ext cx="3539556" cy="3456692"/>
            <a:chOff x="0" y="0"/>
            <a:chExt cx="661235" cy="64575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1235" cy="645755"/>
            </a:xfrm>
            <a:custGeom>
              <a:avLst/>
              <a:gdLst/>
              <a:ahLst/>
              <a:cxnLst/>
              <a:rect l="l" t="t" r="r" b="b"/>
              <a:pathLst>
                <a:path w="661235" h="645755">
                  <a:moveTo>
                    <a:pt x="220531" y="19070"/>
                  </a:moveTo>
                  <a:cubicBezTo>
                    <a:pt x="254321" y="7556"/>
                    <a:pt x="292970" y="0"/>
                    <a:pt x="330796" y="0"/>
                  </a:cubicBezTo>
                  <a:cubicBezTo>
                    <a:pt x="368622" y="0"/>
                    <a:pt x="405021" y="6476"/>
                    <a:pt x="438563" y="17990"/>
                  </a:cubicBezTo>
                  <a:cubicBezTo>
                    <a:pt x="439278" y="18350"/>
                    <a:pt x="439991" y="18350"/>
                    <a:pt x="440704" y="18710"/>
                  </a:cubicBezTo>
                  <a:cubicBezTo>
                    <a:pt x="566671" y="64765"/>
                    <a:pt x="659451" y="186379"/>
                    <a:pt x="661235" y="324791"/>
                  </a:cubicBezTo>
                  <a:lnTo>
                    <a:pt x="661235" y="595995"/>
                  </a:lnTo>
                  <a:cubicBezTo>
                    <a:pt x="661235" y="623477"/>
                    <a:pt x="638957" y="645755"/>
                    <a:pt x="611475" y="645755"/>
                  </a:cubicBezTo>
                  <a:lnTo>
                    <a:pt x="49760" y="645755"/>
                  </a:lnTo>
                  <a:cubicBezTo>
                    <a:pt x="22278" y="645755"/>
                    <a:pt x="0" y="623477"/>
                    <a:pt x="0" y="595995"/>
                  </a:cubicBezTo>
                  <a:lnTo>
                    <a:pt x="0" y="325030"/>
                  </a:lnTo>
                  <a:cubicBezTo>
                    <a:pt x="1784" y="185660"/>
                    <a:pt x="93137" y="64045"/>
                    <a:pt x="220531" y="19070"/>
                  </a:cubicBezTo>
                  <a:lnTo>
                    <a:pt x="220531" y="19070"/>
                  </a:lnTo>
                  <a:close/>
                </a:path>
              </a:pathLst>
            </a:custGeom>
            <a:blipFill>
              <a:blip r:embed="rId3"/>
              <a:stretch>
                <a:fillRect l="-55631"/>
              </a:stretch>
            </a:blipFill>
            <a:ln w="1619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1028700" y="7417820"/>
            <a:ext cx="3539556" cy="1233743"/>
            <a:chOff x="0" y="0"/>
            <a:chExt cx="843272" cy="2939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3272" cy="293930"/>
            </a:xfrm>
            <a:custGeom>
              <a:avLst/>
              <a:gdLst/>
              <a:ahLst/>
              <a:cxnLst/>
              <a:rect l="l" t="t" r="r" b="b"/>
              <a:pathLst>
                <a:path w="843272" h="293930">
                  <a:moveTo>
                    <a:pt x="146965" y="0"/>
                  </a:moveTo>
                  <a:lnTo>
                    <a:pt x="696307" y="0"/>
                  </a:lnTo>
                  <a:cubicBezTo>
                    <a:pt x="735284" y="0"/>
                    <a:pt x="772665" y="15484"/>
                    <a:pt x="800227" y="43045"/>
                  </a:cubicBezTo>
                  <a:cubicBezTo>
                    <a:pt x="827788" y="70606"/>
                    <a:pt x="843272" y="107987"/>
                    <a:pt x="843272" y="146965"/>
                  </a:cubicBezTo>
                  <a:lnTo>
                    <a:pt x="843272" y="146965"/>
                  </a:lnTo>
                  <a:cubicBezTo>
                    <a:pt x="843272" y="228131"/>
                    <a:pt x="777473" y="293930"/>
                    <a:pt x="696307" y="293930"/>
                  </a:cubicBezTo>
                  <a:lnTo>
                    <a:pt x="146965" y="293930"/>
                  </a:lnTo>
                  <a:cubicBezTo>
                    <a:pt x="65798" y="293930"/>
                    <a:pt x="0" y="228131"/>
                    <a:pt x="0" y="146965"/>
                  </a:cubicBezTo>
                  <a:lnTo>
                    <a:pt x="0" y="146965"/>
                  </a:lnTo>
                  <a:cubicBezTo>
                    <a:pt x="0" y="65798"/>
                    <a:pt x="65798" y="0"/>
                    <a:pt x="14696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43272" cy="332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173201" y="7546530"/>
            <a:ext cx="3250554" cy="1235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1929" b="1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Καταγραφή υφιστάμενων υποδομών και λογισμικού της επιχείρησης.</a:t>
            </a:r>
          </a:p>
          <a:p>
            <a:pPr algn="ctr">
              <a:lnSpc>
                <a:spcPts val="2430"/>
              </a:lnSpc>
            </a:pPr>
            <a:endParaRPr lang="en-US" sz="1929" b="1" dirty="0">
              <a:solidFill>
                <a:srgbClr val="000000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-531316" y="1190757"/>
            <a:ext cx="15073563" cy="2117320"/>
            <a:chOff x="0" y="0"/>
            <a:chExt cx="3969992" cy="5576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69992" cy="557648"/>
            </a:xfrm>
            <a:custGeom>
              <a:avLst/>
              <a:gdLst/>
              <a:ahLst/>
              <a:cxnLst/>
              <a:rect l="l" t="t" r="r" b="b"/>
              <a:pathLst>
                <a:path w="3969992" h="557648">
                  <a:moveTo>
                    <a:pt x="278824" y="0"/>
                  </a:moveTo>
                  <a:lnTo>
                    <a:pt x="3691168" y="0"/>
                  </a:lnTo>
                  <a:cubicBezTo>
                    <a:pt x="3845158" y="0"/>
                    <a:pt x="3969992" y="124834"/>
                    <a:pt x="3969992" y="278824"/>
                  </a:cubicBezTo>
                  <a:lnTo>
                    <a:pt x="3969992" y="278824"/>
                  </a:lnTo>
                  <a:cubicBezTo>
                    <a:pt x="3969992" y="352773"/>
                    <a:pt x="3940616" y="423693"/>
                    <a:pt x="3888326" y="475982"/>
                  </a:cubicBezTo>
                  <a:cubicBezTo>
                    <a:pt x="3836036" y="528272"/>
                    <a:pt x="3765116" y="557648"/>
                    <a:pt x="3691168" y="557648"/>
                  </a:cubicBezTo>
                  <a:lnTo>
                    <a:pt x="278824" y="557648"/>
                  </a:lnTo>
                  <a:cubicBezTo>
                    <a:pt x="124834" y="557648"/>
                    <a:pt x="0" y="432814"/>
                    <a:pt x="0" y="278824"/>
                  </a:cubicBezTo>
                  <a:lnTo>
                    <a:pt x="0" y="278824"/>
                  </a:lnTo>
                  <a:cubicBezTo>
                    <a:pt x="0" y="124834"/>
                    <a:pt x="124834" y="0"/>
                    <a:pt x="27882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969992" cy="595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739471" y="754756"/>
            <a:ext cx="14331545" cy="1032866"/>
            <a:chOff x="0" y="0"/>
            <a:chExt cx="3774563" cy="27203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774563" cy="272031"/>
            </a:xfrm>
            <a:custGeom>
              <a:avLst/>
              <a:gdLst/>
              <a:ahLst/>
              <a:cxnLst/>
              <a:rect l="l" t="t" r="r" b="b"/>
              <a:pathLst>
                <a:path w="3774563" h="272031">
                  <a:moveTo>
                    <a:pt x="54020" y="0"/>
                  </a:moveTo>
                  <a:lnTo>
                    <a:pt x="3720543" y="0"/>
                  </a:lnTo>
                  <a:cubicBezTo>
                    <a:pt x="3734870" y="0"/>
                    <a:pt x="3748611" y="5691"/>
                    <a:pt x="3758741" y="15822"/>
                  </a:cubicBezTo>
                  <a:cubicBezTo>
                    <a:pt x="3768872" y="25953"/>
                    <a:pt x="3774563" y="39693"/>
                    <a:pt x="3774563" y="54020"/>
                  </a:cubicBezTo>
                  <a:lnTo>
                    <a:pt x="3774563" y="218011"/>
                  </a:lnTo>
                  <a:cubicBezTo>
                    <a:pt x="3774563" y="247845"/>
                    <a:pt x="3750378" y="272031"/>
                    <a:pt x="3720543" y="272031"/>
                  </a:cubicBezTo>
                  <a:lnTo>
                    <a:pt x="54020" y="272031"/>
                  </a:lnTo>
                  <a:cubicBezTo>
                    <a:pt x="24186" y="272031"/>
                    <a:pt x="0" y="247845"/>
                    <a:pt x="0" y="218011"/>
                  </a:cubicBezTo>
                  <a:lnTo>
                    <a:pt x="0" y="54020"/>
                  </a:lnTo>
                  <a:cubicBezTo>
                    <a:pt x="0" y="24186"/>
                    <a:pt x="24186" y="0"/>
                    <a:pt x="540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774563" cy="310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783843"/>
            <a:ext cx="2247454" cy="160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467"/>
              </a:lnSpc>
            </a:pPr>
            <a:r>
              <a:rPr lang="en-US" sz="4619" b="1" dirty="0">
                <a:solidFill>
                  <a:srgbClr val="025896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Στάδιο 1</a:t>
            </a:r>
          </a:p>
          <a:p>
            <a:pPr algn="r">
              <a:lnSpc>
                <a:spcPts val="6467"/>
              </a:lnSpc>
            </a:pPr>
            <a:endParaRPr lang="en-US" sz="4619" b="1" dirty="0">
              <a:solidFill>
                <a:srgbClr val="025896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79613" y="1903896"/>
            <a:ext cx="13513547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Εβδομάδα 3-8:</a:t>
            </a:r>
            <a:r>
              <a:rPr lang="en-US" sz="30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Αποτύπωση Υφιστάμενης Κατάστασης, Διάγνωση Αναγκών και Κατάρτιση Εξατομικευμένου Πλάνου.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endParaRPr lang="en-US" sz="3000" dirty="0">
              <a:solidFill>
                <a:srgbClr val="FFFFFF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4715795" y="7988706"/>
            <a:ext cx="8856409" cy="2847801"/>
            <a:chOff x="0" y="0"/>
            <a:chExt cx="11808546" cy="3797068"/>
          </a:xfrm>
        </p:grpSpPr>
        <p:sp>
          <p:nvSpPr>
            <p:cNvPr id="18" name="Freeform 18"/>
            <p:cNvSpPr/>
            <p:nvPr/>
          </p:nvSpPr>
          <p:spPr>
            <a:xfrm>
              <a:off x="3894123" y="1220862"/>
              <a:ext cx="7914423" cy="1355345"/>
            </a:xfrm>
            <a:custGeom>
              <a:avLst/>
              <a:gdLst/>
              <a:ahLst/>
              <a:cxnLst/>
              <a:rect l="l" t="t" r="r" b="b"/>
              <a:pathLst>
                <a:path w="7914423" h="1355345">
                  <a:moveTo>
                    <a:pt x="0" y="0"/>
                  </a:moveTo>
                  <a:lnTo>
                    <a:pt x="7914423" y="0"/>
                  </a:lnTo>
                  <a:lnTo>
                    <a:pt x="7914423" y="1355345"/>
                  </a:lnTo>
                  <a:lnTo>
                    <a:pt x="0" y="13553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3797068" cy="3797068"/>
            </a:xfrm>
            <a:custGeom>
              <a:avLst/>
              <a:gdLst/>
              <a:ahLst/>
              <a:cxnLst/>
              <a:rect l="l" t="t" r="r" b="b"/>
              <a:pathLst>
                <a:path w="3797068" h="3797068">
                  <a:moveTo>
                    <a:pt x="0" y="0"/>
                  </a:moveTo>
                  <a:lnTo>
                    <a:pt x="3797068" y="0"/>
                  </a:lnTo>
                  <a:lnTo>
                    <a:pt x="3797068" y="3797068"/>
                  </a:lnTo>
                  <a:lnTo>
                    <a:pt x="0" y="3797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5235687" y="3793852"/>
            <a:ext cx="3539556" cy="3456692"/>
            <a:chOff x="0" y="0"/>
            <a:chExt cx="661235" cy="64575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61235" cy="645755"/>
            </a:xfrm>
            <a:custGeom>
              <a:avLst/>
              <a:gdLst/>
              <a:ahLst/>
              <a:cxnLst/>
              <a:rect l="l" t="t" r="r" b="b"/>
              <a:pathLst>
                <a:path w="661235" h="645755">
                  <a:moveTo>
                    <a:pt x="220531" y="19070"/>
                  </a:moveTo>
                  <a:cubicBezTo>
                    <a:pt x="254321" y="7556"/>
                    <a:pt x="292970" y="0"/>
                    <a:pt x="330796" y="0"/>
                  </a:cubicBezTo>
                  <a:cubicBezTo>
                    <a:pt x="368622" y="0"/>
                    <a:pt x="405021" y="6476"/>
                    <a:pt x="438563" y="17990"/>
                  </a:cubicBezTo>
                  <a:cubicBezTo>
                    <a:pt x="439278" y="18350"/>
                    <a:pt x="439991" y="18350"/>
                    <a:pt x="440704" y="18710"/>
                  </a:cubicBezTo>
                  <a:cubicBezTo>
                    <a:pt x="566671" y="64765"/>
                    <a:pt x="659451" y="186379"/>
                    <a:pt x="661235" y="324791"/>
                  </a:cubicBezTo>
                  <a:lnTo>
                    <a:pt x="661235" y="595995"/>
                  </a:lnTo>
                  <a:cubicBezTo>
                    <a:pt x="661235" y="623477"/>
                    <a:pt x="638957" y="645755"/>
                    <a:pt x="611475" y="645755"/>
                  </a:cubicBezTo>
                  <a:lnTo>
                    <a:pt x="49760" y="645755"/>
                  </a:lnTo>
                  <a:cubicBezTo>
                    <a:pt x="22278" y="645755"/>
                    <a:pt x="0" y="623477"/>
                    <a:pt x="0" y="595995"/>
                  </a:cubicBezTo>
                  <a:lnTo>
                    <a:pt x="0" y="325030"/>
                  </a:lnTo>
                  <a:cubicBezTo>
                    <a:pt x="1784" y="185660"/>
                    <a:pt x="93137" y="64045"/>
                    <a:pt x="220531" y="19070"/>
                  </a:cubicBezTo>
                  <a:lnTo>
                    <a:pt x="220531" y="19070"/>
                  </a:lnTo>
                  <a:close/>
                </a:path>
              </a:pathLst>
            </a:custGeom>
            <a:blipFill>
              <a:blip r:embed="rId6"/>
              <a:stretch>
                <a:fillRect l="-23289" r="-23289"/>
              </a:stretch>
            </a:blipFill>
            <a:ln w="1619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25" name="Group 25"/>
          <p:cNvGrpSpPr/>
          <p:nvPr/>
        </p:nvGrpSpPr>
        <p:grpSpPr>
          <a:xfrm>
            <a:off x="5235687" y="7417820"/>
            <a:ext cx="3539556" cy="1233743"/>
            <a:chOff x="0" y="0"/>
            <a:chExt cx="843272" cy="29393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43272" cy="293930"/>
            </a:xfrm>
            <a:custGeom>
              <a:avLst/>
              <a:gdLst/>
              <a:ahLst/>
              <a:cxnLst/>
              <a:rect l="l" t="t" r="r" b="b"/>
              <a:pathLst>
                <a:path w="843272" h="293930">
                  <a:moveTo>
                    <a:pt x="146965" y="0"/>
                  </a:moveTo>
                  <a:lnTo>
                    <a:pt x="696307" y="0"/>
                  </a:lnTo>
                  <a:cubicBezTo>
                    <a:pt x="735284" y="0"/>
                    <a:pt x="772665" y="15484"/>
                    <a:pt x="800227" y="43045"/>
                  </a:cubicBezTo>
                  <a:cubicBezTo>
                    <a:pt x="827788" y="70606"/>
                    <a:pt x="843272" y="107987"/>
                    <a:pt x="843272" y="146965"/>
                  </a:cubicBezTo>
                  <a:lnTo>
                    <a:pt x="843272" y="146965"/>
                  </a:lnTo>
                  <a:cubicBezTo>
                    <a:pt x="843272" y="228131"/>
                    <a:pt x="777473" y="293930"/>
                    <a:pt x="696307" y="293930"/>
                  </a:cubicBezTo>
                  <a:lnTo>
                    <a:pt x="146965" y="293930"/>
                  </a:lnTo>
                  <a:cubicBezTo>
                    <a:pt x="65798" y="293930"/>
                    <a:pt x="0" y="228131"/>
                    <a:pt x="0" y="146965"/>
                  </a:cubicBezTo>
                  <a:lnTo>
                    <a:pt x="0" y="146965"/>
                  </a:lnTo>
                  <a:cubicBezTo>
                    <a:pt x="0" y="65798"/>
                    <a:pt x="65798" y="0"/>
                    <a:pt x="14696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843272" cy="332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5183045" y="7740893"/>
            <a:ext cx="3640291" cy="924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3"/>
              </a:lnSpc>
            </a:pPr>
            <a:r>
              <a:rPr lang="en-US" sz="1963" b="1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Αξιολόγηση των δεξιοτήτων του προσωπικού</a:t>
            </a:r>
          </a:p>
          <a:p>
            <a:pPr algn="ctr">
              <a:lnSpc>
                <a:spcPts val="2473"/>
              </a:lnSpc>
            </a:pPr>
            <a:endParaRPr lang="en-US" sz="1963" b="1" dirty="0">
              <a:solidFill>
                <a:srgbClr val="000000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grpSp>
        <p:nvGrpSpPr>
          <p:cNvPr id="29" name="Group 29"/>
          <p:cNvGrpSpPr/>
          <p:nvPr/>
        </p:nvGrpSpPr>
        <p:grpSpPr>
          <a:xfrm>
            <a:off x="9546769" y="3793852"/>
            <a:ext cx="3539556" cy="3456692"/>
            <a:chOff x="0" y="0"/>
            <a:chExt cx="661235" cy="64575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61235" cy="645755"/>
            </a:xfrm>
            <a:custGeom>
              <a:avLst/>
              <a:gdLst/>
              <a:ahLst/>
              <a:cxnLst/>
              <a:rect l="l" t="t" r="r" b="b"/>
              <a:pathLst>
                <a:path w="661235" h="645755">
                  <a:moveTo>
                    <a:pt x="220531" y="19070"/>
                  </a:moveTo>
                  <a:cubicBezTo>
                    <a:pt x="254321" y="7556"/>
                    <a:pt x="292970" y="0"/>
                    <a:pt x="330796" y="0"/>
                  </a:cubicBezTo>
                  <a:cubicBezTo>
                    <a:pt x="368622" y="0"/>
                    <a:pt x="405021" y="6476"/>
                    <a:pt x="438563" y="17990"/>
                  </a:cubicBezTo>
                  <a:cubicBezTo>
                    <a:pt x="439278" y="18350"/>
                    <a:pt x="439991" y="18350"/>
                    <a:pt x="440704" y="18710"/>
                  </a:cubicBezTo>
                  <a:cubicBezTo>
                    <a:pt x="566671" y="64765"/>
                    <a:pt x="659451" y="186379"/>
                    <a:pt x="661235" y="324791"/>
                  </a:cubicBezTo>
                  <a:lnTo>
                    <a:pt x="661235" y="595995"/>
                  </a:lnTo>
                  <a:cubicBezTo>
                    <a:pt x="661235" y="623477"/>
                    <a:pt x="638957" y="645755"/>
                    <a:pt x="611475" y="645755"/>
                  </a:cubicBezTo>
                  <a:lnTo>
                    <a:pt x="49760" y="645755"/>
                  </a:lnTo>
                  <a:cubicBezTo>
                    <a:pt x="22278" y="645755"/>
                    <a:pt x="0" y="623477"/>
                    <a:pt x="0" y="595995"/>
                  </a:cubicBezTo>
                  <a:lnTo>
                    <a:pt x="0" y="325030"/>
                  </a:lnTo>
                  <a:cubicBezTo>
                    <a:pt x="1784" y="185660"/>
                    <a:pt x="93137" y="64045"/>
                    <a:pt x="220531" y="19070"/>
                  </a:cubicBezTo>
                  <a:lnTo>
                    <a:pt x="220531" y="19070"/>
                  </a:lnTo>
                  <a:close/>
                </a:path>
              </a:pathLst>
            </a:custGeom>
            <a:blipFill>
              <a:blip r:embed="rId7"/>
              <a:stretch>
                <a:fillRect l="-10422" r="-36157"/>
              </a:stretch>
            </a:blipFill>
            <a:ln w="1619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31" name="Group 31"/>
          <p:cNvGrpSpPr/>
          <p:nvPr/>
        </p:nvGrpSpPr>
        <p:grpSpPr>
          <a:xfrm>
            <a:off x="9546769" y="7417820"/>
            <a:ext cx="3539556" cy="1233743"/>
            <a:chOff x="0" y="0"/>
            <a:chExt cx="843272" cy="29393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43272" cy="293930"/>
            </a:xfrm>
            <a:custGeom>
              <a:avLst/>
              <a:gdLst/>
              <a:ahLst/>
              <a:cxnLst/>
              <a:rect l="l" t="t" r="r" b="b"/>
              <a:pathLst>
                <a:path w="843272" h="293930">
                  <a:moveTo>
                    <a:pt x="146965" y="0"/>
                  </a:moveTo>
                  <a:lnTo>
                    <a:pt x="696307" y="0"/>
                  </a:lnTo>
                  <a:cubicBezTo>
                    <a:pt x="735284" y="0"/>
                    <a:pt x="772665" y="15484"/>
                    <a:pt x="800227" y="43045"/>
                  </a:cubicBezTo>
                  <a:cubicBezTo>
                    <a:pt x="827788" y="70606"/>
                    <a:pt x="843272" y="107987"/>
                    <a:pt x="843272" y="146965"/>
                  </a:cubicBezTo>
                  <a:lnTo>
                    <a:pt x="843272" y="146965"/>
                  </a:lnTo>
                  <a:cubicBezTo>
                    <a:pt x="843272" y="228131"/>
                    <a:pt x="777473" y="293930"/>
                    <a:pt x="696307" y="293930"/>
                  </a:cubicBezTo>
                  <a:lnTo>
                    <a:pt x="146965" y="293930"/>
                  </a:lnTo>
                  <a:cubicBezTo>
                    <a:pt x="65798" y="293930"/>
                    <a:pt x="0" y="228131"/>
                    <a:pt x="0" y="146965"/>
                  </a:cubicBezTo>
                  <a:lnTo>
                    <a:pt x="0" y="146965"/>
                  </a:lnTo>
                  <a:cubicBezTo>
                    <a:pt x="0" y="65798"/>
                    <a:pt x="65798" y="0"/>
                    <a:pt x="14696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843272" cy="3320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9655413" y="7577415"/>
            <a:ext cx="3322269" cy="1204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73"/>
              </a:lnSpc>
              <a:spcBef>
                <a:spcPct val="0"/>
              </a:spcBef>
            </a:pPr>
            <a:r>
              <a:rPr lang="en-US" sz="1963" b="1" u="none" strike="noStrike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Διάγνωση αναγκών ψηφιακού μετασχηματισμού</a:t>
            </a:r>
          </a:p>
          <a:p>
            <a:pPr marL="0" lvl="0" indent="0" algn="ctr">
              <a:lnSpc>
                <a:spcPts val="2473"/>
              </a:lnSpc>
              <a:spcBef>
                <a:spcPct val="0"/>
              </a:spcBef>
            </a:pPr>
            <a:endParaRPr lang="en-US" sz="1963" b="1" u="none" strike="noStrike" dirty="0">
              <a:solidFill>
                <a:srgbClr val="000000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grpSp>
        <p:nvGrpSpPr>
          <p:cNvPr id="35" name="Group 35"/>
          <p:cNvGrpSpPr/>
          <p:nvPr/>
        </p:nvGrpSpPr>
        <p:grpSpPr>
          <a:xfrm>
            <a:off x="13719744" y="3793852"/>
            <a:ext cx="3539556" cy="3456692"/>
            <a:chOff x="0" y="0"/>
            <a:chExt cx="661235" cy="64575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61235" cy="645755"/>
            </a:xfrm>
            <a:custGeom>
              <a:avLst/>
              <a:gdLst/>
              <a:ahLst/>
              <a:cxnLst/>
              <a:rect l="l" t="t" r="r" b="b"/>
              <a:pathLst>
                <a:path w="661235" h="645755">
                  <a:moveTo>
                    <a:pt x="220531" y="19070"/>
                  </a:moveTo>
                  <a:cubicBezTo>
                    <a:pt x="254321" y="7556"/>
                    <a:pt x="292970" y="0"/>
                    <a:pt x="330796" y="0"/>
                  </a:cubicBezTo>
                  <a:cubicBezTo>
                    <a:pt x="368622" y="0"/>
                    <a:pt x="405021" y="6476"/>
                    <a:pt x="438563" y="17990"/>
                  </a:cubicBezTo>
                  <a:cubicBezTo>
                    <a:pt x="439278" y="18350"/>
                    <a:pt x="439991" y="18350"/>
                    <a:pt x="440704" y="18710"/>
                  </a:cubicBezTo>
                  <a:cubicBezTo>
                    <a:pt x="566671" y="64765"/>
                    <a:pt x="659451" y="186379"/>
                    <a:pt x="661235" y="324791"/>
                  </a:cubicBezTo>
                  <a:lnTo>
                    <a:pt x="661235" y="595995"/>
                  </a:lnTo>
                  <a:cubicBezTo>
                    <a:pt x="661235" y="623477"/>
                    <a:pt x="638957" y="645755"/>
                    <a:pt x="611475" y="645755"/>
                  </a:cubicBezTo>
                  <a:lnTo>
                    <a:pt x="49760" y="645755"/>
                  </a:lnTo>
                  <a:cubicBezTo>
                    <a:pt x="22278" y="645755"/>
                    <a:pt x="0" y="623477"/>
                    <a:pt x="0" y="595995"/>
                  </a:cubicBezTo>
                  <a:lnTo>
                    <a:pt x="0" y="325030"/>
                  </a:lnTo>
                  <a:cubicBezTo>
                    <a:pt x="1784" y="185660"/>
                    <a:pt x="93137" y="64045"/>
                    <a:pt x="220531" y="19070"/>
                  </a:cubicBezTo>
                  <a:lnTo>
                    <a:pt x="220531" y="19070"/>
                  </a:lnTo>
                  <a:close/>
                </a:path>
              </a:pathLst>
            </a:custGeom>
            <a:blipFill>
              <a:blip r:embed="rId8"/>
              <a:stretch>
                <a:fillRect l="-37001" r="-37001"/>
              </a:stretch>
            </a:blipFill>
            <a:ln w="1619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37" name="Group 37"/>
          <p:cNvGrpSpPr/>
          <p:nvPr/>
        </p:nvGrpSpPr>
        <p:grpSpPr>
          <a:xfrm>
            <a:off x="13719744" y="7417820"/>
            <a:ext cx="3539556" cy="1247424"/>
            <a:chOff x="0" y="0"/>
            <a:chExt cx="843272" cy="297189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43272" cy="297189"/>
            </a:xfrm>
            <a:custGeom>
              <a:avLst/>
              <a:gdLst/>
              <a:ahLst/>
              <a:cxnLst/>
              <a:rect l="l" t="t" r="r" b="b"/>
              <a:pathLst>
                <a:path w="843272" h="297189">
                  <a:moveTo>
                    <a:pt x="148594" y="0"/>
                  </a:moveTo>
                  <a:lnTo>
                    <a:pt x="694677" y="0"/>
                  </a:lnTo>
                  <a:cubicBezTo>
                    <a:pt x="734087" y="0"/>
                    <a:pt x="771882" y="15655"/>
                    <a:pt x="799749" y="43522"/>
                  </a:cubicBezTo>
                  <a:cubicBezTo>
                    <a:pt x="827616" y="71389"/>
                    <a:pt x="843272" y="109185"/>
                    <a:pt x="843272" y="148594"/>
                  </a:cubicBezTo>
                  <a:lnTo>
                    <a:pt x="843272" y="148594"/>
                  </a:lnTo>
                  <a:cubicBezTo>
                    <a:pt x="843272" y="230661"/>
                    <a:pt x="776744" y="297189"/>
                    <a:pt x="694677" y="297189"/>
                  </a:cubicBezTo>
                  <a:lnTo>
                    <a:pt x="148594" y="297189"/>
                  </a:lnTo>
                  <a:cubicBezTo>
                    <a:pt x="66528" y="297189"/>
                    <a:pt x="0" y="230661"/>
                    <a:pt x="0" y="148594"/>
                  </a:cubicBezTo>
                  <a:lnTo>
                    <a:pt x="0" y="148594"/>
                  </a:lnTo>
                  <a:cubicBezTo>
                    <a:pt x="0" y="66528"/>
                    <a:pt x="66528" y="0"/>
                    <a:pt x="14859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843272" cy="3352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3828387" y="7602969"/>
            <a:ext cx="3322269" cy="1204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73"/>
              </a:lnSpc>
              <a:spcBef>
                <a:spcPct val="0"/>
              </a:spcBef>
            </a:pPr>
            <a:r>
              <a:rPr lang="en-US" sz="1963" b="1" u="none" strike="noStrike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Δημιουργία εξατομικευμένης Μελέτης Εφαρμογής.</a:t>
            </a:r>
          </a:p>
          <a:p>
            <a:pPr marL="0" lvl="0" indent="0" algn="ctr">
              <a:lnSpc>
                <a:spcPts val="2473"/>
              </a:lnSpc>
              <a:spcBef>
                <a:spcPct val="0"/>
              </a:spcBef>
            </a:pPr>
            <a:endParaRPr lang="en-US" sz="1963" b="1" u="none" strike="noStrike" dirty="0">
              <a:solidFill>
                <a:srgbClr val="000000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grpSp>
        <p:nvGrpSpPr>
          <p:cNvPr id="41" name="Group 14">
            <a:extLst>
              <a:ext uri="{FF2B5EF4-FFF2-40B4-BE49-F238E27FC236}">
                <a16:creationId xmlns:a16="http://schemas.microsoft.com/office/drawing/2014/main" id="{9AE89849-00A9-4096-8A42-2C818D0AD4AF}"/>
              </a:ext>
            </a:extLst>
          </p:cNvPr>
          <p:cNvGrpSpPr/>
          <p:nvPr/>
        </p:nvGrpSpPr>
        <p:grpSpPr>
          <a:xfrm>
            <a:off x="14089732" y="659168"/>
            <a:ext cx="4037691" cy="1941760"/>
            <a:chOff x="0" y="0"/>
            <a:chExt cx="5383588" cy="2589013"/>
          </a:xfrm>
        </p:grpSpPr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15F36996-A5D1-5D27-E025-4C1555B6308B}"/>
                </a:ext>
              </a:extLst>
            </p:cNvPr>
            <p:cNvSpPr/>
            <p:nvPr/>
          </p:nvSpPr>
          <p:spPr>
            <a:xfrm>
              <a:off x="0" y="1355489"/>
              <a:ext cx="5383588" cy="1233524"/>
            </a:xfrm>
            <a:custGeom>
              <a:avLst/>
              <a:gdLst/>
              <a:ahLst/>
              <a:cxnLst/>
              <a:rect l="l" t="t" r="r" b="b"/>
              <a:pathLst>
                <a:path w="5383588" h="1233524">
                  <a:moveTo>
                    <a:pt x="0" y="0"/>
                  </a:moveTo>
                  <a:lnTo>
                    <a:pt x="5383588" y="0"/>
                  </a:lnTo>
                  <a:lnTo>
                    <a:pt x="5383588" y="1233524"/>
                  </a:lnTo>
                  <a:lnTo>
                    <a:pt x="0" y="1233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81551" r="-4348" b="-40656"/>
              </a:stretch>
            </a:blipFill>
          </p:spPr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D265CC81-9545-A694-C752-FF1C93DA2B91}"/>
                </a:ext>
              </a:extLst>
            </p:cNvPr>
            <p:cNvSpPr/>
            <p:nvPr/>
          </p:nvSpPr>
          <p:spPr>
            <a:xfrm>
              <a:off x="2001689" y="0"/>
              <a:ext cx="1590277" cy="1462662"/>
            </a:xfrm>
            <a:custGeom>
              <a:avLst/>
              <a:gdLst/>
              <a:ahLst/>
              <a:cxnLst/>
              <a:rect l="l" t="t" r="r" b="b"/>
              <a:pathLst>
                <a:path w="1590277" h="1462662">
                  <a:moveTo>
                    <a:pt x="0" y="0"/>
                  </a:moveTo>
                  <a:lnTo>
                    <a:pt x="1590277" y="0"/>
                  </a:lnTo>
                  <a:lnTo>
                    <a:pt x="1590277" y="1462662"/>
                  </a:lnTo>
                  <a:lnTo>
                    <a:pt x="0" y="1462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19770" t="-37543" r="-120387" b="-124115"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F7F93">
                <a:alpha val="100000"/>
              </a:srgbClr>
            </a:gs>
            <a:gs pos="100000">
              <a:srgbClr val="00186D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3084" y="4789965"/>
            <a:ext cx="18574169" cy="5901857"/>
          </a:xfrm>
          <a:custGeom>
            <a:avLst/>
            <a:gdLst/>
            <a:ahLst/>
            <a:cxnLst/>
            <a:rect l="l" t="t" r="r" b="b"/>
            <a:pathLst>
              <a:path w="18574169" h="5901857">
                <a:moveTo>
                  <a:pt x="0" y="0"/>
                </a:moveTo>
                <a:lnTo>
                  <a:pt x="18574168" y="0"/>
                </a:lnTo>
                <a:lnTo>
                  <a:pt x="18574168" y="5901857"/>
                </a:lnTo>
                <a:lnTo>
                  <a:pt x="0" y="59018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199" t="-285" b="-367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242465" y="290242"/>
            <a:ext cx="16031594" cy="1114782"/>
            <a:chOff x="0" y="0"/>
            <a:chExt cx="4222313" cy="2936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22313" cy="293605"/>
            </a:xfrm>
            <a:custGeom>
              <a:avLst/>
              <a:gdLst/>
              <a:ahLst/>
              <a:cxnLst/>
              <a:rect l="l" t="t" r="r" b="b"/>
              <a:pathLst>
                <a:path w="4222313" h="293605">
                  <a:moveTo>
                    <a:pt x="146803" y="0"/>
                  </a:moveTo>
                  <a:lnTo>
                    <a:pt x="4075510" y="0"/>
                  </a:lnTo>
                  <a:cubicBezTo>
                    <a:pt x="4114445" y="0"/>
                    <a:pt x="4151785" y="15467"/>
                    <a:pt x="4179315" y="42997"/>
                  </a:cubicBezTo>
                  <a:cubicBezTo>
                    <a:pt x="4206846" y="70528"/>
                    <a:pt x="4222313" y="107868"/>
                    <a:pt x="4222313" y="146803"/>
                  </a:cubicBezTo>
                  <a:lnTo>
                    <a:pt x="4222313" y="146803"/>
                  </a:lnTo>
                  <a:cubicBezTo>
                    <a:pt x="4222313" y="227879"/>
                    <a:pt x="4156587" y="293605"/>
                    <a:pt x="4075510" y="293605"/>
                  </a:cubicBezTo>
                  <a:lnTo>
                    <a:pt x="146803" y="293605"/>
                  </a:lnTo>
                  <a:cubicBezTo>
                    <a:pt x="107868" y="293605"/>
                    <a:pt x="70528" y="278139"/>
                    <a:pt x="42997" y="250608"/>
                  </a:cubicBezTo>
                  <a:cubicBezTo>
                    <a:pt x="15467" y="223077"/>
                    <a:pt x="0" y="185737"/>
                    <a:pt x="0" y="146803"/>
                  </a:cubicBezTo>
                  <a:lnTo>
                    <a:pt x="0" y="146803"/>
                  </a:lnTo>
                  <a:cubicBezTo>
                    <a:pt x="0" y="107868"/>
                    <a:pt x="15467" y="70528"/>
                    <a:pt x="42997" y="42997"/>
                  </a:cubicBezTo>
                  <a:cubicBezTo>
                    <a:pt x="70528" y="15467"/>
                    <a:pt x="107868" y="0"/>
                    <a:pt x="1468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22313" cy="3317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39471" y="754756"/>
            <a:ext cx="14331545" cy="1032866"/>
            <a:chOff x="0" y="0"/>
            <a:chExt cx="3774563" cy="27203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74563" cy="272031"/>
            </a:xfrm>
            <a:custGeom>
              <a:avLst/>
              <a:gdLst/>
              <a:ahLst/>
              <a:cxnLst/>
              <a:rect l="l" t="t" r="r" b="b"/>
              <a:pathLst>
                <a:path w="3774563" h="272031">
                  <a:moveTo>
                    <a:pt x="54020" y="0"/>
                  </a:moveTo>
                  <a:lnTo>
                    <a:pt x="3720543" y="0"/>
                  </a:lnTo>
                  <a:cubicBezTo>
                    <a:pt x="3734870" y="0"/>
                    <a:pt x="3748611" y="5691"/>
                    <a:pt x="3758741" y="15822"/>
                  </a:cubicBezTo>
                  <a:cubicBezTo>
                    <a:pt x="3768872" y="25953"/>
                    <a:pt x="3774563" y="39693"/>
                    <a:pt x="3774563" y="54020"/>
                  </a:cubicBezTo>
                  <a:lnTo>
                    <a:pt x="3774563" y="218011"/>
                  </a:lnTo>
                  <a:cubicBezTo>
                    <a:pt x="3774563" y="247845"/>
                    <a:pt x="3750378" y="272031"/>
                    <a:pt x="3720543" y="272031"/>
                  </a:cubicBezTo>
                  <a:lnTo>
                    <a:pt x="54020" y="272031"/>
                  </a:lnTo>
                  <a:cubicBezTo>
                    <a:pt x="24186" y="272031"/>
                    <a:pt x="0" y="247845"/>
                    <a:pt x="0" y="218011"/>
                  </a:cubicBezTo>
                  <a:lnTo>
                    <a:pt x="0" y="54020"/>
                  </a:lnTo>
                  <a:cubicBezTo>
                    <a:pt x="0" y="24186"/>
                    <a:pt x="24186" y="0"/>
                    <a:pt x="540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74563" cy="310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715795" y="7988706"/>
            <a:ext cx="8856409" cy="2847801"/>
            <a:chOff x="0" y="0"/>
            <a:chExt cx="11808546" cy="3797068"/>
          </a:xfrm>
        </p:grpSpPr>
        <p:sp>
          <p:nvSpPr>
            <p:cNvPr id="10" name="Freeform 10"/>
            <p:cNvSpPr/>
            <p:nvPr/>
          </p:nvSpPr>
          <p:spPr>
            <a:xfrm>
              <a:off x="3894123" y="1220862"/>
              <a:ext cx="7914423" cy="1355345"/>
            </a:xfrm>
            <a:custGeom>
              <a:avLst/>
              <a:gdLst/>
              <a:ahLst/>
              <a:cxnLst/>
              <a:rect l="l" t="t" r="r" b="b"/>
              <a:pathLst>
                <a:path w="7914423" h="1355345">
                  <a:moveTo>
                    <a:pt x="0" y="0"/>
                  </a:moveTo>
                  <a:lnTo>
                    <a:pt x="7914423" y="0"/>
                  </a:lnTo>
                  <a:lnTo>
                    <a:pt x="7914423" y="1355345"/>
                  </a:lnTo>
                  <a:lnTo>
                    <a:pt x="0" y="13553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797068" cy="3797068"/>
            </a:xfrm>
            <a:custGeom>
              <a:avLst/>
              <a:gdLst/>
              <a:ahLst/>
              <a:cxnLst/>
              <a:rect l="l" t="t" r="r" b="b"/>
              <a:pathLst>
                <a:path w="3797068" h="3797068">
                  <a:moveTo>
                    <a:pt x="0" y="0"/>
                  </a:moveTo>
                  <a:lnTo>
                    <a:pt x="3797068" y="0"/>
                  </a:lnTo>
                  <a:lnTo>
                    <a:pt x="3797068" y="3797068"/>
                  </a:lnTo>
                  <a:lnTo>
                    <a:pt x="0" y="3797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1542568" y="3217737"/>
            <a:ext cx="986573" cy="1572228"/>
          </a:xfrm>
          <a:custGeom>
            <a:avLst/>
            <a:gdLst/>
            <a:ahLst/>
            <a:cxnLst/>
            <a:rect l="l" t="t" r="r" b="b"/>
            <a:pathLst>
              <a:path w="986573" h="1572228">
                <a:moveTo>
                  <a:pt x="0" y="0"/>
                </a:moveTo>
                <a:lnTo>
                  <a:pt x="986573" y="0"/>
                </a:lnTo>
                <a:lnTo>
                  <a:pt x="986573" y="1572228"/>
                </a:lnTo>
                <a:lnTo>
                  <a:pt x="0" y="15722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268041" y="3411801"/>
            <a:ext cx="1274614" cy="1722451"/>
          </a:xfrm>
          <a:custGeom>
            <a:avLst/>
            <a:gdLst/>
            <a:ahLst/>
            <a:cxnLst/>
            <a:rect l="l" t="t" r="r" b="b"/>
            <a:pathLst>
              <a:path w="1274614" h="1722451">
                <a:moveTo>
                  <a:pt x="0" y="0"/>
                </a:moveTo>
                <a:lnTo>
                  <a:pt x="1274613" y="0"/>
                </a:lnTo>
                <a:lnTo>
                  <a:pt x="1274613" y="1722451"/>
                </a:lnTo>
                <a:lnTo>
                  <a:pt x="0" y="17224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42568" y="5751335"/>
            <a:ext cx="1220940" cy="1713600"/>
          </a:xfrm>
          <a:custGeom>
            <a:avLst/>
            <a:gdLst/>
            <a:ahLst/>
            <a:cxnLst/>
            <a:rect l="l" t="t" r="r" b="b"/>
            <a:pathLst>
              <a:path w="1220940" h="1713600">
                <a:moveTo>
                  <a:pt x="0" y="0"/>
                </a:moveTo>
                <a:lnTo>
                  <a:pt x="1220940" y="0"/>
                </a:lnTo>
                <a:lnTo>
                  <a:pt x="1220940" y="1713600"/>
                </a:lnTo>
                <a:lnTo>
                  <a:pt x="0" y="1713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905348" y="6608135"/>
            <a:ext cx="1642993" cy="2047343"/>
          </a:xfrm>
          <a:custGeom>
            <a:avLst/>
            <a:gdLst/>
            <a:ahLst/>
            <a:cxnLst/>
            <a:rect l="l" t="t" r="r" b="b"/>
            <a:pathLst>
              <a:path w="1642993" h="2047343">
                <a:moveTo>
                  <a:pt x="0" y="0"/>
                </a:moveTo>
                <a:lnTo>
                  <a:pt x="1642993" y="0"/>
                </a:lnTo>
                <a:lnTo>
                  <a:pt x="1642993" y="2047343"/>
                </a:lnTo>
                <a:lnTo>
                  <a:pt x="0" y="20473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028700" y="810628"/>
            <a:ext cx="10411671" cy="1553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70"/>
              </a:lnSpc>
            </a:pPr>
            <a:r>
              <a:rPr lang="en-US" sz="4478" b="1" dirty="0">
                <a:solidFill>
                  <a:srgbClr val="2D8BBA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Στάδιο 1: Οριζόντιες Υπηρεσίες</a:t>
            </a:r>
          </a:p>
          <a:p>
            <a:pPr algn="l">
              <a:lnSpc>
                <a:spcPts val="6270"/>
              </a:lnSpc>
            </a:pPr>
            <a:endParaRPr lang="en-US" sz="4478" b="1" dirty="0">
              <a:solidFill>
                <a:srgbClr val="2D8BBA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529141" y="3523139"/>
            <a:ext cx="5485278" cy="1019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Πρόσβαση σε </a:t>
            </a:r>
            <a:r>
              <a:rPr lang="en-US" sz="2999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εξειδικευμένο εκπαιδευτικό υλικό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566583" y="4256564"/>
            <a:ext cx="6630888" cy="1019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2999" b="1" u="none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Συνεχής Υποστήριξη μέσω helpdesk </a:t>
            </a:r>
          </a:p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2999" b="1" u="none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και ειδικών συμβούλων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914776" y="6074734"/>
            <a:ext cx="5801049" cy="1019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2999" b="1" u="none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Ενίσχυση δικτύωσης </a:t>
            </a:r>
            <a:r>
              <a:rPr lang="en-US" sz="2999" u="none" strike="noStrike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με άλλες επιχειρήσεις μέσω Κόμβου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144000" y="7026765"/>
            <a:ext cx="6761348" cy="1041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2999" b="1" u="none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Καμπάνια διάχυσης και ενημέρωσης </a:t>
            </a:r>
            <a:r>
              <a:rPr lang="en-US" sz="2999" u="none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επιχειρηματικής κοινότητας</a:t>
            </a:r>
          </a:p>
        </p:txBody>
      </p:sp>
      <p:grpSp>
        <p:nvGrpSpPr>
          <p:cNvPr id="24" name="Group 14">
            <a:extLst>
              <a:ext uri="{FF2B5EF4-FFF2-40B4-BE49-F238E27FC236}">
                <a16:creationId xmlns:a16="http://schemas.microsoft.com/office/drawing/2014/main" id="{EDD55CF6-AABD-A64A-68D3-053A02D15A18}"/>
              </a:ext>
            </a:extLst>
          </p:cNvPr>
          <p:cNvGrpSpPr/>
          <p:nvPr/>
        </p:nvGrpSpPr>
        <p:grpSpPr>
          <a:xfrm>
            <a:off x="14089732" y="659168"/>
            <a:ext cx="4037691" cy="1941760"/>
            <a:chOff x="0" y="0"/>
            <a:chExt cx="5383588" cy="2589013"/>
          </a:xfrm>
        </p:grpSpPr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5D2B39DE-9C61-1A58-2DFF-075A84E5C55B}"/>
                </a:ext>
              </a:extLst>
            </p:cNvPr>
            <p:cNvSpPr/>
            <p:nvPr/>
          </p:nvSpPr>
          <p:spPr>
            <a:xfrm>
              <a:off x="0" y="1355489"/>
              <a:ext cx="5383588" cy="1233524"/>
            </a:xfrm>
            <a:custGeom>
              <a:avLst/>
              <a:gdLst/>
              <a:ahLst/>
              <a:cxnLst/>
              <a:rect l="l" t="t" r="r" b="b"/>
              <a:pathLst>
                <a:path w="5383588" h="1233524">
                  <a:moveTo>
                    <a:pt x="0" y="0"/>
                  </a:moveTo>
                  <a:lnTo>
                    <a:pt x="5383588" y="0"/>
                  </a:lnTo>
                  <a:lnTo>
                    <a:pt x="5383588" y="1233524"/>
                  </a:lnTo>
                  <a:lnTo>
                    <a:pt x="0" y="1233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t="-181551" r="-4348" b="-40656"/>
              </a:stretch>
            </a:blipFill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152312DD-F36F-873B-39E2-AC40E3447235}"/>
                </a:ext>
              </a:extLst>
            </p:cNvPr>
            <p:cNvSpPr/>
            <p:nvPr/>
          </p:nvSpPr>
          <p:spPr>
            <a:xfrm>
              <a:off x="2001689" y="0"/>
              <a:ext cx="1590277" cy="1462662"/>
            </a:xfrm>
            <a:custGeom>
              <a:avLst/>
              <a:gdLst/>
              <a:ahLst/>
              <a:cxnLst/>
              <a:rect l="l" t="t" r="r" b="b"/>
              <a:pathLst>
                <a:path w="1590277" h="1462662">
                  <a:moveTo>
                    <a:pt x="0" y="0"/>
                  </a:moveTo>
                  <a:lnTo>
                    <a:pt x="1590277" y="0"/>
                  </a:lnTo>
                  <a:lnTo>
                    <a:pt x="1590277" y="1462662"/>
                  </a:lnTo>
                  <a:lnTo>
                    <a:pt x="0" y="1462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119770" t="-37543" r="-120387" b="-124115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186D">
                <a:alpha val="100000"/>
              </a:srgbClr>
            </a:gs>
            <a:gs pos="100000">
              <a:srgbClr val="3F7F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328357" y="4839615"/>
            <a:ext cx="18932680" cy="5775145"/>
          </a:xfrm>
          <a:custGeom>
            <a:avLst/>
            <a:gdLst/>
            <a:ahLst/>
            <a:cxnLst/>
            <a:rect l="l" t="t" r="r" b="b"/>
            <a:pathLst>
              <a:path w="18932680" h="5775145">
                <a:moveTo>
                  <a:pt x="18932680" y="0"/>
                </a:moveTo>
                <a:lnTo>
                  <a:pt x="0" y="0"/>
                </a:lnTo>
                <a:lnTo>
                  <a:pt x="0" y="5775145"/>
                </a:lnTo>
                <a:lnTo>
                  <a:pt x="18932680" y="5775145"/>
                </a:lnTo>
                <a:lnTo>
                  <a:pt x="18932680" y="0"/>
                </a:lnTo>
                <a:close/>
              </a:path>
            </a:pathLst>
          </a:custGeom>
          <a:blipFill>
            <a:blip r:embed="rId2"/>
            <a:stretch>
              <a:fillRect l="-344" r="-4958" b="-26099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715795" y="7727188"/>
            <a:ext cx="8856409" cy="2847801"/>
            <a:chOff x="0" y="0"/>
            <a:chExt cx="11808546" cy="3797068"/>
          </a:xfrm>
        </p:grpSpPr>
        <p:sp>
          <p:nvSpPr>
            <p:cNvPr id="7" name="Freeform 7"/>
            <p:cNvSpPr/>
            <p:nvPr/>
          </p:nvSpPr>
          <p:spPr>
            <a:xfrm>
              <a:off x="3894123" y="1220862"/>
              <a:ext cx="7914423" cy="1355345"/>
            </a:xfrm>
            <a:custGeom>
              <a:avLst/>
              <a:gdLst/>
              <a:ahLst/>
              <a:cxnLst/>
              <a:rect l="l" t="t" r="r" b="b"/>
              <a:pathLst>
                <a:path w="7914423" h="1355345">
                  <a:moveTo>
                    <a:pt x="0" y="0"/>
                  </a:moveTo>
                  <a:lnTo>
                    <a:pt x="7914423" y="0"/>
                  </a:lnTo>
                  <a:lnTo>
                    <a:pt x="7914423" y="1355345"/>
                  </a:lnTo>
                  <a:lnTo>
                    <a:pt x="0" y="13553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797068" cy="3797068"/>
            </a:xfrm>
            <a:custGeom>
              <a:avLst/>
              <a:gdLst/>
              <a:ahLst/>
              <a:cxnLst/>
              <a:rect l="l" t="t" r="r" b="b"/>
              <a:pathLst>
                <a:path w="3797068" h="3797068">
                  <a:moveTo>
                    <a:pt x="0" y="0"/>
                  </a:moveTo>
                  <a:lnTo>
                    <a:pt x="3797068" y="0"/>
                  </a:lnTo>
                  <a:lnTo>
                    <a:pt x="3797068" y="3797068"/>
                  </a:lnTo>
                  <a:lnTo>
                    <a:pt x="0" y="3797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-5739017" y="3826519"/>
            <a:ext cx="23131146" cy="1653829"/>
            <a:chOff x="0" y="0"/>
            <a:chExt cx="6092154" cy="43557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092154" cy="435576"/>
            </a:xfrm>
            <a:custGeom>
              <a:avLst/>
              <a:gdLst/>
              <a:ahLst/>
              <a:cxnLst/>
              <a:rect l="l" t="t" r="r" b="b"/>
              <a:pathLst>
                <a:path w="6092154" h="435576">
                  <a:moveTo>
                    <a:pt x="200818" y="0"/>
                  </a:moveTo>
                  <a:lnTo>
                    <a:pt x="5891336" y="0"/>
                  </a:lnTo>
                  <a:cubicBezTo>
                    <a:pt x="6002244" y="0"/>
                    <a:pt x="6092154" y="89909"/>
                    <a:pt x="6092154" y="200818"/>
                  </a:cubicBezTo>
                  <a:lnTo>
                    <a:pt x="6092154" y="234758"/>
                  </a:lnTo>
                  <a:cubicBezTo>
                    <a:pt x="6092154" y="345667"/>
                    <a:pt x="6002244" y="435576"/>
                    <a:pt x="5891336" y="435576"/>
                  </a:cubicBezTo>
                  <a:lnTo>
                    <a:pt x="200818" y="435576"/>
                  </a:lnTo>
                  <a:cubicBezTo>
                    <a:pt x="89909" y="435576"/>
                    <a:pt x="0" y="345667"/>
                    <a:pt x="0" y="234758"/>
                  </a:cubicBezTo>
                  <a:lnTo>
                    <a:pt x="0" y="200818"/>
                  </a:lnTo>
                  <a:cubicBezTo>
                    <a:pt x="0" y="89909"/>
                    <a:pt x="89909" y="0"/>
                    <a:pt x="20081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6092154" cy="4736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06792" y="4218665"/>
            <a:ext cx="17617002" cy="1837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09"/>
              </a:lnSpc>
              <a:spcBef>
                <a:spcPct val="0"/>
              </a:spcBef>
            </a:pPr>
            <a:r>
              <a:rPr lang="en-US" sz="5292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Στάδιο 2 – Υλοποίηση Ψηφιακού Μετασχημ</a:t>
            </a:r>
            <a:r>
              <a:rPr lang="en-US" sz="5292" b="1" u="none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ατισμού</a:t>
            </a:r>
          </a:p>
          <a:p>
            <a:pPr marL="0" lvl="0" indent="0" algn="l">
              <a:lnSpc>
                <a:spcPts val="7409"/>
              </a:lnSpc>
              <a:spcBef>
                <a:spcPct val="0"/>
              </a:spcBef>
            </a:pPr>
            <a:endParaRPr lang="en-US" sz="5292" b="1" u="none" strike="noStrike" dirty="0">
              <a:solidFill>
                <a:srgbClr val="FFFFFF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grpSp>
        <p:nvGrpSpPr>
          <p:cNvPr id="13" name="Group 14">
            <a:extLst>
              <a:ext uri="{FF2B5EF4-FFF2-40B4-BE49-F238E27FC236}">
                <a16:creationId xmlns:a16="http://schemas.microsoft.com/office/drawing/2014/main" id="{57A5F9EA-2931-8DF0-36BC-B4D8E2858651}"/>
              </a:ext>
            </a:extLst>
          </p:cNvPr>
          <p:cNvGrpSpPr/>
          <p:nvPr/>
        </p:nvGrpSpPr>
        <p:grpSpPr>
          <a:xfrm>
            <a:off x="14089732" y="659168"/>
            <a:ext cx="4037691" cy="1941760"/>
            <a:chOff x="0" y="0"/>
            <a:chExt cx="5383588" cy="2589013"/>
          </a:xfrm>
        </p:grpSpPr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94A5B80E-868D-75B3-8616-1CFCD575FBEE}"/>
                </a:ext>
              </a:extLst>
            </p:cNvPr>
            <p:cNvSpPr/>
            <p:nvPr/>
          </p:nvSpPr>
          <p:spPr>
            <a:xfrm>
              <a:off x="0" y="1355489"/>
              <a:ext cx="5383588" cy="1233524"/>
            </a:xfrm>
            <a:custGeom>
              <a:avLst/>
              <a:gdLst/>
              <a:ahLst/>
              <a:cxnLst/>
              <a:rect l="l" t="t" r="r" b="b"/>
              <a:pathLst>
                <a:path w="5383588" h="1233524">
                  <a:moveTo>
                    <a:pt x="0" y="0"/>
                  </a:moveTo>
                  <a:lnTo>
                    <a:pt x="5383588" y="0"/>
                  </a:lnTo>
                  <a:lnTo>
                    <a:pt x="5383588" y="1233524"/>
                  </a:lnTo>
                  <a:lnTo>
                    <a:pt x="0" y="1233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81551" r="-4348" b="-40656"/>
              </a:stretch>
            </a:blipFill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20C5A0C3-00DE-ED8E-BC04-8A7CA993DC6E}"/>
                </a:ext>
              </a:extLst>
            </p:cNvPr>
            <p:cNvSpPr/>
            <p:nvPr/>
          </p:nvSpPr>
          <p:spPr>
            <a:xfrm>
              <a:off x="2001689" y="0"/>
              <a:ext cx="1590277" cy="1462662"/>
            </a:xfrm>
            <a:custGeom>
              <a:avLst/>
              <a:gdLst/>
              <a:ahLst/>
              <a:cxnLst/>
              <a:rect l="l" t="t" r="r" b="b"/>
              <a:pathLst>
                <a:path w="1590277" h="1462662">
                  <a:moveTo>
                    <a:pt x="0" y="0"/>
                  </a:moveTo>
                  <a:lnTo>
                    <a:pt x="1590277" y="0"/>
                  </a:lnTo>
                  <a:lnTo>
                    <a:pt x="1590277" y="1462662"/>
                  </a:lnTo>
                  <a:lnTo>
                    <a:pt x="0" y="1462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9770" t="-37543" r="-120387" b="-124115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186D">
                <a:alpha val="100000"/>
              </a:srgbClr>
            </a:gs>
            <a:gs pos="100000">
              <a:srgbClr val="3F7F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316" y="1190757"/>
            <a:ext cx="15234939" cy="2182309"/>
            <a:chOff x="0" y="0"/>
            <a:chExt cx="4012494" cy="5747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12494" cy="574765"/>
            </a:xfrm>
            <a:custGeom>
              <a:avLst/>
              <a:gdLst/>
              <a:ahLst/>
              <a:cxnLst/>
              <a:rect l="l" t="t" r="r" b="b"/>
              <a:pathLst>
                <a:path w="4012494" h="574765">
                  <a:moveTo>
                    <a:pt x="287382" y="0"/>
                  </a:moveTo>
                  <a:lnTo>
                    <a:pt x="3725112" y="0"/>
                  </a:lnTo>
                  <a:cubicBezTo>
                    <a:pt x="3801330" y="0"/>
                    <a:pt x="3874427" y="30278"/>
                    <a:pt x="3928322" y="84172"/>
                  </a:cubicBezTo>
                  <a:cubicBezTo>
                    <a:pt x="3982217" y="138067"/>
                    <a:pt x="4012494" y="211164"/>
                    <a:pt x="4012494" y="287382"/>
                  </a:cubicBezTo>
                  <a:lnTo>
                    <a:pt x="4012494" y="287382"/>
                  </a:lnTo>
                  <a:cubicBezTo>
                    <a:pt x="4012494" y="446099"/>
                    <a:pt x="3883829" y="574765"/>
                    <a:pt x="3725112" y="574765"/>
                  </a:cubicBezTo>
                  <a:lnTo>
                    <a:pt x="287382" y="574765"/>
                  </a:lnTo>
                  <a:cubicBezTo>
                    <a:pt x="211164" y="574765"/>
                    <a:pt x="138067" y="544487"/>
                    <a:pt x="84172" y="490592"/>
                  </a:cubicBezTo>
                  <a:cubicBezTo>
                    <a:pt x="30278" y="436698"/>
                    <a:pt x="0" y="363601"/>
                    <a:pt x="0" y="287382"/>
                  </a:cubicBezTo>
                  <a:lnTo>
                    <a:pt x="0" y="287382"/>
                  </a:lnTo>
                  <a:cubicBezTo>
                    <a:pt x="0" y="211164"/>
                    <a:pt x="30278" y="138067"/>
                    <a:pt x="84172" y="84172"/>
                  </a:cubicBezTo>
                  <a:cubicBezTo>
                    <a:pt x="138067" y="30278"/>
                    <a:pt x="211164" y="0"/>
                    <a:pt x="28738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012494" cy="612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739471" y="754756"/>
            <a:ext cx="14331545" cy="1032866"/>
            <a:chOff x="0" y="0"/>
            <a:chExt cx="3774563" cy="2720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74563" cy="272031"/>
            </a:xfrm>
            <a:custGeom>
              <a:avLst/>
              <a:gdLst/>
              <a:ahLst/>
              <a:cxnLst/>
              <a:rect l="l" t="t" r="r" b="b"/>
              <a:pathLst>
                <a:path w="3774563" h="272031">
                  <a:moveTo>
                    <a:pt x="54020" y="0"/>
                  </a:moveTo>
                  <a:lnTo>
                    <a:pt x="3720543" y="0"/>
                  </a:lnTo>
                  <a:cubicBezTo>
                    <a:pt x="3734870" y="0"/>
                    <a:pt x="3748611" y="5691"/>
                    <a:pt x="3758741" y="15822"/>
                  </a:cubicBezTo>
                  <a:cubicBezTo>
                    <a:pt x="3768872" y="25953"/>
                    <a:pt x="3774563" y="39693"/>
                    <a:pt x="3774563" y="54020"/>
                  </a:cubicBezTo>
                  <a:lnTo>
                    <a:pt x="3774563" y="218011"/>
                  </a:lnTo>
                  <a:cubicBezTo>
                    <a:pt x="3774563" y="247845"/>
                    <a:pt x="3750378" y="272031"/>
                    <a:pt x="3720543" y="272031"/>
                  </a:cubicBezTo>
                  <a:lnTo>
                    <a:pt x="54020" y="272031"/>
                  </a:lnTo>
                  <a:cubicBezTo>
                    <a:pt x="24186" y="272031"/>
                    <a:pt x="0" y="247845"/>
                    <a:pt x="0" y="218011"/>
                  </a:cubicBezTo>
                  <a:lnTo>
                    <a:pt x="0" y="54020"/>
                  </a:lnTo>
                  <a:cubicBezTo>
                    <a:pt x="0" y="24186"/>
                    <a:pt x="24186" y="0"/>
                    <a:pt x="540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774563" cy="310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-681110" y="5110062"/>
            <a:ext cx="19936660" cy="7282419"/>
          </a:xfrm>
          <a:custGeom>
            <a:avLst/>
            <a:gdLst/>
            <a:ahLst/>
            <a:cxnLst/>
            <a:rect l="l" t="t" r="r" b="b"/>
            <a:pathLst>
              <a:path w="19936660" h="7282419">
                <a:moveTo>
                  <a:pt x="19936661" y="0"/>
                </a:moveTo>
                <a:lnTo>
                  <a:pt x="0" y="0"/>
                </a:lnTo>
                <a:lnTo>
                  <a:pt x="0" y="7282419"/>
                </a:lnTo>
                <a:lnTo>
                  <a:pt x="19936661" y="7282419"/>
                </a:lnTo>
                <a:lnTo>
                  <a:pt x="19936661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450291" y="7551761"/>
            <a:ext cx="9387419" cy="3018548"/>
            <a:chOff x="0" y="0"/>
            <a:chExt cx="12516558" cy="4024731"/>
          </a:xfrm>
        </p:grpSpPr>
        <p:sp>
          <p:nvSpPr>
            <p:cNvPr id="10" name="Freeform 10"/>
            <p:cNvSpPr/>
            <p:nvPr/>
          </p:nvSpPr>
          <p:spPr>
            <a:xfrm>
              <a:off x="4127605" y="1294062"/>
              <a:ext cx="8388953" cy="1436608"/>
            </a:xfrm>
            <a:custGeom>
              <a:avLst/>
              <a:gdLst/>
              <a:ahLst/>
              <a:cxnLst/>
              <a:rect l="l" t="t" r="r" b="b"/>
              <a:pathLst>
                <a:path w="8388953" h="1436608">
                  <a:moveTo>
                    <a:pt x="0" y="0"/>
                  </a:moveTo>
                  <a:lnTo>
                    <a:pt x="8388953" y="0"/>
                  </a:lnTo>
                  <a:lnTo>
                    <a:pt x="8388953" y="1436608"/>
                  </a:lnTo>
                  <a:lnTo>
                    <a:pt x="0" y="1436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4024731" cy="4024731"/>
            </a:xfrm>
            <a:custGeom>
              <a:avLst/>
              <a:gdLst/>
              <a:ahLst/>
              <a:cxnLst/>
              <a:rect l="l" t="t" r="r" b="b"/>
              <a:pathLst>
                <a:path w="4024731" h="4024731">
                  <a:moveTo>
                    <a:pt x="0" y="0"/>
                  </a:moveTo>
                  <a:lnTo>
                    <a:pt x="4024731" y="0"/>
                  </a:lnTo>
                  <a:lnTo>
                    <a:pt x="4024731" y="4024731"/>
                  </a:lnTo>
                  <a:lnTo>
                    <a:pt x="0" y="40247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1028700" y="821835"/>
            <a:ext cx="2247454" cy="160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467"/>
              </a:lnSpc>
            </a:pPr>
            <a:r>
              <a:rPr lang="en-US" sz="4619" b="1" dirty="0">
                <a:solidFill>
                  <a:srgbClr val="025896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Στάδιο 2</a:t>
            </a:r>
          </a:p>
          <a:p>
            <a:pPr algn="r">
              <a:lnSpc>
                <a:spcPts val="6467"/>
              </a:lnSpc>
            </a:pPr>
            <a:endParaRPr lang="en-US" sz="4619" b="1" dirty="0">
              <a:solidFill>
                <a:srgbClr val="025896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28700" y="2023088"/>
            <a:ext cx="12735591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Εβδομάδα 9-20:  </a:t>
            </a:r>
            <a:r>
              <a:rPr lang="en-US" sz="30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Υλοποίηση Εξατομικευμένης Μελέτης Εφαρμογής ανά επιχείρηση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endParaRPr lang="en-US" sz="3000" dirty="0">
              <a:solidFill>
                <a:srgbClr val="FFFFFF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378641" y="4299744"/>
            <a:ext cx="11530718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50"/>
              </a:lnSpc>
            </a:pPr>
            <a:r>
              <a:rPr lang="en-US" sz="3000" u="none" strike="noStrike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Με βάση τη διάγνωση αναγκών δημιουργείται για κάθε επιχείρηση μια μοναδική διαδρομή μάθησης και παρέμβασης.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27534" y="6262076"/>
            <a:ext cx="13832933" cy="1289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70"/>
              </a:lnSpc>
            </a:pPr>
            <a:r>
              <a:rPr lang="en-US" sz="3000" u="none" strike="noStrike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Η Μελέτη Εφαρμογής συζητείται με τον επιχειρηματία, προσαρμόζεται όπου χρειάζεται και ξεκινά η διαδικασία υλοποίησης.</a:t>
            </a:r>
          </a:p>
        </p:txBody>
      </p:sp>
      <p:grpSp>
        <p:nvGrpSpPr>
          <p:cNvPr id="19" name="Group 14">
            <a:extLst>
              <a:ext uri="{FF2B5EF4-FFF2-40B4-BE49-F238E27FC236}">
                <a16:creationId xmlns:a16="http://schemas.microsoft.com/office/drawing/2014/main" id="{29139859-D4FE-B2E0-C04A-EE63769768D9}"/>
              </a:ext>
            </a:extLst>
          </p:cNvPr>
          <p:cNvGrpSpPr/>
          <p:nvPr/>
        </p:nvGrpSpPr>
        <p:grpSpPr>
          <a:xfrm>
            <a:off x="14089732" y="659168"/>
            <a:ext cx="4037691" cy="1941760"/>
            <a:chOff x="0" y="0"/>
            <a:chExt cx="5383588" cy="2589013"/>
          </a:xfrm>
        </p:grpSpPr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1E559D19-DE7A-908F-DCCD-1ADC5E14F191}"/>
                </a:ext>
              </a:extLst>
            </p:cNvPr>
            <p:cNvSpPr/>
            <p:nvPr/>
          </p:nvSpPr>
          <p:spPr>
            <a:xfrm>
              <a:off x="0" y="1355489"/>
              <a:ext cx="5383588" cy="1233524"/>
            </a:xfrm>
            <a:custGeom>
              <a:avLst/>
              <a:gdLst/>
              <a:ahLst/>
              <a:cxnLst/>
              <a:rect l="l" t="t" r="r" b="b"/>
              <a:pathLst>
                <a:path w="5383588" h="1233524">
                  <a:moveTo>
                    <a:pt x="0" y="0"/>
                  </a:moveTo>
                  <a:lnTo>
                    <a:pt x="5383588" y="0"/>
                  </a:lnTo>
                  <a:lnTo>
                    <a:pt x="5383588" y="1233524"/>
                  </a:lnTo>
                  <a:lnTo>
                    <a:pt x="0" y="1233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81551" r="-4348" b="-40656"/>
              </a:stretch>
            </a:blipFill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03BB841D-2907-4FC3-5E2E-921CC5824B3E}"/>
                </a:ext>
              </a:extLst>
            </p:cNvPr>
            <p:cNvSpPr/>
            <p:nvPr/>
          </p:nvSpPr>
          <p:spPr>
            <a:xfrm>
              <a:off x="2001689" y="0"/>
              <a:ext cx="1590277" cy="1462662"/>
            </a:xfrm>
            <a:custGeom>
              <a:avLst/>
              <a:gdLst/>
              <a:ahLst/>
              <a:cxnLst/>
              <a:rect l="l" t="t" r="r" b="b"/>
              <a:pathLst>
                <a:path w="1590277" h="1462662">
                  <a:moveTo>
                    <a:pt x="0" y="0"/>
                  </a:moveTo>
                  <a:lnTo>
                    <a:pt x="1590277" y="0"/>
                  </a:lnTo>
                  <a:lnTo>
                    <a:pt x="1590277" y="1462662"/>
                  </a:lnTo>
                  <a:lnTo>
                    <a:pt x="0" y="1462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9770" t="-37543" r="-120387" b="-124115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186D">
                <a:alpha val="100000"/>
              </a:srgbClr>
            </a:gs>
            <a:gs pos="100000">
              <a:srgbClr val="3F7F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316" y="1190757"/>
            <a:ext cx="15234939" cy="2182309"/>
            <a:chOff x="0" y="0"/>
            <a:chExt cx="4012494" cy="5747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12494" cy="574765"/>
            </a:xfrm>
            <a:custGeom>
              <a:avLst/>
              <a:gdLst/>
              <a:ahLst/>
              <a:cxnLst/>
              <a:rect l="l" t="t" r="r" b="b"/>
              <a:pathLst>
                <a:path w="4012494" h="574765">
                  <a:moveTo>
                    <a:pt x="287382" y="0"/>
                  </a:moveTo>
                  <a:lnTo>
                    <a:pt x="3725112" y="0"/>
                  </a:lnTo>
                  <a:cubicBezTo>
                    <a:pt x="3801330" y="0"/>
                    <a:pt x="3874427" y="30278"/>
                    <a:pt x="3928322" y="84172"/>
                  </a:cubicBezTo>
                  <a:cubicBezTo>
                    <a:pt x="3982217" y="138067"/>
                    <a:pt x="4012494" y="211164"/>
                    <a:pt x="4012494" y="287382"/>
                  </a:cubicBezTo>
                  <a:lnTo>
                    <a:pt x="4012494" y="287382"/>
                  </a:lnTo>
                  <a:cubicBezTo>
                    <a:pt x="4012494" y="446099"/>
                    <a:pt x="3883829" y="574765"/>
                    <a:pt x="3725112" y="574765"/>
                  </a:cubicBezTo>
                  <a:lnTo>
                    <a:pt x="287382" y="574765"/>
                  </a:lnTo>
                  <a:cubicBezTo>
                    <a:pt x="211164" y="574765"/>
                    <a:pt x="138067" y="544487"/>
                    <a:pt x="84172" y="490592"/>
                  </a:cubicBezTo>
                  <a:cubicBezTo>
                    <a:pt x="30278" y="436698"/>
                    <a:pt x="0" y="363601"/>
                    <a:pt x="0" y="287382"/>
                  </a:cubicBezTo>
                  <a:lnTo>
                    <a:pt x="0" y="287382"/>
                  </a:lnTo>
                  <a:cubicBezTo>
                    <a:pt x="0" y="211164"/>
                    <a:pt x="30278" y="138067"/>
                    <a:pt x="84172" y="84172"/>
                  </a:cubicBezTo>
                  <a:cubicBezTo>
                    <a:pt x="138067" y="30278"/>
                    <a:pt x="211164" y="0"/>
                    <a:pt x="28738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012494" cy="6128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739471" y="754756"/>
            <a:ext cx="14331545" cy="1032866"/>
            <a:chOff x="0" y="0"/>
            <a:chExt cx="3774563" cy="2720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74563" cy="272031"/>
            </a:xfrm>
            <a:custGeom>
              <a:avLst/>
              <a:gdLst/>
              <a:ahLst/>
              <a:cxnLst/>
              <a:rect l="l" t="t" r="r" b="b"/>
              <a:pathLst>
                <a:path w="3774563" h="272031">
                  <a:moveTo>
                    <a:pt x="54020" y="0"/>
                  </a:moveTo>
                  <a:lnTo>
                    <a:pt x="3720543" y="0"/>
                  </a:lnTo>
                  <a:cubicBezTo>
                    <a:pt x="3734870" y="0"/>
                    <a:pt x="3748611" y="5691"/>
                    <a:pt x="3758741" y="15822"/>
                  </a:cubicBezTo>
                  <a:cubicBezTo>
                    <a:pt x="3768872" y="25953"/>
                    <a:pt x="3774563" y="39693"/>
                    <a:pt x="3774563" y="54020"/>
                  </a:cubicBezTo>
                  <a:lnTo>
                    <a:pt x="3774563" y="218011"/>
                  </a:lnTo>
                  <a:cubicBezTo>
                    <a:pt x="3774563" y="247845"/>
                    <a:pt x="3750378" y="272031"/>
                    <a:pt x="3720543" y="272031"/>
                  </a:cubicBezTo>
                  <a:lnTo>
                    <a:pt x="54020" y="272031"/>
                  </a:lnTo>
                  <a:cubicBezTo>
                    <a:pt x="24186" y="272031"/>
                    <a:pt x="0" y="247845"/>
                    <a:pt x="0" y="218011"/>
                  </a:cubicBezTo>
                  <a:lnTo>
                    <a:pt x="0" y="54020"/>
                  </a:lnTo>
                  <a:cubicBezTo>
                    <a:pt x="0" y="24186"/>
                    <a:pt x="24186" y="0"/>
                    <a:pt x="540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774563" cy="310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-681110" y="5110062"/>
            <a:ext cx="19936660" cy="7282419"/>
          </a:xfrm>
          <a:custGeom>
            <a:avLst/>
            <a:gdLst/>
            <a:ahLst/>
            <a:cxnLst/>
            <a:rect l="l" t="t" r="r" b="b"/>
            <a:pathLst>
              <a:path w="19936660" h="7282419">
                <a:moveTo>
                  <a:pt x="19936661" y="0"/>
                </a:moveTo>
                <a:lnTo>
                  <a:pt x="0" y="0"/>
                </a:lnTo>
                <a:lnTo>
                  <a:pt x="0" y="7282419"/>
                </a:lnTo>
                <a:lnTo>
                  <a:pt x="19936661" y="7282419"/>
                </a:lnTo>
                <a:lnTo>
                  <a:pt x="19936661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953281" y="8060769"/>
            <a:ext cx="8381439" cy="2695073"/>
            <a:chOff x="0" y="0"/>
            <a:chExt cx="11175252" cy="3593431"/>
          </a:xfrm>
        </p:grpSpPr>
        <p:sp>
          <p:nvSpPr>
            <p:cNvPr id="10" name="Freeform 10"/>
            <p:cNvSpPr/>
            <p:nvPr/>
          </p:nvSpPr>
          <p:spPr>
            <a:xfrm>
              <a:off x="3685281" y="1155387"/>
              <a:ext cx="7489971" cy="1282658"/>
            </a:xfrm>
            <a:custGeom>
              <a:avLst/>
              <a:gdLst/>
              <a:ahLst/>
              <a:cxnLst/>
              <a:rect l="l" t="t" r="r" b="b"/>
              <a:pathLst>
                <a:path w="7489971" h="1282658">
                  <a:moveTo>
                    <a:pt x="0" y="0"/>
                  </a:moveTo>
                  <a:lnTo>
                    <a:pt x="7489971" y="0"/>
                  </a:lnTo>
                  <a:lnTo>
                    <a:pt x="7489971" y="1282657"/>
                  </a:lnTo>
                  <a:lnTo>
                    <a:pt x="0" y="1282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593431" cy="3593431"/>
            </a:xfrm>
            <a:custGeom>
              <a:avLst/>
              <a:gdLst/>
              <a:ahLst/>
              <a:cxnLst/>
              <a:rect l="l" t="t" r="r" b="b"/>
              <a:pathLst>
                <a:path w="3593431" h="3593431">
                  <a:moveTo>
                    <a:pt x="0" y="0"/>
                  </a:moveTo>
                  <a:lnTo>
                    <a:pt x="3593431" y="0"/>
                  </a:lnTo>
                  <a:lnTo>
                    <a:pt x="3593431" y="3593431"/>
                  </a:lnTo>
                  <a:lnTo>
                    <a:pt x="0" y="3593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14359068" y="4239332"/>
            <a:ext cx="2129702" cy="1810247"/>
          </a:xfrm>
          <a:custGeom>
            <a:avLst/>
            <a:gdLst/>
            <a:ahLst/>
            <a:cxnLst/>
            <a:rect l="l" t="t" r="r" b="b"/>
            <a:pathLst>
              <a:path w="2129702" h="1810247">
                <a:moveTo>
                  <a:pt x="0" y="0"/>
                </a:moveTo>
                <a:lnTo>
                  <a:pt x="2129702" y="0"/>
                </a:lnTo>
                <a:lnTo>
                  <a:pt x="2129702" y="1810247"/>
                </a:lnTo>
                <a:lnTo>
                  <a:pt x="0" y="1810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960163" y="3863384"/>
            <a:ext cx="2315765" cy="1930769"/>
          </a:xfrm>
          <a:custGeom>
            <a:avLst/>
            <a:gdLst/>
            <a:ahLst/>
            <a:cxnLst/>
            <a:rect l="l" t="t" r="r" b="b"/>
            <a:pathLst>
              <a:path w="2315765" h="1930769">
                <a:moveTo>
                  <a:pt x="0" y="0"/>
                </a:moveTo>
                <a:lnTo>
                  <a:pt x="2315766" y="0"/>
                </a:lnTo>
                <a:lnTo>
                  <a:pt x="2315766" y="1930769"/>
                </a:lnTo>
                <a:lnTo>
                  <a:pt x="0" y="19307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70201" y="4072560"/>
            <a:ext cx="1631036" cy="1631036"/>
          </a:xfrm>
          <a:custGeom>
            <a:avLst/>
            <a:gdLst/>
            <a:ahLst/>
            <a:cxnLst/>
            <a:rect l="l" t="t" r="r" b="b"/>
            <a:pathLst>
              <a:path w="1631036" h="1631036">
                <a:moveTo>
                  <a:pt x="0" y="0"/>
                </a:moveTo>
                <a:lnTo>
                  <a:pt x="1631036" y="0"/>
                </a:lnTo>
                <a:lnTo>
                  <a:pt x="1631036" y="1631036"/>
                </a:lnTo>
                <a:lnTo>
                  <a:pt x="0" y="16310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583314" y="3915951"/>
            <a:ext cx="2260086" cy="1528383"/>
          </a:xfrm>
          <a:custGeom>
            <a:avLst/>
            <a:gdLst/>
            <a:ahLst/>
            <a:cxnLst/>
            <a:rect l="l" t="t" r="r" b="b"/>
            <a:pathLst>
              <a:path w="2260086" h="1528383">
                <a:moveTo>
                  <a:pt x="0" y="0"/>
                </a:moveTo>
                <a:lnTo>
                  <a:pt x="2260086" y="0"/>
                </a:lnTo>
                <a:lnTo>
                  <a:pt x="2260086" y="1528383"/>
                </a:lnTo>
                <a:lnTo>
                  <a:pt x="0" y="15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028700" y="800155"/>
            <a:ext cx="2247454" cy="160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467"/>
              </a:lnSpc>
            </a:pPr>
            <a:r>
              <a:rPr lang="en-US" sz="4619" b="1" dirty="0">
                <a:solidFill>
                  <a:srgbClr val="025896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Στάδιο 2</a:t>
            </a:r>
          </a:p>
          <a:p>
            <a:pPr algn="r">
              <a:lnSpc>
                <a:spcPts val="6467"/>
              </a:lnSpc>
            </a:pPr>
            <a:endParaRPr lang="en-US" sz="4619" b="1" dirty="0">
              <a:solidFill>
                <a:srgbClr val="025896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28700" y="2023088"/>
            <a:ext cx="12735591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Εβδομάδα 9-20:  </a:t>
            </a:r>
            <a:r>
              <a:rPr lang="en-US" sz="30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Υλοποίηση Εξατομικευμένης Μελέτης Εφαρμογής ανά επιχείρηση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endParaRPr lang="en-US" sz="3000" dirty="0">
              <a:solidFill>
                <a:srgbClr val="FFFFFF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28700" y="6034788"/>
            <a:ext cx="3231867" cy="2462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20"/>
              </a:lnSpc>
              <a:spcBef>
                <a:spcPct val="0"/>
              </a:spcBef>
            </a:pPr>
            <a:r>
              <a:rPr lang="en-US" sz="2800" u="none" strike="noStrike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Εκπαίδευση χρήσης </a:t>
            </a:r>
            <a:r>
              <a:rPr lang="en-US" sz="2800" b="1" u="none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ψηφιακών εργαλείων</a:t>
            </a:r>
            <a:r>
              <a:rPr lang="en-US" sz="2800" u="none" strike="noStrike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βάσει της </a:t>
            </a:r>
            <a:r>
              <a:rPr lang="en-US" sz="2800" b="1" u="none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Μελέτης Εφαρμογής</a:t>
            </a:r>
            <a:r>
              <a:rPr lang="en-US" sz="2800" u="none" strike="noStrike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953281" y="5756047"/>
            <a:ext cx="3633551" cy="295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20"/>
              </a:lnSpc>
              <a:spcBef>
                <a:spcPct val="0"/>
              </a:spcBef>
            </a:pPr>
            <a:r>
              <a:rPr lang="en-US" sz="2800" b="1" u="none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Εξατομικευμένο mentoring</a:t>
            </a:r>
            <a:r>
              <a:rPr lang="en-US" sz="2800" u="none" strike="noStrike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για την πλήρη ενσωμάτωση και αξιοποίηση των ψηφιακών εργαλείων.</a:t>
            </a:r>
          </a:p>
          <a:p>
            <a:pPr marL="0" lvl="0" indent="0" algn="ctr">
              <a:lnSpc>
                <a:spcPts val="3920"/>
              </a:lnSpc>
              <a:spcBef>
                <a:spcPct val="0"/>
              </a:spcBef>
            </a:pPr>
            <a:endParaRPr lang="en-US" sz="2800" u="none" strike="noStrike" dirty="0">
              <a:solidFill>
                <a:srgbClr val="FFFFFF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3573375" y="6404993"/>
            <a:ext cx="4100943" cy="2462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20"/>
              </a:lnSpc>
              <a:spcBef>
                <a:spcPct val="0"/>
              </a:spcBef>
            </a:pPr>
            <a:r>
              <a:rPr lang="en-US" sz="2800" u="none" strike="noStrike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Συμμετοχή σε </a:t>
            </a:r>
            <a:r>
              <a:rPr lang="en-US" sz="2800" b="1" u="none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ψηφιακά σεμινάρια (webinars)</a:t>
            </a:r>
            <a:r>
              <a:rPr lang="en-US" sz="2800" u="none" strike="noStrike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για την ενδυνάμωση ψηφιακών δεξιοτήτων.</a:t>
            </a:r>
          </a:p>
          <a:p>
            <a:pPr marL="0" lvl="0" indent="0" algn="ctr">
              <a:lnSpc>
                <a:spcPts val="3920"/>
              </a:lnSpc>
              <a:spcBef>
                <a:spcPct val="0"/>
              </a:spcBef>
            </a:pPr>
            <a:endParaRPr lang="en-US" sz="2800" u="none" strike="noStrike" dirty="0">
              <a:solidFill>
                <a:srgbClr val="FFFFFF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9144000" y="6034788"/>
            <a:ext cx="4011335" cy="2462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20"/>
              </a:lnSpc>
              <a:spcBef>
                <a:spcPct val="0"/>
              </a:spcBef>
            </a:pPr>
            <a:r>
              <a:rPr lang="en-US" sz="2800" b="1" u="none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Συνεχής υποστήριξη</a:t>
            </a:r>
            <a:r>
              <a:rPr lang="en-US" sz="2800" u="none" strike="noStrike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μέσω </a:t>
            </a:r>
            <a:r>
              <a:rPr lang="en-US" sz="2800" b="1" u="none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Helpdesk</a:t>
            </a:r>
            <a:r>
              <a:rPr lang="en-US" sz="2800" u="none" strike="noStrike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και συναντήσεις mentoring (2 ανά μήνα).</a:t>
            </a:r>
          </a:p>
          <a:p>
            <a:pPr marL="0" lvl="0" indent="0" algn="ctr">
              <a:lnSpc>
                <a:spcPts val="3920"/>
              </a:lnSpc>
              <a:spcBef>
                <a:spcPct val="0"/>
              </a:spcBef>
            </a:pPr>
            <a:endParaRPr lang="en-US" sz="2800" u="none" strike="noStrike" dirty="0">
              <a:solidFill>
                <a:srgbClr val="FFFFFF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</p:txBody>
      </p:sp>
      <p:grpSp>
        <p:nvGrpSpPr>
          <p:cNvPr id="25" name="Group 14">
            <a:extLst>
              <a:ext uri="{FF2B5EF4-FFF2-40B4-BE49-F238E27FC236}">
                <a16:creationId xmlns:a16="http://schemas.microsoft.com/office/drawing/2014/main" id="{B3ADAA78-76EC-F043-4A75-A91BA2A84373}"/>
              </a:ext>
            </a:extLst>
          </p:cNvPr>
          <p:cNvGrpSpPr/>
          <p:nvPr/>
        </p:nvGrpSpPr>
        <p:grpSpPr>
          <a:xfrm>
            <a:off x="14089732" y="659168"/>
            <a:ext cx="4037691" cy="1941760"/>
            <a:chOff x="0" y="0"/>
            <a:chExt cx="5383588" cy="2589013"/>
          </a:xfrm>
        </p:grpSpPr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0A2BD161-88A5-391B-655E-2D4F2EC62FDB}"/>
                </a:ext>
              </a:extLst>
            </p:cNvPr>
            <p:cNvSpPr/>
            <p:nvPr/>
          </p:nvSpPr>
          <p:spPr>
            <a:xfrm>
              <a:off x="0" y="1355489"/>
              <a:ext cx="5383588" cy="1233524"/>
            </a:xfrm>
            <a:custGeom>
              <a:avLst/>
              <a:gdLst/>
              <a:ahLst/>
              <a:cxnLst/>
              <a:rect l="l" t="t" r="r" b="b"/>
              <a:pathLst>
                <a:path w="5383588" h="1233524">
                  <a:moveTo>
                    <a:pt x="0" y="0"/>
                  </a:moveTo>
                  <a:lnTo>
                    <a:pt x="5383588" y="0"/>
                  </a:lnTo>
                  <a:lnTo>
                    <a:pt x="5383588" y="1233524"/>
                  </a:lnTo>
                  <a:lnTo>
                    <a:pt x="0" y="1233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t="-181551" r="-4348" b="-40656"/>
              </a:stretch>
            </a:blipFill>
          </p:spPr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B89BE68F-A720-5582-3DCA-F5681CB4BC33}"/>
                </a:ext>
              </a:extLst>
            </p:cNvPr>
            <p:cNvSpPr/>
            <p:nvPr/>
          </p:nvSpPr>
          <p:spPr>
            <a:xfrm>
              <a:off x="2001689" y="0"/>
              <a:ext cx="1590277" cy="1462662"/>
            </a:xfrm>
            <a:custGeom>
              <a:avLst/>
              <a:gdLst/>
              <a:ahLst/>
              <a:cxnLst/>
              <a:rect l="l" t="t" r="r" b="b"/>
              <a:pathLst>
                <a:path w="1590277" h="1462662">
                  <a:moveTo>
                    <a:pt x="0" y="0"/>
                  </a:moveTo>
                  <a:lnTo>
                    <a:pt x="1590277" y="0"/>
                  </a:lnTo>
                  <a:lnTo>
                    <a:pt x="1590277" y="1462662"/>
                  </a:lnTo>
                  <a:lnTo>
                    <a:pt x="0" y="1462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119770" t="-37543" r="-120387" b="-124115"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186D">
                <a:alpha val="100000"/>
              </a:srgbClr>
            </a:gs>
            <a:gs pos="100000">
              <a:srgbClr val="3F7F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316" y="735702"/>
            <a:ext cx="9518160" cy="1113330"/>
            <a:chOff x="0" y="0"/>
            <a:chExt cx="2506840" cy="293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06840" cy="293223"/>
            </a:xfrm>
            <a:custGeom>
              <a:avLst/>
              <a:gdLst/>
              <a:ahLst/>
              <a:cxnLst/>
              <a:rect l="l" t="t" r="r" b="b"/>
              <a:pathLst>
                <a:path w="2506840" h="293223">
                  <a:moveTo>
                    <a:pt x="146611" y="0"/>
                  </a:moveTo>
                  <a:lnTo>
                    <a:pt x="2360229" y="0"/>
                  </a:lnTo>
                  <a:cubicBezTo>
                    <a:pt x="2399113" y="0"/>
                    <a:pt x="2436404" y="15447"/>
                    <a:pt x="2463899" y="42941"/>
                  </a:cubicBezTo>
                  <a:cubicBezTo>
                    <a:pt x="2491394" y="70436"/>
                    <a:pt x="2506840" y="107728"/>
                    <a:pt x="2506840" y="146611"/>
                  </a:cubicBezTo>
                  <a:lnTo>
                    <a:pt x="2506840" y="146611"/>
                  </a:lnTo>
                  <a:cubicBezTo>
                    <a:pt x="2506840" y="227583"/>
                    <a:pt x="2441200" y="293223"/>
                    <a:pt x="2360229" y="293223"/>
                  </a:cubicBezTo>
                  <a:lnTo>
                    <a:pt x="146611" y="293223"/>
                  </a:lnTo>
                  <a:cubicBezTo>
                    <a:pt x="107728" y="293223"/>
                    <a:pt x="70436" y="277776"/>
                    <a:pt x="42941" y="250281"/>
                  </a:cubicBezTo>
                  <a:cubicBezTo>
                    <a:pt x="15447" y="222786"/>
                    <a:pt x="0" y="185495"/>
                    <a:pt x="0" y="146611"/>
                  </a:cubicBezTo>
                  <a:lnTo>
                    <a:pt x="0" y="146611"/>
                  </a:lnTo>
                  <a:cubicBezTo>
                    <a:pt x="0" y="107728"/>
                    <a:pt x="15447" y="70436"/>
                    <a:pt x="42941" y="42941"/>
                  </a:cubicBezTo>
                  <a:cubicBezTo>
                    <a:pt x="70436" y="15447"/>
                    <a:pt x="107728" y="0"/>
                    <a:pt x="14661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06840" cy="331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681110" y="5110062"/>
            <a:ext cx="19936660" cy="7282419"/>
          </a:xfrm>
          <a:custGeom>
            <a:avLst/>
            <a:gdLst/>
            <a:ahLst/>
            <a:cxnLst/>
            <a:rect l="l" t="t" r="r" b="b"/>
            <a:pathLst>
              <a:path w="19936660" h="7282419">
                <a:moveTo>
                  <a:pt x="19936661" y="0"/>
                </a:moveTo>
                <a:lnTo>
                  <a:pt x="0" y="0"/>
                </a:lnTo>
                <a:lnTo>
                  <a:pt x="0" y="7282419"/>
                </a:lnTo>
                <a:lnTo>
                  <a:pt x="19936661" y="7282419"/>
                </a:lnTo>
                <a:lnTo>
                  <a:pt x="19936661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953281" y="8060769"/>
            <a:ext cx="8381439" cy="2695073"/>
            <a:chOff x="0" y="0"/>
            <a:chExt cx="11175252" cy="3593431"/>
          </a:xfrm>
        </p:grpSpPr>
        <p:sp>
          <p:nvSpPr>
            <p:cNvPr id="7" name="Freeform 7"/>
            <p:cNvSpPr/>
            <p:nvPr/>
          </p:nvSpPr>
          <p:spPr>
            <a:xfrm>
              <a:off x="3685281" y="1155387"/>
              <a:ext cx="7489971" cy="1282658"/>
            </a:xfrm>
            <a:custGeom>
              <a:avLst/>
              <a:gdLst/>
              <a:ahLst/>
              <a:cxnLst/>
              <a:rect l="l" t="t" r="r" b="b"/>
              <a:pathLst>
                <a:path w="7489971" h="1282658">
                  <a:moveTo>
                    <a:pt x="0" y="0"/>
                  </a:moveTo>
                  <a:lnTo>
                    <a:pt x="7489971" y="0"/>
                  </a:lnTo>
                  <a:lnTo>
                    <a:pt x="7489971" y="1282657"/>
                  </a:lnTo>
                  <a:lnTo>
                    <a:pt x="0" y="1282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593431" cy="3593431"/>
            </a:xfrm>
            <a:custGeom>
              <a:avLst/>
              <a:gdLst/>
              <a:ahLst/>
              <a:cxnLst/>
              <a:rect l="l" t="t" r="r" b="b"/>
              <a:pathLst>
                <a:path w="3593431" h="3593431">
                  <a:moveTo>
                    <a:pt x="0" y="0"/>
                  </a:moveTo>
                  <a:lnTo>
                    <a:pt x="3593431" y="0"/>
                  </a:lnTo>
                  <a:lnTo>
                    <a:pt x="3593431" y="3593431"/>
                  </a:lnTo>
                  <a:lnTo>
                    <a:pt x="0" y="3593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6561862" y="3300555"/>
            <a:ext cx="5450717" cy="5450717"/>
          </a:xfrm>
          <a:custGeom>
            <a:avLst/>
            <a:gdLst/>
            <a:ahLst/>
            <a:cxnLst/>
            <a:rect l="l" t="t" r="r" b="b"/>
            <a:pathLst>
              <a:path w="5450717" h="5450717">
                <a:moveTo>
                  <a:pt x="0" y="0"/>
                </a:moveTo>
                <a:lnTo>
                  <a:pt x="5450717" y="0"/>
                </a:lnTo>
                <a:lnTo>
                  <a:pt x="5450717" y="5450717"/>
                </a:lnTo>
                <a:lnTo>
                  <a:pt x="0" y="54507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844074" y="3284971"/>
            <a:ext cx="1372326" cy="1568373"/>
          </a:xfrm>
          <a:custGeom>
            <a:avLst/>
            <a:gdLst/>
            <a:ahLst/>
            <a:cxnLst/>
            <a:rect l="l" t="t" r="r" b="b"/>
            <a:pathLst>
              <a:path w="1372326" h="1568373">
                <a:moveTo>
                  <a:pt x="0" y="0"/>
                </a:moveTo>
                <a:lnTo>
                  <a:pt x="1372326" y="0"/>
                </a:lnTo>
                <a:lnTo>
                  <a:pt x="1372326" y="1568373"/>
                </a:lnTo>
                <a:lnTo>
                  <a:pt x="0" y="15683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267767">
            <a:off x="6464792" y="6898379"/>
            <a:ext cx="1527022" cy="1530849"/>
          </a:xfrm>
          <a:custGeom>
            <a:avLst/>
            <a:gdLst/>
            <a:ahLst/>
            <a:cxnLst/>
            <a:rect l="l" t="t" r="r" b="b"/>
            <a:pathLst>
              <a:path w="1527022" h="1530849">
                <a:moveTo>
                  <a:pt x="0" y="0"/>
                </a:moveTo>
                <a:lnTo>
                  <a:pt x="1527022" y="0"/>
                </a:lnTo>
                <a:lnTo>
                  <a:pt x="1527022" y="1530849"/>
                </a:lnTo>
                <a:lnTo>
                  <a:pt x="0" y="15308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10873">
            <a:off x="5812986" y="4835312"/>
            <a:ext cx="1497753" cy="1767260"/>
          </a:xfrm>
          <a:custGeom>
            <a:avLst/>
            <a:gdLst/>
            <a:ahLst/>
            <a:cxnLst/>
            <a:rect l="l" t="t" r="r" b="b"/>
            <a:pathLst>
              <a:path w="1497753" h="1767260">
                <a:moveTo>
                  <a:pt x="0" y="0"/>
                </a:moveTo>
                <a:lnTo>
                  <a:pt x="1497752" y="0"/>
                </a:lnTo>
                <a:lnTo>
                  <a:pt x="1497752" y="1767260"/>
                </a:lnTo>
                <a:lnTo>
                  <a:pt x="0" y="17672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498457">
            <a:off x="10649889" y="5154456"/>
            <a:ext cx="1742915" cy="1742915"/>
          </a:xfrm>
          <a:custGeom>
            <a:avLst/>
            <a:gdLst/>
            <a:ahLst/>
            <a:cxnLst/>
            <a:rect l="l" t="t" r="r" b="b"/>
            <a:pathLst>
              <a:path w="1742915" h="1742915">
                <a:moveTo>
                  <a:pt x="0" y="0"/>
                </a:moveTo>
                <a:lnTo>
                  <a:pt x="1742915" y="0"/>
                </a:lnTo>
                <a:lnTo>
                  <a:pt x="1742915" y="1742915"/>
                </a:lnTo>
                <a:lnTo>
                  <a:pt x="0" y="17429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930971">
            <a:off x="9878446" y="7139473"/>
            <a:ext cx="1642900" cy="1513522"/>
          </a:xfrm>
          <a:custGeom>
            <a:avLst/>
            <a:gdLst/>
            <a:ahLst/>
            <a:cxnLst/>
            <a:rect l="l" t="t" r="r" b="b"/>
            <a:pathLst>
              <a:path w="1642900" h="1513522">
                <a:moveTo>
                  <a:pt x="0" y="0"/>
                </a:moveTo>
                <a:lnTo>
                  <a:pt x="1642900" y="0"/>
                </a:lnTo>
                <a:lnTo>
                  <a:pt x="1642900" y="1513522"/>
                </a:lnTo>
                <a:lnTo>
                  <a:pt x="0" y="151352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0033239" y="3284971"/>
            <a:ext cx="1604142" cy="1736768"/>
          </a:xfrm>
          <a:custGeom>
            <a:avLst/>
            <a:gdLst/>
            <a:ahLst/>
            <a:cxnLst/>
            <a:rect l="l" t="t" r="r" b="b"/>
            <a:pathLst>
              <a:path w="1604142" h="1736768">
                <a:moveTo>
                  <a:pt x="1604143" y="0"/>
                </a:moveTo>
                <a:lnTo>
                  <a:pt x="0" y="0"/>
                </a:lnTo>
                <a:lnTo>
                  <a:pt x="0" y="1736769"/>
                </a:lnTo>
                <a:lnTo>
                  <a:pt x="1604143" y="1736769"/>
                </a:lnTo>
                <a:lnTo>
                  <a:pt x="1604143" y="0"/>
                </a:lnTo>
                <a:close/>
              </a:path>
            </a:pathLst>
          </a:custGeom>
          <a:blipFill>
            <a:blip r:embed="rId13">
              <a:alphaModFix amt="31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9966682" y="3284971"/>
            <a:ext cx="1604142" cy="1736768"/>
          </a:xfrm>
          <a:custGeom>
            <a:avLst/>
            <a:gdLst/>
            <a:ahLst/>
            <a:cxnLst/>
            <a:rect l="l" t="t" r="r" b="b"/>
            <a:pathLst>
              <a:path w="1604142" h="1736768">
                <a:moveTo>
                  <a:pt x="1604142" y="0"/>
                </a:moveTo>
                <a:lnTo>
                  <a:pt x="0" y="0"/>
                </a:lnTo>
                <a:lnTo>
                  <a:pt x="0" y="1736769"/>
                </a:lnTo>
                <a:lnTo>
                  <a:pt x="1604142" y="1736769"/>
                </a:lnTo>
                <a:lnTo>
                  <a:pt x="160414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028700" y="946518"/>
            <a:ext cx="8272458" cy="625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129"/>
              </a:lnSpc>
              <a:spcBef>
                <a:spcPct val="0"/>
              </a:spcBef>
            </a:pPr>
            <a:r>
              <a:rPr lang="en-US" sz="3663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Ενδυνάμωση Ψηφιακών Δεξιοτήτων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700" y="2167828"/>
            <a:ext cx="15473274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30 Εκπαιδευτικές Ενότητες και Ψηφιακά Σεμινάρια (webinars) συνολικής διάρκειας 360 ωρών.</a:t>
            </a:r>
          </a:p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Η κάθε επιχείρηση παρακολουθεί συγκεκριμένα μαθήματα και webinars, σύμφωνα με την Μελέτη Εφαρμογής.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398098" y="3637853"/>
            <a:ext cx="4163764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Ασφάλεια και Συμμόρφωση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(Antivirus, VPN, Windows Defender)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58559" y="4925545"/>
            <a:ext cx="4563368" cy="1323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b="1" u="none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Συνεργατικές Εφαρμογές Γραφείου</a:t>
            </a:r>
          </a:p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b="1" u="none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Συνεργασία &amp; Διαχείριση Έργων</a:t>
            </a:r>
          </a:p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(Office Workspaces: Google, Microsoft,</a:t>
            </a:r>
          </a:p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Trello, Bitrix24, Asana )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752804" y="6996280"/>
            <a:ext cx="4949921" cy="1656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b="1" u="none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Social Media &amp; Εξωστρέφεια</a:t>
            </a:r>
          </a:p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b="1" u="none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Στρατηγική &amp; Ανάπτυξη</a:t>
            </a:r>
          </a:p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(Meta Suite, TikTok Tools, Portfolio εξωστρέφειας)</a:t>
            </a:r>
          </a:p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570824" y="3640305"/>
            <a:ext cx="4931150" cy="1323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b="1" u="none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CRM &amp; Business Intelligence</a:t>
            </a:r>
          </a:p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b="1" u="none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Τιμολόγηση &amp; myDATA</a:t>
            </a:r>
          </a:p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(HubSpot, Power BI, Πλατφόρμα τιμολόγησης ΑΑΔΕ)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392804" y="5734852"/>
            <a:ext cx="4379416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b="1" u="none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AI Εργαλεία</a:t>
            </a:r>
          </a:p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b="1" u="none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Δημιουργία Περιεχομένου</a:t>
            </a:r>
          </a:p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(ChatGPT, Notion AI, Gemini, Canva)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816672" y="7496342"/>
            <a:ext cx="3911352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b="1" u="none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Τηλεργασία &amp; Τηλεδιάσκεψη</a:t>
            </a:r>
          </a:p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(Zoom, Ms Teams, Google Meet) </a:t>
            </a:r>
          </a:p>
        </p:txBody>
      </p:sp>
      <p:grpSp>
        <p:nvGrpSpPr>
          <p:cNvPr id="28" name="Group 14">
            <a:extLst>
              <a:ext uri="{FF2B5EF4-FFF2-40B4-BE49-F238E27FC236}">
                <a16:creationId xmlns:a16="http://schemas.microsoft.com/office/drawing/2014/main" id="{B37041E1-7740-0DA8-BC62-1BC9DA9C1F79}"/>
              </a:ext>
            </a:extLst>
          </p:cNvPr>
          <p:cNvGrpSpPr/>
          <p:nvPr/>
        </p:nvGrpSpPr>
        <p:grpSpPr>
          <a:xfrm>
            <a:off x="14483128" y="293896"/>
            <a:ext cx="4037691" cy="1941760"/>
            <a:chOff x="0" y="0"/>
            <a:chExt cx="5383588" cy="2589013"/>
          </a:xfrm>
        </p:grpSpPr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AFA5C888-D14B-5871-7977-83F7B08C4CB5}"/>
                </a:ext>
              </a:extLst>
            </p:cNvPr>
            <p:cNvSpPr/>
            <p:nvPr/>
          </p:nvSpPr>
          <p:spPr>
            <a:xfrm>
              <a:off x="0" y="1355489"/>
              <a:ext cx="5383588" cy="1233524"/>
            </a:xfrm>
            <a:custGeom>
              <a:avLst/>
              <a:gdLst/>
              <a:ahLst/>
              <a:cxnLst/>
              <a:rect l="l" t="t" r="r" b="b"/>
              <a:pathLst>
                <a:path w="5383588" h="1233524">
                  <a:moveTo>
                    <a:pt x="0" y="0"/>
                  </a:moveTo>
                  <a:lnTo>
                    <a:pt x="5383588" y="0"/>
                  </a:lnTo>
                  <a:lnTo>
                    <a:pt x="5383588" y="1233524"/>
                  </a:lnTo>
                  <a:lnTo>
                    <a:pt x="0" y="1233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t="-181551" r="-4348" b="-40656"/>
              </a:stretch>
            </a:blipFill>
          </p:spPr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40FB8C37-24EB-37CD-8F4C-A62AB9B7064E}"/>
                </a:ext>
              </a:extLst>
            </p:cNvPr>
            <p:cNvSpPr/>
            <p:nvPr/>
          </p:nvSpPr>
          <p:spPr>
            <a:xfrm>
              <a:off x="2001689" y="0"/>
              <a:ext cx="1590277" cy="1462662"/>
            </a:xfrm>
            <a:custGeom>
              <a:avLst/>
              <a:gdLst/>
              <a:ahLst/>
              <a:cxnLst/>
              <a:rect l="l" t="t" r="r" b="b"/>
              <a:pathLst>
                <a:path w="1590277" h="1462662">
                  <a:moveTo>
                    <a:pt x="0" y="0"/>
                  </a:moveTo>
                  <a:lnTo>
                    <a:pt x="1590277" y="0"/>
                  </a:lnTo>
                  <a:lnTo>
                    <a:pt x="1590277" y="1462662"/>
                  </a:lnTo>
                  <a:lnTo>
                    <a:pt x="0" y="1462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119770" t="-37543" r="-120387" b="-124115"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186D">
                <a:alpha val="100000"/>
              </a:srgbClr>
            </a:gs>
            <a:gs pos="100000">
              <a:srgbClr val="3F7F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316" y="1190757"/>
            <a:ext cx="13146116" cy="2125159"/>
            <a:chOff x="0" y="0"/>
            <a:chExt cx="3462352" cy="5597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62351" cy="559713"/>
            </a:xfrm>
            <a:custGeom>
              <a:avLst/>
              <a:gdLst/>
              <a:ahLst/>
              <a:cxnLst/>
              <a:rect l="l" t="t" r="r" b="b"/>
              <a:pathLst>
                <a:path w="3462351" h="559713">
                  <a:moveTo>
                    <a:pt x="279856" y="0"/>
                  </a:moveTo>
                  <a:lnTo>
                    <a:pt x="3182495" y="0"/>
                  </a:lnTo>
                  <a:cubicBezTo>
                    <a:pt x="3337056" y="0"/>
                    <a:pt x="3462351" y="125296"/>
                    <a:pt x="3462351" y="279856"/>
                  </a:cubicBezTo>
                  <a:lnTo>
                    <a:pt x="3462351" y="279856"/>
                  </a:lnTo>
                  <a:cubicBezTo>
                    <a:pt x="3462351" y="354079"/>
                    <a:pt x="3432867" y="425261"/>
                    <a:pt x="3380384" y="477745"/>
                  </a:cubicBezTo>
                  <a:cubicBezTo>
                    <a:pt x="3327900" y="530228"/>
                    <a:pt x="3256717" y="559713"/>
                    <a:pt x="3182495" y="559713"/>
                  </a:cubicBezTo>
                  <a:lnTo>
                    <a:pt x="279856" y="559713"/>
                  </a:lnTo>
                  <a:cubicBezTo>
                    <a:pt x="205634" y="559713"/>
                    <a:pt x="134451" y="530228"/>
                    <a:pt x="81968" y="477745"/>
                  </a:cubicBezTo>
                  <a:cubicBezTo>
                    <a:pt x="29485" y="425261"/>
                    <a:pt x="0" y="354079"/>
                    <a:pt x="0" y="279856"/>
                  </a:cubicBezTo>
                  <a:lnTo>
                    <a:pt x="0" y="279856"/>
                  </a:lnTo>
                  <a:cubicBezTo>
                    <a:pt x="0" y="205634"/>
                    <a:pt x="29485" y="134451"/>
                    <a:pt x="81968" y="81968"/>
                  </a:cubicBezTo>
                  <a:cubicBezTo>
                    <a:pt x="134451" y="29485"/>
                    <a:pt x="205634" y="0"/>
                    <a:pt x="27985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462352" cy="5978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739471" y="754756"/>
            <a:ext cx="14331545" cy="1032866"/>
            <a:chOff x="0" y="0"/>
            <a:chExt cx="3774563" cy="2720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74563" cy="272031"/>
            </a:xfrm>
            <a:custGeom>
              <a:avLst/>
              <a:gdLst/>
              <a:ahLst/>
              <a:cxnLst/>
              <a:rect l="l" t="t" r="r" b="b"/>
              <a:pathLst>
                <a:path w="3774563" h="272031">
                  <a:moveTo>
                    <a:pt x="54020" y="0"/>
                  </a:moveTo>
                  <a:lnTo>
                    <a:pt x="3720543" y="0"/>
                  </a:lnTo>
                  <a:cubicBezTo>
                    <a:pt x="3734870" y="0"/>
                    <a:pt x="3748611" y="5691"/>
                    <a:pt x="3758741" y="15822"/>
                  </a:cubicBezTo>
                  <a:cubicBezTo>
                    <a:pt x="3768872" y="25953"/>
                    <a:pt x="3774563" y="39693"/>
                    <a:pt x="3774563" y="54020"/>
                  </a:cubicBezTo>
                  <a:lnTo>
                    <a:pt x="3774563" y="218011"/>
                  </a:lnTo>
                  <a:cubicBezTo>
                    <a:pt x="3774563" y="247845"/>
                    <a:pt x="3750378" y="272031"/>
                    <a:pt x="3720543" y="272031"/>
                  </a:cubicBezTo>
                  <a:lnTo>
                    <a:pt x="54020" y="272031"/>
                  </a:lnTo>
                  <a:cubicBezTo>
                    <a:pt x="24186" y="272031"/>
                    <a:pt x="0" y="247845"/>
                    <a:pt x="0" y="218011"/>
                  </a:cubicBezTo>
                  <a:lnTo>
                    <a:pt x="0" y="54020"/>
                  </a:lnTo>
                  <a:cubicBezTo>
                    <a:pt x="0" y="24186"/>
                    <a:pt x="24186" y="0"/>
                    <a:pt x="540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774563" cy="310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-681110" y="5110062"/>
            <a:ext cx="19936660" cy="7282419"/>
          </a:xfrm>
          <a:custGeom>
            <a:avLst/>
            <a:gdLst/>
            <a:ahLst/>
            <a:cxnLst/>
            <a:rect l="l" t="t" r="r" b="b"/>
            <a:pathLst>
              <a:path w="19936660" h="7282419">
                <a:moveTo>
                  <a:pt x="19936661" y="0"/>
                </a:moveTo>
                <a:lnTo>
                  <a:pt x="0" y="0"/>
                </a:lnTo>
                <a:lnTo>
                  <a:pt x="0" y="7282419"/>
                </a:lnTo>
                <a:lnTo>
                  <a:pt x="19936661" y="7282419"/>
                </a:lnTo>
                <a:lnTo>
                  <a:pt x="19936661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953281" y="8141591"/>
            <a:ext cx="8381439" cy="2695073"/>
            <a:chOff x="0" y="0"/>
            <a:chExt cx="11175252" cy="3593431"/>
          </a:xfrm>
        </p:grpSpPr>
        <p:sp>
          <p:nvSpPr>
            <p:cNvPr id="10" name="Freeform 10"/>
            <p:cNvSpPr/>
            <p:nvPr/>
          </p:nvSpPr>
          <p:spPr>
            <a:xfrm>
              <a:off x="3685281" y="1155387"/>
              <a:ext cx="7489971" cy="1282658"/>
            </a:xfrm>
            <a:custGeom>
              <a:avLst/>
              <a:gdLst/>
              <a:ahLst/>
              <a:cxnLst/>
              <a:rect l="l" t="t" r="r" b="b"/>
              <a:pathLst>
                <a:path w="7489971" h="1282658">
                  <a:moveTo>
                    <a:pt x="0" y="0"/>
                  </a:moveTo>
                  <a:lnTo>
                    <a:pt x="7489971" y="0"/>
                  </a:lnTo>
                  <a:lnTo>
                    <a:pt x="7489971" y="1282657"/>
                  </a:lnTo>
                  <a:lnTo>
                    <a:pt x="0" y="1282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593431" cy="3593431"/>
            </a:xfrm>
            <a:custGeom>
              <a:avLst/>
              <a:gdLst/>
              <a:ahLst/>
              <a:cxnLst/>
              <a:rect l="l" t="t" r="r" b="b"/>
              <a:pathLst>
                <a:path w="3593431" h="3593431">
                  <a:moveTo>
                    <a:pt x="0" y="0"/>
                  </a:moveTo>
                  <a:lnTo>
                    <a:pt x="3593431" y="0"/>
                  </a:lnTo>
                  <a:lnTo>
                    <a:pt x="3593431" y="3593431"/>
                  </a:lnTo>
                  <a:lnTo>
                    <a:pt x="0" y="3593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1028700" y="837541"/>
            <a:ext cx="2247454" cy="160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467"/>
              </a:lnSpc>
            </a:pPr>
            <a:r>
              <a:rPr lang="en-US" sz="4619" b="1" dirty="0">
                <a:solidFill>
                  <a:srgbClr val="025896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Στάδιο 2</a:t>
            </a:r>
          </a:p>
          <a:p>
            <a:pPr algn="r">
              <a:lnSpc>
                <a:spcPts val="6467"/>
              </a:lnSpc>
            </a:pPr>
            <a:endParaRPr lang="en-US" sz="4619" b="1" dirty="0">
              <a:solidFill>
                <a:srgbClr val="025896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28700" y="1942221"/>
            <a:ext cx="12126635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Εβδομάδα 21-24:  </a:t>
            </a:r>
            <a:r>
              <a:rPr lang="en-US" sz="30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Πιλοτική Παρακολούθηση και Διαμόρφωση Στρατηγικής Εξωστρέφειας 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endParaRPr lang="en-US" sz="3000" dirty="0">
              <a:solidFill>
                <a:srgbClr val="FFFFFF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28700" y="4639861"/>
            <a:ext cx="5397602" cy="2796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26"/>
              </a:lnSpc>
              <a:spcBef>
                <a:spcPct val="0"/>
              </a:spcBef>
            </a:pPr>
            <a:r>
              <a:rPr lang="en-US" sz="3161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Παρακολούθηση εφαρμογής ψηφιακών εργαλείων</a:t>
            </a:r>
            <a:r>
              <a:rPr lang="en-US" sz="3161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και </a:t>
            </a:r>
            <a:r>
              <a:rPr lang="en-US" sz="3161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υποστήριξη</a:t>
            </a:r>
            <a:r>
              <a:rPr lang="en-US" sz="3161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προσαρμογών όπου απαιτείται.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7785007" y="3780546"/>
            <a:ext cx="7742245" cy="1224820"/>
            <a:chOff x="0" y="0"/>
            <a:chExt cx="2956936" cy="46778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956936" cy="467786"/>
            </a:xfrm>
            <a:custGeom>
              <a:avLst/>
              <a:gdLst/>
              <a:ahLst/>
              <a:cxnLst/>
              <a:rect l="l" t="t" r="r" b="b"/>
              <a:pathLst>
                <a:path w="2956936" h="467786">
                  <a:moveTo>
                    <a:pt x="0" y="0"/>
                  </a:moveTo>
                  <a:lnTo>
                    <a:pt x="2956936" y="0"/>
                  </a:lnTo>
                  <a:lnTo>
                    <a:pt x="2956936" y="467786"/>
                  </a:lnTo>
                  <a:lnTo>
                    <a:pt x="0" y="4677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2956936" cy="515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568960" y="3373066"/>
            <a:ext cx="1376963" cy="1376963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79B6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805818" y="5735523"/>
            <a:ext cx="7742245" cy="1163066"/>
            <a:chOff x="0" y="0"/>
            <a:chExt cx="2956936" cy="44420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956936" cy="444201"/>
            </a:xfrm>
            <a:custGeom>
              <a:avLst/>
              <a:gdLst/>
              <a:ahLst/>
              <a:cxnLst/>
              <a:rect l="l" t="t" r="r" b="b"/>
              <a:pathLst>
                <a:path w="2956936" h="444201">
                  <a:moveTo>
                    <a:pt x="0" y="0"/>
                  </a:moveTo>
                  <a:lnTo>
                    <a:pt x="2956936" y="0"/>
                  </a:lnTo>
                  <a:lnTo>
                    <a:pt x="2956936" y="444201"/>
                  </a:lnTo>
                  <a:lnTo>
                    <a:pt x="0" y="44420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2956936" cy="4918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8136112" y="5879438"/>
            <a:ext cx="5892404" cy="1324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18"/>
              </a:lnSpc>
              <a:spcBef>
                <a:spcPct val="0"/>
              </a:spcBef>
            </a:pPr>
            <a:r>
              <a:rPr lang="en-US" sz="2513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Κ</a:t>
            </a:r>
            <a:r>
              <a:rPr lang="en-US" sz="2513" u="none" strike="noStrike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αθοδήγηση για </a:t>
            </a:r>
            <a:r>
              <a:rPr lang="en-US" sz="2513" b="1" u="none" strike="noStrike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συμμετοχή σε δίκτυα, </a:t>
            </a:r>
          </a:p>
          <a:p>
            <a:pPr marL="0" lvl="0" indent="0" algn="l">
              <a:lnSpc>
                <a:spcPts val="3518"/>
              </a:lnSpc>
              <a:spcBef>
                <a:spcPct val="0"/>
              </a:spcBef>
            </a:pPr>
            <a:r>
              <a:rPr lang="en-US" sz="2513" b="1" u="none" strike="noStrike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εκθέσεις, συνεργασίες</a:t>
            </a:r>
          </a:p>
          <a:p>
            <a:pPr marL="0" lvl="0" indent="0" algn="l">
              <a:lnSpc>
                <a:spcPts val="3518"/>
              </a:lnSpc>
              <a:spcBef>
                <a:spcPct val="0"/>
              </a:spcBef>
            </a:pPr>
            <a:endParaRPr lang="en-US" sz="2513" b="1" u="none" strike="noStrike" dirty="0">
              <a:solidFill>
                <a:srgbClr val="000000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14838771" y="5300641"/>
            <a:ext cx="1376963" cy="1376963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79B6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7826628" y="7493025"/>
            <a:ext cx="7742245" cy="1106862"/>
            <a:chOff x="0" y="0"/>
            <a:chExt cx="2956936" cy="42273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956936" cy="422735"/>
            </a:xfrm>
            <a:custGeom>
              <a:avLst/>
              <a:gdLst/>
              <a:ahLst/>
              <a:cxnLst/>
              <a:rect l="l" t="t" r="r" b="b"/>
              <a:pathLst>
                <a:path w="2956936" h="422735">
                  <a:moveTo>
                    <a:pt x="0" y="0"/>
                  </a:moveTo>
                  <a:lnTo>
                    <a:pt x="2956936" y="0"/>
                  </a:lnTo>
                  <a:lnTo>
                    <a:pt x="2956936" y="422735"/>
                  </a:lnTo>
                  <a:lnTo>
                    <a:pt x="0" y="42273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47625"/>
              <a:ext cx="2956936" cy="4703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9095106" y="7547698"/>
            <a:ext cx="5975276" cy="1324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18"/>
              </a:lnSpc>
              <a:spcBef>
                <a:spcPct val="0"/>
              </a:spcBef>
            </a:pPr>
            <a:r>
              <a:rPr lang="en-US" sz="2513" u="none" strike="noStrike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Δημιουργία</a:t>
            </a:r>
            <a:r>
              <a:rPr lang="en-US" sz="2513" b="1" u="none" strike="noStrike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"ψηφιακού portfolio" </a:t>
            </a:r>
          </a:p>
          <a:p>
            <a:pPr marL="0" lvl="0" indent="0" algn="l">
              <a:lnSpc>
                <a:spcPts val="3518"/>
              </a:lnSpc>
              <a:spcBef>
                <a:spcPct val="0"/>
              </a:spcBef>
            </a:pPr>
            <a:r>
              <a:rPr lang="en-US" sz="2513" u="none" strike="noStrike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για εξαγωγές και νέες αγορές</a:t>
            </a:r>
          </a:p>
          <a:p>
            <a:pPr marL="0" lvl="0" indent="0" algn="l">
              <a:lnSpc>
                <a:spcPts val="3518"/>
              </a:lnSpc>
              <a:spcBef>
                <a:spcPct val="0"/>
              </a:spcBef>
            </a:pPr>
            <a:endParaRPr lang="en-US" sz="2513" u="none" strike="noStrike" dirty="0">
              <a:solidFill>
                <a:srgbClr val="000000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</p:txBody>
      </p:sp>
      <p:grpSp>
        <p:nvGrpSpPr>
          <p:cNvPr id="35" name="Group 35"/>
          <p:cNvGrpSpPr/>
          <p:nvPr/>
        </p:nvGrpSpPr>
        <p:grpSpPr>
          <a:xfrm>
            <a:off x="7610581" y="7127190"/>
            <a:ext cx="1376963" cy="1376963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79B6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7568960" y="3877350"/>
            <a:ext cx="1335342" cy="58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8"/>
              </a:lnSpc>
            </a:pPr>
            <a:r>
              <a:rPr lang="en-US" sz="4225" spc="422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01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838771" y="5792673"/>
            <a:ext cx="1335342" cy="58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8"/>
              </a:lnSpc>
            </a:pPr>
            <a:r>
              <a:rPr lang="en-US" sz="4225" spc="422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02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610581" y="7646624"/>
            <a:ext cx="1335342" cy="58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8"/>
              </a:lnSpc>
            </a:pPr>
            <a:r>
              <a:rPr lang="en-US" sz="4225" spc="422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03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053486" y="3980278"/>
            <a:ext cx="6204660" cy="877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18"/>
              </a:lnSpc>
              <a:spcBef>
                <a:spcPct val="0"/>
              </a:spcBef>
            </a:pPr>
            <a:r>
              <a:rPr lang="en-US" sz="2513" u="none" strike="noStrike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Διαμόρφωση </a:t>
            </a:r>
            <a:r>
              <a:rPr lang="en-US" sz="2513" b="1" u="none" strike="noStrike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Στρατηγικής Εξωστρέφειας</a:t>
            </a:r>
            <a:r>
              <a:rPr lang="en-US" sz="2513" u="none" strike="noStrike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</a:t>
            </a:r>
          </a:p>
          <a:p>
            <a:pPr marL="0" lvl="0" indent="0" algn="l">
              <a:lnSpc>
                <a:spcPts val="3518"/>
              </a:lnSpc>
              <a:spcBef>
                <a:spcPct val="0"/>
              </a:spcBef>
            </a:pPr>
            <a:r>
              <a:rPr lang="en-US" sz="2513" u="none" strike="noStrike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ανά ωφελούμενη επιχείρηση</a:t>
            </a:r>
          </a:p>
        </p:txBody>
      </p:sp>
      <p:grpSp>
        <p:nvGrpSpPr>
          <p:cNvPr id="42" name="Group 14">
            <a:extLst>
              <a:ext uri="{FF2B5EF4-FFF2-40B4-BE49-F238E27FC236}">
                <a16:creationId xmlns:a16="http://schemas.microsoft.com/office/drawing/2014/main" id="{3C94DAA6-FFC4-6897-DFE7-DC4BECB4CC94}"/>
              </a:ext>
            </a:extLst>
          </p:cNvPr>
          <p:cNvGrpSpPr/>
          <p:nvPr/>
        </p:nvGrpSpPr>
        <p:grpSpPr>
          <a:xfrm>
            <a:off x="14089732" y="659168"/>
            <a:ext cx="4037691" cy="1941760"/>
            <a:chOff x="0" y="0"/>
            <a:chExt cx="5383588" cy="2589013"/>
          </a:xfrm>
        </p:grpSpPr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68346774-8432-25DB-E2A0-FFD9FB757BC1}"/>
                </a:ext>
              </a:extLst>
            </p:cNvPr>
            <p:cNvSpPr/>
            <p:nvPr/>
          </p:nvSpPr>
          <p:spPr>
            <a:xfrm>
              <a:off x="0" y="1355489"/>
              <a:ext cx="5383588" cy="1233524"/>
            </a:xfrm>
            <a:custGeom>
              <a:avLst/>
              <a:gdLst/>
              <a:ahLst/>
              <a:cxnLst/>
              <a:rect l="l" t="t" r="r" b="b"/>
              <a:pathLst>
                <a:path w="5383588" h="1233524">
                  <a:moveTo>
                    <a:pt x="0" y="0"/>
                  </a:moveTo>
                  <a:lnTo>
                    <a:pt x="5383588" y="0"/>
                  </a:lnTo>
                  <a:lnTo>
                    <a:pt x="5383588" y="1233524"/>
                  </a:lnTo>
                  <a:lnTo>
                    <a:pt x="0" y="1233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81551" r="-4348" b="-40656"/>
              </a:stretch>
            </a:blipFill>
          </p:spPr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F832D3F4-B11A-436E-27D4-5C37295D069A}"/>
                </a:ext>
              </a:extLst>
            </p:cNvPr>
            <p:cNvSpPr/>
            <p:nvPr/>
          </p:nvSpPr>
          <p:spPr>
            <a:xfrm>
              <a:off x="2001689" y="0"/>
              <a:ext cx="1590277" cy="1462662"/>
            </a:xfrm>
            <a:custGeom>
              <a:avLst/>
              <a:gdLst/>
              <a:ahLst/>
              <a:cxnLst/>
              <a:rect l="l" t="t" r="r" b="b"/>
              <a:pathLst>
                <a:path w="1590277" h="1462662">
                  <a:moveTo>
                    <a:pt x="0" y="0"/>
                  </a:moveTo>
                  <a:lnTo>
                    <a:pt x="1590277" y="0"/>
                  </a:lnTo>
                  <a:lnTo>
                    <a:pt x="1590277" y="1462662"/>
                  </a:lnTo>
                  <a:lnTo>
                    <a:pt x="0" y="1462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9770" t="-37543" r="-120387" b="-124115"/>
              </a:stretch>
            </a:blipFill>
          </p:spPr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186D">
                <a:alpha val="100000"/>
              </a:srgbClr>
            </a:gs>
            <a:gs pos="100000">
              <a:srgbClr val="3F7F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316" y="1190757"/>
            <a:ext cx="13146116" cy="2125159"/>
            <a:chOff x="0" y="0"/>
            <a:chExt cx="3462352" cy="5597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62351" cy="559713"/>
            </a:xfrm>
            <a:custGeom>
              <a:avLst/>
              <a:gdLst/>
              <a:ahLst/>
              <a:cxnLst/>
              <a:rect l="l" t="t" r="r" b="b"/>
              <a:pathLst>
                <a:path w="3462351" h="559713">
                  <a:moveTo>
                    <a:pt x="279856" y="0"/>
                  </a:moveTo>
                  <a:lnTo>
                    <a:pt x="3182495" y="0"/>
                  </a:lnTo>
                  <a:cubicBezTo>
                    <a:pt x="3337056" y="0"/>
                    <a:pt x="3462351" y="125296"/>
                    <a:pt x="3462351" y="279856"/>
                  </a:cubicBezTo>
                  <a:lnTo>
                    <a:pt x="3462351" y="279856"/>
                  </a:lnTo>
                  <a:cubicBezTo>
                    <a:pt x="3462351" y="354079"/>
                    <a:pt x="3432867" y="425261"/>
                    <a:pt x="3380384" y="477745"/>
                  </a:cubicBezTo>
                  <a:cubicBezTo>
                    <a:pt x="3327900" y="530228"/>
                    <a:pt x="3256717" y="559713"/>
                    <a:pt x="3182495" y="559713"/>
                  </a:cubicBezTo>
                  <a:lnTo>
                    <a:pt x="279856" y="559713"/>
                  </a:lnTo>
                  <a:cubicBezTo>
                    <a:pt x="205634" y="559713"/>
                    <a:pt x="134451" y="530228"/>
                    <a:pt x="81968" y="477745"/>
                  </a:cubicBezTo>
                  <a:cubicBezTo>
                    <a:pt x="29485" y="425261"/>
                    <a:pt x="0" y="354079"/>
                    <a:pt x="0" y="279856"/>
                  </a:cubicBezTo>
                  <a:lnTo>
                    <a:pt x="0" y="279856"/>
                  </a:lnTo>
                  <a:cubicBezTo>
                    <a:pt x="0" y="205634"/>
                    <a:pt x="29485" y="134451"/>
                    <a:pt x="81968" y="81968"/>
                  </a:cubicBezTo>
                  <a:cubicBezTo>
                    <a:pt x="134451" y="29485"/>
                    <a:pt x="205634" y="0"/>
                    <a:pt x="27985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462352" cy="5978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739471" y="754756"/>
            <a:ext cx="14331545" cy="1032866"/>
            <a:chOff x="0" y="0"/>
            <a:chExt cx="3774563" cy="2720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74563" cy="272031"/>
            </a:xfrm>
            <a:custGeom>
              <a:avLst/>
              <a:gdLst/>
              <a:ahLst/>
              <a:cxnLst/>
              <a:rect l="l" t="t" r="r" b="b"/>
              <a:pathLst>
                <a:path w="3774563" h="272031">
                  <a:moveTo>
                    <a:pt x="54020" y="0"/>
                  </a:moveTo>
                  <a:lnTo>
                    <a:pt x="3720543" y="0"/>
                  </a:lnTo>
                  <a:cubicBezTo>
                    <a:pt x="3734870" y="0"/>
                    <a:pt x="3748611" y="5691"/>
                    <a:pt x="3758741" y="15822"/>
                  </a:cubicBezTo>
                  <a:cubicBezTo>
                    <a:pt x="3768872" y="25953"/>
                    <a:pt x="3774563" y="39693"/>
                    <a:pt x="3774563" y="54020"/>
                  </a:cubicBezTo>
                  <a:lnTo>
                    <a:pt x="3774563" y="218011"/>
                  </a:lnTo>
                  <a:cubicBezTo>
                    <a:pt x="3774563" y="247845"/>
                    <a:pt x="3750378" y="272031"/>
                    <a:pt x="3720543" y="272031"/>
                  </a:cubicBezTo>
                  <a:lnTo>
                    <a:pt x="54020" y="272031"/>
                  </a:lnTo>
                  <a:cubicBezTo>
                    <a:pt x="24186" y="272031"/>
                    <a:pt x="0" y="247845"/>
                    <a:pt x="0" y="218011"/>
                  </a:cubicBezTo>
                  <a:lnTo>
                    <a:pt x="0" y="54020"/>
                  </a:lnTo>
                  <a:cubicBezTo>
                    <a:pt x="0" y="24186"/>
                    <a:pt x="24186" y="0"/>
                    <a:pt x="540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774563" cy="310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-681110" y="5110062"/>
            <a:ext cx="19936660" cy="7282419"/>
          </a:xfrm>
          <a:custGeom>
            <a:avLst/>
            <a:gdLst/>
            <a:ahLst/>
            <a:cxnLst/>
            <a:rect l="l" t="t" r="r" b="b"/>
            <a:pathLst>
              <a:path w="19936660" h="7282419">
                <a:moveTo>
                  <a:pt x="19936661" y="0"/>
                </a:moveTo>
                <a:lnTo>
                  <a:pt x="0" y="0"/>
                </a:lnTo>
                <a:lnTo>
                  <a:pt x="0" y="7282419"/>
                </a:lnTo>
                <a:lnTo>
                  <a:pt x="19936661" y="7282419"/>
                </a:lnTo>
                <a:lnTo>
                  <a:pt x="19936661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953281" y="8141591"/>
            <a:ext cx="8381439" cy="2695073"/>
            <a:chOff x="0" y="0"/>
            <a:chExt cx="11175252" cy="3593431"/>
          </a:xfrm>
        </p:grpSpPr>
        <p:sp>
          <p:nvSpPr>
            <p:cNvPr id="10" name="Freeform 10"/>
            <p:cNvSpPr/>
            <p:nvPr/>
          </p:nvSpPr>
          <p:spPr>
            <a:xfrm>
              <a:off x="3685281" y="1155387"/>
              <a:ext cx="7489971" cy="1282658"/>
            </a:xfrm>
            <a:custGeom>
              <a:avLst/>
              <a:gdLst/>
              <a:ahLst/>
              <a:cxnLst/>
              <a:rect l="l" t="t" r="r" b="b"/>
              <a:pathLst>
                <a:path w="7489971" h="1282658">
                  <a:moveTo>
                    <a:pt x="0" y="0"/>
                  </a:moveTo>
                  <a:lnTo>
                    <a:pt x="7489971" y="0"/>
                  </a:lnTo>
                  <a:lnTo>
                    <a:pt x="7489971" y="1282657"/>
                  </a:lnTo>
                  <a:lnTo>
                    <a:pt x="0" y="1282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593431" cy="3593431"/>
            </a:xfrm>
            <a:custGeom>
              <a:avLst/>
              <a:gdLst/>
              <a:ahLst/>
              <a:cxnLst/>
              <a:rect l="l" t="t" r="r" b="b"/>
              <a:pathLst>
                <a:path w="3593431" h="3593431">
                  <a:moveTo>
                    <a:pt x="0" y="0"/>
                  </a:moveTo>
                  <a:lnTo>
                    <a:pt x="3593431" y="0"/>
                  </a:lnTo>
                  <a:lnTo>
                    <a:pt x="3593431" y="3593431"/>
                  </a:lnTo>
                  <a:lnTo>
                    <a:pt x="0" y="3593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1028700" y="837541"/>
            <a:ext cx="2247454" cy="160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467"/>
              </a:lnSpc>
            </a:pPr>
            <a:r>
              <a:rPr lang="en-US" sz="4619" b="1" dirty="0">
                <a:solidFill>
                  <a:srgbClr val="025896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Στάδιο 2</a:t>
            </a:r>
          </a:p>
          <a:p>
            <a:pPr algn="r">
              <a:lnSpc>
                <a:spcPts val="6467"/>
              </a:lnSpc>
            </a:pPr>
            <a:endParaRPr lang="en-US" sz="4619" b="1" dirty="0">
              <a:solidFill>
                <a:srgbClr val="025896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28700" y="1942221"/>
            <a:ext cx="11054044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Εβδομάδα 25-27:  </a:t>
            </a:r>
            <a:r>
              <a:rPr lang="en-US" sz="30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Αξιολόγηση Βελτίωσης Ψηφιακής Ωριμότητας και Ψηφιακού Μετασχηματισμού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endParaRPr lang="en-US" sz="3000" dirty="0">
              <a:solidFill>
                <a:srgbClr val="FFFFFF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1245298" y="4034453"/>
            <a:ext cx="7742245" cy="1224820"/>
            <a:chOff x="0" y="0"/>
            <a:chExt cx="2956936" cy="46778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956936" cy="467786"/>
            </a:xfrm>
            <a:custGeom>
              <a:avLst/>
              <a:gdLst/>
              <a:ahLst/>
              <a:cxnLst/>
              <a:rect l="l" t="t" r="r" b="b"/>
              <a:pathLst>
                <a:path w="2956936" h="467786">
                  <a:moveTo>
                    <a:pt x="0" y="0"/>
                  </a:moveTo>
                  <a:lnTo>
                    <a:pt x="2956936" y="0"/>
                  </a:lnTo>
                  <a:lnTo>
                    <a:pt x="2956936" y="467786"/>
                  </a:lnTo>
                  <a:lnTo>
                    <a:pt x="0" y="4677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2956936" cy="515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29252" y="3626974"/>
            <a:ext cx="1376963" cy="1376963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79B6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029252" y="4131258"/>
            <a:ext cx="1335342" cy="58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8"/>
              </a:lnSpc>
            </a:pPr>
            <a:r>
              <a:rPr lang="en-US" sz="4225" spc="422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01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513777" y="4162633"/>
            <a:ext cx="5981566" cy="1298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18"/>
              </a:lnSpc>
              <a:spcBef>
                <a:spcPct val="0"/>
              </a:spcBef>
            </a:pPr>
            <a:r>
              <a:rPr lang="en-US" sz="2513" b="1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Αν</a:t>
            </a:r>
            <a:r>
              <a:rPr lang="en-US" sz="2513" b="1" u="none" strike="noStrike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αφορά προόδου </a:t>
            </a:r>
            <a:r>
              <a:rPr lang="en-US" sz="2513" u="none" strike="noStrike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και </a:t>
            </a:r>
            <a:r>
              <a:rPr lang="en-US" sz="2513" b="1" u="none" strike="noStrike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βελτίωσης ψηφιακής ωριμότητας</a:t>
            </a:r>
            <a:r>
              <a:rPr lang="en-US" sz="2513" u="none" strike="noStrike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ανα επιχείρηση</a:t>
            </a:r>
          </a:p>
          <a:p>
            <a:pPr marL="0" lvl="0" indent="0" algn="l">
              <a:lnSpc>
                <a:spcPts val="3518"/>
              </a:lnSpc>
              <a:spcBef>
                <a:spcPct val="0"/>
              </a:spcBef>
            </a:pPr>
            <a:endParaRPr lang="en-US" sz="2513" u="none" strike="noStrike" dirty="0">
              <a:solidFill>
                <a:srgbClr val="000000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1245298" y="6381128"/>
            <a:ext cx="7742245" cy="1224820"/>
            <a:chOff x="0" y="0"/>
            <a:chExt cx="2956936" cy="46778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956936" cy="467786"/>
            </a:xfrm>
            <a:custGeom>
              <a:avLst/>
              <a:gdLst/>
              <a:ahLst/>
              <a:cxnLst/>
              <a:rect l="l" t="t" r="r" b="b"/>
              <a:pathLst>
                <a:path w="2956936" h="467786">
                  <a:moveTo>
                    <a:pt x="0" y="0"/>
                  </a:moveTo>
                  <a:lnTo>
                    <a:pt x="2956936" y="0"/>
                  </a:lnTo>
                  <a:lnTo>
                    <a:pt x="2956936" y="467786"/>
                  </a:lnTo>
                  <a:lnTo>
                    <a:pt x="0" y="4677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2956936" cy="515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29252" y="5973648"/>
            <a:ext cx="1376963" cy="1376963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79B6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029252" y="6477933"/>
            <a:ext cx="1335342" cy="58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8"/>
              </a:lnSpc>
            </a:pPr>
            <a:r>
              <a:rPr lang="en-US" sz="4225" spc="422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03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513777" y="6508488"/>
            <a:ext cx="5634641" cy="1298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18"/>
              </a:lnSpc>
              <a:spcBef>
                <a:spcPct val="0"/>
              </a:spcBef>
            </a:pPr>
            <a:r>
              <a:rPr lang="en-US" sz="2513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Π</a:t>
            </a:r>
            <a:r>
              <a:rPr lang="en-US" sz="2513" u="none" strike="noStrike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αράδοση </a:t>
            </a:r>
            <a:r>
              <a:rPr lang="en-US" sz="2513" b="1" u="none" strike="noStrike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τελικών ψηφιακών εργαλείων</a:t>
            </a:r>
            <a:r>
              <a:rPr lang="en-US" sz="2513" u="none" strike="noStrike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στην επιχείρηση</a:t>
            </a:r>
          </a:p>
          <a:p>
            <a:pPr marL="0" lvl="0" indent="0" algn="l">
              <a:lnSpc>
                <a:spcPts val="3518"/>
              </a:lnSpc>
              <a:spcBef>
                <a:spcPct val="0"/>
              </a:spcBef>
            </a:pPr>
            <a:endParaRPr lang="en-US" sz="2513" u="none" strike="noStrike" dirty="0">
              <a:solidFill>
                <a:srgbClr val="000000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</p:txBody>
      </p:sp>
      <p:grpSp>
        <p:nvGrpSpPr>
          <p:cNvPr id="33" name="Group 33"/>
          <p:cNvGrpSpPr/>
          <p:nvPr/>
        </p:nvGrpSpPr>
        <p:grpSpPr>
          <a:xfrm>
            <a:off x="9571620" y="4034453"/>
            <a:ext cx="7742245" cy="1562558"/>
            <a:chOff x="0" y="0"/>
            <a:chExt cx="2956936" cy="596776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956936" cy="596776"/>
            </a:xfrm>
            <a:custGeom>
              <a:avLst/>
              <a:gdLst/>
              <a:ahLst/>
              <a:cxnLst/>
              <a:rect l="l" t="t" r="r" b="b"/>
              <a:pathLst>
                <a:path w="2956936" h="596776">
                  <a:moveTo>
                    <a:pt x="0" y="0"/>
                  </a:moveTo>
                  <a:lnTo>
                    <a:pt x="2956936" y="0"/>
                  </a:lnTo>
                  <a:lnTo>
                    <a:pt x="2956936" y="596776"/>
                  </a:lnTo>
                  <a:lnTo>
                    <a:pt x="0" y="59677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47625"/>
              <a:ext cx="2956936" cy="6444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355574" y="3626974"/>
            <a:ext cx="1376963" cy="1376963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79B6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9355574" y="4131258"/>
            <a:ext cx="1335342" cy="58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8"/>
              </a:lnSpc>
            </a:pPr>
            <a:r>
              <a:rPr lang="en-US" sz="4225" spc="422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02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884936" y="4094652"/>
            <a:ext cx="6374364" cy="1736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18"/>
              </a:lnSpc>
              <a:spcBef>
                <a:spcPct val="0"/>
              </a:spcBef>
            </a:pPr>
            <a:r>
              <a:rPr lang="en-US" sz="2513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Συ</a:t>
            </a:r>
            <a:r>
              <a:rPr lang="en-US" sz="2513" u="none" strike="noStrike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μπλήρωση </a:t>
            </a:r>
            <a:r>
              <a:rPr lang="en-US" sz="2513" b="1" u="none" strike="noStrike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τελικού ερωτηματολογίου αξιολόγησης</a:t>
            </a:r>
            <a:r>
              <a:rPr lang="en-US" sz="2513" u="none" strike="noStrike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του επιπέδου </a:t>
            </a:r>
            <a:r>
              <a:rPr lang="en-US" sz="2513" b="1" u="none" strike="noStrike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Ψηφιακού</a:t>
            </a:r>
          </a:p>
          <a:p>
            <a:pPr marL="0" lvl="0" indent="0" algn="l">
              <a:lnSpc>
                <a:spcPts val="3518"/>
              </a:lnSpc>
              <a:spcBef>
                <a:spcPct val="0"/>
              </a:spcBef>
            </a:pPr>
            <a:r>
              <a:rPr lang="en-US" sz="2513" b="1" u="none" strike="noStrike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Μετασχηματισμού </a:t>
            </a:r>
            <a:r>
              <a:rPr lang="en-US" sz="2513" u="none" strike="noStrike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της επιχείρησης</a:t>
            </a:r>
          </a:p>
          <a:p>
            <a:pPr marL="0" lvl="0" indent="0" algn="l">
              <a:lnSpc>
                <a:spcPts val="3518"/>
              </a:lnSpc>
              <a:spcBef>
                <a:spcPct val="0"/>
              </a:spcBef>
            </a:pPr>
            <a:endParaRPr lang="en-US" sz="2513" u="none" strike="noStrike" dirty="0">
              <a:solidFill>
                <a:srgbClr val="000000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</p:txBody>
      </p:sp>
      <p:grpSp>
        <p:nvGrpSpPr>
          <p:cNvPr id="41" name="Group 41"/>
          <p:cNvGrpSpPr/>
          <p:nvPr/>
        </p:nvGrpSpPr>
        <p:grpSpPr>
          <a:xfrm>
            <a:off x="9571620" y="6381128"/>
            <a:ext cx="7742245" cy="1224820"/>
            <a:chOff x="0" y="0"/>
            <a:chExt cx="2956936" cy="467786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956936" cy="467786"/>
            </a:xfrm>
            <a:custGeom>
              <a:avLst/>
              <a:gdLst/>
              <a:ahLst/>
              <a:cxnLst/>
              <a:rect l="l" t="t" r="r" b="b"/>
              <a:pathLst>
                <a:path w="2956936" h="467786">
                  <a:moveTo>
                    <a:pt x="0" y="0"/>
                  </a:moveTo>
                  <a:lnTo>
                    <a:pt x="2956936" y="0"/>
                  </a:lnTo>
                  <a:lnTo>
                    <a:pt x="2956936" y="467786"/>
                  </a:lnTo>
                  <a:lnTo>
                    <a:pt x="0" y="4677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47625"/>
              <a:ext cx="2956936" cy="515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9355574" y="5973648"/>
            <a:ext cx="1376963" cy="1376963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79B6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9355574" y="6477933"/>
            <a:ext cx="1335342" cy="58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8"/>
              </a:lnSpc>
            </a:pPr>
            <a:r>
              <a:rPr lang="en-US" sz="4225" spc="422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04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0884936" y="6508488"/>
            <a:ext cx="6061877" cy="1298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18"/>
              </a:lnSpc>
              <a:spcBef>
                <a:spcPct val="0"/>
              </a:spcBef>
            </a:pPr>
            <a:r>
              <a:rPr lang="en-US" sz="2513" b="1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Ολοκλή</a:t>
            </a:r>
            <a:r>
              <a:rPr lang="en-US" sz="2513" b="1" u="none" strike="noStrike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ρωση</a:t>
            </a:r>
            <a:r>
              <a:rPr lang="en-US" sz="2513" u="none" strike="noStrike" dirty="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υλοποίησης </a:t>
            </a:r>
            <a:r>
              <a:rPr lang="en-US" sz="2513" b="1" u="none" strike="noStrike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μελέτης εφαρμογής</a:t>
            </a:r>
          </a:p>
          <a:p>
            <a:pPr marL="0" lvl="0" indent="0" algn="l">
              <a:lnSpc>
                <a:spcPts val="3518"/>
              </a:lnSpc>
              <a:spcBef>
                <a:spcPct val="0"/>
              </a:spcBef>
            </a:pPr>
            <a:endParaRPr lang="en-US" sz="2513" b="1" u="none" strike="noStrike" dirty="0">
              <a:solidFill>
                <a:srgbClr val="000000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grpSp>
        <p:nvGrpSpPr>
          <p:cNvPr id="49" name="Group 14">
            <a:extLst>
              <a:ext uri="{FF2B5EF4-FFF2-40B4-BE49-F238E27FC236}">
                <a16:creationId xmlns:a16="http://schemas.microsoft.com/office/drawing/2014/main" id="{CDABA3CF-A9F3-7ADE-0A63-61DAB63076A9}"/>
              </a:ext>
            </a:extLst>
          </p:cNvPr>
          <p:cNvGrpSpPr/>
          <p:nvPr/>
        </p:nvGrpSpPr>
        <p:grpSpPr>
          <a:xfrm>
            <a:off x="14089732" y="659168"/>
            <a:ext cx="4037691" cy="1941760"/>
            <a:chOff x="0" y="0"/>
            <a:chExt cx="5383588" cy="2589013"/>
          </a:xfrm>
        </p:grpSpPr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DB16AB3A-2F51-9FCD-7D84-9FF9E4DB6BB6}"/>
                </a:ext>
              </a:extLst>
            </p:cNvPr>
            <p:cNvSpPr/>
            <p:nvPr/>
          </p:nvSpPr>
          <p:spPr>
            <a:xfrm>
              <a:off x="0" y="1355489"/>
              <a:ext cx="5383588" cy="1233524"/>
            </a:xfrm>
            <a:custGeom>
              <a:avLst/>
              <a:gdLst/>
              <a:ahLst/>
              <a:cxnLst/>
              <a:rect l="l" t="t" r="r" b="b"/>
              <a:pathLst>
                <a:path w="5383588" h="1233524">
                  <a:moveTo>
                    <a:pt x="0" y="0"/>
                  </a:moveTo>
                  <a:lnTo>
                    <a:pt x="5383588" y="0"/>
                  </a:lnTo>
                  <a:lnTo>
                    <a:pt x="5383588" y="1233524"/>
                  </a:lnTo>
                  <a:lnTo>
                    <a:pt x="0" y="1233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81551" r="-4348" b="-40656"/>
              </a:stretch>
            </a:blipFill>
          </p:spPr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019FE89D-70A8-759D-1443-9F7BB90F0414}"/>
                </a:ext>
              </a:extLst>
            </p:cNvPr>
            <p:cNvSpPr/>
            <p:nvPr/>
          </p:nvSpPr>
          <p:spPr>
            <a:xfrm>
              <a:off x="2001689" y="0"/>
              <a:ext cx="1590277" cy="1462662"/>
            </a:xfrm>
            <a:custGeom>
              <a:avLst/>
              <a:gdLst/>
              <a:ahLst/>
              <a:cxnLst/>
              <a:rect l="l" t="t" r="r" b="b"/>
              <a:pathLst>
                <a:path w="1590277" h="1462662">
                  <a:moveTo>
                    <a:pt x="0" y="0"/>
                  </a:moveTo>
                  <a:lnTo>
                    <a:pt x="1590277" y="0"/>
                  </a:lnTo>
                  <a:lnTo>
                    <a:pt x="1590277" y="1462662"/>
                  </a:lnTo>
                  <a:lnTo>
                    <a:pt x="0" y="1462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9770" t="-37543" r="-120387" b="-124115"/>
              </a:stretch>
            </a:blipFill>
          </p:spPr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186D">
                <a:alpha val="100000"/>
              </a:srgbClr>
            </a:gs>
            <a:gs pos="100000">
              <a:srgbClr val="3F7F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3848" y="3432633"/>
            <a:ext cx="9357603" cy="1406982"/>
            <a:chOff x="0" y="0"/>
            <a:chExt cx="2464554" cy="3705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64554" cy="370563"/>
            </a:xfrm>
            <a:custGeom>
              <a:avLst/>
              <a:gdLst/>
              <a:ahLst/>
              <a:cxnLst/>
              <a:rect l="l" t="t" r="r" b="b"/>
              <a:pathLst>
                <a:path w="2464554" h="370563">
                  <a:moveTo>
                    <a:pt x="82734" y="0"/>
                  </a:moveTo>
                  <a:lnTo>
                    <a:pt x="2381820" y="0"/>
                  </a:lnTo>
                  <a:cubicBezTo>
                    <a:pt x="2427513" y="0"/>
                    <a:pt x="2464554" y="37041"/>
                    <a:pt x="2464554" y="82734"/>
                  </a:cubicBezTo>
                  <a:lnTo>
                    <a:pt x="2464554" y="287829"/>
                  </a:lnTo>
                  <a:cubicBezTo>
                    <a:pt x="2464554" y="333522"/>
                    <a:pt x="2427513" y="370563"/>
                    <a:pt x="2381820" y="370563"/>
                  </a:cubicBezTo>
                  <a:lnTo>
                    <a:pt x="82734" y="370563"/>
                  </a:lnTo>
                  <a:cubicBezTo>
                    <a:pt x="37041" y="370563"/>
                    <a:pt x="0" y="333522"/>
                    <a:pt x="0" y="287829"/>
                  </a:cubicBezTo>
                  <a:lnTo>
                    <a:pt x="0" y="82734"/>
                  </a:lnTo>
                  <a:cubicBezTo>
                    <a:pt x="0" y="37041"/>
                    <a:pt x="37041" y="0"/>
                    <a:pt x="82734" y="0"/>
                  </a:cubicBezTo>
                  <a:close/>
                </a:path>
              </a:pathLst>
            </a:custGeom>
            <a:solidFill>
              <a:srgbClr val="0179B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64554" cy="408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328357" y="4839615"/>
            <a:ext cx="18932680" cy="5775145"/>
          </a:xfrm>
          <a:custGeom>
            <a:avLst/>
            <a:gdLst/>
            <a:ahLst/>
            <a:cxnLst/>
            <a:rect l="l" t="t" r="r" b="b"/>
            <a:pathLst>
              <a:path w="18932680" h="5775145">
                <a:moveTo>
                  <a:pt x="18932680" y="0"/>
                </a:moveTo>
                <a:lnTo>
                  <a:pt x="0" y="0"/>
                </a:lnTo>
                <a:lnTo>
                  <a:pt x="0" y="5775145"/>
                </a:lnTo>
                <a:lnTo>
                  <a:pt x="18932680" y="5775145"/>
                </a:lnTo>
                <a:lnTo>
                  <a:pt x="18932680" y="0"/>
                </a:lnTo>
                <a:close/>
              </a:path>
            </a:pathLst>
          </a:custGeom>
          <a:blipFill>
            <a:blip r:embed="rId2"/>
            <a:stretch>
              <a:fillRect l="-344" r="-4958" b="-26099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774754" y="2643394"/>
            <a:ext cx="10555179" cy="1055517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F7F93">
                    <a:alpha val="100000"/>
                  </a:srgbClr>
                </a:gs>
                <a:gs pos="100000">
                  <a:srgbClr val="3D47B4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939465" y="-2661931"/>
            <a:ext cx="10225756" cy="10225756"/>
            <a:chOff x="0" y="0"/>
            <a:chExt cx="14840029" cy="14840029"/>
          </a:xfrm>
        </p:grpSpPr>
        <p:sp>
          <p:nvSpPr>
            <p:cNvPr id="10" name="Freeform 10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223301" y="551024"/>
              <a:ext cx="14393427" cy="13737979"/>
            </a:xfrm>
            <a:custGeom>
              <a:avLst/>
              <a:gdLst/>
              <a:ahLst/>
              <a:cxnLst/>
              <a:rect l="l" t="t" r="r" b="b"/>
              <a:pathLst>
                <a:path w="14393427" h="13737979">
                  <a:moveTo>
                    <a:pt x="7196714" y="10990"/>
                  </a:moveTo>
                  <a:cubicBezTo>
                    <a:pt x="4739280" y="0"/>
                    <a:pt x="2463801" y="1304719"/>
                    <a:pt x="1231900" y="3431106"/>
                  </a:cubicBezTo>
                  <a:cubicBezTo>
                    <a:pt x="0" y="5557493"/>
                    <a:pt x="0" y="8180487"/>
                    <a:pt x="1231900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7" y="13737980"/>
                    <a:pt x="11929626" y="12433261"/>
                    <a:pt x="13161527" y="10306874"/>
                  </a:cubicBezTo>
                  <a:cubicBezTo>
                    <a:pt x="14393427" y="8180487"/>
                    <a:pt x="14393427" y="5557493"/>
                    <a:pt x="13161527" y="3431106"/>
                  </a:cubicBezTo>
                  <a:cubicBezTo>
                    <a:pt x="11929626" y="1304719"/>
                    <a:pt x="9654147" y="0"/>
                    <a:pt x="7196714" y="10990"/>
                  </a:cubicBezTo>
                  <a:close/>
                </a:path>
              </a:pathLst>
            </a:custGeom>
            <a:blipFill>
              <a:blip r:embed="rId3"/>
              <a:stretch>
                <a:fillRect l="-37327" r="-37327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14628951" y="8301349"/>
            <a:ext cx="2630349" cy="635161"/>
          </a:xfrm>
          <a:custGeom>
            <a:avLst/>
            <a:gdLst/>
            <a:ahLst/>
            <a:cxnLst/>
            <a:rect l="l" t="t" r="r" b="b"/>
            <a:pathLst>
              <a:path w="2630349" h="635161">
                <a:moveTo>
                  <a:pt x="0" y="0"/>
                </a:moveTo>
                <a:lnTo>
                  <a:pt x="2630349" y="0"/>
                </a:lnTo>
                <a:lnTo>
                  <a:pt x="2630349" y="635160"/>
                </a:lnTo>
                <a:lnTo>
                  <a:pt x="0" y="635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684912" y="775631"/>
            <a:ext cx="7919587" cy="2657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74"/>
              </a:lnSpc>
            </a:pPr>
            <a:r>
              <a:rPr lang="en-US" sz="5053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Στάδιο 2: Οριζόντιες Υπηρεσίες</a:t>
            </a:r>
          </a:p>
          <a:p>
            <a:pPr algn="l">
              <a:lnSpc>
                <a:spcPts val="7074"/>
              </a:lnSpc>
            </a:pPr>
            <a:endParaRPr lang="en-US" sz="5053" b="1" dirty="0">
              <a:solidFill>
                <a:srgbClr val="FFFFFF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28700" y="3559524"/>
            <a:ext cx="6299608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Συμμετοχή σε</a:t>
            </a:r>
            <a:r>
              <a:rPr lang="en-US" sz="3000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ψηφιακά συνέδρια </a:t>
            </a:r>
            <a:r>
              <a:rPr lang="en-US" sz="30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και </a:t>
            </a:r>
            <a:r>
              <a:rPr lang="en-US" sz="3000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δράσεις δημοσιότητας</a:t>
            </a:r>
          </a:p>
          <a:p>
            <a:pPr algn="l">
              <a:lnSpc>
                <a:spcPts val="4200"/>
              </a:lnSpc>
            </a:pPr>
            <a:endParaRPr lang="en-US" sz="3000" b="1" dirty="0">
              <a:solidFill>
                <a:srgbClr val="FFFFFF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16113" y="7086821"/>
            <a:ext cx="9923352" cy="2099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4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Οι εξατομικευμένες υπηρεσίες ανά επιχείρηση (Μελέτη Εφαρμογής, Υλοποίηση, Εκπαίδευση, Mentoring, Υποστήριξη, Στρατηγική Εξωστρέφειας) αθροίζουν σε περισσότερες από</a:t>
            </a:r>
            <a:r>
              <a:rPr lang="en-US" sz="2400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380 ώρες.</a:t>
            </a:r>
          </a:p>
          <a:p>
            <a:pPr algn="l">
              <a:lnSpc>
                <a:spcPts val="4200"/>
              </a:lnSpc>
            </a:pPr>
            <a:endParaRPr lang="en-US" sz="2400" b="1" dirty="0">
              <a:solidFill>
                <a:srgbClr val="FFFFFF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-778765" y="5222639"/>
            <a:ext cx="9357603" cy="1406982"/>
            <a:chOff x="0" y="0"/>
            <a:chExt cx="2464554" cy="37056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464554" cy="370563"/>
            </a:xfrm>
            <a:custGeom>
              <a:avLst/>
              <a:gdLst/>
              <a:ahLst/>
              <a:cxnLst/>
              <a:rect l="l" t="t" r="r" b="b"/>
              <a:pathLst>
                <a:path w="2464554" h="370563">
                  <a:moveTo>
                    <a:pt x="82734" y="0"/>
                  </a:moveTo>
                  <a:lnTo>
                    <a:pt x="2381820" y="0"/>
                  </a:lnTo>
                  <a:cubicBezTo>
                    <a:pt x="2427513" y="0"/>
                    <a:pt x="2464554" y="37041"/>
                    <a:pt x="2464554" y="82734"/>
                  </a:cubicBezTo>
                  <a:lnTo>
                    <a:pt x="2464554" y="287829"/>
                  </a:lnTo>
                  <a:cubicBezTo>
                    <a:pt x="2464554" y="333522"/>
                    <a:pt x="2427513" y="370563"/>
                    <a:pt x="2381820" y="370563"/>
                  </a:cubicBezTo>
                  <a:lnTo>
                    <a:pt x="82734" y="370563"/>
                  </a:lnTo>
                  <a:cubicBezTo>
                    <a:pt x="37041" y="370563"/>
                    <a:pt x="0" y="333522"/>
                    <a:pt x="0" y="287829"/>
                  </a:cubicBezTo>
                  <a:lnTo>
                    <a:pt x="0" y="82734"/>
                  </a:lnTo>
                  <a:cubicBezTo>
                    <a:pt x="0" y="37041"/>
                    <a:pt x="37041" y="0"/>
                    <a:pt x="82734" y="0"/>
                  </a:cubicBezTo>
                  <a:close/>
                </a:path>
              </a:pathLst>
            </a:custGeom>
            <a:solidFill>
              <a:srgbClr val="0179B6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464554" cy="408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28700" y="5373680"/>
            <a:ext cx="6616005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 b="1" u="none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Συνεχής Υποστήριξη </a:t>
            </a:r>
            <a:r>
              <a:rPr lang="en-US" sz="3000" u="none" strike="noStrike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μέσω </a:t>
            </a:r>
            <a:r>
              <a:rPr lang="en-US" sz="3000" b="1" u="none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helpdesk </a:t>
            </a:r>
          </a:p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 u="none" strike="noStrike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και </a:t>
            </a:r>
            <a:r>
              <a:rPr lang="en-US" sz="3000" b="1" u="none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ειδικών συμβούλων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4953281" y="8141591"/>
            <a:ext cx="8381439" cy="2695073"/>
            <a:chOff x="0" y="0"/>
            <a:chExt cx="11175252" cy="3593431"/>
          </a:xfrm>
        </p:grpSpPr>
        <p:sp>
          <p:nvSpPr>
            <p:cNvPr id="22" name="Freeform 22"/>
            <p:cNvSpPr/>
            <p:nvPr/>
          </p:nvSpPr>
          <p:spPr>
            <a:xfrm>
              <a:off x="3685281" y="1155387"/>
              <a:ext cx="7489971" cy="1282658"/>
            </a:xfrm>
            <a:custGeom>
              <a:avLst/>
              <a:gdLst/>
              <a:ahLst/>
              <a:cxnLst/>
              <a:rect l="l" t="t" r="r" b="b"/>
              <a:pathLst>
                <a:path w="7489971" h="1282658">
                  <a:moveTo>
                    <a:pt x="0" y="0"/>
                  </a:moveTo>
                  <a:lnTo>
                    <a:pt x="7489971" y="0"/>
                  </a:lnTo>
                  <a:lnTo>
                    <a:pt x="7489971" y="1282657"/>
                  </a:lnTo>
                  <a:lnTo>
                    <a:pt x="0" y="1282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0" y="0"/>
              <a:ext cx="3593431" cy="3593431"/>
            </a:xfrm>
            <a:custGeom>
              <a:avLst/>
              <a:gdLst/>
              <a:ahLst/>
              <a:cxnLst/>
              <a:rect l="l" t="t" r="r" b="b"/>
              <a:pathLst>
                <a:path w="3593431" h="3593431">
                  <a:moveTo>
                    <a:pt x="0" y="0"/>
                  </a:moveTo>
                  <a:lnTo>
                    <a:pt x="3593431" y="0"/>
                  </a:lnTo>
                  <a:lnTo>
                    <a:pt x="3593431" y="3593431"/>
                  </a:lnTo>
                  <a:lnTo>
                    <a:pt x="0" y="3593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-328357" y="604776"/>
            <a:ext cx="4033311" cy="1939654"/>
            <a:chOff x="0" y="0"/>
            <a:chExt cx="5377748" cy="2586205"/>
          </a:xfrm>
        </p:grpSpPr>
        <p:sp>
          <p:nvSpPr>
            <p:cNvPr id="25" name="Freeform 25"/>
            <p:cNvSpPr/>
            <p:nvPr/>
          </p:nvSpPr>
          <p:spPr>
            <a:xfrm>
              <a:off x="0" y="1354019"/>
              <a:ext cx="5377748" cy="1232186"/>
            </a:xfrm>
            <a:custGeom>
              <a:avLst/>
              <a:gdLst/>
              <a:ahLst/>
              <a:cxnLst/>
              <a:rect l="l" t="t" r="r" b="b"/>
              <a:pathLst>
                <a:path w="5377748" h="1232186">
                  <a:moveTo>
                    <a:pt x="0" y="0"/>
                  </a:moveTo>
                  <a:lnTo>
                    <a:pt x="5377748" y="0"/>
                  </a:lnTo>
                  <a:lnTo>
                    <a:pt x="5377748" y="1232186"/>
                  </a:lnTo>
                  <a:lnTo>
                    <a:pt x="0" y="12321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81551" r="-4348" b="-40656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1999517" y="0"/>
              <a:ext cx="1588552" cy="1461076"/>
            </a:xfrm>
            <a:custGeom>
              <a:avLst/>
              <a:gdLst/>
              <a:ahLst/>
              <a:cxnLst/>
              <a:rect l="l" t="t" r="r" b="b"/>
              <a:pathLst>
                <a:path w="1588552" h="1461076">
                  <a:moveTo>
                    <a:pt x="0" y="0"/>
                  </a:moveTo>
                  <a:lnTo>
                    <a:pt x="1588552" y="0"/>
                  </a:lnTo>
                  <a:lnTo>
                    <a:pt x="1588552" y="1461076"/>
                  </a:lnTo>
                  <a:lnTo>
                    <a:pt x="0" y="1461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19770" t="-37543" r="-120387" b="-124115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186D">
                <a:alpha val="100000"/>
              </a:srgbClr>
            </a:gs>
            <a:gs pos="100000">
              <a:srgbClr val="3F7F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681110" y="5110062"/>
            <a:ext cx="19936660" cy="7282419"/>
          </a:xfrm>
          <a:custGeom>
            <a:avLst/>
            <a:gdLst/>
            <a:ahLst/>
            <a:cxnLst/>
            <a:rect l="l" t="t" r="r" b="b"/>
            <a:pathLst>
              <a:path w="19936660" h="7282419">
                <a:moveTo>
                  <a:pt x="19936661" y="0"/>
                </a:moveTo>
                <a:lnTo>
                  <a:pt x="0" y="0"/>
                </a:lnTo>
                <a:lnTo>
                  <a:pt x="0" y="7282419"/>
                </a:lnTo>
                <a:lnTo>
                  <a:pt x="19936661" y="7282419"/>
                </a:lnTo>
                <a:lnTo>
                  <a:pt x="19936661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623044" y="-2320345"/>
            <a:ext cx="3296527" cy="6698090"/>
            <a:chOff x="0" y="0"/>
            <a:chExt cx="868221" cy="17641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68221" cy="1764106"/>
            </a:xfrm>
            <a:custGeom>
              <a:avLst/>
              <a:gdLst/>
              <a:ahLst/>
              <a:cxnLst/>
              <a:rect l="l" t="t" r="r" b="b"/>
              <a:pathLst>
                <a:path w="868221" h="1764106">
                  <a:moveTo>
                    <a:pt x="434111" y="0"/>
                  </a:moveTo>
                  <a:lnTo>
                    <a:pt x="434111" y="0"/>
                  </a:lnTo>
                  <a:cubicBezTo>
                    <a:pt x="673863" y="0"/>
                    <a:pt x="868221" y="194358"/>
                    <a:pt x="868221" y="434111"/>
                  </a:cubicBezTo>
                  <a:lnTo>
                    <a:pt x="868221" y="1329996"/>
                  </a:lnTo>
                  <a:cubicBezTo>
                    <a:pt x="868221" y="1569748"/>
                    <a:pt x="673863" y="1764106"/>
                    <a:pt x="434111" y="1764106"/>
                  </a:cubicBezTo>
                  <a:lnTo>
                    <a:pt x="434111" y="1764106"/>
                  </a:lnTo>
                  <a:cubicBezTo>
                    <a:pt x="194358" y="1764106"/>
                    <a:pt x="0" y="1569748"/>
                    <a:pt x="0" y="1329996"/>
                  </a:cubicBezTo>
                  <a:lnTo>
                    <a:pt x="0" y="434111"/>
                  </a:lnTo>
                  <a:cubicBezTo>
                    <a:pt x="0" y="194358"/>
                    <a:pt x="194358" y="0"/>
                    <a:pt x="43411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68221" cy="18022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1034266"/>
            <a:ext cx="8258521" cy="1151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99"/>
              </a:lnSpc>
            </a:pPr>
            <a:r>
              <a:rPr lang="en-US" sz="6785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Έργο DigiWest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830872"/>
            <a:ext cx="13061032" cy="34494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89"/>
              </a:lnSpc>
            </a:pPr>
            <a:r>
              <a:rPr lang="en-US" sz="2999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Ενίσχυση του ψηφιακού μετασχηματισμού </a:t>
            </a:r>
            <a:r>
              <a:rPr lang="en-US" sz="2999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500 επιχειρήσεων</a:t>
            </a:r>
            <a:r>
              <a:rPr lang="en-US" sz="2999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της Περιφέρειας Δυτικής Ελλάδας, μέσω της παροχής υπηρεσιών υποστήριξης και εκπαίδευσης σε τεχνολογίες πληροφορικής και επικοινωνιών (ΤΠΕ).</a:t>
            </a:r>
          </a:p>
          <a:p>
            <a:pPr algn="l">
              <a:lnSpc>
                <a:spcPts val="5489"/>
              </a:lnSpc>
            </a:pPr>
            <a:endParaRPr lang="en-US" sz="2999" dirty="0">
              <a:solidFill>
                <a:srgbClr val="FFFFFF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028700" y="8342074"/>
            <a:ext cx="6944166" cy="2232914"/>
            <a:chOff x="0" y="0"/>
            <a:chExt cx="9258888" cy="2977219"/>
          </a:xfrm>
        </p:grpSpPr>
        <p:sp>
          <p:nvSpPr>
            <p:cNvPr id="9" name="Freeform 9"/>
            <p:cNvSpPr/>
            <p:nvPr/>
          </p:nvSpPr>
          <p:spPr>
            <a:xfrm>
              <a:off x="3053318" y="957258"/>
              <a:ext cx="6205570" cy="1062704"/>
            </a:xfrm>
            <a:custGeom>
              <a:avLst/>
              <a:gdLst/>
              <a:ahLst/>
              <a:cxnLst/>
              <a:rect l="l" t="t" r="r" b="b"/>
              <a:pathLst>
                <a:path w="6205570" h="1062704">
                  <a:moveTo>
                    <a:pt x="0" y="0"/>
                  </a:moveTo>
                  <a:lnTo>
                    <a:pt x="6205570" y="0"/>
                  </a:lnTo>
                  <a:lnTo>
                    <a:pt x="6205570" y="1062704"/>
                  </a:lnTo>
                  <a:lnTo>
                    <a:pt x="0" y="1062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2977219" cy="2977219"/>
            </a:xfrm>
            <a:custGeom>
              <a:avLst/>
              <a:gdLst/>
              <a:ahLst/>
              <a:cxnLst/>
              <a:rect l="l" t="t" r="r" b="b"/>
              <a:pathLst>
                <a:path w="2977219" h="2977219">
                  <a:moveTo>
                    <a:pt x="0" y="0"/>
                  </a:moveTo>
                  <a:lnTo>
                    <a:pt x="2977219" y="0"/>
                  </a:lnTo>
                  <a:lnTo>
                    <a:pt x="2977219" y="2977219"/>
                  </a:lnTo>
                  <a:lnTo>
                    <a:pt x="0" y="2977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028700" y="6448467"/>
            <a:ext cx="9715500" cy="509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369"/>
              </a:lnSpc>
              <a:spcBef>
                <a:spcPct val="0"/>
              </a:spcBef>
            </a:pPr>
            <a:r>
              <a:rPr lang="en-US" sz="2680" b="1" u="none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Αναθέτουσα Αρχή: Περιφέρεια Δυτικής Ελλάδας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7165915"/>
            <a:ext cx="11764928" cy="509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69"/>
              </a:lnSpc>
              <a:spcBef>
                <a:spcPct val="0"/>
              </a:spcBef>
            </a:pPr>
            <a:r>
              <a:rPr lang="en-US" sz="2680" b="1" u="none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Ανάδοχος: </a:t>
            </a:r>
            <a:r>
              <a:rPr lang="en-US" sz="2680" u="none" strike="noStrike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Ένωση εταιρειών DBC – DYNACOMP – DATA CONSULTANTS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7803618"/>
            <a:ext cx="10477500" cy="509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369"/>
              </a:lnSpc>
              <a:spcBef>
                <a:spcPct val="0"/>
              </a:spcBef>
            </a:pPr>
            <a:r>
              <a:rPr lang="en-US" sz="2680" b="1" u="none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Πηγή χρηματοδότησης: </a:t>
            </a:r>
            <a:r>
              <a:rPr lang="en-US" sz="2680" u="none" strike="noStrike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ΕΠ «Δυτική Ελλάδα» 2021-2027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4089732" y="659168"/>
            <a:ext cx="4037691" cy="1941760"/>
            <a:chOff x="0" y="0"/>
            <a:chExt cx="5383588" cy="2589013"/>
          </a:xfrm>
        </p:grpSpPr>
        <p:sp>
          <p:nvSpPr>
            <p:cNvPr id="15" name="Freeform 15"/>
            <p:cNvSpPr/>
            <p:nvPr/>
          </p:nvSpPr>
          <p:spPr>
            <a:xfrm>
              <a:off x="0" y="1355489"/>
              <a:ext cx="5383588" cy="1233524"/>
            </a:xfrm>
            <a:custGeom>
              <a:avLst/>
              <a:gdLst/>
              <a:ahLst/>
              <a:cxnLst/>
              <a:rect l="l" t="t" r="r" b="b"/>
              <a:pathLst>
                <a:path w="5383588" h="1233524">
                  <a:moveTo>
                    <a:pt x="0" y="0"/>
                  </a:moveTo>
                  <a:lnTo>
                    <a:pt x="5383588" y="0"/>
                  </a:lnTo>
                  <a:lnTo>
                    <a:pt x="5383588" y="1233524"/>
                  </a:lnTo>
                  <a:lnTo>
                    <a:pt x="0" y="1233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81551" r="-4348" b="-40656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2001689" y="0"/>
              <a:ext cx="1590277" cy="1462662"/>
            </a:xfrm>
            <a:custGeom>
              <a:avLst/>
              <a:gdLst/>
              <a:ahLst/>
              <a:cxnLst/>
              <a:rect l="l" t="t" r="r" b="b"/>
              <a:pathLst>
                <a:path w="1590277" h="1462662">
                  <a:moveTo>
                    <a:pt x="0" y="0"/>
                  </a:moveTo>
                  <a:lnTo>
                    <a:pt x="1590277" y="0"/>
                  </a:lnTo>
                  <a:lnTo>
                    <a:pt x="1590277" y="1462662"/>
                  </a:lnTo>
                  <a:lnTo>
                    <a:pt x="0" y="1462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9770" t="-37543" r="-120387" b="-124115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12974780" y="5110062"/>
            <a:ext cx="2400624" cy="8525983"/>
            <a:chOff x="0" y="0"/>
            <a:chExt cx="632263" cy="224552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2263" cy="2245526"/>
            </a:xfrm>
            <a:custGeom>
              <a:avLst/>
              <a:gdLst/>
              <a:ahLst/>
              <a:cxnLst/>
              <a:rect l="l" t="t" r="r" b="b"/>
              <a:pathLst>
                <a:path w="632263" h="2245526">
                  <a:moveTo>
                    <a:pt x="316132" y="0"/>
                  </a:moveTo>
                  <a:lnTo>
                    <a:pt x="316132" y="0"/>
                  </a:lnTo>
                  <a:cubicBezTo>
                    <a:pt x="490726" y="0"/>
                    <a:pt x="632263" y="141537"/>
                    <a:pt x="632263" y="316132"/>
                  </a:cubicBezTo>
                  <a:lnTo>
                    <a:pt x="632263" y="1929395"/>
                  </a:lnTo>
                  <a:cubicBezTo>
                    <a:pt x="632263" y="2103989"/>
                    <a:pt x="490726" y="2245526"/>
                    <a:pt x="316132" y="2245526"/>
                  </a:cubicBezTo>
                  <a:lnTo>
                    <a:pt x="316132" y="2245526"/>
                  </a:lnTo>
                  <a:cubicBezTo>
                    <a:pt x="141537" y="2245526"/>
                    <a:pt x="0" y="2103989"/>
                    <a:pt x="0" y="1929395"/>
                  </a:cubicBezTo>
                  <a:lnTo>
                    <a:pt x="0" y="316132"/>
                  </a:lnTo>
                  <a:cubicBezTo>
                    <a:pt x="0" y="141537"/>
                    <a:pt x="141537" y="0"/>
                    <a:pt x="31613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632263" cy="22836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858676" y="6958348"/>
            <a:ext cx="2400624" cy="8525983"/>
            <a:chOff x="0" y="0"/>
            <a:chExt cx="632263" cy="224552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2263" cy="2245526"/>
            </a:xfrm>
            <a:custGeom>
              <a:avLst/>
              <a:gdLst/>
              <a:ahLst/>
              <a:cxnLst/>
              <a:rect l="l" t="t" r="r" b="b"/>
              <a:pathLst>
                <a:path w="632263" h="2245526">
                  <a:moveTo>
                    <a:pt x="316132" y="0"/>
                  </a:moveTo>
                  <a:lnTo>
                    <a:pt x="316132" y="0"/>
                  </a:lnTo>
                  <a:cubicBezTo>
                    <a:pt x="490726" y="0"/>
                    <a:pt x="632263" y="141537"/>
                    <a:pt x="632263" y="316132"/>
                  </a:cubicBezTo>
                  <a:lnTo>
                    <a:pt x="632263" y="1929395"/>
                  </a:lnTo>
                  <a:cubicBezTo>
                    <a:pt x="632263" y="2103989"/>
                    <a:pt x="490726" y="2245526"/>
                    <a:pt x="316132" y="2245526"/>
                  </a:cubicBezTo>
                  <a:lnTo>
                    <a:pt x="316132" y="2245526"/>
                  </a:lnTo>
                  <a:cubicBezTo>
                    <a:pt x="141537" y="2245526"/>
                    <a:pt x="0" y="2103989"/>
                    <a:pt x="0" y="1929395"/>
                  </a:cubicBezTo>
                  <a:lnTo>
                    <a:pt x="0" y="316132"/>
                  </a:lnTo>
                  <a:cubicBezTo>
                    <a:pt x="0" y="141537"/>
                    <a:pt x="141537" y="0"/>
                    <a:pt x="31613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632263" cy="22836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186D">
                <a:alpha val="100000"/>
              </a:srgbClr>
            </a:gs>
            <a:gs pos="100000">
              <a:srgbClr val="3F7F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328357" y="4839615"/>
            <a:ext cx="18932680" cy="5775145"/>
          </a:xfrm>
          <a:custGeom>
            <a:avLst/>
            <a:gdLst/>
            <a:ahLst/>
            <a:cxnLst/>
            <a:rect l="l" t="t" r="r" b="b"/>
            <a:pathLst>
              <a:path w="18932680" h="5775145">
                <a:moveTo>
                  <a:pt x="18932680" y="0"/>
                </a:moveTo>
                <a:lnTo>
                  <a:pt x="0" y="0"/>
                </a:lnTo>
                <a:lnTo>
                  <a:pt x="0" y="5775145"/>
                </a:lnTo>
                <a:lnTo>
                  <a:pt x="18932680" y="5775145"/>
                </a:lnTo>
                <a:lnTo>
                  <a:pt x="18932680" y="0"/>
                </a:lnTo>
                <a:close/>
              </a:path>
            </a:pathLst>
          </a:custGeom>
          <a:blipFill>
            <a:blip r:embed="rId2"/>
            <a:stretch>
              <a:fillRect l="-344" r="-4958" b="-26099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715795" y="7727188"/>
            <a:ext cx="8856409" cy="2847801"/>
            <a:chOff x="0" y="0"/>
            <a:chExt cx="11808546" cy="3797068"/>
          </a:xfrm>
        </p:grpSpPr>
        <p:sp>
          <p:nvSpPr>
            <p:cNvPr id="7" name="Freeform 7"/>
            <p:cNvSpPr/>
            <p:nvPr/>
          </p:nvSpPr>
          <p:spPr>
            <a:xfrm>
              <a:off x="3894123" y="1220862"/>
              <a:ext cx="7914423" cy="1355345"/>
            </a:xfrm>
            <a:custGeom>
              <a:avLst/>
              <a:gdLst/>
              <a:ahLst/>
              <a:cxnLst/>
              <a:rect l="l" t="t" r="r" b="b"/>
              <a:pathLst>
                <a:path w="7914423" h="1355345">
                  <a:moveTo>
                    <a:pt x="0" y="0"/>
                  </a:moveTo>
                  <a:lnTo>
                    <a:pt x="7914423" y="0"/>
                  </a:lnTo>
                  <a:lnTo>
                    <a:pt x="7914423" y="1355345"/>
                  </a:lnTo>
                  <a:lnTo>
                    <a:pt x="0" y="13553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797068" cy="3797068"/>
            </a:xfrm>
            <a:custGeom>
              <a:avLst/>
              <a:gdLst/>
              <a:ahLst/>
              <a:cxnLst/>
              <a:rect l="l" t="t" r="r" b="b"/>
              <a:pathLst>
                <a:path w="3797068" h="3797068">
                  <a:moveTo>
                    <a:pt x="0" y="0"/>
                  </a:moveTo>
                  <a:lnTo>
                    <a:pt x="3797068" y="0"/>
                  </a:lnTo>
                  <a:lnTo>
                    <a:pt x="3797068" y="3797068"/>
                  </a:lnTo>
                  <a:lnTo>
                    <a:pt x="0" y="3797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-5739017" y="3826519"/>
            <a:ext cx="15628531" cy="1653829"/>
            <a:chOff x="0" y="0"/>
            <a:chExt cx="4116156" cy="43557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16157" cy="435576"/>
            </a:xfrm>
            <a:custGeom>
              <a:avLst/>
              <a:gdLst/>
              <a:ahLst/>
              <a:cxnLst/>
              <a:rect l="l" t="t" r="r" b="b"/>
              <a:pathLst>
                <a:path w="4116157" h="435576">
                  <a:moveTo>
                    <a:pt x="217788" y="0"/>
                  </a:moveTo>
                  <a:lnTo>
                    <a:pt x="3898368" y="0"/>
                  </a:lnTo>
                  <a:cubicBezTo>
                    <a:pt x="4018649" y="0"/>
                    <a:pt x="4116157" y="97507"/>
                    <a:pt x="4116157" y="217788"/>
                  </a:cubicBezTo>
                  <a:lnTo>
                    <a:pt x="4116157" y="217788"/>
                  </a:lnTo>
                  <a:cubicBezTo>
                    <a:pt x="4116157" y="275549"/>
                    <a:pt x="4093211" y="330945"/>
                    <a:pt x="4052368" y="371788"/>
                  </a:cubicBezTo>
                  <a:cubicBezTo>
                    <a:pt x="4011525" y="412631"/>
                    <a:pt x="3956129" y="435576"/>
                    <a:pt x="3898368" y="435576"/>
                  </a:cubicBezTo>
                  <a:lnTo>
                    <a:pt x="217788" y="435576"/>
                  </a:lnTo>
                  <a:cubicBezTo>
                    <a:pt x="160027" y="435576"/>
                    <a:pt x="104632" y="412631"/>
                    <a:pt x="63789" y="371788"/>
                  </a:cubicBezTo>
                  <a:cubicBezTo>
                    <a:pt x="22945" y="330945"/>
                    <a:pt x="0" y="275549"/>
                    <a:pt x="0" y="217788"/>
                  </a:cubicBezTo>
                  <a:lnTo>
                    <a:pt x="0" y="217788"/>
                  </a:lnTo>
                  <a:cubicBezTo>
                    <a:pt x="0" y="160027"/>
                    <a:pt x="22945" y="104632"/>
                    <a:pt x="63789" y="63789"/>
                  </a:cubicBezTo>
                  <a:cubicBezTo>
                    <a:pt x="104632" y="22945"/>
                    <a:pt x="160027" y="0"/>
                    <a:pt x="21778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116156" cy="4736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10421" y="4112129"/>
            <a:ext cx="17617002" cy="1837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09"/>
              </a:lnSpc>
              <a:spcBef>
                <a:spcPct val="0"/>
              </a:spcBef>
            </a:pPr>
            <a:r>
              <a:rPr lang="en-US" sz="5292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Το DigiWest στην Πράξη</a:t>
            </a:r>
          </a:p>
          <a:p>
            <a:pPr marL="0" lvl="0" indent="0" algn="l">
              <a:lnSpc>
                <a:spcPts val="7409"/>
              </a:lnSpc>
              <a:spcBef>
                <a:spcPct val="0"/>
              </a:spcBef>
            </a:pPr>
            <a:endParaRPr lang="en-US" sz="5292" b="1" dirty="0">
              <a:solidFill>
                <a:srgbClr val="FFFFFF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grpSp>
        <p:nvGrpSpPr>
          <p:cNvPr id="13" name="Group 14">
            <a:extLst>
              <a:ext uri="{FF2B5EF4-FFF2-40B4-BE49-F238E27FC236}">
                <a16:creationId xmlns:a16="http://schemas.microsoft.com/office/drawing/2014/main" id="{8699BDD4-68A2-38D7-27BE-D18B5F2129B9}"/>
              </a:ext>
            </a:extLst>
          </p:cNvPr>
          <p:cNvGrpSpPr/>
          <p:nvPr/>
        </p:nvGrpSpPr>
        <p:grpSpPr>
          <a:xfrm>
            <a:off x="14089732" y="659168"/>
            <a:ext cx="4037691" cy="1941760"/>
            <a:chOff x="0" y="0"/>
            <a:chExt cx="5383588" cy="2589013"/>
          </a:xfrm>
        </p:grpSpPr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AB7EF693-384B-D42F-4653-90C1F4D96A75}"/>
                </a:ext>
              </a:extLst>
            </p:cNvPr>
            <p:cNvSpPr/>
            <p:nvPr/>
          </p:nvSpPr>
          <p:spPr>
            <a:xfrm>
              <a:off x="0" y="1355489"/>
              <a:ext cx="5383588" cy="1233524"/>
            </a:xfrm>
            <a:custGeom>
              <a:avLst/>
              <a:gdLst/>
              <a:ahLst/>
              <a:cxnLst/>
              <a:rect l="l" t="t" r="r" b="b"/>
              <a:pathLst>
                <a:path w="5383588" h="1233524">
                  <a:moveTo>
                    <a:pt x="0" y="0"/>
                  </a:moveTo>
                  <a:lnTo>
                    <a:pt x="5383588" y="0"/>
                  </a:lnTo>
                  <a:lnTo>
                    <a:pt x="5383588" y="1233524"/>
                  </a:lnTo>
                  <a:lnTo>
                    <a:pt x="0" y="1233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81551" r="-4348" b="-40656"/>
              </a:stretch>
            </a:blipFill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7D625DB3-4258-5F5A-4C91-0C1132A45D01}"/>
                </a:ext>
              </a:extLst>
            </p:cNvPr>
            <p:cNvSpPr/>
            <p:nvPr/>
          </p:nvSpPr>
          <p:spPr>
            <a:xfrm>
              <a:off x="2001689" y="0"/>
              <a:ext cx="1590277" cy="1462662"/>
            </a:xfrm>
            <a:custGeom>
              <a:avLst/>
              <a:gdLst/>
              <a:ahLst/>
              <a:cxnLst/>
              <a:rect l="l" t="t" r="r" b="b"/>
              <a:pathLst>
                <a:path w="1590277" h="1462662">
                  <a:moveTo>
                    <a:pt x="0" y="0"/>
                  </a:moveTo>
                  <a:lnTo>
                    <a:pt x="1590277" y="0"/>
                  </a:lnTo>
                  <a:lnTo>
                    <a:pt x="1590277" y="1462662"/>
                  </a:lnTo>
                  <a:lnTo>
                    <a:pt x="0" y="1462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9770" t="-37543" r="-120387" b="-124115"/>
              </a:stretch>
            </a:blipFill>
          </p:spPr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186D">
                <a:alpha val="100000"/>
              </a:srgbClr>
            </a:gs>
            <a:gs pos="100000">
              <a:srgbClr val="3F7F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328357" y="4839615"/>
            <a:ext cx="18932680" cy="5775145"/>
          </a:xfrm>
          <a:custGeom>
            <a:avLst/>
            <a:gdLst/>
            <a:ahLst/>
            <a:cxnLst/>
            <a:rect l="l" t="t" r="r" b="b"/>
            <a:pathLst>
              <a:path w="18932680" h="5775145">
                <a:moveTo>
                  <a:pt x="18932680" y="0"/>
                </a:moveTo>
                <a:lnTo>
                  <a:pt x="0" y="0"/>
                </a:lnTo>
                <a:lnTo>
                  <a:pt x="0" y="5775145"/>
                </a:lnTo>
                <a:lnTo>
                  <a:pt x="18932680" y="5775145"/>
                </a:lnTo>
                <a:lnTo>
                  <a:pt x="18932680" y="0"/>
                </a:lnTo>
                <a:close/>
              </a:path>
            </a:pathLst>
          </a:custGeom>
          <a:blipFill>
            <a:blip r:embed="rId2"/>
            <a:stretch>
              <a:fillRect l="-344" r="-4958" b="-2609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255041" y="849697"/>
            <a:ext cx="15111276" cy="2125159"/>
            <a:chOff x="0" y="0"/>
            <a:chExt cx="3979924" cy="5597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79925" cy="559713"/>
            </a:xfrm>
            <a:custGeom>
              <a:avLst/>
              <a:gdLst/>
              <a:ahLst/>
              <a:cxnLst/>
              <a:rect l="l" t="t" r="r" b="b"/>
              <a:pathLst>
                <a:path w="3979925" h="559713">
                  <a:moveTo>
                    <a:pt x="279856" y="0"/>
                  </a:moveTo>
                  <a:lnTo>
                    <a:pt x="3700068" y="0"/>
                  </a:lnTo>
                  <a:cubicBezTo>
                    <a:pt x="3854629" y="0"/>
                    <a:pt x="3979925" y="125296"/>
                    <a:pt x="3979925" y="279856"/>
                  </a:cubicBezTo>
                  <a:lnTo>
                    <a:pt x="3979925" y="279856"/>
                  </a:lnTo>
                  <a:cubicBezTo>
                    <a:pt x="3979925" y="354079"/>
                    <a:pt x="3950440" y="425261"/>
                    <a:pt x="3897957" y="477745"/>
                  </a:cubicBezTo>
                  <a:cubicBezTo>
                    <a:pt x="3845473" y="530228"/>
                    <a:pt x="3774291" y="559713"/>
                    <a:pt x="3700068" y="559713"/>
                  </a:cubicBezTo>
                  <a:lnTo>
                    <a:pt x="279856" y="559713"/>
                  </a:lnTo>
                  <a:cubicBezTo>
                    <a:pt x="205634" y="559713"/>
                    <a:pt x="134451" y="530228"/>
                    <a:pt x="81968" y="477745"/>
                  </a:cubicBezTo>
                  <a:cubicBezTo>
                    <a:pt x="29485" y="425261"/>
                    <a:pt x="0" y="354079"/>
                    <a:pt x="0" y="279856"/>
                  </a:cubicBezTo>
                  <a:lnTo>
                    <a:pt x="0" y="279856"/>
                  </a:lnTo>
                  <a:cubicBezTo>
                    <a:pt x="0" y="205634"/>
                    <a:pt x="29485" y="134451"/>
                    <a:pt x="81968" y="81968"/>
                  </a:cubicBezTo>
                  <a:cubicBezTo>
                    <a:pt x="134451" y="29485"/>
                    <a:pt x="205634" y="0"/>
                    <a:pt x="27985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979924" cy="5978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715795" y="7956695"/>
            <a:ext cx="8856409" cy="2847801"/>
            <a:chOff x="0" y="0"/>
            <a:chExt cx="11808546" cy="3797068"/>
          </a:xfrm>
        </p:grpSpPr>
        <p:sp>
          <p:nvSpPr>
            <p:cNvPr id="10" name="Freeform 10"/>
            <p:cNvSpPr/>
            <p:nvPr/>
          </p:nvSpPr>
          <p:spPr>
            <a:xfrm>
              <a:off x="3894123" y="1220862"/>
              <a:ext cx="7914423" cy="1355345"/>
            </a:xfrm>
            <a:custGeom>
              <a:avLst/>
              <a:gdLst/>
              <a:ahLst/>
              <a:cxnLst/>
              <a:rect l="l" t="t" r="r" b="b"/>
              <a:pathLst>
                <a:path w="7914423" h="1355345">
                  <a:moveTo>
                    <a:pt x="0" y="0"/>
                  </a:moveTo>
                  <a:lnTo>
                    <a:pt x="7914423" y="0"/>
                  </a:lnTo>
                  <a:lnTo>
                    <a:pt x="7914423" y="1355345"/>
                  </a:lnTo>
                  <a:lnTo>
                    <a:pt x="0" y="13553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797068" cy="3797068"/>
            </a:xfrm>
            <a:custGeom>
              <a:avLst/>
              <a:gdLst/>
              <a:ahLst/>
              <a:cxnLst/>
              <a:rect l="l" t="t" r="r" b="b"/>
              <a:pathLst>
                <a:path w="3797068" h="3797068">
                  <a:moveTo>
                    <a:pt x="0" y="0"/>
                  </a:moveTo>
                  <a:lnTo>
                    <a:pt x="3797068" y="0"/>
                  </a:lnTo>
                  <a:lnTo>
                    <a:pt x="3797068" y="3797068"/>
                  </a:lnTo>
                  <a:lnTo>
                    <a:pt x="0" y="3797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4715795" y="3236688"/>
            <a:ext cx="8983902" cy="5300502"/>
          </a:xfrm>
          <a:custGeom>
            <a:avLst/>
            <a:gdLst/>
            <a:ahLst/>
            <a:cxnLst/>
            <a:rect l="l" t="t" r="r" b="b"/>
            <a:pathLst>
              <a:path w="8983902" h="5300502">
                <a:moveTo>
                  <a:pt x="0" y="0"/>
                </a:moveTo>
                <a:lnTo>
                  <a:pt x="8983903" y="0"/>
                </a:lnTo>
                <a:lnTo>
                  <a:pt x="8983903" y="5300502"/>
                </a:lnTo>
                <a:lnTo>
                  <a:pt x="0" y="53005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1184566"/>
            <a:ext cx="12281083" cy="1407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Το DigiWest δεν περιορίζεται σε θεωρητική κατάρτιση, αλλά </a:t>
            </a:r>
            <a:r>
              <a:rPr lang="en-US" sz="2699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παρέχει άμεση εφαρμογή και ενσωμάτωση σύγχρονων ψηφιακών εργαλείων</a:t>
            </a:r>
            <a:r>
              <a:rPr lang="en-US" sz="2699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, </a:t>
            </a:r>
            <a:r>
              <a:rPr lang="en-US" sz="2699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επιταχύνοντας τη μετάβαση</a:t>
            </a:r>
            <a:r>
              <a:rPr lang="en-US" sz="2699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των επιχειρήσεων στη </a:t>
            </a:r>
            <a:r>
              <a:rPr lang="en-US" sz="2699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νέα ψηφιακή εποχή.</a:t>
            </a:r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68E78E79-C66C-47F5-D04F-1BB683EC13C9}"/>
              </a:ext>
            </a:extLst>
          </p:cNvPr>
          <p:cNvGrpSpPr/>
          <p:nvPr/>
        </p:nvGrpSpPr>
        <p:grpSpPr>
          <a:xfrm>
            <a:off x="14089732" y="659168"/>
            <a:ext cx="4037691" cy="1941760"/>
            <a:chOff x="0" y="0"/>
            <a:chExt cx="5383588" cy="2589013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B5A72B78-0EEB-30E0-DDF5-3B46D278E220}"/>
                </a:ext>
              </a:extLst>
            </p:cNvPr>
            <p:cNvSpPr/>
            <p:nvPr/>
          </p:nvSpPr>
          <p:spPr>
            <a:xfrm>
              <a:off x="0" y="1355489"/>
              <a:ext cx="5383588" cy="1233524"/>
            </a:xfrm>
            <a:custGeom>
              <a:avLst/>
              <a:gdLst/>
              <a:ahLst/>
              <a:cxnLst/>
              <a:rect l="l" t="t" r="r" b="b"/>
              <a:pathLst>
                <a:path w="5383588" h="1233524">
                  <a:moveTo>
                    <a:pt x="0" y="0"/>
                  </a:moveTo>
                  <a:lnTo>
                    <a:pt x="5383588" y="0"/>
                  </a:lnTo>
                  <a:lnTo>
                    <a:pt x="5383588" y="1233524"/>
                  </a:lnTo>
                  <a:lnTo>
                    <a:pt x="0" y="1233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81551" r="-4348" b="-40656"/>
              </a:stretch>
            </a:blipFill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14E9FCA-E8EA-7C21-3AD7-5001FB3BC909}"/>
                </a:ext>
              </a:extLst>
            </p:cNvPr>
            <p:cNvSpPr/>
            <p:nvPr/>
          </p:nvSpPr>
          <p:spPr>
            <a:xfrm>
              <a:off x="2001689" y="0"/>
              <a:ext cx="1590277" cy="1462662"/>
            </a:xfrm>
            <a:custGeom>
              <a:avLst/>
              <a:gdLst/>
              <a:ahLst/>
              <a:cxnLst/>
              <a:rect l="l" t="t" r="r" b="b"/>
              <a:pathLst>
                <a:path w="1590277" h="1462662">
                  <a:moveTo>
                    <a:pt x="0" y="0"/>
                  </a:moveTo>
                  <a:lnTo>
                    <a:pt x="1590277" y="0"/>
                  </a:lnTo>
                  <a:lnTo>
                    <a:pt x="1590277" y="1462662"/>
                  </a:lnTo>
                  <a:lnTo>
                    <a:pt x="0" y="1462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9770" t="-37543" r="-120387" b="-124115"/>
              </a:stretch>
            </a:blipFill>
          </p:spPr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186D">
                <a:alpha val="100000"/>
              </a:srgbClr>
            </a:gs>
            <a:gs pos="100000">
              <a:srgbClr val="3F7F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54CB12-966B-5A1A-E18F-D1038AB5E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16D9CA8-726F-29E2-3C7E-D18AAED4F1A2}"/>
              </a:ext>
            </a:extLst>
          </p:cNvPr>
          <p:cNvSpPr/>
          <p:nvPr/>
        </p:nvSpPr>
        <p:spPr>
          <a:xfrm flipH="1">
            <a:off x="-328357" y="4839615"/>
            <a:ext cx="18932680" cy="5775145"/>
          </a:xfrm>
          <a:custGeom>
            <a:avLst/>
            <a:gdLst/>
            <a:ahLst/>
            <a:cxnLst/>
            <a:rect l="l" t="t" r="r" b="b"/>
            <a:pathLst>
              <a:path w="18932680" h="5775145">
                <a:moveTo>
                  <a:pt x="18932680" y="0"/>
                </a:moveTo>
                <a:lnTo>
                  <a:pt x="0" y="0"/>
                </a:lnTo>
                <a:lnTo>
                  <a:pt x="0" y="5775145"/>
                </a:lnTo>
                <a:lnTo>
                  <a:pt x="18932680" y="5775145"/>
                </a:lnTo>
                <a:lnTo>
                  <a:pt x="18932680" y="0"/>
                </a:lnTo>
                <a:close/>
              </a:path>
            </a:pathLst>
          </a:custGeom>
          <a:blipFill>
            <a:blip r:embed="rId2"/>
            <a:stretch>
              <a:fillRect l="-344" r="-4958" b="-26099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EA48376-0599-C840-94E7-4C21C6CAED80}"/>
              </a:ext>
            </a:extLst>
          </p:cNvPr>
          <p:cNvGrpSpPr/>
          <p:nvPr/>
        </p:nvGrpSpPr>
        <p:grpSpPr>
          <a:xfrm>
            <a:off x="-1255041" y="705036"/>
            <a:ext cx="15111280" cy="2838264"/>
            <a:chOff x="0" y="-38100"/>
            <a:chExt cx="3979925" cy="59781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B4896FC-789E-8B2C-AD8A-AB833E51BFFD}"/>
                </a:ext>
              </a:extLst>
            </p:cNvPr>
            <p:cNvSpPr/>
            <p:nvPr/>
          </p:nvSpPr>
          <p:spPr>
            <a:xfrm>
              <a:off x="0" y="0"/>
              <a:ext cx="3979925" cy="437487"/>
            </a:xfrm>
            <a:custGeom>
              <a:avLst/>
              <a:gdLst/>
              <a:ahLst/>
              <a:cxnLst/>
              <a:rect l="l" t="t" r="r" b="b"/>
              <a:pathLst>
                <a:path w="3979925" h="559713">
                  <a:moveTo>
                    <a:pt x="279856" y="0"/>
                  </a:moveTo>
                  <a:lnTo>
                    <a:pt x="3700068" y="0"/>
                  </a:lnTo>
                  <a:cubicBezTo>
                    <a:pt x="3854629" y="0"/>
                    <a:pt x="3979925" y="125296"/>
                    <a:pt x="3979925" y="279856"/>
                  </a:cubicBezTo>
                  <a:lnTo>
                    <a:pt x="3979925" y="279856"/>
                  </a:lnTo>
                  <a:cubicBezTo>
                    <a:pt x="3979925" y="354079"/>
                    <a:pt x="3950440" y="425261"/>
                    <a:pt x="3897957" y="477745"/>
                  </a:cubicBezTo>
                  <a:cubicBezTo>
                    <a:pt x="3845473" y="530228"/>
                    <a:pt x="3774291" y="559713"/>
                    <a:pt x="3700068" y="559713"/>
                  </a:cubicBezTo>
                  <a:lnTo>
                    <a:pt x="279856" y="559713"/>
                  </a:lnTo>
                  <a:cubicBezTo>
                    <a:pt x="205634" y="559713"/>
                    <a:pt x="134451" y="530228"/>
                    <a:pt x="81968" y="477745"/>
                  </a:cubicBezTo>
                  <a:cubicBezTo>
                    <a:pt x="29485" y="425261"/>
                    <a:pt x="0" y="354079"/>
                    <a:pt x="0" y="279856"/>
                  </a:cubicBezTo>
                  <a:lnTo>
                    <a:pt x="0" y="279856"/>
                  </a:lnTo>
                  <a:cubicBezTo>
                    <a:pt x="0" y="205634"/>
                    <a:pt x="29485" y="134451"/>
                    <a:pt x="81968" y="81968"/>
                  </a:cubicBezTo>
                  <a:cubicBezTo>
                    <a:pt x="134451" y="29485"/>
                    <a:pt x="205634" y="0"/>
                    <a:pt x="27985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0B09DA5-33C4-7A8A-98E2-40CF5F08C9D8}"/>
                </a:ext>
              </a:extLst>
            </p:cNvPr>
            <p:cNvSpPr txBox="1"/>
            <p:nvPr/>
          </p:nvSpPr>
          <p:spPr>
            <a:xfrm>
              <a:off x="0" y="-38100"/>
              <a:ext cx="3979924" cy="5978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7B0AE356-47DE-4FCB-C437-B3EAD08DF9E4}"/>
              </a:ext>
            </a:extLst>
          </p:cNvPr>
          <p:cNvGrpSpPr/>
          <p:nvPr/>
        </p:nvGrpSpPr>
        <p:grpSpPr>
          <a:xfrm>
            <a:off x="5632782" y="8427050"/>
            <a:ext cx="7010400" cy="2340162"/>
            <a:chOff x="0" y="0"/>
            <a:chExt cx="11808546" cy="3797068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538C1AD9-DBAB-8836-BE6B-664BADBF73F7}"/>
                </a:ext>
              </a:extLst>
            </p:cNvPr>
            <p:cNvSpPr/>
            <p:nvPr/>
          </p:nvSpPr>
          <p:spPr>
            <a:xfrm>
              <a:off x="3894123" y="1220862"/>
              <a:ext cx="7914423" cy="1355345"/>
            </a:xfrm>
            <a:custGeom>
              <a:avLst/>
              <a:gdLst/>
              <a:ahLst/>
              <a:cxnLst/>
              <a:rect l="l" t="t" r="r" b="b"/>
              <a:pathLst>
                <a:path w="7914423" h="1355345">
                  <a:moveTo>
                    <a:pt x="0" y="0"/>
                  </a:moveTo>
                  <a:lnTo>
                    <a:pt x="7914423" y="0"/>
                  </a:lnTo>
                  <a:lnTo>
                    <a:pt x="7914423" y="1355345"/>
                  </a:lnTo>
                  <a:lnTo>
                    <a:pt x="0" y="13553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A4B3A632-6F3B-B1AE-A69C-24082469175D}"/>
                </a:ext>
              </a:extLst>
            </p:cNvPr>
            <p:cNvSpPr/>
            <p:nvPr/>
          </p:nvSpPr>
          <p:spPr>
            <a:xfrm>
              <a:off x="0" y="0"/>
              <a:ext cx="3797068" cy="3797068"/>
            </a:xfrm>
            <a:custGeom>
              <a:avLst/>
              <a:gdLst/>
              <a:ahLst/>
              <a:cxnLst/>
              <a:rect l="l" t="t" r="r" b="b"/>
              <a:pathLst>
                <a:path w="3797068" h="3797068">
                  <a:moveTo>
                    <a:pt x="0" y="0"/>
                  </a:moveTo>
                  <a:lnTo>
                    <a:pt x="3797068" y="0"/>
                  </a:lnTo>
                  <a:lnTo>
                    <a:pt x="3797068" y="3797068"/>
                  </a:lnTo>
                  <a:lnTo>
                    <a:pt x="0" y="3797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4380BD95-5048-4663-0BC1-6254A1DBF618}"/>
              </a:ext>
            </a:extLst>
          </p:cNvPr>
          <p:cNvSpPr txBox="1"/>
          <p:nvPr/>
        </p:nvSpPr>
        <p:spPr>
          <a:xfrm>
            <a:off x="997048" y="1056312"/>
            <a:ext cx="12281083" cy="430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l-G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Θεματικοί Τομείς Εκπαιδευτικού Υλικού</a:t>
            </a:r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CA155C94-89C1-9B84-B4AD-3CE08276F34E}"/>
              </a:ext>
            </a:extLst>
          </p:cNvPr>
          <p:cNvGrpSpPr/>
          <p:nvPr/>
        </p:nvGrpSpPr>
        <p:grpSpPr>
          <a:xfrm>
            <a:off x="14089732" y="659168"/>
            <a:ext cx="4037691" cy="1941760"/>
            <a:chOff x="0" y="0"/>
            <a:chExt cx="5383588" cy="2589013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CF75191E-3810-67A4-0A92-3E246EFD39B6}"/>
                </a:ext>
              </a:extLst>
            </p:cNvPr>
            <p:cNvSpPr/>
            <p:nvPr/>
          </p:nvSpPr>
          <p:spPr>
            <a:xfrm>
              <a:off x="0" y="1355489"/>
              <a:ext cx="5383588" cy="1233524"/>
            </a:xfrm>
            <a:custGeom>
              <a:avLst/>
              <a:gdLst/>
              <a:ahLst/>
              <a:cxnLst/>
              <a:rect l="l" t="t" r="r" b="b"/>
              <a:pathLst>
                <a:path w="5383588" h="1233524">
                  <a:moveTo>
                    <a:pt x="0" y="0"/>
                  </a:moveTo>
                  <a:lnTo>
                    <a:pt x="5383588" y="0"/>
                  </a:lnTo>
                  <a:lnTo>
                    <a:pt x="5383588" y="1233524"/>
                  </a:lnTo>
                  <a:lnTo>
                    <a:pt x="0" y="1233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81551" r="-4348" b="-40656"/>
              </a:stretch>
            </a:blipFill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02433A1-CA42-2275-5B59-4627FACCEF34}"/>
                </a:ext>
              </a:extLst>
            </p:cNvPr>
            <p:cNvSpPr/>
            <p:nvPr/>
          </p:nvSpPr>
          <p:spPr>
            <a:xfrm>
              <a:off x="2001689" y="0"/>
              <a:ext cx="1590277" cy="1462662"/>
            </a:xfrm>
            <a:custGeom>
              <a:avLst/>
              <a:gdLst/>
              <a:ahLst/>
              <a:cxnLst/>
              <a:rect l="l" t="t" r="r" b="b"/>
              <a:pathLst>
                <a:path w="1590277" h="1462662">
                  <a:moveTo>
                    <a:pt x="0" y="0"/>
                  </a:moveTo>
                  <a:lnTo>
                    <a:pt x="1590277" y="0"/>
                  </a:lnTo>
                  <a:lnTo>
                    <a:pt x="1590277" y="1462662"/>
                  </a:lnTo>
                  <a:lnTo>
                    <a:pt x="0" y="1462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9770" t="-37543" r="-120387" b="-124115"/>
              </a:stretch>
            </a:blipFill>
          </p:spPr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E3085C8-21DD-A1E7-902A-C85616299EC8}"/>
              </a:ext>
            </a:extLst>
          </p:cNvPr>
          <p:cNvSpPr txBox="1"/>
          <p:nvPr/>
        </p:nvSpPr>
        <p:spPr>
          <a:xfrm>
            <a:off x="974774" y="1647873"/>
            <a:ext cx="136333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Εκπαίδευση μέσω 30 μαθημάτων συνολικής διάρκειας 180 ωρών.</a:t>
            </a:r>
          </a:p>
          <a:p>
            <a:r>
              <a:rPr lang="el-G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Η επιχείρηση παρακολουθεί πρακτικά και εφαρμόσιμα μαθήματα, σύμφωνα με το εξατομικευμένο πλάνο.</a:t>
            </a:r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C4F044EA-E180-B208-20BC-092EEBFC9D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182015"/>
              </p:ext>
            </p:extLst>
          </p:nvPr>
        </p:nvGraphicFramePr>
        <p:xfrm>
          <a:off x="4290623" y="3390900"/>
          <a:ext cx="9799109" cy="532104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180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89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13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Εφαρμογές Γραφείου</a:t>
                      </a:r>
                      <a:endParaRPr lang="ko-KR" alt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Word, Excel, PowerPoint</a:t>
                      </a:r>
                      <a:r>
                        <a:rPr lang="el-GR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ko-KR" altLang="en-U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3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Συνεργασία &amp; Διαχείριση Έργων</a:t>
                      </a:r>
                      <a:endParaRPr lang="ko-KR" altLang="en-US" sz="2000" b="1" dirty="0">
                        <a:solidFill>
                          <a:sysClr val="windowText" lastClr="000000"/>
                        </a:solidFill>
                        <a:latin typeface="Century Gothic" panose="020B0502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entury Gothic" panose="020B0502020202020204" pitchFamily="34" charset="0"/>
                        </a:rPr>
                        <a:t>Trello, Bitrix24, Asana</a:t>
                      </a:r>
                      <a:r>
                        <a:rPr lang="el-GR" sz="2000" dirty="0">
                          <a:latin typeface="Century Gothic" panose="020B0502020202020204" pitchFamily="34" charset="0"/>
                        </a:rPr>
                        <a:t> </a:t>
                      </a:r>
                      <a:endParaRPr lang="en-JM" altLang="ko-KR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3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CRM &amp; Business Intelligence</a:t>
                      </a:r>
                      <a:endParaRPr lang="ko-KR" altLang="en-US" sz="2000" b="1" dirty="0">
                        <a:solidFill>
                          <a:sysClr val="windowText" lastClr="000000"/>
                        </a:solidFill>
                        <a:latin typeface="Century Gothic" panose="020B0502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entury Gothic" panose="020B0502020202020204" pitchFamily="34" charset="0"/>
                        </a:rPr>
                        <a:t>HubSpot, Power BI, CRM </a:t>
                      </a:r>
                      <a:r>
                        <a:rPr lang="el-GR" sz="2000" dirty="0">
                          <a:latin typeface="Century Gothic" panose="020B0502020202020204" pitchFamily="34" charset="0"/>
                        </a:rPr>
                        <a:t>ΑΑΔΕ </a:t>
                      </a:r>
                      <a:endParaRPr lang="ko-KR" alt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13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       Τηλεργασία &amp; Τηλεδιάσκεψη	 </a:t>
                      </a:r>
                      <a:endParaRPr lang="ko-KR" altLang="en-US" sz="2000" b="1" dirty="0">
                        <a:solidFill>
                          <a:sysClr val="windowText" lastClr="000000"/>
                        </a:solidFill>
                        <a:latin typeface="Century Gothic" panose="020B0502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entury Gothic" panose="020B0502020202020204" pitchFamily="34" charset="0"/>
                        </a:rPr>
                        <a:t>Zoom, Teams, Google Meet</a:t>
                      </a:r>
                      <a:r>
                        <a:rPr lang="el-GR" sz="2000" dirty="0">
                          <a:latin typeface="Century Gothic" panose="020B0502020202020204" pitchFamily="34" charset="0"/>
                        </a:rPr>
                        <a:t> </a:t>
                      </a:r>
                      <a:endParaRPr lang="en-JM" altLang="ko-KR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13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Δημιουργία Περιεχομένου</a:t>
                      </a:r>
                      <a:endParaRPr lang="ko-KR" altLang="en-US" sz="2000" b="1" dirty="0">
                        <a:solidFill>
                          <a:sysClr val="windowText" lastClr="000000"/>
                        </a:solidFill>
                        <a:latin typeface="Century Gothic" panose="020B0502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entury Gothic" panose="020B0502020202020204" pitchFamily="34" charset="0"/>
                        </a:rPr>
                        <a:t>Canva, video tools</a:t>
                      </a:r>
                      <a:r>
                        <a:rPr lang="el-GR" sz="2000" dirty="0">
                          <a:latin typeface="Century Gothic" panose="020B0502020202020204" pitchFamily="34" charset="0"/>
                        </a:rPr>
                        <a:t> </a:t>
                      </a:r>
                      <a:endParaRPr lang="ko-KR" alt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89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Social Media &amp; </a:t>
                      </a:r>
                      <a:r>
                        <a:rPr lang="el-GR" sz="2000" b="1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Εξωστρέφεια</a:t>
                      </a:r>
                      <a:endParaRPr lang="ko-KR" altLang="en-US" sz="2000" b="1" dirty="0">
                        <a:solidFill>
                          <a:sysClr val="windowText" lastClr="000000"/>
                        </a:solidFill>
                        <a:latin typeface="Century Gothic" panose="020B0502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entury Gothic" panose="020B0502020202020204" pitchFamily="34" charset="0"/>
                        </a:rPr>
                        <a:t>Meta Suite, TikTok Tools</a:t>
                      </a:r>
                      <a:r>
                        <a:rPr lang="el-GR" sz="2000" dirty="0">
                          <a:latin typeface="Century Gothic" panose="020B0502020202020204" pitchFamily="34" charset="0"/>
                        </a:rPr>
                        <a:t> </a:t>
                      </a:r>
                      <a:endParaRPr lang="en-JM" altLang="ko-KR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63591"/>
                  </a:ext>
                </a:extLst>
              </a:tr>
              <a:tr h="5313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AI </a:t>
                      </a:r>
                      <a:r>
                        <a:rPr lang="el-GR" sz="2000" b="1" dirty="0">
                          <a:solidFill>
                            <a:sysClr val="windowText" lastClr="000000"/>
                          </a:solidFill>
                          <a:latin typeface="Century Gothic" panose="020B0502020202020204" pitchFamily="34" charset="0"/>
                        </a:rPr>
                        <a:t>Εργαλεία	 </a:t>
                      </a:r>
                      <a:endParaRPr lang="ko-KR" altLang="en-US" sz="2000" b="1" dirty="0">
                        <a:solidFill>
                          <a:sysClr val="windowText" lastClr="000000"/>
                        </a:solidFill>
                        <a:latin typeface="Century Gothic" panose="020B0502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entury Gothic" panose="020B0502020202020204" pitchFamily="34" charset="0"/>
                        </a:rPr>
                        <a:t>ChatGPT, Notion AI</a:t>
                      </a:r>
                      <a:r>
                        <a:rPr lang="el-GR" sz="2000" dirty="0">
                          <a:latin typeface="Century Gothic" panose="020B0502020202020204" pitchFamily="34" charset="0"/>
                        </a:rPr>
                        <a:t> </a:t>
                      </a:r>
                      <a:endParaRPr lang="ko-KR" alt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756321"/>
                  </a:ext>
                </a:extLst>
              </a:tr>
              <a:tr h="5313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GDPR </a:t>
                      </a:r>
                      <a:r>
                        <a:rPr lang="el-GR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/ (1)Ασφάλεια</a:t>
                      </a:r>
                      <a:endParaRPr lang="ko-KR" altLang="en-US" sz="2000" b="1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>
                          <a:latin typeface="Century Gothic" panose="020B0502020202020204" pitchFamily="34" charset="0"/>
                        </a:rPr>
                        <a:t>Antivirus, VPN</a:t>
                      </a:r>
                      <a:r>
                        <a:rPr lang="el-GR" sz="2000" dirty="0">
                          <a:latin typeface="Century Gothic" panose="020B0502020202020204" pitchFamily="34" charset="0"/>
                        </a:rPr>
                        <a:t>, Συμμόρφωση</a:t>
                      </a:r>
                      <a:endParaRPr lang="ko-KR" alt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855984"/>
                  </a:ext>
                </a:extLst>
              </a:tr>
              <a:tr h="5313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Τιμολόγηση &amp;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myDATA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	</a:t>
                      </a:r>
                      <a:r>
                        <a:rPr lang="el-GR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ko-KR" altLang="en-US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>
                          <a:latin typeface="Century Gothic" panose="020B0502020202020204" pitchFamily="34" charset="0"/>
                        </a:rPr>
                        <a:t>Πλατφόρμα τιμολόγησης ΑΑΔΕ </a:t>
                      </a:r>
                      <a:endParaRPr lang="ko-KR" alt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43961"/>
                  </a:ext>
                </a:extLst>
              </a:tr>
              <a:tr h="5313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Στρατηγική &amp; Ανάπτυξη	</a:t>
                      </a:r>
                      <a:endParaRPr lang="ko-KR" altLang="en-US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entury Gothic" panose="020B0502020202020204" pitchFamily="34" charset="0"/>
                        </a:rPr>
                        <a:t>Portfolio </a:t>
                      </a:r>
                      <a:r>
                        <a:rPr lang="el-GR" sz="2000" dirty="0">
                          <a:latin typeface="Century Gothic" panose="020B0502020202020204" pitchFamily="34" charset="0"/>
                        </a:rPr>
                        <a:t>εξωστρέφειας</a:t>
                      </a:r>
                      <a:endParaRPr lang="ko-KR" alt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074442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C36A47BD-6999-0183-9617-2683F1B81E4D}"/>
              </a:ext>
            </a:extLst>
          </p:cNvPr>
          <p:cNvSpPr txBox="1"/>
          <p:nvPr/>
        </p:nvSpPr>
        <p:spPr>
          <a:xfrm>
            <a:off x="1683721" y="5363176"/>
            <a:ext cx="25329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altLang="ko-KR" sz="28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Θεματικοί Τομείς</a:t>
            </a:r>
            <a:endParaRPr lang="ko-KR" altLang="en-US" sz="28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00E3AF-F7D7-CE27-FEC9-F2B5319FA869}"/>
              </a:ext>
            </a:extLst>
          </p:cNvPr>
          <p:cNvSpPr txBox="1"/>
          <p:nvPr/>
        </p:nvSpPr>
        <p:spPr>
          <a:xfrm>
            <a:off x="14249400" y="5363176"/>
            <a:ext cx="30141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altLang="ko-KR" sz="28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Παραδείγματα Εφαρμογών</a:t>
            </a:r>
            <a:endParaRPr lang="ko-KR" altLang="en-US" sz="28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438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186D">
                <a:alpha val="100000"/>
              </a:srgbClr>
            </a:gs>
            <a:gs pos="100000">
              <a:srgbClr val="3F7F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40108" y="491870"/>
            <a:ext cx="15932308" cy="1211954"/>
            <a:chOff x="0" y="0"/>
            <a:chExt cx="4708826" cy="3191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08826" cy="319198"/>
            </a:xfrm>
            <a:custGeom>
              <a:avLst/>
              <a:gdLst/>
              <a:ahLst/>
              <a:cxnLst/>
              <a:rect l="l" t="t" r="r" b="b"/>
              <a:pathLst>
                <a:path w="4708826" h="319198">
                  <a:moveTo>
                    <a:pt x="159599" y="0"/>
                  </a:moveTo>
                  <a:lnTo>
                    <a:pt x="4549227" y="0"/>
                  </a:lnTo>
                  <a:cubicBezTo>
                    <a:pt x="4591555" y="0"/>
                    <a:pt x="4632150" y="16815"/>
                    <a:pt x="4662081" y="46745"/>
                  </a:cubicBezTo>
                  <a:cubicBezTo>
                    <a:pt x="4692011" y="76676"/>
                    <a:pt x="4708826" y="117271"/>
                    <a:pt x="4708826" y="159599"/>
                  </a:cubicBezTo>
                  <a:lnTo>
                    <a:pt x="4708826" y="159599"/>
                  </a:lnTo>
                  <a:cubicBezTo>
                    <a:pt x="4708826" y="201927"/>
                    <a:pt x="4692011" y="242522"/>
                    <a:pt x="4662081" y="272452"/>
                  </a:cubicBezTo>
                  <a:cubicBezTo>
                    <a:pt x="4632150" y="302383"/>
                    <a:pt x="4591555" y="319198"/>
                    <a:pt x="4549227" y="319198"/>
                  </a:cubicBezTo>
                  <a:lnTo>
                    <a:pt x="159599" y="319198"/>
                  </a:lnTo>
                  <a:cubicBezTo>
                    <a:pt x="117271" y="319198"/>
                    <a:pt x="76676" y="302383"/>
                    <a:pt x="46745" y="272452"/>
                  </a:cubicBezTo>
                  <a:cubicBezTo>
                    <a:pt x="16815" y="242522"/>
                    <a:pt x="0" y="201927"/>
                    <a:pt x="0" y="159599"/>
                  </a:cubicBezTo>
                  <a:lnTo>
                    <a:pt x="0" y="159599"/>
                  </a:lnTo>
                  <a:cubicBezTo>
                    <a:pt x="0" y="117271"/>
                    <a:pt x="16815" y="76676"/>
                    <a:pt x="46745" y="46745"/>
                  </a:cubicBezTo>
                  <a:cubicBezTo>
                    <a:pt x="76676" y="16815"/>
                    <a:pt x="117271" y="0"/>
                    <a:pt x="15959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08826" cy="357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-681110" y="5110062"/>
            <a:ext cx="19936660" cy="7282419"/>
          </a:xfrm>
          <a:custGeom>
            <a:avLst/>
            <a:gdLst/>
            <a:ahLst/>
            <a:cxnLst/>
            <a:rect l="l" t="t" r="r" b="b"/>
            <a:pathLst>
              <a:path w="19936660" h="7282419">
                <a:moveTo>
                  <a:pt x="19936661" y="0"/>
                </a:moveTo>
                <a:lnTo>
                  <a:pt x="0" y="0"/>
                </a:lnTo>
                <a:lnTo>
                  <a:pt x="0" y="7282419"/>
                </a:lnTo>
                <a:lnTo>
                  <a:pt x="19936661" y="7282419"/>
                </a:lnTo>
                <a:lnTo>
                  <a:pt x="19936661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 flipH="1">
            <a:off x="806096" y="5666271"/>
            <a:ext cx="589652" cy="544624"/>
          </a:xfrm>
          <a:custGeom>
            <a:avLst/>
            <a:gdLst/>
            <a:ahLst/>
            <a:cxnLst/>
            <a:rect l="l" t="t" r="r" b="b"/>
            <a:pathLst>
              <a:path w="589652" h="544624">
                <a:moveTo>
                  <a:pt x="589652" y="0"/>
                </a:moveTo>
                <a:lnTo>
                  <a:pt x="0" y="0"/>
                </a:lnTo>
                <a:lnTo>
                  <a:pt x="0" y="544624"/>
                </a:lnTo>
                <a:lnTo>
                  <a:pt x="589652" y="544624"/>
                </a:lnTo>
                <a:lnTo>
                  <a:pt x="5896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-6096000" y="739171"/>
            <a:ext cx="15932307" cy="1606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467"/>
              </a:lnSpc>
            </a:pPr>
            <a:r>
              <a:rPr lang="el-GR" sz="4619" b="1" dirty="0">
                <a:solidFill>
                  <a:schemeClr val="bg1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Συμμετοχή στον</a:t>
            </a:r>
            <a:r>
              <a:rPr lang="en-US" sz="4619" b="1" dirty="0">
                <a:solidFill>
                  <a:schemeClr val="bg1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619" b="1" dirty="0" err="1">
                <a:solidFill>
                  <a:schemeClr val="bg1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Κόμ</a:t>
            </a:r>
            <a:r>
              <a:rPr lang="en-US" sz="4619" b="1" dirty="0">
                <a:solidFill>
                  <a:schemeClr val="bg1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βο DigiWest</a:t>
            </a:r>
          </a:p>
          <a:p>
            <a:pPr algn="r">
              <a:lnSpc>
                <a:spcPts val="6467"/>
              </a:lnSpc>
            </a:pPr>
            <a:endParaRPr lang="en-US" sz="4619" b="1" dirty="0">
              <a:solidFill>
                <a:srgbClr val="025896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704958" y="5545919"/>
            <a:ext cx="15081950" cy="120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80"/>
              </a:lnSpc>
              <a:spcBef>
                <a:spcPct val="0"/>
              </a:spcBef>
            </a:pPr>
            <a:r>
              <a:rPr lang="en-US" sz="3000" b="1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Είσοδος στην πλατφόρμα. </a:t>
            </a:r>
            <a:r>
              <a:rPr lang="en-US" sz="3000" strike="noStrike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Η αίτηση υποβάλλεται από εκπρόσωπο της επιχείρησης που κατέχει νομίμως τους κωδικούς TaxisNet της επιχείρησης.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6096" y="2345856"/>
            <a:ext cx="16186504" cy="2526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80"/>
              </a:lnSpc>
            </a:pPr>
            <a:r>
              <a:rPr lang="en-US" sz="3000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Βήμα 1: Αίτηση και επιλογή μέσω πλατφόρμας στη διεύθυνση </a:t>
            </a:r>
            <a:r>
              <a:rPr lang="en-US" sz="3000" b="1" u="sng" dirty="0">
                <a:solidFill>
                  <a:schemeClr val="bg1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  <a:hlinkClick r:id="rId5" tooltip="https://digiwest.dynacomp2.eu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microsite.digiwest-pde.gr</a:t>
            </a:r>
          </a:p>
          <a:p>
            <a:pPr algn="l">
              <a:lnSpc>
                <a:spcPts val="4980"/>
              </a:lnSpc>
            </a:pPr>
            <a:r>
              <a:rPr lang="el-GR" sz="3000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Η πρόσκληση υποβολής αιτήσεων αναμένεται να δημοσιευθεί στις 23 Μάϊου 2025. </a:t>
            </a:r>
            <a:endParaRPr lang="en-US" sz="3000" dirty="0">
              <a:solidFill>
                <a:srgbClr val="FFFFFF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  <a:p>
            <a:pPr algn="l">
              <a:lnSpc>
                <a:spcPts val="2490"/>
              </a:lnSpc>
            </a:pPr>
            <a:endParaRPr lang="el-GR" sz="3000" dirty="0">
              <a:solidFill>
                <a:srgbClr val="FFFFFF"/>
              </a:solidFill>
              <a:latin typeface="Century Gothic Paneuropean Bold"/>
              <a:ea typeface="Century Gothic Paneuropean"/>
              <a:cs typeface="Century Gothic Paneuropean Bold"/>
              <a:sym typeface="Century Gothic Paneuropean Bold"/>
            </a:endParaRPr>
          </a:p>
          <a:p>
            <a:pPr algn="l"/>
            <a:r>
              <a:rPr lang="el-GR" sz="3000" dirty="0">
                <a:solidFill>
                  <a:srgbClr val="FFFFFF"/>
                </a:solidFill>
                <a:latin typeface="Century Gothic Paneuropean Bold"/>
                <a:ea typeface="Century Gothic Paneuropean"/>
                <a:cs typeface="Century Gothic Paneuropean Bold"/>
                <a:sym typeface="Century Gothic Paneuropean Bold"/>
              </a:rPr>
              <a:t>Οι ενδιαφερόμενες επιχειρήσεις θα μπορούν να υποβάλουν την αίτηση τους ηλεκτρονικά από τις 15 Ιουνίου 2025</a:t>
            </a:r>
            <a:endParaRPr lang="en-US" sz="3000" dirty="0">
              <a:solidFill>
                <a:srgbClr val="FFFFFF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</p:txBody>
      </p:sp>
      <p:sp>
        <p:nvSpPr>
          <p:cNvPr id="13" name="Freeform 13"/>
          <p:cNvSpPr/>
          <p:nvPr/>
        </p:nvSpPr>
        <p:spPr>
          <a:xfrm rot="-10800000" flipH="1">
            <a:off x="806096" y="7650773"/>
            <a:ext cx="589652" cy="544624"/>
          </a:xfrm>
          <a:custGeom>
            <a:avLst/>
            <a:gdLst/>
            <a:ahLst/>
            <a:cxnLst/>
            <a:rect l="l" t="t" r="r" b="b"/>
            <a:pathLst>
              <a:path w="589652" h="544624">
                <a:moveTo>
                  <a:pt x="589652" y="0"/>
                </a:moveTo>
                <a:lnTo>
                  <a:pt x="0" y="0"/>
                </a:lnTo>
                <a:lnTo>
                  <a:pt x="0" y="544624"/>
                </a:lnTo>
                <a:lnTo>
                  <a:pt x="589652" y="544624"/>
                </a:lnTo>
                <a:lnTo>
                  <a:pt x="5896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704958" y="7526948"/>
            <a:ext cx="13072616" cy="57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8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Συμ</a:t>
            </a:r>
            <a:r>
              <a:rPr lang="en-US" sz="3000" b="1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πλήρωση </a:t>
            </a:r>
            <a:r>
              <a:rPr lang="en-US" sz="3000" strike="noStrike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των σχετικών πεδίων της αίτησης ένταξης στην πλατφόρμα.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5304815" y="8289727"/>
            <a:ext cx="6944166" cy="2232914"/>
            <a:chOff x="0" y="0"/>
            <a:chExt cx="9258888" cy="2977219"/>
          </a:xfrm>
        </p:grpSpPr>
        <p:sp>
          <p:nvSpPr>
            <p:cNvPr id="16" name="Freeform 16"/>
            <p:cNvSpPr/>
            <p:nvPr/>
          </p:nvSpPr>
          <p:spPr>
            <a:xfrm>
              <a:off x="3053318" y="957258"/>
              <a:ext cx="6205570" cy="1062704"/>
            </a:xfrm>
            <a:custGeom>
              <a:avLst/>
              <a:gdLst/>
              <a:ahLst/>
              <a:cxnLst/>
              <a:rect l="l" t="t" r="r" b="b"/>
              <a:pathLst>
                <a:path w="6205570" h="1062704">
                  <a:moveTo>
                    <a:pt x="0" y="0"/>
                  </a:moveTo>
                  <a:lnTo>
                    <a:pt x="6205570" y="0"/>
                  </a:lnTo>
                  <a:lnTo>
                    <a:pt x="6205570" y="1062704"/>
                  </a:lnTo>
                  <a:lnTo>
                    <a:pt x="0" y="1062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2977219" cy="2977219"/>
            </a:xfrm>
            <a:custGeom>
              <a:avLst/>
              <a:gdLst/>
              <a:ahLst/>
              <a:cxnLst/>
              <a:rect l="l" t="t" r="r" b="b"/>
              <a:pathLst>
                <a:path w="2977219" h="2977219">
                  <a:moveTo>
                    <a:pt x="0" y="0"/>
                  </a:moveTo>
                  <a:lnTo>
                    <a:pt x="2977219" y="0"/>
                  </a:lnTo>
                  <a:lnTo>
                    <a:pt x="2977219" y="2977219"/>
                  </a:lnTo>
                  <a:lnTo>
                    <a:pt x="0" y="2977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99D732DF-ACA8-5756-787B-23949A4301EE}"/>
              </a:ext>
            </a:extLst>
          </p:cNvPr>
          <p:cNvGrpSpPr/>
          <p:nvPr/>
        </p:nvGrpSpPr>
        <p:grpSpPr>
          <a:xfrm>
            <a:off x="14089732" y="659168"/>
            <a:ext cx="4037691" cy="1941760"/>
            <a:chOff x="0" y="0"/>
            <a:chExt cx="5383588" cy="2589013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EA549A29-4166-D053-24DE-812061C58310}"/>
                </a:ext>
              </a:extLst>
            </p:cNvPr>
            <p:cNvSpPr/>
            <p:nvPr/>
          </p:nvSpPr>
          <p:spPr>
            <a:xfrm>
              <a:off x="0" y="1355489"/>
              <a:ext cx="5383588" cy="1233524"/>
            </a:xfrm>
            <a:custGeom>
              <a:avLst/>
              <a:gdLst/>
              <a:ahLst/>
              <a:cxnLst/>
              <a:rect l="l" t="t" r="r" b="b"/>
              <a:pathLst>
                <a:path w="5383588" h="1233524">
                  <a:moveTo>
                    <a:pt x="0" y="0"/>
                  </a:moveTo>
                  <a:lnTo>
                    <a:pt x="5383588" y="0"/>
                  </a:lnTo>
                  <a:lnTo>
                    <a:pt x="5383588" y="1233524"/>
                  </a:lnTo>
                  <a:lnTo>
                    <a:pt x="0" y="1233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81551" r="-4348" b="-40656"/>
              </a:stretch>
            </a:blipFill>
          </p:spPr>
        </p:sp>
        <p:sp>
          <p:nvSpPr>
            <p:cNvPr id="7" name="Freeform 16">
              <a:extLst>
                <a:ext uri="{FF2B5EF4-FFF2-40B4-BE49-F238E27FC236}">
                  <a16:creationId xmlns:a16="http://schemas.microsoft.com/office/drawing/2014/main" id="{E61EA06A-6D72-923F-F8E0-30DF18DE0A36}"/>
                </a:ext>
              </a:extLst>
            </p:cNvPr>
            <p:cNvSpPr/>
            <p:nvPr/>
          </p:nvSpPr>
          <p:spPr>
            <a:xfrm>
              <a:off x="2001689" y="0"/>
              <a:ext cx="1590277" cy="1462662"/>
            </a:xfrm>
            <a:custGeom>
              <a:avLst/>
              <a:gdLst/>
              <a:ahLst/>
              <a:cxnLst/>
              <a:rect l="l" t="t" r="r" b="b"/>
              <a:pathLst>
                <a:path w="1590277" h="1462662">
                  <a:moveTo>
                    <a:pt x="0" y="0"/>
                  </a:moveTo>
                  <a:lnTo>
                    <a:pt x="1590277" y="0"/>
                  </a:lnTo>
                  <a:lnTo>
                    <a:pt x="1590277" y="1462662"/>
                  </a:lnTo>
                  <a:lnTo>
                    <a:pt x="0" y="1462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19770" t="-37543" r="-120387" b="-124115"/>
              </a:stretch>
            </a:blipFill>
          </p:spPr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186D">
                <a:alpha val="100000"/>
              </a:srgbClr>
            </a:gs>
            <a:gs pos="100000">
              <a:srgbClr val="3F7F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681110" y="5110062"/>
            <a:ext cx="19936660" cy="7282419"/>
          </a:xfrm>
          <a:custGeom>
            <a:avLst/>
            <a:gdLst/>
            <a:ahLst/>
            <a:cxnLst/>
            <a:rect l="l" t="t" r="r" b="b"/>
            <a:pathLst>
              <a:path w="19936660" h="7282419">
                <a:moveTo>
                  <a:pt x="19936661" y="0"/>
                </a:moveTo>
                <a:lnTo>
                  <a:pt x="0" y="0"/>
                </a:lnTo>
                <a:lnTo>
                  <a:pt x="0" y="7282419"/>
                </a:lnTo>
                <a:lnTo>
                  <a:pt x="19936661" y="7282419"/>
                </a:lnTo>
                <a:lnTo>
                  <a:pt x="19936661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06096" y="8325047"/>
            <a:ext cx="6944166" cy="2232914"/>
            <a:chOff x="0" y="0"/>
            <a:chExt cx="9258888" cy="2977219"/>
          </a:xfrm>
        </p:grpSpPr>
        <p:sp>
          <p:nvSpPr>
            <p:cNvPr id="4" name="Freeform 4"/>
            <p:cNvSpPr/>
            <p:nvPr/>
          </p:nvSpPr>
          <p:spPr>
            <a:xfrm>
              <a:off x="3053318" y="957258"/>
              <a:ext cx="6205570" cy="1062704"/>
            </a:xfrm>
            <a:custGeom>
              <a:avLst/>
              <a:gdLst/>
              <a:ahLst/>
              <a:cxnLst/>
              <a:rect l="l" t="t" r="r" b="b"/>
              <a:pathLst>
                <a:path w="6205570" h="1062704">
                  <a:moveTo>
                    <a:pt x="0" y="0"/>
                  </a:moveTo>
                  <a:lnTo>
                    <a:pt x="6205570" y="0"/>
                  </a:lnTo>
                  <a:lnTo>
                    <a:pt x="6205570" y="1062704"/>
                  </a:lnTo>
                  <a:lnTo>
                    <a:pt x="0" y="1062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977219" cy="2977219"/>
            </a:xfrm>
            <a:custGeom>
              <a:avLst/>
              <a:gdLst/>
              <a:ahLst/>
              <a:cxnLst/>
              <a:rect l="l" t="t" r="r" b="b"/>
              <a:pathLst>
                <a:path w="2977219" h="2977219">
                  <a:moveTo>
                    <a:pt x="0" y="0"/>
                  </a:moveTo>
                  <a:lnTo>
                    <a:pt x="2977219" y="0"/>
                  </a:lnTo>
                  <a:lnTo>
                    <a:pt x="2977219" y="2977219"/>
                  </a:lnTo>
                  <a:lnTo>
                    <a:pt x="0" y="2977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 rot="-10800000" flipH="1">
            <a:off x="806095" y="2853820"/>
            <a:ext cx="589652" cy="544624"/>
          </a:xfrm>
          <a:custGeom>
            <a:avLst/>
            <a:gdLst/>
            <a:ahLst/>
            <a:cxnLst/>
            <a:rect l="l" t="t" r="r" b="b"/>
            <a:pathLst>
              <a:path w="589652" h="544624">
                <a:moveTo>
                  <a:pt x="589652" y="0"/>
                </a:moveTo>
                <a:lnTo>
                  <a:pt x="0" y="0"/>
                </a:lnTo>
                <a:lnTo>
                  <a:pt x="0" y="544624"/>
                </a:lnTo>
                <a:lnTo>
                  <a:pt x="589652" y="544624"/>
                </a:lnTo>
                <a:lnTo>
                  <a:pt x="5896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746246" y="2734693"/>
            <a:ext cx="15081950" cy="4405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980"/>
              </a:lnSpc>
              <a:spcBef>
                <a:spcPct val="0"/>
              </a:spcBef>
            </a:pPr>
            <a:r>
              <a:rPr lang="en-US" sz="3000" b="1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Επισύναψη </a:t>
            </a:r>
            <a:r>
              <a:rPr lang="en-US" sz="3000" strike="noStrike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των απαιτούμενων δικαιολογητικών συμμετοχής ηλεκτρονικά. (</a:t>
            </a:r>
            <a:r>
              <a:rPr lang="el-GR" sz="3000" strike="noStrike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Ενδεικτικά) </a:t>
            </a:r>
          </a:p>
          <a:p>
            <a:pPr marL="457200" indent="-457200">
              <a:lnSpc>
                <a:spcPts val="498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l-GR" sz="2400" b="0" i="0" u="none" strike="noStrike" baseline="0" dirty="0">
                <a:solidFill>
                  <a:schemeClr val="bg1"/>
                </a:solidFill>
                <a:latin typeface="Roboto" panose="02000000000000000000" pitchFamily="2" charset="0"/>
              </a:rPr>
              <a:t>Τρέχουσα Εικόνα Οντότητας Επιχείρησης</a:t>
            </a:r>
          </a:p>
          <a:p>
            <a:pPr marL="457200" indent="-457200">
              <a:lnSpc>
                <a:spcPts val="498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Roboto" panose="02000000000000000000" pitchFamily="2" charset="0"/>
                <a:ea typeface="Century Gothic Paneuropean"/>
                <a:cs typeface="Century Gothic Paneuropean"/>
                <a:sym typeface="Century Gothic Paneuropean"/>
              </a:rPr>
              <a:t>Ε3 και Έντυπο Ν </a:t>
            </a:r>
          </a:p>
          <a:p>
            <a:pPr marL="457200" indent="-457200">
              <a:lnSpc>
                <a:spcPts val="498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l-GR" sz="2400" strike="noStrike" dirty="0">
                <a:solidFill>
                  <a:schemeClr val="bg1"/>
                </a:solidFill>
                <a:latin typeface="Roboto" panose="02000000000000000000" pitchFamily="2" charset="0"/>
                <a:ea typeface="Century Gothic Paneuropean"/>
                <a:cs typeface="Century Gothic Paneuropean"/>
                <a:sym typeface="Century Gothic Paneuropean"/>
              </a:rPr>
              <a:t>Έντυπο Ε4 – Πίνακ</a:t>
            </a:r>
            <a:r>
              <a:rPr lang="el-GR" sz="2400" dirty="0">
                <a:solidFill>
                  <a:schemeClr val="bg1"/>
                </a:solidFill>
                <a:latin typeface="Roboto" panose="02000000000000000000" pitchFamily="2" charset="0"/>
                <a:ea typeface="Century Gothic Paneuropean"/>
                <a:cs typeface="Century Gothic Paneuropean"/>
                <a:sym typeface="Century Gothic Paneuropean"/>
              </a:rPr>
              <a:t>ας προσωπικού </a:t>
            </a:r>
          </a:p>
          <a:p>
            <a:pPr marL="457200" indent="-457200">
              <a:lnSpc>
                <a:spcPts val="498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l-GR" sz="2400" strike="noStrike" dirty="0">
                <a:solidFill>
                  <a:schemeClr val="bg1"/>
                </a:solidFill>
                <a:latin typeface="Roboto" panose="02000000000000000000" pitchFamily="2" charset="0"/>
                <a:ea typeface="Century Gothic Paneuropean"/>
                <a:cs typeface="Century Gothic Paneuropean"/>
                <a:sym typeface="Century Gothic Paneuropean"/>
              </a:rPr>
              <a:t>Υπεύθυνη Δήλωση </a:t>
            </a:r>
            <a:r>
              <a:rPr lang="el-GR" sz="2400" strike="noStrike" dirty="0" err="1">
                <a:solidFill>
                  <a:schemeClr val="bg1"/>
                </a:solidFill>
                <a:latin typeface="Roboto" panose="02000000000000000000" pitchFamily="2" charset="0"/>
                <a:ea typeface="Century Gothic Paneuropean"/>
                <a:cs typeface="Century Gothic Paneuropean"/>
                <a:sym typeface="Century Gothic Paneuropean"/>
              </a:rPr>
              <a:t>ΜμΕ</a:t>
            </a:r>
            <a:endParaRPr lang="el-GR" sz="2400" strike="noStrike" dirty="0">
              <a:solidFill>
                <a:schemeClr val="bg1"/>
              </a:solidFill>
              <a:latin typeface="Roboto" panose="02000000000000000000" pitchFamily="2" charset="0"/>
              <a:ea typeface="Century Gothic Paneuropean"/>
              <a:cs typeface="Century Gothic Paneuropean"/>
              <a:sym typeface="Century Gothic Paneuropean"/>
            </a:endParaRPr>
          </a:p>
          <a:p>
            <a:pPr marL="457200" indent="-457200">
              <a:lnSpc>
                <a:spcPts val="498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l-GR" sz="2400" strike="noStrike" dirty="0">
                <a:solidFill>
                  <a:schemeClr val="bg1"/>
                </a:solidFill>
                <a:latin typeface="Roboto" panose="02000000000000000000" pitchFamily="2" charset="0"/>
                <a:ea typeface="Century Gothic Paneuropean"/>
                <a:cs typeface="Century Gothic Paneuropean"/>
                <a:sym typeface="Century Gothic Paneuropean"/>
              </a:rPr>
              <a:t>Υπεύθυνη Δήλωση </a:t>
            </a:r>
            <a:r>
              <a:rPr lang="en-US" sz="2400" strike="noStrike" dirty="0">
                <a:solidFill>
                  <a:schemeClr val="bg1"/>
                </a:solidFill>
                <a:latin typeface="Roboto" panose="02000000000000000000" pitchFamily="2" charset="0"/>
                <a:ea typeface="Century Gothic Paneuropean"/>
                <a:cs typeface="Century Gothic Paneuropean"/>
                <a:sym typeface="Century Gothic Paneuropean"/>
              </a:rPr>
              <a:t>De minimi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Century Gothic Paneuropean"/>
                <a:cs typeface="Century Gothic Paneuropean"/>
                <a:sym typeface="Century Gothic Paneuropean"/>
              </a:rPr>
              <a:t>s</a:t>
            </a:r>
          </a:p>
          <a:p>
            <a:pPr marL="457200" indent="-457200">
              <a:lnSpc>
                <a:spcPts val="498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l-GR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entury Gothic Paneuropean"/>
              </a:rPr>
              <a:t>Φορολογική Ενημερότητα </a:t>
            </a:r>
            <a:endParaRPr lang="en-US" sz="2400" strike="noStrike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Century Gothic Paneuropean"/>
            </a:endParaRPr>
          </a:p>
        </p:txBody>
      </p:sp>
      <p:pic>
        <p:nvPicPr>
          <p:cNvPr id="22" name="Picture 20">
            <a:extLst>
              <a:ext uri="{FF2B5EF4-FFF2-40B4-BE49-F238E27FC236}">
                <a16:creationId xmlns:a16="http://schemas.microsoft.com/office/drawing/2014/main" id="{C0D2A61E-CC68-9D7F-C27C-9BEBDC024E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8377" y="5767422"/>
            <a:ext cx="7365332" cy="40725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23" name="Group 2">
            <a:extLst>
              <a:ext uri="{FF2B5EF4-FFF2-40B4-BE49-F238E27FC236}">
                <a16:creationId xmlns:a16="http://schemas.microsoft.com/office/drawing/2014/main" id="{1A3E1997-13AB-0A3D-D9BF-629F5C9CBE91}"/>
              </a:ext>
            </a:extLst>
          </p:cNvPr>
          <p:cNvGrpSpPr/>
          <p:nvPr/>
        </p:nvGrpSpPr>
        <p:grpSpPr>
          <a:xfrm>
            <a:off x="-2140108" y="491870"/>
            <a:ext cx="15932308" cy="1211954"/>
            <a:chOff x="0" y="0"/>
            <a:chExt cx="4708826" cy="319198"/>
          </a:xfrm>
        </p:grpSpPr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id="{F45AD6D4-B079-1399-9BBC-8FE56EC74729}"/>
                </a:ext>
              </a:extLst>
            </p:cNvPr>
            <p:cNvSpPr/>
            <p:nvPr/>
          </p:nvSpPr>
          <p:spPr>
            <a:xfrm>
              <a:off x="0" y="0"/>
              <a:ext cx="4708826" cy="319198"/>
            </a:xfrm>
            <a:custGeom>
              <a:avLst/>
              <a:gdLst/>
              <a:ahLst/>
              <a:cxnLst/>
              <a:rect l="l" t="t" r="r" b="b"/>
              <a:pathLst>
                <a:path w="4708826" h="319198">
                  <a:moveTo>
                    <a:pt x="159599" y="0"/>
                  </a:moveTo>
                  <a:lnTo>
                    <a:pt x="4549227" y="0"/>
                  </a:lnTo>
                  <a:cubicBezTo>
                    <a:pt x="4591555" y="0"/>
                    <a:pt x="4632150" y="16815"/>
                    <a:pt x="4662081" y="46745"/>
                  </a:cubicBezTo>
                  <a:cubicBezTo>
                    <a:pt x="4692011" y="76676"/>
                    <a:pt x="4708826" y="117271"/>
                    <a:pt x="4708826" y="159599"/>
                  </a:cubicBezTo>
                  <a:lnTo>
                    <a:pt x="4708826" y="159599"/>
                  </a:lnTo>
                  <a:cubicBezTo>
                    <a:pt x="4708826" y="201927"/>
                    <a:pt x="4692011" y="242522"/>
                    <a:pt x="4662081" y="272452"/>
                  </a:cubicBezTo>
                  <a:cubicBezTo>
                    <a:pt x="4632150" y="302383"/>
                    <a:pt x="4591555" y="319198"/>
                    <a:pt x="4549227" y="319198"/>
                  </a:cubicBezTo>
                  <a:lnTo>
                    <a:pt x="159599" y="319198"/>
                  </a:lnTo>
                  <a:cubicBezTo>
                    <a:pt x="117271" y="319198"/>
                    <a:pt x="76676" y="302383"/>
                    <a:pt x="46745" y="272452"/>
                  </a:cubicBezTo>
                  <a:cubicBezTo>
                    <a:pt x="16815" y="242522"/>
                    <a:pt x="0" y="201927"/>
                    <a:pt x="0" y="159599"/>
                  </a:cubicBezTo>
                  <a:lnTo>
                    <a:pt x="0" y="159599"/>
                  </a:lnTo>
                  <a:cubicBezTo>
                    <a:pt x="0" y="117271"/>
                    <a:pt x="16815" y="76676"/>
                    <a:pt x="46745" y="46745"/>
                  </a:cubicBezTo>
                  <a:cubicBezTo>
                    <a:pt x="76676" y="16815"/>
                    <a:pt x="117271" y="0"/>
                    <a:pt x="15959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25" name="TextBox 4">
              <a:extLst>
                <a:ext uri="{FF2B5EF4-FFF2-40B4-BE49-F238E27FC236}">
                  <a16:creationId xmlns:a16="http://schemas.microsoft.com/office/drawing/2014/main" id="{4369BF33-AAEE-3F9F-3D08-6F53BDB92FDE}"/>
                </a:ext>
              </a:extLst>
            </p:cNvPr>
            <p:cNvSpPr txBox="1"/>
            <p:nvPr/>
          </p:nvSpPr>
          <p:spPr>
            <a:xfrm>
              <a:off x="0" y="-38100"/>
              <a:ext cx="4708826" cy="357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26" name="TextBox 10">
            <a:extLst>
              <a:ext uri="{FF2B5EF4-FFF2-40B4-BE49-F238E27FC236}">
                <a16:creationId xmlns:a16="http://schemas.microsoft.com/office/drawing/2014/main" id="{7137CF93-18FA-0541-A3E6-42C1842ACF10}"/>
              </a:ext>
            </a:extLst>
          </p:cNvPr>
          <p:cNvSpPr txBox="1"/>
          <p:nvPr/>
        </p:nvSpPr>
        <p:spPr>
          <a:xfrm>
            <a:off x="-6096000" y="739171"/>
            <a:ext cx="19005275" cy="160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467"/>
              </a:lnSpc>
            </a:pPr>
            <a:r>
              <a:rPr lang="en-US" sz="4619" b="1" dirty="0">
                <a:solidFill>
                  <a:schemeClr val="bg1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Ο Κύκλος Λειτουργίας του Κόμβου DigiWest</a:t>
            </a:r>
          </a:p>
          <a:p>
            <a:pPr algn="r">
              <a:lnSpc>
                <a:spcPts val="6467"/>
              </a:lnSpc>
            </a:pPr>
            <a:endParaRPr lang="en-US" sz="4619" b="1" dirty="0">
              <a:solidFill>
                <a:srgbClr val="025896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grpSp>
        <p:nvGrpSpPr>
          <p:cNvPr id="6" name="Group 14">
            <a:extLst>
              <a:ext uri="{FF2B5EF4-FFF2-40B4-BE49-F238E27FC236}">
                <a16:creationId xmlns:a16="http://schemas.microsoft.com/office/drawing/2014/main" id="{FEE152F8-9AD9-CDFD-D8CE-7B731F288989}"/>
              </a:ext>
            </a:extLst>
          </p:cNvPr>
          <p:cNvGrpSpPr/>
          <p:nvPr/>
        </p:nvGrpSpPr>
        <p:grpSpPr>
          <a:xfrm>
            <a:off x="14089732" y="659168"/>
            <a:ext cx="4037691" cy="1941760"/>
            <a:chOff x="0" y="0"/>
            <a:chExt cx="5383588" cy="2589013"/>
          </a:xfrm>
        </p:grpSpPr>
        <p:sp>
          <p:nvSpPr>
            <p:cNvPr id="7" name="Freeform 15">
              <a:extLst>
                <a:ext uri="{FF2B5EF4-FFF2-40B4-BE49-F238E27FC236}">
                  <a16:creationId xmlns:a16="http://schemas.microsoft.com/office/drawing/2014/main" id="{76A511FD-D128-46C2-BE53-EB6F90021ADB}"/>
                </a:ext>
              </a:extLst>
            </p:cNvPr>
            <p:cNvSpPr/>
            <p:nvPr/>
          </p:nvSpPr>
          <p:spPr>
            <a:xfrm>
              <a:off x="0" y="1355489"/>
              <a:ext cx="5383588" cy="1233524"/>
            </a:xfrm>
            <a:custGeom>
              <a:avLst/>
              <a:gdLst/>
              <a:ahLst/>
              <a:cxnLst/>
              <a:rect l="l" t="t" r="r" b="b"/>
              <a:pathLst>
                <a:path w="5383588" h="1233524">
                  <a:moveTo>
                    <a:pt x="0" y="0"/>
                  </a:moveTo>
                  <a:lnTo>
                    <a:pt x="5383588" y="0"/>
                  </a:lnTo>
                  <a:lnTo>
                    <a:pt x="5383588" y="1233524"/>
                  </a:lnTo>
                  <a:lnTo>
                    <a:pt x="0" y="1233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81551" r="-4348" b="-40656"/>
              </a:stretch>
            </a:blipFill>
          </p:spPr>
        </p:sp>
        <p:sp>
          <p:nvSpPr>
            <p:cNvPr id="8" name="Freeform 16">
              <a:extLst>
                <a:ext uri="{FF2B5EF4-FFF2-40B4-BE49-F238E27FC236}">
                  <a16:creationId xmlns:a16="http://schemas.microsoft.com/office/drawing/2014/main" id="{E64D8517-21BE-4B94-FE46-7F4EE8963027}"/>
                </a:ext>
              </a:extLst>
            </p:cNvPr>
            <p:cNvSpPr/>
            <p:nvPr/>
          </p:nvSpPr>
          <p:spPr>
            <a:xfrm>
              <a:off x="2001689" y="0"/>
              <a:ext cx="1590277" cy="1462662"/>
            </a:xfrm>
            <a:custGeom>
              <a:avLst/>
              <a:gdLst/>
              <a:ahLst/>
              <a:cxnLst/>
              <a:rect l="l" t="t" r="r" b="b"/>
              <a:pathLst>
                <a:path w="1590277" h="1462662">
                  <a:moveTo>
                    <a:pt x="0" y="0"/>
                  </a:moveTo>
                  <a:lnTo>
                    <a:pt x="1590277" y="0"/>
                  </a:lnTo>
                  <a:lnTo>
                    <a:pt x="1590277" y="1462662"/>
                  </a:lnTo>
                  <a:lnTo>
                    <a:pt x="0" y="1462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19770" t="-37543" r="-120387" b="-124115"/>
              </a:stretch>
            </a:blipFill>
          </p:spPr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6C9A">
                <a:alpha val="100000"/>
              </a:srgbClr>
            </a:gs>
            <a:gs pos="100000">
              <a:srgbClr val="22165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0858057" y="-1009336"/>
            <a:ext cx="1106025" cy="10061203"/>
            <a:chOff x="0" y="0"/>
            <a:chExt cx="291299" cy="26498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299" cy="2649864"/>
            </a:xfrm>
            <a:custGeom>
              <a:avLst/>
              <a:gdLst/>
              <a:ahLst/>
              <a:cxnLst/>
              <a:rect l="l" t="t" r="r" b="b"/>
              <a:pathLst>
                <a:path w="291299" h="2649864">
                  <a:moveTo>
                    <a:pt x="145649" y="0"/>
                  </a:moveTo>
                  <a:lnTo>
                    <a:pt x="145649" y="0"/>
                  </a:lnTo>
                  <a:cubicBezTo>
                    <a:pt x="184278" y="0"/>
                    <a:pt x="221325" y="15345"/>
                    <a:pt x="248639" y="42660"/>
                  </a:cubicBezTo>
                  <a:cubicBezTo>
                    <a:pt x="275954" y="69974"/>
                    <a:pt x="291299" y="107021"/>
                    <a:pt x="291299" y="145649"/>
                  </a:cubicBezTo>
                  <a:lnTo>
                    <a:pt x="291299" y="2504215"/>
                  </a:lnTo>
                  <a:cubicBezTo>
                    <a:pt x="291299" y="2542843"/>
                    <a:pt x="275954" y="2579890"/>
                    <a:pt x="248639" y="2607204"/>
                  </a:cubicBezTo>
                  <a:cubicBezTo>
                    <a:pt x="221325" y="2634519"/>
                    <a:pt x="184278" y="2649864"/>
                    <a:pt x="145649" y="2649864"/>
                  </a:cubicBezTo>
                  <a:lnTo>
                    <a:pt x="145649" y="2649864"/>
                  </a:lnTo>
                  <a:cubicBezTo>
                    <a:pt x="107021" y="2649864"/>
                    <a:pt x="69974" y="2634519"/>
                    <a:pt x="42660" y="2607204"/>
                  </a:cubicBezTo>
                  <a:cubicBezTo>
                    <a:pt x="15345" y="2579890"/>
                    <a:pt x="0" y="2542843"/>
                    <a:pt x="0" y="2504215"/>
                  </a:cubicBezTo>
                  <a:lnTo>
                    <a:pt x="0" y="145649"/>
                  </a:lnTo>
                  <a:cubicBezTo>
                    <a:pt x="0" y="107021"/>
                    <a:pt x="15345" y="69974"/>
                    <a:pt x="42660" y="42660"/>
                  </a:cubicBezTo>
                  <a:cubicBezTo>
                    <a:pt x="69974" y="15345"/>
                    <a:pt x="107021" y="0"/>
                    <a:pt x="14564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26000"/>
                  </a:srgbClr>
                </a:gs>
                <a:gs pos="100000">
                  <a:srgbClr val="3F7F93">
                    <a:alpha val="26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1299" cy="2687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5354163" y="794754"/>
            <a:ext cx="1106025" cy="10061203"/>
            <a:chOff x="0" y="0"/>
            <a:chExt cx="291299" cy="26498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1299" cy="2649864"/>
            </a:xfrm>
            <a:custGeom>
              <a:avLst/>
              <a:gdLst/>
              <a:ahLst/>
              <a:cxnLst/>
              <a:rect l="l" t="t" r="r" b="b"/>
              <a:pathLst>
                <a:path w="291299" h="2649864">
                  <a:moveTo>
                    <a:pt x="145649" y="0"/>
                  </a:moveTo>
                  <a:lnTo>
                    <a:pt x="145649" y="0"/>
                  </a:lnTo>
                  <a:cubicBezTo>
                    <a:pt x="184278" y="0"/>
                    <a:pt x="221325" y="15345"/>
                    <a:pt x="248639" y="42660"/>
                  </a:cubicBezTo>
                  <a:cubicBezTo>
                    <a:pt x="275954" y="69974"/>
                    <a:pt x="291299" y="107021"/>
                    <a:pt x="291299" y="145649"/>
                  </a:cubicBezTo>
                  <a:lnTo>
                    <a:pt x="291299" y="2504215"/>
                  </a:lnTo>
                  <a:cubicBezTo>
                    <a:pt x="291299" y="2542843"/>
                    <a:pt x="275954" y="2579890"/>
                    <a:pt x="248639" y="2607204"/>
                  </a:cubicBezTo>
                  <a:cubicBezTo>
                    <a:pt x="221325" y="2634519"/>
                    <a:pt x="184278" y="2649864"/>
                    <a:pt x="145649" y="2649864"/>
                  </a:cubicBezTo>
                  <a:lnTo>
                    <a:pt x="145649" y="2649864"/>
                  </a:lnTo>
                  <a:cubicBezTo>
                    <a:pt x="107021" y="2649864"/>
                    <a:pt x="69974" y="2634519"/>
                    <a:pt x="42660" y="2607204"/>
                  </a:cubicBezTo>
                  <a:cubicBezTo>
                    <a:pt x="15345" y="2579890"/>
                    <a:pt x="0" y="2542843"/>
                    <a:pt x="0" y="2504215"/>
                  </a:cubicBezTo>
                  <a:lnTo>
                    <a:pt x="0" y="145649"/>
                  </a:lnTo>
                  <a:cubicBezTo>
                    <a:pt x="0" y="107021"/>
                    <a:pt x="15345" y="69974"/>
                    <a:pt x="42660" y="42660"/>
                  </a:cubicBezTo>
                  <a:cubicBezTo>
                    <a:pt x="69974" y="15345"/>
                    <a:pt x="107021" y="0"/>
                    <a:pt x="14564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26000"/>
                  </a:srgbClr>
                </a:gs>
                <a:gs pos="100000">
                  <a:srgbClr val="3F7F93">
                    <a:alpha val="26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91299" cy="2687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 rot="2700000">
            <a:off x="10650305" y="1119005"/>
            <a:ext cx="893373" cy="5693483"/>
            <a:chOff x="0" y="0"/>
            <a:chExt cx="235292" cy="149951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5292" cy="1499518"/>
            </a:xfrm>
            <a:custGeom>
              <a:avLst/>
              <a:gdLst/>
              <a:ahLst/>
              <a:cxnLst/>
              <a:rect l="l" t="t" r="r" b="b"/>
              <a:pathLst>
                <a:path w="235292" h="1499518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1381873"/>
                  </a:lnTo>
                  <a:cubicBezTo>
                    <a:pt x="235292" y="1413074"/>
                    <a:pt x="222897" y="1442998"/>
                    <a:pt x="200834" y="1465061"/>
                  </a:cubicBezTo>
                  <a:cubicBezTo>
                    <a:pt x="178771" y="1487123"/>
                    <a:pt x="148847" y="1499518"/>
                    <a:pt x="117646" y="1499518"/>
                  </a:cubicBezTo>
                  <a:lnTo>
                    <a:pt x="117646" y="1499518"/>
                  </a:lnTo>
                  <a:cubicBezTo>
                    <a:pt x="86444" y="1499518"/>
                    <a:pt x="56521" y="1487123"/>
                    <a:pt x="34458" y="1465061"/>
                  </a:cubicBezTo>
                  <a:cubicBezTo>
                    <a:pt x="12395" y="1442998"/>
                    <a:pt x="0" y="1413074"/>
                    <a:pt x="0" y="1381873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>
                  <a:alpha val="25882"/>
                </a:srgbClr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35292" cy="15376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 rot="2700000">
            <a:off x="14542998" y="251704"/>
            <a:ext cx="893373" cy="3529970"/>
            <a:chOff x="0" y="0"/>
            <a:chExt cx="235292" cy="9297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26000"/>
                  </a:srgbClr>
                </a:gs>
                <a:gs pos="100000">
                  <a:srgbClr val="3F7F93">
                    <a:alpha val="26000"/>
                  </a:srgbClr>
                </a:gs>
              </a:gsLst>
              <a:lin ang="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4" name="Group 14"/>
          <p:cNvGrpSpPr/>
          <p:nvPr/>
        </p:nvGrpSpPr>
        <p:grpSpPr>
          <a:xfrm rot="2700000">
            <a:off x="13002397" y="-4089534"/>
            <a:ext cx="1210423" cy="8004906"/>
            <a:chOff x="0" y="0"/>
            <a:chExt cx="318794" cy="210828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18794" cy="2108288"/>
            </a:xfrm>
            <a:custGeom>
              <a:avLst/>
              <a:gdLst/>
              <a:ahLst/>
              <a:cxnLst/>
              <a:rect l="l" t="t" r="r" b="b"/>
              <a:pathLst>
                <a:path w="318794" h="2108288">
                  <a:moveTo>
                    <a:pt x="159397" y="0"/>
                  </a:moveTo>
                  <a:lnTo>
                    <a:pt x="159397" y="0"/>
                  </a:lnTo>
                  <a:cubicBezTo>
                    <a:pt x="247430" y="0"/>
                    <a:pt x="318794" y="71365"/>
                    <a:pt x="318794" y="159397"/>
                  </a:cubicBezTo>
                  <a:lnTo>
                    <a:pt x="318794" y="1948891"/>
                  </a:lnTo>
                  <a:cubicBezTo>
                    <a:pt x="318794" y="1991165"/>
                    <a:pt x="302001" y="2031709"/>
                    <a:pt x="272108" y="2061602"/>
                  </a:cubicBezTo>
                  <a:cubicBezTo>
                    <a:pt x="242215" y="2091494"/>
                    <a:pt x="201672" y="2108288"/>
                    <a:pt x="159397" y="2108288"/>
                  </a:cubicBezTo>
                  <a:lnTo>
                    <a:pt x="159397" y="2108288"/>
                  </a:lnTo>
                  <a:cubicBezTo>
                    <a:pt x="117122" y="2108288"/>
                    <a:pt x="76579" y="2091494"/>
                    <a:pt x="46686" y="2061602"/>
                  </a:cubicBezTo>
                  <a:cubicBezTo>
                    <a:pt x="16794" y="2031709"/>
                    <a:pt x="0" y="1991165"/>
                    <a:pt x="0" y="1948891"/>
                  </a:cubicBezTo>
                  <a:lnTo>
                    <a:pt x="0" y="159397"/>
                  </a:lnTo>
                  <a:cubicBezTo>
                    <a:pt x="0" y="117122"/>
                    <a:pt x="16794" y="76579"/>
                    <a:pt x="46686" y="46686"/>
                  </a:cubicBezTo>
                  <a:cubicBezTo>
                    <a:pt x="76579" y="16794"/>
                    <a:pt x="117122" y="0"/>
                    <a:pt x="1593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26000"/>
                  </a:srgbClr>
                </a:gs>
                <a:gs pos="100000">
                  <a:srgbClr val="3F7F93">
                    <a:alpha val="2600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18794" cy="21463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473254" y="2732908"/>
            <a:ext cx="876244" cy="87624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26000"/>
                  </a:srgbClr>
                </a:gs>
                <a:gs pos="100000">
                  <a:srgbClr val="3F7F93">
                    <a:alpha val="26000"/>
                  </a:srgbClr>
                </a:gs>
              </a:gsLst>
              <a:lin ang="2700000"/>
            </a:gra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451971" y="8381409"/>
            <a:ext cx="1395080" cy="139508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26000"/>
                  </a:srgbClr>
                </a:gs>
                <a:gs pos="100000">
                  <a:srgbClr val="3F7F93">
                    <a:alpha val="26000"/>
                  </a:srgbClr>
                </a:gs>
              </a:gsLst>
              <a:lin ang="0"/>
            </a:gra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23" name="Group 23"/>
          <p:cNvGrpSpPr/>
          <p:nvPr/>
        </p:nvGrpSpPr>
        <p:grpSpPr>
          <a:xfrm rot="2700000">
            <a:off x="15929375" y="-1109904"/>
            <a:ext cx="893373" cy="3529970"/>
            <a:chOff x="0" y="0"/>
            <a:chExt cx="235292" cy="92970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>
                  <a:alpha val="25882"/>
                </a:srgbClr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7183391" y="525521"/>
            <a:ext cx="876244" cy="876244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26000"/>
                  </a:srgbClr>
                </a:gs>
                <a:gs pos="100000">
                  <a:srgbClr val="3F7F93">
                    <a:alpha val="26000"/>
                  </a:srgbClr>
                </a:gs>
              </a:gsLst>
              <a:lin ang="0"/>
            </a:gradFill>
          </p:spPr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29" name="Group 29"/>
          <p:cNvGrpSpPr/>
          <p:nvPr/>
        </p:nvGrpSpPr>
        <p:grpSpPr>
          <a:xfrm rot="2700000">
            <a:off x="12149848" y="-1691931"/>
            <a:ext cx="893373" cy="3529970"/>
            <a:chOff x="0" y="0"/>
            <a:chExt cx="235292" cy="92970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>
                  <a:alpha val="25882"/>
                </a:srgbClr>
              </a:solidFill>
              <a:prstDash val="solid"/>
              <a:round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32" name="Group 32"/>
          <p:cNvGrpSpPr/>
          <p:nvPr/>
        </p:nvGrpSpPr>
        <p:grpSpPr>
          <a:xfrm rot="2700000">
            <a:off x="13265412" y="7920195"/>
            <a:ext cx="893373" cy="3529970"/>
            <a:chOff x="0" y="0"/>
            <a:chExt cx="235292" cy="92970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>
                  <a:alpha val="25882"/>
                </a:srgbClr>
              </a:solidFill>
              <a:prstDash val="solid"/>
              <a:round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35" name="Group 35"/>
          <p:cNvGrpSpPr/>
          <p:nvPr/>
        </p:nvGrpSpPr>
        <p:grpSpPr>
          <a:xfrm rot="2700000">
            <a:off x="18110407" y="4539103"/>
            <a:ext cx="893373" cy="3529970"/>
            <a:chOff x="0" y="0"/>
            <a:chExt cx="235292" cy="929704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>
                  <a:alpha val="25882"/>
                </a:srgbClr>
              </a:solidFill>
              <a:prstDash val="solid"/>
              <a:round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678196" y="7969477"/>
            <a:ext cx="8381439" cy="2695073"/>
            <a:chOff x="0" y="0"/>
            <a:chExt cx="11175252" cy="3593431"/>
          </a:xfrm>
        </p:grpSpPr>
        <p:sp>
          <p:nvSpPr>
            <p:cNvPr id="39" name="Freeform 39"/>
            <p:cNvSpPr/>
            <p:nvPr/>
          </p:nvSpPr>
          <p:spPr>
            <a:xfrm>
              <a:off x="3685281" y="1155387"/>
              <a:ext cx="7489971" cy="1282658"/>
            </a:xfrm>
            <a:custGeom>
              <a:avLst/>
              <a:gdLst/>
              <a:ahLst/>
              <a:cxnLst/>
              <a:rect l="l" t="t" r="r" b="b"/>
              <a:pathLst>
                <a:path w="7489971" h="1282658">
                  <a:moveTo>
                    <a:pt x="0" y="0"/>
                  </a:moveTo>
                  <a:lnTo>
                    <a:pt x="7489971" y="0"/>
                  </a:lnTo>
                  <a:lnTo>
                    <a:pt x="7489971" y="1282657"/>
                  </a:lnTo>
                  <a:lnTo>
                    <a:pt x="0" y="1282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0" y="0"/>
              <a:ext cx="3593431" cy="3593431"/>
            </a:xfrm>
            <a:custGeom>
              <a:avLst/>
              <a:gdLst/>
              <a:ahLst/>
              <a:cxnLst/>
              <a:rect l="l" t="t" r="r" b="b"/>
              <a:pathLst>
                <a:path w="3593431" h="3593431">
                  <a:moveTo>
                    <a:pt x="0" y="0"/>
                  </a:moveTo>
                  <a:lnTo>
                    <a:pt x="3593431" y="0"/>
                  </a:lnTo>
                  <a:lnTo>
                    <a:pt x="3593431" y="3593431"/>
                  </a:lnTo>
                  <a:lnTo>
                    <a:pt x="0" y="3593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41" name="Group 41"/>
          <p:cNvGrpSpPr/>
          <p:nvPr/>
        </p:nvGrpSpPr>
        <p:grpSpPr>
          <a:xfrm>
            <a:off x="13504416" y="306443"/>
            <a:ext cx="4555218" cy="2190643"/>
            <a:chOff x="0" y="0"/>
            <a:chExt cx="6073624" cy="2920857"/>
          </a:xfrm>
        </p:grpSpPr>
        <p:sp>
          <p:nvSpPr>
            <p:cNvPr id="42" name="Freeform 42"/>
            <p:cNvSpPr/>
            <p:nvPr/>
          </p:nvSpPr>
          <p:spPr>
            <a:xfrm>
              <a:off x="0" y="1529228"/>
              <a:ext cx="6073624" cy="1391630"/>
            </a:xfrm>
            <a:custGeom>
              <a:avLst/>
              <a:gdLst/>
              <a:ahLst/>
              <a:cxnLst/>
              <a:rect l="l" t="t" r="r" b="b"/>
              <a:pathLst>
                <a:path w="6073624" h="1391630">
                  <a:moveTo>
                    <a:pt x="0" y="0"/>
                  </a:moveTo>
                  <a:lnTo>
                    <a:pt x="6073624" y="0"/>
                  </a:lnTo>
                  <a:lnTo>
                    <a:pt x="6073624" y="1391629"/>
                  </a:lnTo>
                  <a:lnTo>
                    <a:pt x="0" y="1391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81551" r="-4348" b="-40656"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2258253" y="0"/>
              <a:ext cx="1794109" cy="1650138"/>
            </a:xfrm>
            <a:custGeom>
              <a:avLst/>
              <a:gdLst/>
              <a:ahLst/>
              <a:cxnLst/>
              <a:rect l="l" t="t" r="r" b="b"/>
              <a:pathLst>
                <a:path w="1794109" h="1650138">
                  <a:moveTo>
                    <a:pt x="0" y="0"/>
                  </a:moveTo>
                  <a:lnTo>
                    <a:pt x="1794110" y="0"/>
                  </a:lnTo>
                  <a:lnTo>
                    <a:pt x="1794110" y="1650138"/>
                  </a:lnTo>
                  <a:lnTo>
                    <a:pt x="0" y="1650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9770" t="-37543" r="-120387" b="-124115"/>
              </a:stretch>
            </a:blipFill>
          </p:spPr>
        </p:sp>
      </p:grpSp>
      <p:grpSp>
        <p:nvGrpSpPr>
          <p:cNvPr id="44" name="Group 44"/>
          <p:cNvGrpSpPr/>
          <p:nvPr/>
        </p:nvGrpSpPr>
        <p:grpSpPr>
          <a:xfrm>
            <a:off x="-808474" y="341263"/>
            <a:ext cx="11625739" cy="1422319"/>
            <a:chOff x="0" y="-66675"/>
            <a:chExt cx="3061923" cy="374603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3061923" cy="204923"/>
            </a:xfrm>
            <a:custGeom>
              <a:avLst/>
              <a:gdLst/>
              <a:ahLst/>
              <a:cxnLst/>
              <a:rect l="l" t="t" r="r" b="b"/>
              <a:pathLst>
                <a:path w="3061923" h="307928">
                  <a:moveTo>
                    <a:pt x="153964" y="0"/>
                  </a:moveTo>
                  <a:lnTo>
                    <a:pt x="2907959" y="0"/>
                  </a:lnTo>
                  <a:cubicBezTo>
                    <a:pt x="2948793" y="0"/>
                    <a:pt x="2987954" y="16221"/>
                    <a:pt x="3016828" y="45095"/>
                  </a:cubicBezTo>
                  <a:cubicBezTo>
                    <a:pt x="3045702" y="73969"/>
                    <a:pt x="3061923" y="113130"/>
                    <a:pt x="3061923" y="153964"/>
                  </a:cubicBezTo>
                  <a:lnTo>
                    <a:pt x="3061923" y="153964"/>
                  </a:lnTo>
                  <a:cubicBezTo>
                    <a:pt x="3061923" y="238996"/>
                    <a:pt x="2992991" y="307928"/>
                    <a:pt x="2907959" y="307928"/>
                  </a:cubicBezTo>
                  <a:lnTo>
                    <a:pt x="153964" y="307928"/>
                  </a:lnTo>
                  <a:cubicBezTo>
                    <a:pt x="68932" y="307928"/>
                    <a:pt x="0" y="238996"/>
                    <a:pt x="0" y="153964"/>
                  </a:cubicBezTo>
                  <a:lnTo>
                    <a:pt x="0" y="153964"/>
                  </a:lnTo>
                  <a:cubicBezTo>
                    <a:pt x="0" y="68932"/>
                    <a:pt x="68932" y="0"/>
                    <a:pt x="15396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46" name="TextBox 46"/>
            <p:cNvSpPr txBox="1"/>
            <p:nvPr/>
          </p:nvSpPr>
          <p:spPr>
            <a:xfrm>
              <a:off x="0" y="-66675"/>
              <a:ext cx="3061923" cy="3746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sz="3099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Επίσημη Ιστοσελίδα του Έργου</a:t>
              </a:r>
            </a:p>
          </p:txBody>
        </p:sp>
      </p:grpSp>
      <p:pic>
        <p:nvPicPr>
          <p:cNvPr id="47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949" y="872577"/>
            <a:ext cx="9885589" cy="9817137"/>
          </a:xfrm>
          <a:prstGeom prst="rect">
            <a:avLst/>
          </a:prstGeom>
        </p:spPr>
      </p:pic>
      <p:sp>
        <p:nvSpPr>
          <p:cNvPr id="48" name="Freeform 48">
            <a:hlinkClick r:id="rId6" tooltip="https://digiwest-pde.gr"/>
          </p:cNvPr>
          <p:cNvSpPr/>
          <p:nvPr/>
        </p:nvSpPr>
        <p:spPr>
          <a:xfrm>
            <a:off x="8986238" y="5439660"/>
            <a:ext cx="2270475" cy="2428316"/>
          </a:xfrm>
          <a:custGeom>
            <a:avLst/>
            <a:gdLst/>
            <a:ahLst/>
            <a:cxnLst/>
            <a:rect l="l" t="t" r="r" b="b"/>
            <a:pathLst>
              <a:path w="2270475" h="2428316">
                <a:moveTo>
                  <a:pt x="0" y="0"/>
                </a:moveTo>
                <a:lnTo>
                  <a:pt x="2270475" y="0"/>
                </a:lnTo>
                <a:lnTo>
                  <a:pt x="2270475" y="2428316"/>
                </a:lnTo>
                <a:lnTo>
                  <a:pt x="0" y="24283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6C9A">
                <a:alpha val="100000"/>
              </a:srgbClr>
            </a:gs>
            <a:gs pos="100000">
              <a:srgbClr val="22165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00000">
            <a:off x="10858057" y="-1009336"/>
            <a:ext cx="1106025" cy="10061203"/>
            <a:chOff x="0" y="0"/>
            <a:chExt cx="291299" cy="26498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299" cy="2649864"/>
            </a:xfrm>
            <a:custGeom>
              <a:avLst/>
              <a:gdLst/>
              <a:ahLst/>
              <a:cxnLst/>
              <a:rect l="l" t="t" r="r" b="b"/>
              <a:pathLst>
                <a:path w="291299" h="2649864">
                  <a:moveTo>
                    <a:pt x="145649" y="0"/>
                  </a:moveTo>
                  <a:lnTo>
                    <a:pt x="145649" y="0"/>
                  </a:lnTo>
                  <a:cubicBezTo>
                    <a:pt x="184278" y="0"/>
                    <a:pt x="221325" y="15345"/>
                    <a:pt x="248639" y="42660"/>
                  </a:cubicBezTo>
                  <a:cubicBezTo>
                    <a:pt x="275954" y="69974"/>
                    <a:pt x="291299" y="107021"/>
                    <a:pt x="291299" y="145649"/>
                  </a:cubicBezTo>
                  <a:lnTo>
                    <a:pt x="291299" y="2504215"/>
                  </a:lnTo>
                  <a:cubicBezTo>
                    <a:pt x="291299" y="2542843"/>
                    <a:pt x="275954" y="2579890"/>
                    <a:pt x="248639" y="2607204"/>
                  </a:cubicBezTo>
                  <a:cubicBezTo>
                    <a:pt x="221325" y="2634519"/>
                    <a:pt x="184278" y="2649864"/>
                    <a:pt x="145649" y="2649864"/>
                  </a:cubicBezTo>
                  <a:lnTo>
                    <a:pt x="145649" y="2649864"/>
                  </a:lnTo>
                  <a:cubicBezTo>
                    <a:pt x="107021" y="2649864"/>
                    <a:pt x="69974" y="2634519"/>
                    <a:pt x="42660" y="2607204"/>
                  </a:cubicBezTo>
                  <a:cubicBezTo>
                    <a:pt x="15345" y="2579890"/>
                    <a:pt x="0" y="2542843"/>
                    <a:pt x="0" y="2504215"/>
                  </a:cubicBezTo>
                  <a:lnTo>
                    <a:pt x="0" y="145649"/>
                  </a:lnTo>
                  <a:cubicBezTo>
                    <a:pt x="0" y="107021"/>
                    <a:pt x="15345" y="69974"/>
                    <a:pt x="42660" y="42660"/>
                  </a:cubicBezTo>
                  <a:cubicBezTo>
                    <a:pt x="69974" y="15345"/>
                    <a:pt x="107021" y="0"/>
                    <a:pt x="14564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26000"/>
                  </a:srgbClr>
                </a:gs>
                <a:gs pos="100000">
                  <a:srgbClr val="3F7F93">
                    <a:alpha val="26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1299" cy="2687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 rot="2700000">
            <a:off x="15354163" y="794754"/>
            <a:ext cx="1106025" cy="10061203"/>
            <a:chOff x="0" y="0"/>
            <a:chExt cx="291299" cy="26498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1299" cy="2649864"/>
            </a:xfrm>
            <a:custGeom>
              <a:avLst/>
              <a:gdLst/>
              <a:ahLst/>
              <a:cxnLst/>
              <a:rect l="l" t="t" r="r" b="b"/>
              <a:pathLst>
                <a:path w="291299" h="2649864">
                  <a:moveTo>
                    <a:pt x="145649" y="0"/>
                  </a:moveTo>
                  <a:lnTo>
                    <a:pt x="145649" y="0"/>
                  </a:lnTo>
                  <a:cubicBezTo>
                    <a:pt x="184278" y="0"/>
                    <a:pt x="221325" y="15345"/>
                    <a:pt x="248639" y="42660"/>
                  </a:cubicBezTo>
                  <a:cubicBezTo>
                    <a:pt x="275954" y="69974"/>
                    <a:pt x="291299" y="107021"/>
                    <a:pt x="291299" y="145649"/>
                  </a:cubicBezTo>
                  <a:lnTo>
                    <a:pt x="291299" y="2504215"/>
                  </a:lnTo>
                  <a:cubicBezTo>
                    <a:pt x="291299" y="2542843"/>
                    <a:pt x="275954" y="2579890"/>
                    <a:pt x="248639" y="2607204"/>
                  </a:cubicBezTo>
                  <a:cubicBezTo>
                    <a:pt x="221325" y="2634519"/>
                    <a:pt x="184278" y="2649864"/>
                    <a:pt x="145649" y="2649864"/>
                  </a:cubicBezTo>
                  <a:lnTo>
                    <a:pt x="145649" y="2649864"/>
                  </a:lnTo>
                  <a:cubicBezTo>
                    <a:pt x="107021" y="2649864"/>
                    <a:pt x="69974" y="2634519"/>
                    <a:pt x="42660" y="2607204"/>
                  </a:cubicBezTo>
                  <a:cubicBezTo>
                    <a:pt x="15345" y="2579890"/>
                    <a:pt x="0" y="2542843"/>
                    <a:pt x="0" y="2504215"/>
                  </a:cubicBezTo>
                  <a:lnTo>
                    <a:pt x="0" y="145649"/>
                  </a:lnTo>
                  <a:cubicBezTo>
                    <a:pt x="0" y="107021"/>
                    <a:pt x="15345" y="69974"/>
                    <a:pt x="42660" y="42660"/>
                  </a:cubicBezTo>
                  <a:cubicBezTo>
                    <a:pt x="69974" y="15345"/>
                    <a:pt x="107021" y="0"/>
                    <a:pt x="14564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26000"/>
                  </a:srgbClr>
                </a:gs>
                <a:gs pos="100000">
                  <a:srgbClr val="3F7F93">
                    <a:alpha val="26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91299" cy="2687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8" name="Group 8"/>
          <p:cNvGrpSpPr/>
          <p:nvPr/>
        </p:nvGrpSpPr>
        <p:grpSpPr>
          <a:xfrm rot="2700000">
            <a:off x="10650305" y="1119005"/>
            <a:ext cx="893373" cy="5693483"/>
            <a:chOff x="0" y="0"/>
            <a:chExt cx="235292" cy="149951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5292" cy="1499518"/>
            </a:xfrm>
            <a:custGeom>
              <a:avLst/>
              <a:gdLst/>
              <a:ahLst/>
              <a:cxnLst/>
              <a:rect l="l" t="t" r="r" b="b"/>
              <a:pathLst>
                <a:path w="235292" h="1499518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1381873"/>
                  </a:lnTo>
                  <a:cubicBezTo>
                    <a:pt x="235292" y="1413074"/>
                    <a:pt x="222897" y="1442998"/>
                    <a:pt x="200834" y="1465061"/>
                  </a:cubicBezTo>
                  <a:cubicBezTo>
                    <a:pt x="178771" y="1487123"/>
                    <a:pt x="148847" y="1499518"/>
                    <a:pt x="117646" y="1499518"/>
                  </a:cubicBezTo>
                  <a:lnTo>
                    <a:pt x="117646" y="1499518"/>
                  </a:lnTo>
                  <a:cubicBezTo>
                    <a:pt x="86444" y="1499518"/>
                    <a:pt x="56521" y="1487123"/>
                    <a:pt x="34458" y="1465061"/>
                  </a:cubicBezTo>
                  <a:cubicBezTo>
                    <a:pt x="12395" y="1442998"/>
                    <a:pt x="0" y="1413074"/>
                    <a:pt x="0" y="1381873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>
                  <a:alpha val="25882"/>
                </a:srgbClr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35292" cy="15376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1" name="Group 11"/>
          <p:cNvGrpSpPr/>
          <p:nvPr/>
        </p:nvGrpSpPr>
        <p:grpSpPr>
          <a:xfrm rot="2700000">
            <a:off x="14542998" y="251704"/>
            <a:ext cx="893373" cy="3529970"/>
            <a:chOff x="0" y="0"/>
            <a:chExt cx="235292" cy="9297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26000"/>
                  </a:srgbClr>
                </a:gs>
                <a:gs pos="100000">
                  <a:srgbClr val="3F7F93">
                    <a:alpha val="26000"/>
                  </a:srgbClr>
                </a:gs>
              </a:gsLst>
              <a:lin ang="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4" name="Group 14"/>
          <p:cNvGrpSpPr/>
          <p:nvPr/>
        </p:nvGrpSpPr>
        <p:grpSpPr>
          <a:xfrm rot="2700000">
            <a:off x="13002397" y="-4089534"/>
            <a:ext cx="1210423" cy="8004906"/>
            <a:chOff x="0" y="0"/>
            <a:chExt cx="318794" cy="210828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18794" cy="2108288"/>
            </a:xfrm>
            <a:custGeom>
              <a:avLst/>
              <a:gdLst/>
              <a:ahLst/>
              <a:cxnLst/>
              <a:rect l="l" t="t" r="r" b="b"/>
              <a:pathLst>
                <a:path w="318794" h="2108288">
                  <a:moveTo>
                    <a:pt x="159397" y="0"/>
                  </a:moveTo>
                  <a:lnTo>
                    <a:pt x="159397" y="0"/>
                  </a:lnTo>
                  <a:cubicBezTo>
                    <a:pt x="247430" y="0"/>
                    <a:pt x="318794" y="71365"/>
                    <a:pt x="318794" y="159397"/>
                  </a:cubicBezTo>
                  <a:lnTo>
                    <a:pt x="318794" y="1948891"/>
                  </a:lnTo>
                  <a:cubicBezTo>
                    <a:pt x="318794" y="1991165"/>
                    <a:pt x="302001" y="2031709"/>
                    <a:pt x="272108" y="2061602"/>
                  </a:cubicBezTo>
                  <a:cubicBezTo>
                    <a:pt x="242215" y="2091494"/>
                    <a:pt x="201672" y="2108288"/>
                    <a:pt x="159397" y="2108288"/>
                  </a:cubicBezTo>
                  <a:lnTo>
                    <a:pt x="159397" y="2108288"/>
                  </a:lnTo>
                  <a:cubicBezTo>
                    <a:pt x="117122" y="2108288"/>
                    <a:pt x="76579" y="2091494"/>
                    <a:pt x="46686" y="2061602"/>
                  </a:cubicBezTo>
                  <a:cubicBezTo>
                    <a:pt x="16794" y="2031709"/>
                    <a:pt x="0" y="1991165"/>
                    <a:pt x="0" y="1948891"/>
                  </a:cubicBezTo>
                  <a:lnTo>
                    <a:pt x="0" y="159397"/>
                  </a:lnTo>
                  <a:cubicBezTo>
                    <a:pt x="0" y="117122"/>
                    <a:pt x="16794" y="76579"/>
                    <a:pt x="46686" y="46686"/>
                  </a:cubicBezTo>
                  <a:cubicBezTo>
                    <a:pt x="76579" y="16794"/>
                    <a:pt x="117122" y="0"/>
                    <a:pt x="1593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26000"/>
                  </a:srgbClr>
                </a:gs>
                <a:gs pos="100000">
                  <a:srgbClr val="3F7F93">
                    <a:alpha val="26000"/>
                  </a:srgbClr>
                </a:gs>
              </a:gsLst>
              <a:lin ang="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18794" cy="21463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473254" y="2732908"/>
            <a:ext cx="876244" cy="876244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26000"/>
                  </a:srgbClr>
                </a:gs>
                <a:gs pos="100000">
                  <a:srgbClr val="3F7F93">
                    <a:alpha val="26000"/>
                  </a:srgbClr>
                </a:gs>
              </a:gsLst>
              <a:lin ang="2700000"/>
            </a:gra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451971" y="8381409"/>
            <a:ext cx="1395080" cy="139508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26000"/>
                  </a:srgbClr>
                </a:gs>
                <a:gs pos="100000">
                  <a:srgbClr val="3F7F93">
                    <a:alpha val="26000"/>
                  </a:srgbClr>
                </a:gs>
              </a:gsLst>
              <a:lin ang="0"/>
            </a:gra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23" name="Group 23"/>
          <p:cNvGrpSpPr/>
          <p:nvPr/>
        </p:nvGrpSpPr>
        <p:grpSpPr>
          <a:xfrm rot="2700000">
            <a:off x="15929375" y="-1109904"/>
            <a:ext cx="893373" cy="3529970"/>
            <a:chOff x="0" y="0"/>
            <a:chExt cx="235292" cy="92970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>
                  <a:alpha val="25882"/>
                </a:srgbClr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7183391" y="525521"/>
            <a:ext cx="876244" cy="876244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26000"/>
                  </a:srgbClr>
                </a:gs>
                <a:gs pos="100000">
                  <a:srgbClr val="3F7F93">
                    <a:alpha val="26000"/>
                  </a:srgbClr>
                </a:gs>
              </a:gsLst>
              <a:lin ang="0"/>
            </a:gradFill>
          </p:spPr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29" name="Group 29"/>
          <p:cNvGrpSpPr/>
          <p:nvPr/>
        </p:nvGrpSpPr>
        <p:grpSpPr>
          <a:xfrm rot="2700000">
            <a:off x="12149848" y="-1691931"/>
            <a:ext cx="893373" cy="3529970"/>
            <a:chOff x="0" y="0"/>
            <a:chExt cx="235292" cy="92970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>
                  <a:alpha val="25882"/>
                </a:srgbClr>
              </a:solidFill>
              <a:prstDash val="solid"/>
              <a:round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32" name="Group 32"/>
          <p:cNvGrpSpPr/>
          <p:nvPr/>
        </p:nvGrpSpPr>
        <p:grpSpPr>
          <a:xfrm rot="2700000">
            <a:off x="13265412" y="7920195"/>
            <a:ext cx="893373" cy="3529970"/>
            <a:chOff x="0" y="0"/>
            <a:chExt cx="235292" cy="92970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>
                  <a:alpha val="25882"/>
                </a:srgbClr>
              </a:solidFill>
              <a:prstDash val="solid"/>
              <a:round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35" name="Group 35"/>
          <p:cNvGrpSpPr/>
          <p:nvPr/>
        </p:nvGrpSpPr>
        <p:grpSpPr>
          <a:xfrm rot="2700000">
            <a:off x="18110407" y="4539103"/>
            <a:ext cx="893373" cy="3529970"/>
            <a:chOff x="0" y="0"/>
            <a:chExt cx="235292" cy="929704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>
                  <a:alpha val="25882"/>
                </a:srgbClr>
              </a:solidFill>
              <a:prstDash val="solid"/>
              <a:round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678196" y="7969477"/>
            <a:ext cx="8381439" cy="2695073"/>
            <a:chOff x="0" y="0"/>
            <a:chExt cx="11175252" cy="3593431"/>
          </a:xfrm>
        </p:grpSpPr>
        <p:sp>
          <p:nvSpPr>
            <p:cNvPr id="39" name="Freeform 39"/>
            <p:cNvSpPr/>
            <p:nvPr/>
          </p:nvSpPr>
          <p:spPr>
            <a:xfrm>
              <a:off x="3685281" y="1155387"/>
              <a:ext cx="7489971" cy="1282658"/>
            </a:xfrm>
            <a:custGeom>
              <a:avLst/>
              <a:gdLst/>
              <a:ahLst/>
              <a:cxnLst/>
              <a:rect l="l" t="t" r="r" b="b"/>
              <a:pathLst>
                <a:path w="7489971" h="1282658">
                  <a:moveTo>
                    <a:pt x="0" y="0"/>
                  </a:moveTo>
                  <a:lnTo>
                    <a:pt x="7489971" y="0"/>
                  </a:lnTo>
                  <a:lnTo>
                    <a:pt x="7489971" y="1282657"/>
                  </a:lnTo>
                  <a:lnTo>
                    <a:pt x="0" y="12826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0" y="0"/>
              <a:ext cx="3593431" cy="3593431"/>
            </a:xfrm>
            <a:custGeom>
              <a:avLst/>
              <a:gdLst/>
              <a:ahLst/>
              <a:cxnLst/>
              <a:rect l="l" t="t" r="r" b="b"/>
              <a:pathLst>
                <a:path w="3593431" h="3593431">
                  <a:moveTo>
                    <a:pt x="0" y="0"/>
                  </a:moveTo>
                  <a:lnTo>
                    <a:pt x="3593431" y="0"/>
                  </a:lnTo>
                  <a:lnTo>
                    <a:pt x="3593431" y="3593431"/>
                  </a:lnTo>
                  <a:lnTo>
                    <a:pt x="0" y="3593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41" name="Group 41"/>
          <p:cNvGrpSpPr/>
          <p:nvPr/>
        </p:nvGrpSpPr>
        <p:grpSpPr>
          <a:xfrm>
            <a:off x="13504416" y="306443"/>
            <a:ext cx="4555218" cy="2190643"/>
            <a:chOff x="0" y="0"/>
            <a:chExt cx="6073624" cy="2920857"/>
          </a:xfrm>
        </p:grpSpPr>
        <p:sp>
          <p:nvSpPr>
            <p:cNvPr id="42" name="Freeform 42"/>
            <p:cNvSpPr/>
            <p:nvPr/>
          </p:nvSpPr>
          <p:spPr>
            <a:xfrm>
              <a:off x="0" y="1529228"/>
              <a:ext cx="6073624" cy="1391630"/>
            </a:xfrm>
            <a:custGeom>
              <a:avLst/>
              <a:gdLst/>
              <a:ahLst/>
              <a:cxnLst/>
              <a:rect l="l" t="t" r="r" b="b"/>
              <a:pathLst>
                <a:path w="6073624" h="1391630">
                  <a:moveTo>
                    <a:pt x="0" y="0"/>
                  </a:moveTo>
                  <a:lnTo>
                    <a:pt x="6073624" y="0"/>
                  </a:lnTo>
                  <a:lnTo>
                    <a:pt x="6073624" y="1391629"/>
                  </a:lnTo>
                  <a:lnTo>
                    <a:pt x="0" y="1391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81551" r="-4348" b="-40656"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2258253" y="0"/>
              <a:ext cx="1794109" cy="1650138"/>
            </a:xfrm>
            <a:custGeom>
              <a:avLst/>
              <a:gdLst/>
              <a:ahLst/>
              <a:cxnLst/>
              <a:rect l="l" t="t" r="r" b="b"/>
              <a:pathLst>
                <a:path w="1794109" h="1650138">
                  <a:moveTo>
                    <a:pt x="0" y="0"/>
                  </a:moveTo>
                  <a:lnTo>
                    <a:pt x="1794110" y="0"/>
                  </a:lnTo>
                  <a:lnTo>
                    <a:pt x="1794110" y="1650138"/>
                  </a:lnTo>
                  <a:lnTo>
                    <a:pt x="0" y="1650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9770" t="-37543" r="-120387" b="-124115"/>
              </a:stretch>
            </a:blipFill>
          </p:spPr>
        </p:sp>
      </p:grpSp>
      <p:grpSp>
        <p:nvGrpSpPr>
          <p:cNvPr id="44" name="Group 44"/>
          <p:cNvGrpSpPr/>
          <p:nvPr/>
        </p:nvGrpSpPr>
        <p:grpSpPr>
          <a:xfrm>
            <a:off x="-830208" y="401925"/>
            <a:ext cx="11625739" cy="1422319"/>
            <a:chOff x="0" y="-66675"/>
            <a:chExt cx="3061923" cy="374603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3061923" cy="227279"/>
            </a:xfrm>
            <a:custGeom>
              <a:avLst/>
              <a:gdLst/>
              <a:ahLst/>
              <a:cxnLst/>
              <a:rect l="l" t="t" r="r" b="b"/>
              <a:pathLst>
                <a:path w="3061923" h="307928">
                  <a:moveTo>
                    <a:pt x="153964" y="0"/>
                  </a:moveTo>
                  <a:lnTo>
                    <a:pt x="2907959" y="0"/>
                  </a:lnTo>
                  <a:cubicBezTo>
                    <a:pt x="2948793" y="0"/>
                    <a:pt x="2987954" y="16221"/>
                    <a:pt x="3016828" y="45095"/>
                  </a:cubicBezTo>
                  <a:cubicBezTo>
                    <a:pt x="3045702" y="73969"/>
                    <a:pt x="3061923" y="113130"/>
                    <a:pt x="3061923" y="153964"/>
                  </a:cubicBezTo>
                  <a:lnTo>
                    <a:pt x="3061923" y="153964"/>
                  </a:lnTo>
                  <a:cubicBezTo>
                    <a:pt x="3061923" y="238996"/>
                    <a:pt x="2992991" y="307928"/>
                    <a:pt x="2907959" y="307928"/>
                  </a:cubicBezTo>
                  <a:lnTo>
                    <a:pt x="153964" y="307928"/>
                  </a:lnTo>
                  <a:cubicBezTo>
                    <a:pt x="68932" y="307928"/>
                    <a:pt x="0" y="238996"/>
                    <a:pt x="0" y="153964"/>
                  </a:cubicBezTo>
                  <a:lnTo>
                    <a:pt x="0" y="153964"/>
                  </a:lnTo>
                  <a:cubicBezTo>
                    <a:pt x="0" y="68932"/>
                    <a:pt x="68932" y="0"/>
                    <a:pt x="15396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l-GR" dirty="0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66675"/>
              <a:ext cx="3061923" cy="3746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  <a:spcBef>
                  <a:spcPct val="0"/>
                </a:spcBef>
              </a:pPr>
              <a:r>
                <a:rPr lang="en-US" sz="3099" dirty="0">
                  <a:solidFill>
                    <a:srgbClr val="FFFFFF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Επίσημοι Λογαριασμοί Κοινωνικών Δικτύων Έργου</a:t>
              </a:r>
            </a:p>
          </p:txBody>
        </p:sp>
      </p:grpSp>
      <p:pic>
        <p:nvPicPr>
          <p:cNvPr id="47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811" y="1567554"/>
            <a:ext cx="3928687" cy="7816980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2575" y="1750668"/>
            <a:ext cx="4018925" cy="6785664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7849" y="2532566"/>
            <a:ext cx="5276126" cy="6286572"/>
          </a:xfrm>
          <a:prstGeom prst="rect">
            <a:avLst/>
          </a:prstGeom>
        </p:spPr>
      </p:pic>
      <p:sp>
        <p:nvSpPr>
          <p:cNvPr id="50" name="Freeform 50">
            <a:hlinkClick r:id="rId8" tooltip="https://www.facebook.com/profile.php?id=61572631028955&amp;locale=el_GR"/>
          </p:cNvPr>
          <p:cNvSpPr/>
          <p:nvPr/>
        </p:nvSpPr>
        <p:spPr>
          <a:xfrm>
            <a:off x="3290513" y="8081234"/>
            <a:ext cx="1259768" cy="1303771"/>
          </a:xfrm>
          <a:custGeom>
            <a:avLst/>
            <a:gdLst/>
            <a:ahLst/>
            <a:cxnLst/>
            <a:rect l="l" t="t" r="r" b="b"/>
            <a:pathLst>
              <a:path w="1259768" h="1303771">
                <a:moveTo>
                  <a:pt x="0" y="0"/>
                </a:moveTo>
                <a:lnTo>
                  <a:pt x="1259768" y="0"/>
                </a:lnTo>
                <a:lnTo>
                  <a:pt x="1259768" y="1303770"/>
                </a:lnTo>
                <a:lnTo>
                  <a:pt x="0" y="13037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5203936" y="7416740"/>
            <a:ext cx="1365070" cy="1409104"/>
          </a:xfrm>
          <a:custGeom>
            <a:avLst/>
            <a:gdLst/>
            <a:ahLst/>
            <a:cxnLst/>
            <a:rect l="l" t="t" r="r" b="b"/>
            <a:pathLst>
              <a:path w="1365070" h="1409104">
                <a:moveTo>
                  <a:pt x="0" y="0"/>
                </a:moveTo>
                <a:lnTo>
                  <a:pt x="1365070" y="0"/>
                </a:lnTo>
                <a:lnTo>
                  <a:pt x="1365070" y="1409104"/>
                </a:lnTo>
                <a:lnTo>
                  <a:pt x="0" y="14091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52" name="Freeform 52">
            <a:hlinkClick r:id="rId11" tooltip="https://www.linkedin.com/company/digiwest-pde/?viewAsMember=true"/>
          </p:cNvPr>
          <p:cNvSpPr/>
          <p:nvPr/>
        </p:nvSpPr>
        <p:spPr>
          <a:xfrm>
            <a:off x="7787151" y="7416740"/>
            <a:ext cx="1389158" cy="1389158"/>
          </a:xfrm>
          <a:custGeom>
            <a:avLst/>
            <a:gdLst/>
            <a:ahLst/>
            <a:cxnLst/>
            <a:rect l="l" t="t" r="r" b="b"/>
            <a:pathLst>
              <a:path w="1389158" h="1389158">
                <a:moveTo>
                  <a:pt x="0" y="0"/>
                </a:moveTo>
                <a:lnTo>
                  <a:pt x="1389158" y="0"/>
                </a:lnTo>
                <a:lnTo>
                  <a:pt x="1389158" y="1389158"/>
                </a:lnTo>
                <a:lnTo>
                  <a:pt x="0" y="13891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186D">
                <a:alpha val="100000"/>
              </a:srgbClr>
            </a:gs>
            <a:gs pos="100000">
              <a:srgbClr val="3F7F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3084" y="4789965"/>
            <a:ext cx="18574169" cy="5901857"/>
          </a:xfrm>
          <a:custGeom>
            <a:avLst/>
            <a:gdLst/>
            <a:ahLst/>
            <a:cxnLst/>
            <a:rect l="l" t="t" r="r" b="b"/>
            <a:pathLst>
              <a:path w="18574169" h="5901857">
                <a:moveTo>
                  <a:pt x="0" y="0"/>
                </a:moveTo>
                <a:lnTo>
                  <a:pt x="18574168" y="0"/>
                </a:lnTo>
                <a:lnTo>
                  <a:pt x="18574168" y="5901857"/>
                </a:lnTo>
                <a:lnTo>
                  <a:pt x="0" y="59018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199" t="-285" b="-3674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6083949"/>
            <a:ext cx="1113054" cy="1061576"/>
          </a:xfrm>
          <a:custGeom>
            <a:avLst/>
            <a:gdLst/>
            <a:ahLst/>
            <a:cxnLst/>
            <a:rect l="l" t="t" r="r" b="b"/>
            <a:pathLst>
              <a:path w="1113054" h="1061576">
                <a:moveTo>
                  <a:pt x="0" y="0"/>
                </a:moveTo>
                <a:lnTo>
                  <a:pt x="1113054" y="0"/>
                </a:lnTo>
                <a:lnTo>
                  <a:pt x="1113054" y="1061575"/>
                </a:lnTo>
                <a:lnTo>
                  <a:pt x="0" y="10615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687388" y="850885"/>
            <a:ext cx="8075108" cy="11276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246"/>
              </a:lnSpc>
            </a:pPr>
            <a:r>
              <a:rPr lang="en-US" sz="6604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Επικοινωνία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72073" y="686313"/>
            <a:ext cx="4555218" cy="2190643"/>
            <a:chOff x="0" y="0"/>
            <a:chExt cx="6073624" cy="2920857"/>
          </a:xfrm>
        </p:grpSpPr>
        <p:sp>
          <p:nvSpPr>
            <p:cNvPr id="6" name="Freeform 6"/>
            <p:cNvSpPr/>
            <p:nvPr/>
          </p:nvSpPr>
          <p:spPr>
            <a:xfrm>
              <a:off x="0" y="1529228"/>
              <a:ext cx="6073624" cy="1391630"/>
            </a:xfrm>
            <a:custGeom>
              <a:avLst/>
              <a:gdLst/>
              <a:ahLst/>
              <a:cxnLst/>
              <a:rect l="l" t="t" r="r" b="b"/>
              <a:pathLst>
                <a:path w="6073624" h="1391630">
                  <a:moveTo>
                    <a:pt x="0" y="0"/>
                  </a:moveTo>
                  <a:lnTo>
                    <a:pt x="6073624" y="0"/>
                  </a:lnTo>
                  <a:lnTo>
                    <a:pt x="6073624" y="1391629"/>
                  </a:lnTo>
                  <a:lnTo>
                    <a:pt x="0" y="1391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81551" r="-4348" b="-4065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2258253" y="0"/>
              <a:ext cx="1794109" cy="1650138"/>
            </a:xfrm>
            <a:custGeom>
              <a:avLst/>
              <a:gdLst/>
              <a:ahLst/>
              <a:cxnLst/>
              <a:rect l="l" t="t" r="r" b="b"/>
              <a:pathLst>
                <a:path w="1794109" h="1650138">
                  <a:moveTo>
                    <a:pt x="0" y="0"/>
                  </a:moveTo>
                  <a:lnTo>
                    <a:pt x="1794110" y="0"/>
                  </a:lnTo>
                  <a:lnTo>
                    <a:pt x="1794110" y="1650138"/>
                  </a:lnTo>
                  <a:lnTo>
                    <a:pt x="0" y="1650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9770" t="-37543" r="-120387" b="-124115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073704" y="7385598"/>
            <a:ext cx="1023047" cy="1001307"/>
          </a:xfrm>
          <a:custGeom>
            <a:avLst/>
            <a:gdLst/>
            <a:ahLst/>
            <a:cxnLst/>
            <a:rect l="l" t="t" r="r" b="b"/>
            <a:pathLst>
              <a:path w="1023047" h="1001307">
                <a:moveTo>
                  <a:pt x="0" y="0"/>
                </a:moveTo>
                <a:lnTo>
                  <a:pt x="1023047" y="0"/>
                </a:lnTo>
                <a:lnTo>
                  <a:pt x="1023047" y="1001307"/>
                </a:lnTo>
                <a:lnTo>
                  <a:pt x="0" y="10013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91529" y="3217323"/>
            <a:ext cx="11773138" cy="3011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13"/>
              </a:lnSpc>
            </a:pPr>
            <a:r>
              <a:rPr lang="en-US" sz="2899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Για πληροφορίες, διευκρινίσεις και τεχνική υποστήριξη σχετικά με τη Δράση «DigiWest – Κόμβος για τον Ψηφιακό Μετασχηματισμό των Επιχειρήσεων», οι ενδιαφερόμενες επιχειρήσεις μπορούν να επικοινωνούν με τη Δομή Υποστήριξης του Έργου:</a:t>
            </a:r>
          </a:p>
          <a:p>
            <a:pPr algn="l">
              <a:lnSpc>
                <a:spcPts val="4813"/>
              </a:lnSpc>
            </a:pPr>
            <a:endParaRPr lang="en-US" sz="2899" dirty="0">
              <a:solidFill>
                <a:srgbClr val="FFFFFF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727291" y="2111885"/>
            <a:ext cx="4773513" cy="662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72"/>
              </a:lnSpc>
              <a:spcBef>
                <a:spcPct val="0"/>
              </a:spcBef>
            </a:pPr>
            <a:r>
              <a:rPr lang="en-US" sz="3908" u="none" strike="noStrike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Στοιχεία επικοινωνίας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34928" y="6127665"/>
            <a:ext cx="8485472" cy="726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71"/>
              </a:lnSpc>
            </a:pPr>
            <a:r>
              <a:rPr lang="en-US" sz="3202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Email: info@digiwest-pde.gr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34928" y="7399180"/>
            <a:ext cx="10695272" cy="7214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371"/>
              </a:lnSpc>
              <a:spcBef>
                <a:spcPct val="0"/>
              </a:spcBef>
            </a:pPr>
            <a:r>
              <a:rPr lang="en-US" sz="3202" u="none" strike="noStrike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Ιστοσελίδα Δράσης: </a:t>
            </a:r>
            <a:r>
              <a:rPr lang="en-US" sz="3202" u="sng" strike="noStrike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  <a:hlinkClick r:id="rId6" tooltip="https://digiwest-pde.gr"/>
              </a:rPr>
              <a:t>https://digiwest-pde.gr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096068" y="8147483"/>
            <a:ext cx="7912669" cy="2544339"/>
            <a:chOff x="0" y="0"/>
            <a:chExt cx="10550225" cy="3392452"/>
          </a:xfrm>
        </p:grpSpPr>
        <p:sp>
          <p:nvSpPr>
            <p:cNvPr id="14" name="Freeform 14"/>
            <p:cNvSpPr/>
            <p:nvPr/>
          </p:nvSpPr>
          <p:spPr>
            <a:xfrm>
              <a:off x="3479165" y="1090766"/>
              <a:ext cx="7071060" cy="1210919"/>
            </a:xfrm>
            <a:custGeom>
              <a:avLst/>
              <a:gdLst/>
              <a:ahLst/>
              <a:cxnLst/>
              <a:rect l="l" t="t" r="r" b="b"/>
              <a:pathLst>
                <a:path w="7071060" h="1210919">
                  <a:moveTo>
                    <a:pt x="0" y="0"/>
                  </a:moveTo>
                  <a:lnTo>
                    <a:pt x="7071060" y="0"/>
                  </a:lnTo>
                  <a:lnTo>
                    <a:pt x="7071060" y="1210919"/>
                  </a:lnTo>
                  <a:lnTo>
                    <a:pt x="0" y="1210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3392452" cy="3392452"/>
            </a:xfrm>
            <a:custGeom>
              <a:avLst/>
              <a:gdLst/>
              <a:ahLst/>
              <a:cxnLst/>
              <a:rect l="l" t="t" r="r" b="b"/>
              <a:pathLst>
                <a:path w="3392452" h="3392452">
                  <a:moveTo>
                    <a:pt x="0" y="0"/>
                  </a:moveTo>
                  <a:lnTo>
                    <a:pt x="3392452" y="0"/>
                  </a:lnTo>
                  <a:lnTo>
                    <a:pt x="3392452" y="3392452"/>
                  </a:lnTo>
                  <a:lnTo>
                    <a:pt x="0" y="3392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 rot="2700000">
            <a:off x="13353203" y="-1219940"/>
            <a:ext cx="1106025" cy="10061203"/>
            <a:chOff x="0" y="0"/>
            <a:chExt cx="291299" cy="264986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91299" cy="2649864"/>
            </a:xfrm>
            <a:custGeom>
              <a:avLst/>
              <a:gdLst/>
              <a:ahLst/>
              <a:cxnLst/>
              <a:rect l="l" t="t" r="r" b="b"/>
              <a:pathLst>
                <a:path w="291299" h="2649864">
                  <a:moveTo>
                    <a:pt x="145649" y="0"/>
                  </a:moveTo>
                  <a:lnTo>
                    <a:pt x="145649" y="0"/>
                  </a:lnTo>
                  <a:cubicBezTo>
                    <a:pt x="184278" y="0"/>
                    <a:pt x="221325" y="15345"/>
                    <a:pt x="248639" y="42660"/>
                  </a:cubicBezTo>
                  <a:cubicBezTo>
                    <a:pt x="275954" y="69974"/>
                    <a:pt x="291299" y="107021"/>
                    <a:pt x="291299" y="145649"/>
                  </a:cubicBezTo>
                  <a:lnTo>
                    <a:pt x="291299" y="2504215"/>
                  </a:lnTo>
                  <a:cubicBezTo>
                    <a:pt x="291299" y="2542843"/>
                    <a:pt x="275954" y="2579890"/>
                    <a:pt x="248639" y="2607204"/>
                  </a:cubicBezTo>
                  <a:cubicBezTo>
                    <a:pt x="221325" y="2634519"/>
                    <a:pt x="184278" y="2649864"/>
                    <a:pt x="145649" y="2649864"/>
                  </a:cubicBezTo>
                  <a:lnTo>
                    <a:pt x="145649" y="2649864"/>
                  </a:lnTo>
                  <a:cubicBezTo>
                    <a:pt x="107021" y="2649864"/>
                    <a:pt x="69974" y="2634519"/>
                    <a:pt x="42660" y="2607204"/>
                  </a:cubicBezTo>
                  <a:cubicBezTo>
                    <a:pt x="15345" y="2579890"/>
                    <a:pt x="0" y="2542843"/>
                    <a:pt x="0" y="2504215"/>
                  </a:cubicBezTo>
                  <a:lnTo>
                    <a:pt x="0" y="145649"/>
                  </a:lnTo>
                  <a:cubicBezTo>
                    <a:pt x="0" y="107021"/>
                    <a:pt x="15345" y="69974"/>
                    <a:pt x="42660" y="42660"/>
                  </a:cubicBezTo>
                  <a:cubicBezTo>
                    <a:pt x="69974" y="15345"/>
                    <a:pt x="107021" y="0"/>
                    <a:pt x="14564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91299" cy="2687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9" name="Group 19"/>
          <p:cNvGrpSpPr/>
          <p:nvPr/>
        </p:nvGrpSpPr>
        <p:grpSpPr>
          <a:xfrm rot="2700000">
            <a:off x="13145451" y="908402"/>
            <a:ext cx="893373" cy="5693483"/>
            <a:chOff x="0" y="0"/>
            <a:chExt cx="235292" cy="149951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35292" cy="1499518"/>
            </a:xfrm>
            <a:custGeom>
              <a:avLst/>
              <a:gdLst/>
              <a:ahLst/>
              <a:cxnLst/>
              <a:rect l="l" t="t" r="r" b="b"/>
              <a:pathLst>
                <a:path w="235292" h="1499518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1381873"/>
                  </a:lnTo>
                  <a:cubicBezTo>
                    <a:pt x="235292" y="1413074"/>
                    <a:pt x="222897" y="1442998"/>
                    <a:pt x="200834" y="1465061"/>
                  </a:cubicBezTo>
                  <a:cubicBezTo>
                    <a:pt x="178771" y="1487123"/>
                    <a:pt x="148847" y="1499518"/>
                    <a:pt x="117646" y="1499518"/>
                  </a:cubicBezTo>
                  <a:lnTo>
                    <a:pt x="117646" y="1499518"/>
                  </a:lnTo>
                  <a:cubicBezTo>
                    <a:pt x="86444" y="1499518"/>
                    <a:pt x="56521" y="1487123"/>
                    <a:pt x="34458" y="1465061"/>
                  </a:cubicBezTo>
                  <a:cubicBezTo>
                    <a:pt x="12395" y="1442998"/>
                    <a:pt x="0" y="1413074"/>
                    <a:pt x="0" y="1381873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235292" cy="15376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22" name="Group 22"/>
          <p:cNvGrpSpPr/>
          <p:nvPr/>
        </p:nvGrpSpPr>
        <p:grpSpPr>
          <a:xfrm rot="2700000">
            <a:off x="17038144" y="41101"/>
            <a:ext cx="893373" cy="3529970"/>
            <a:chOff x="0" y="0"/>
            <a:chExt cx="235292" cy="92970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25" name="Group 25"/>
          <p:cNvGrpSpPr/>
          <p:nvPr/>
        </p:nvGrpSpPr>
        <p:grpSpPr>
          <a:xfrm rot="2700000">
            <a:off x="15497543" y="-4300137"/>
            <a:ext cx="1210423" cy="8004906"/>
            <a:chOff x="0" y="0"/>
            <a:chExt cx="318794" cy="210828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18794" cy="2108288"/>
            </a:xfrm>
            <a:custGeom>
              <a:avLst/>
              <a:gdLst/>
              <a:ahLst/>
              <a:cxnLst/>
              <a:rect l="l" t="t" r="r" b="b"/>
              <a:pathLst>
                <a:path w="318794" h="2108288">
                  <a:moveTo>
                    <a:pt x="159397" y="0"/>
                  </a:moveTo>
                  <a:lnTo>
                    <a:pt x="159397" y="0"/>
                  </a:lnTo>
                  <a:cubicBezTo>
                    <a:pt x="247430" y="0"/>
                    <a:pt x="318794" y="71365"/>
                    <a:pt x="318794" y="159397"/>
                  </a:cubicBezTo>
                  <a:lnTo>
                    <a:pt x="318794" y="1948891"/>
                  </a:lnTo>
                  <a:cubicBezTo>
                    <a:pt x="318794" y="1991165"/>
                    <a:pt x="302001" y="2031709"/>
                    <a:pt x="272108" y="2061602"/>
                  </a:cubicBezTo>
                  <a:cubicBezTo>
                    <a:pt x="242215" y="2091494"/>
                    <a:pt x="201672" y="2108288"/>
                    <a:pt x="159397" y="2108288"/>
                  </a:cubicBezTo>
                  <a:lnTo>
                    <a:pt x="159397" y="2108288"/>
                  </a:lnTo>
                  <a:cubicBezTo>
                    <a:pt x="117122" y="2108288"/>
                    <a:pt x="76579" y="2091494"/>
                    <a:pt x="46686" y="2061602"/>
                  </a:cubicBezTo>
                  <a:cubicBezTo>
                    <a:pt x="16794" y="2031709"/>
                    <a:pt x="0" y="1991165"/>
                    <a:pt x="0" y="1948891"/>
                  </a:cubicBezTo>
                  <a:lnTo>
                    <a:pt x="0" y="159397"/>
                  </a:lnTo>
                  <a:cubicBezTo>
                    <a:pt x="0" y="117122"/>
                    <a:pt x="16794" y="76579"/>
                    <a:pt x="46686" y="46686"/>
                  </a:cubicBezTo>
                  <a:cubicBezTo>
                    <a:pt x="76579" y="16794"/>
                    <a:pt x="117122" y="0"/>
                    <a:pt x="1593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318794" cy="21463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968400" y="2522305"/>
            <a:ext cx="876244" cy="876244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31" name="Group 31"/>
          <p:cNvGrpSpPr/>
          <p:nvPr/>
        </p:nvGrpSpPr>
        <p:grpSpPr>
          <a:xfrm rot="2700000">
            <a:off x="18424521" y="-1320507"/>
            <a:ext cx="893373" cy="3529970"/>
            <a:chOff x="0" y="0"/>
            <a:chExt cx="235292" cy="929704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34" name="Group 34"/>
          <p:cNvGrpSpPr/>
          <p:nvPr/>
        </p:nvGrpSpPr>
        <p:grpSpPr>
          <a:xfrm rot="2700000">
            <a:off x="14644993" y="-1902535"/>
            <a:ext cx="893373" cy="3529970"/>
            <a:chOff x="0" y="0"/>
            <a:chExt cx="235292" cy="929704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37" name="Group 37"/>
          <p:cNvGrpSpPr/>
          <p:nvPr/>
        </p:nvGrpSpPr>
        <p:grpSpPr>
          <a:xfrm rot="2700000">
            <a:off x="17407740" y="1807268"/>
            <a:ext cx="893373" cy="3529970"/>
            <a:chOff x="0" y="0"/>
            <a:chExt cx="235292" cy="92970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5852417" y="5392261"/>
            <a:ext cx="876244" cy="876244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42" name="TextBox 4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1909560" y="8786955"/>
            <a:ext cx="8048444" cy="977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18"/>
              </a:lnSpc>
              <a:spcBef>
                <a:spcPct val="0"/>
              </a:spcBef>
            </a:pPr>
            <a:r>
              <a:rPr lang="en-US" sz="2420" i="1" u="none" strike="noStrike" dirty="0">
                <a:solidFill>
                  <a:srgbClr val="FFFFFF"/>
                </a:solidFill>
                <a:latin typeface="Century Gothic Paneuropean Italics"/>
                <a:ea typeface="Century Gothic Paneuropean Italics"/>
                <a:cs typeface="Century Gothic Paneuropean Italics"/>
                <a:sym typeface="Century Gothic Paneuropean Italics"/>
              </a:rPr>
              <a:t>Οι ανακοινώσεις αναρτώνται και επικαιροποιούνται στην παραπάνω επίσημη ιστοσελίδα της Δράσης.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6C9A">
                <a:alpha val="100000"/>
              </a:srgbClr>
            </a:gs>
            <a:gs pos="100000">
              <a:srgbClr val="22165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639680" y="4654048"/>
            <a:ext cx="19936660" cy="7282419"/>
          </a:xfrm>
          <a:custGeom>
            <a:avLst/>
            <a:gdLst/>
            <a:ahLst/>
            <a:cxnLst/>
            <a:rect l="l" t="t" r="r" b="b"/>
            <a:pathLst>
              <a:path w="19936660" h="7282419">
                <a:moveTo>
                  <a:pt x="19936660" y="0"/>
                </a:moveTo>
                <a:lnTo>
                  <a:pt x="0" y="0"/>
                </a:lnTo>
                <a:lnTo>
                  <a:pt x="0" y="7282419"/>
                </a:lnTo>
                <a:lnTo>
                  <a:pt x="19936660" y="7282419"/>
                </a:lnTo>
                <a:lnTo>
                  <a:pt x="1993666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2700000">
            <a:off x="10858057" y="-1009336"/>
            <a:ext cx="1106025" cy="10061203"/>
            <a:chOff x="0" y="0"/>
            <a:chExt cx="291299" cy="26498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299" cy="2649864"/>
            </a:xfrm>
            <a:custGeom>
              <a:avLst/>
              <a:gdLst/>
              <a:ahLst/>
              <a:cxnLst/>
              <a:rect l="l" t="t" r="r" b="b"/>
              <a:pathLst>
                <a:path w="291299" h="2649864">
                  <a:moveTo>
                    <a:pt x="145649" y="0"/>
                  </a:moveTo>
                  <a:lnTo>
                    <a:pt x="145649" y="0"/>
                  </a:lnTo>
                  <a:cubicBezTo>
                    <a:pt x="184278" y="0"/>
                    <a:pt x="221325" y="15345"/>
                    <a:pt x="248639" y="42660"/>
                  </a:cubicBezTo>
                  <a:cubicBezTo>
                    <a:pt x="275954" y="69974"/>
                    <a:pt x="291299" y="107021"/>
                    <a:pt x="291299" y="145649"/>
                  </a:cubicBezTo>
                  <a:lnTo>
                    <a:pt x="291299" y="2504215"/>
                  </a:lnTo>
                  <a:cubicBezTo>
                    <a:pt x="291299" y="2542843"/>
                    <a:pt x="275954" y="2579890"/>
                    <a:pt x="248639" y="2607204"/>
                  </a:cubicBezTo>
                  <a:cubicBezTo>
                    <a:pt x="221325" y="2634519"/>
                    <a:pt x="184278" y="2649864"/>
                    <a:pt x="145649" y="2649864"/>
                  </a:cubicBezTo>
                  <a:lnTo>
                    <a:pt x="145649" y="2649864"/>
                  </a:lnTo>
                  <a:cubicBezTo>
                    <a:pt x="107021" y="2649864"/>
                    <a:pt x="69974" y="2634519"/>
                    <a:pt x="42660" y="2607204"/>
                  </a:cubicBezTo>
                  <a:cubicBezTo>
                    <a:pt x="15345" y="2579890"/>
                    <a:pt x="0" y="2542843"/>
                    <a:pt x="0" y="2504215"/>
                  </a:cubicBezTo>
                  <a:lnTo>
                    <a:pt x="0" y="145649"/>
                  </a:lnTo>
                  <a:cubicBezTo>
                    <a:pt x="0" y="107021"/>
                    <a:pt x="15345" y="69974"/>
                    <a:pt x="42660" y="42660"/>
                  </a:cubicBezTo>
                  <a:cubicBezTo>
                    <a:pt x="69974" y="15345"/>
                    <a:pt x="107021" y="0"/>
                    <a:pt x="14564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1299" cy="2687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6" name="Group 6"/>
          <p:cNvGrpSpPr/>
          <p:nvPr/>
        </p:nvGrpSpPr>
        <p:grpSpPr>
          <a:xfrm rot="2700000">
            <a:off x="15354163" y="794754"/>
            <a:ext cx="1106025" cy="10061203"/>
            <a:chOff x="0" y="0"/>
            <a:chExt cx="291299" cy="26498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1299" cy="2649864"/>
            </a:xfrm>
            <a:custGeom>
              <a:avLst/>
              <a:gdLst/>
              <a:ahLst/>
              <a:cxnLst/>
              <a:rect l="l" t="t" r="r" b="b"/>
              <a:pathLst>
                <a:path w="291299" h="2649864">
                  <a:moveTo>
                    <a:pt x="145649" y="0"/>
                  </a:moveTo>
                  <a:lnTo>
                    <a:pt x="145649" y="0"/>
                  </a:lnTo>
                  <a:cubicBezTo>
                    <a:pt x="184278" y="0"/>
                    <a:pt x="221325" y="15345"/>
                    <a:pt x="248639" y="42660"/>
                  </a:cubicBezTo>
                  <a:cubicBezTo>
                    <a:pt x="275954" y="69974"/>
                    <a:pt x="291299" y="107021"/>
                    <a:pt x="291299" y="145649"/>
                  </a:cubicBezTo>
                  <a:lnTo>
                    <a:pt x="291299" y="2504215"/>
                  </a:lnTo>
                  <a:cubicBezTo>
                    <a:pt x="291299" y="2542843"/>
                    <a:pt x="275954" y="2579890"/>
                    <a:pt x="248639" y="2607204"/>
                  </a:cubicBezTo>
                  <a:cubicBezTo>
                    <a:pt x="221325" y="2634519"/>
                    <a:pt x="184278" y="2649864"/>
                    <a:pt x="145649" y="2649864"/>
                  </a:cubicBezTo>
                  <a:lnTo>
                    <a:pt x="145649" y="2649864"/>
                  </a:lnTo>
                  <a:cubicBezTo>
                    <a:pt x="107021" y="2649864"/>
                    <a:pt x="69974" y="2634519"/>
                    <a:pt x="42660" y="2607204"/>
                  </a:cubicBezTo>
                  <a:cubicBezTo>
                    <a:pt x="15345" y="2579890"/>
                    <a:pt x="0" y="2542843"/>
                    <a:pt x="0" y="2504215"/>
                  </a:cubicBezTo>
                  <a:lnTo>
                    <a:pt x="0" y="145649"/>
                  </a:lnTo>
                  <a:cubicBezTo>
                    <a:pt x="0" y="107021"/>
                    <a:pt x="15345" y="69974"/>
                    <a:pt x="42660" y="42660"/>
                  </a:cubicBezTo>
                  <a:cubicBezTo>
                    <a:pt x="69974" y="15345"/>
                    <a:pt x="107021" y="0"/>
                    <a:pt x="14564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91299" cy="2687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9" name="Group 9"/>
          <p:cNvGrpSpPr/>
          <p:nvPr/>
        </p:nvGrpSpPr>
        <p:grpSpPr>
          <a:xfrm rot="2700000">
            <a:off x="10650305" y="1119005"/>
            <a:ext cx="893373" cy="5693483"/>
            <a:chOff x="0" y="0"/>
            <a:chExt cx="235292" cy="149951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5292" cy="1499518"/>
            </a:xfrm>
            <a:custGeom>
              <a:avLst/>
              <a:gdLst/>
              <a:ahLst/>
              <a:cxnLst/>
              <a:rect l="l" t="t" r="r" b="b"/>
              <a:pathLst>
                <a:path w="235292" h="1499518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1381873"/>
                  </a:lnTo>
                  <a:cubicBezTo>
                    <a:pt x="235292" y="1413074"/>
                    <a:pt x="222897" y="1442998"/>
                    <a:pt x="200834" y="1465061"/>
                  </a:cubicBezTo>
                  <a:cubicBezTo>
                    <a:pt x="178771" y="1487123"/>
                    <a:pt x="148847" y="1499518"/>
                    <a:pt x="117646" y="1499518"/>
                  </a:cubicBezTo>
                  <a:lnTo>
                    <a:pt x="117646" y="1499518"/>
                  </a:lnTo>
                  <a:cubicBezTo>
                    <a:pt x="86444" y="1499518"/>
                    <a:pt x="56521" y="1487123"/>
                    <a:pt x="34458" y="1465061"/>
                  </a:cubicBezTo>
                  <a:cubicBezTo>
                    <a:pt x="12395" y="1442998"/>
                    <a:pt x="0" y="1413074"/>
                    <a:pt x="0" y="1381873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35292" cy="15376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2" name="Group 12"/>
          <p:cNvGrpSpPr/>
          <p:nvPr/>
        </p:nvGrpSpPr>
        <p:grpSpPr>
          <a:xfrm rot="2700000">
            <a:off x="14542998" y="251704"/>
            <a:ext cx="893373" cy="3529970"/>
            <a:chOff x="0" y="0"/>
            <a:chExt cx="235292" cy="92970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5" name="Group 15"/>
          <p:cNvGrpSpPr/>
          <p:nvPr/>
        </p:nvGrpSpPr>
        <p:grpSpPr>
          <a:xfrm rot="2700000">
            <a:off x="13002397" y="-4089534"/>
            <a:ext cx="1210423" cy="8004906"/>
            <a:chOff x="0" y="0"/>
            <a:chExt cx="318794" cy="210828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18794" cy="2108288"/>
            </a:xfrm>
            <a:custGeom>
              <a:avLst/>
              <a:gdLst/>
              <a:ahLst/>
              <a:cxnLst/>
              <a:rect l="l" t="t" r="r" b="b"/>
              <a:pathLst>
                <a:path w="318794" h="2108288">
                  <a:moveTo>
                    <a:pt x="159397" y="0"/>
                  </a:moveTo>
                  <a:lnTo>
                    <a:pt x="159397" y="0"/>
                  </a:lnTo>
                  <a:cubicBezTo>
                    <a:pt x="247430" y="0"/>
                    <a:pt x="318794" y="71365"/>
                    <a:pt x="318794" y="159397"/>
                  </a:cubicBezTo>
                  <a:lnTo>
                    <a:pt x="318794" y="1948891"/>
                  </a:lnTo>
                  <a:cubicBezTo>
                    <a:pt x="318794" y="1991165"/>
                    <a:pt x="302001" y="2031709"/>
                    <a:pt x="272108" y="2061602"/>
                  </a:cubicBezTo>
                  <a:cubicBezTo>
                    <a:pt x="242215" y="2091494"/>
                    <a:pt x="201672" y="2108288"/>
                    <a:pt x="159397" y="2108288"/>
                  </a:cubicBezTo>
                  <a:lnTo>
                    <a:pt x="159397" y="2108288"/>
                  </a:lnTo>
                  <a:cubicBezTo>
                    <a:pt x="117122" y="2108288"/>
                    <a:pt x="76579" y="2091494"/>
                    <a:pt x="46686" y="2061602"/>
                  </a:cubicBezTo>
                  <a:cubicBezTo>
                    <a:pt x="16794" y="2031709"/>
                    <a:pt x="0" y="1991165"/>
                    <a:pt x="0" y="1948891"/>
                  </a:cubicBezTo>
                  <a:lnTo>
                    <a:pt x="0" y="159397"/>
                  </a:lnTo>
                  <a:cubicBezTo>
                    <a:pt x="0" y="117122"/>
                    <a:pt x="16794" y="76579"/>
                    <a:pt x="46686" y="46686"/>
                  </a:cubicBezTo>
                  <a:cubicBezTo>
                    <a:pt x="76579" y="16794"/>
                    <a:pt x="117122" y="0"/>
                    <a:pt x="1593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318794" cy="21463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73254" y="2732908"/>
            <a:ext cx="876244" cy="876244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6451971" y="8381409"/>
            <a:ext cx="1395080" cy="139508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24" name="Group 24"/>
          <p:cNvGrpSpPr/>
          <p:nvPr/>
        </p:nvGrpSpPr>
        <p:grpSpPr>
          <a:xfrm rot="2700000">
            <a:off x="15929375" y="-1109904"/>
            <a:ext cx="893373" cy="3529970"/>
            <a:chOff x="0" y="0"/>
            <a:chExt cx="235292" cy="92970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7183391" y="525521"/>
            <a:ext cx="876244" cy="876244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30" name="Group 30"/>
          <p:cNvGrpSpPr/>
          <p:nvPr/>
        </p:nvGrpSpPr>
        <p:grpSpPr>
          <a:xfrm rot="2700000">
            <a:off x="12149848" y="-1691931"/>
            <a:ext cx="893373" cy="3529970"/>
            <a:chOff x="0" y="0"/>
            <a:chExt cx="235292" cy="92970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33" name="Group 33"/>
          <p:cNvGrpSpPr/>
          <p:nvPr/>
        </p:nvGrpSpPr>
        <p:grpSpPr>
          <a:xfrm rot="2700000">
            <a:off x="13265412" y="7920195"/>
            <a:ext cx="893373" cy="3529970"/>
            <a:chOff x="0" y="0"/>
            <a:chExt cx="235292" cy="929704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36" name="Group 36"/>
          <p:cNvGrpSpPr/>
          <p:nvPr/>
        </p:nvGrpSpPr>
        <p:grpSpPr>
          <a:xfrm rot="2700000">
            <a:off x="18110407" y="4539103"/>
            <a:ext cx="893373" cy="3529970"/>
            <a:chOff x="0" y="0"/>
            <a:chExt cx="235292" cy="929704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1028700" y="4874676"/>
            <a:ext cx="7952687" cy="1132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35"/>
              </a:lnSpc>
            </a:pPr>
            <a:r>
              <a:rPr lang="en-US" sz="7816" b="1" dirty="0">
                <a:solidFill>
                  <a:srgbClr val="FFFFFF"/>
                </a:solidFill>
                <a:latin typeface="Century Gothic" panose="020B0502020202020204" pitchFamily="34" charset="0"/>
                <a:ea typeface="Gotham Bold"/>
                <a:cs typeface="Gotham Bold"/>
                <a:sym typeface="Gotham Bold"/>
              </a:rPr>
              <a:t>Ευχαριστούμε!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1324788" y="655081"/>
            <a:ext cx="6757598" cy="3249786"/>
            <a:chOff x="0" y="0"/>
            <a:chExt cx="9010131" cy="4333048"/>
          </a:xfrm>
        </p:grpSpPr>
        <p:sp>
          <p:nvSpPr>
            <p:cNvPr id="41" name="Freeform 41"/>
            <p:cNvSpPr/>
            <p:nvPr/>
          </p:nvSpPr>
          <p:spPr>
            <a:xfrm>
              <a:off x="0" y="2268586"/>
              <a:ext cx="9010131" cy="2064462"/>
            </a:xfrm>
            <a:custGeom>
              <a:avLst/>
              <a:gdLst/>
              <a:ahLst/>
              <a:cxnLst/>
              <a:rect l="l" t="t" r="r" b="b"/>
              <a:pathLst>
                <a:path w="9010131" h="2064462">
                  <a:moveTo>
                    <a:pt x="0" y="0"/>
                  </a:moveTo>
                  <a:lnTo>
                    <a:pt x="9010131" y="0"/>
                  </a:lnTo>
                  <a:lnTo>
                    <a:pt x="9010131" y="2064462"/>
                  </a:lnTo>
                  <a:lnTo>
                    <a:pt x="0" y="20644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81551" r="-4348" b="-40656"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3350085" y="0"/>
              <a:ext cx="2661535" cy="2447955"/>
            </a:xfrm>
            <a:custGeom>
              <a:avLst/>
              <a:gdLst/>
              <a:ahLst/>
              <a:cxnLst/>
              <a:rect l="l" t="t" r="r" b="b"/>
              <a:pathLst>
                <a:path w="2661535" h="2447955">
                  <a:moveTo>
                    <a:pt x="0" y="0"/>
                  </a:moveTo>
                  <a:lnTo>
                    <a:pt x="2661534" y="0"/>
                  </a:lnTo>
                  <a:lnTo>
                    <a:pt x="2661534" y="2447955"/>
                  </a:lnTo>
                  <a:lnTo>
                    <a:pt x="0" y="24479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9770" t="-37543" r="-120387" b="-124115"/>
              </a:stretch>
            </a:blipFill>
          </p:spPr>
        </p:sp>
      </p:grpSp>
      <p:grpSp>
        <p:nvGrpSpPr>
          <p:cNvPr id="43" name="Group 43"/>
          <p:cNvGrpSpPr/>
          <p:nvPr/>
        </p:nvGrpSpPr>
        <p:grpSpPr>
          <a:xfrm>
            <a:off x="445658" y="7419858"/>
            <a:ext cx="10319255" cy="3318183"/>
            <a:chOff x="0" y="0"/>
            <a:chExt cx="13759006" cy="4424244"/>
          </a:xfrm>
        </p:grpSpPr>
        <p:sp>
          <p:nvSpPr>
            <p:cNvPr id="44" name="Freeform 44"/>
            <p:cNvSpPr/>
            <p:nvPr/>
          </p:nvSpPr>
          <p:spPr>
            <a:xfrm>
              <a:off x="4537329" y="1422516"/>
              <a:ext cx="9221677" cy="1579212"/>
            </a:xfrm>
            <a:custGeom>
              <a:avLst/>
              <a:gdLst/>
              <a:ahLst/>
              <a:cxnLst/>
              <a:rect l="l" t="t" r="r" b="b"/>
              <a:pathLst>
                <a:path w="9221677" h="1579212">
                  <a:moveTo>
                    <a:pt x="0" y="0"/>
                  </a:moveTo>
                  <a:lnTo>
                    <a:pt x="9221677" y="0"/>
                  </a:lnTo>
                  <a:lnTo>
                    <a:pt x="9221677" y="1579212"/>
                  </a:lnTo>
                  <a:lnTo>
                    <a:pt x="0" y="15792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>
              <a:off x="0" y="0"/>
              <a:ext cx="4424244" cy="4424244"/>
            </a:xfrm>
            <a:custGeom>
              <a:avLst/>
              <a:gdLst/>
              <a:ahLst/>
              <a:cxnLst/>
              <a:rect l="l" t="t" r="r" b="b"/>
              <a:pathLst>
                <a:path w="4424244" h="4424244">
                  <a:moveTo>
                    <a:pt x="0" y="0"/>
                  </a:moveTo>
                  <a:lnTo>
                    <a:pt x="4424244" y="0"/>
                  </a:lnTo>
                  <a:lnTo>
                    <a:pt x="4424244" y="4424244"/>
                  </a:lnTo>
                  <a:lnTo>
                    <a:pt x="0" y="4424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186D">
                <a:alpha val="100000"/>
              </a:srgbClr>
            </a:gs>
            <a:gs pos="100000">
              <a:srgbClr val="3F7F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65F20C-C18F-6E3B-4D5E-10DFFFE9E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C05DD04-3E34-0083-3699-0CC8C9005883}"/>
              </a:ext>
            </a:extLst>
          </p:cNvPr>
          <p:cNvSpPr/>
          <p:nvPr/>
        </p:nvSpPr>
        <p:spPr>
          <a:xfrm flipH="1">
            <a:off x="-685800" y="5278366"/>
            <a:ext cx="19936660" cy="7282419"/>
          </a:xfrm>
          <a:custGeom>
            <a:avLst/>
            <a:gdLst/>
            <a:ahLst/>
            <a:cxnLst/>
            <a:rect l="l" t="t" r="r" b="b"/>
            <a:pathLst>
              <a:path w="19936660" h="7282419">
                <a:moveTo>
                  <a:pt x="19936661" y="0"/>
                </a:moveTo>
                <a:lnTo>
                  <a:pt x="0" y="0"/>
                </a:lnTo>
                <a:lnTo>
                  <a:pt x="0" y="7282419"/>
                </a:lnTo>
                <a:lnTo>
                  <a:pt x="19936661" y="7282419"/>
                </a:lnTo>
                <a:lnTo>
                  <a:pt x="19936661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6F2C079-23EB-53E6-5111-765FB46D5098}"/>
              </a:ext>
            </a:extLst>
          </p:cNvPr>
          <p:cNvSpPr txBox="1"/>
          <p:nvPr/>
        </p:nvSpPr>
        <p:spPr>
          <a:xfrm>
            <a:off x="1028700" y="1034266"/>
            <a:ext cx="10629900" cy="1138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499"/>
              </a:lnSpc>
            </a:pPr>
            <a:r>
              <a:rPr lang="el-GR" sz="6785" b="1">
                <a:solidFill>
                  <a:srgbClr val="FFFFFF"/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Αναγκαιότητα Έργου</a:t>
            </a:r>
            <a:endParaRPr lang="en-US" sz="6785" b="1" dirty="0">
              <a:solidFill>
                <a:srgbClr val="FFFFFF"/>
              </a:solidFill>
              <a:latin typeface="Century Gothic" panose="020B0502020202020204" pitchFamily="34" charset="0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AD8452E2-7B39-6054-671E-09ED0ABE289C}"/>
              </a:ext>
            </a:extLst>
          </p:cNvPr>
          <p:cNvGrpSpPr/>
          <p:nvPr/>
        </p:nvGrpSpPr>
        <p:grpSpPr>
          <a:xfrm>
            <a:off x="1028700" y="8342074"/>
            <a:ext cx="6944166" cy="2232914"/>
            <a:chOff x="0" y="0"/>
            <a:chExt cx="9258888" cy="2977219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AAC4254-3512-B2FB-2088-21F1501FBC37}"/>
                </a:ext>
              </a:extLst>
            </p:cNvPr>
            <p:cNvSpPr/>
            <p:nvPr/>
          </p:nvSpPr>
          <p:spPr>
            <a:xfrm>
              <a:off x="3053318" y="957258"/>
              <a:ext cx="6205570" cy="1062704"/>
            </a:xfrm>
            <a:custGeom>
              <a:avLst/>
              <a:gdLst/>
              <a:ahLst/>
              <a:cxnLst/>
              <a:rect l="l" t="t" r="r" b="b"/>
              <a:pathLst>
                <a:path w="6205570" h="1062704">
                  <a:moveTo>
                    <a:pt x="0" y="0"/>
                  </a:moveTo>
                  <a:lnTo>
                    <a:pt x="6205570" y="0"/>
                  </a:lnTo>
                  <a:lnTo>
                    <a:pt x="6205570" y="1062704"/>
                  </a:lnTo>
                  <a:lnTo>
                    <a:pt x="0" y="1062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5CACC40C-E85C-2323-C420-F03BFF9F9019}"/>
                </a:ext>
              </a:extLst>
            </p:cNvPr>
            <p:cNvSpPr/>
            <p:nvPr/>
          </p:nvSpPr>
          <p:spPr>
            <a:xfrm>
              <a:off x="0" y="0"/>
              <a:ext cx="2977219" cy="2977219"/>
            </a:xfrm>
            <a:custGeom>
              <a:avLst/>
              <a:gdLst/>
              <a:ahLst/>
              <a:cxnLst/>
              <a:rect l="l" t="t" r="r" b="b"/>
              <a:pathLst>
                <a:path w="2977219" h="2977219">
                  <a:moveTo>
                    <a:pt x="0" y="0"/>
                  </a:moveTo>
                  <a:lnTo>
                    <a:pt x="2977219" y="0"/>
                  </a:lnTo>
                  <a:lnTo>
                    <a:pt x="2977219" y="2977219"/>
                  </a:lnTo>
                  <a:lnTo>
                    <a:pt x="0" y="2977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6D9B88E7-ED0D-D6B7-DAA9-373CACAC55FA}"/>
              </a:ext>
            </a:extLst>
          </p:cNvPr>
          <p:cNvGrpSpPr/>
          <p:nvPr/>
        </p:nvGrpSpPr>
        <p:grpSpPr>
          <a:xfrm>
            <a:off x="14089732" y="659168"/>
            <a:ext cx="4037691" cy="1941760"/>
            <a:chOff x="0" y="0"/>
            <a:chExt cx="5383588" cy="2589013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77922731-5CDA-BF9D-A9AB-A635F540A1B2}"/>
                </a:ext>
              </a:extLst>
            </p:cNvPr>
            <p:cNvSpPr/>
            <p:nvPr/>
          </p:nvSpPr>
          <p:spPr>
            <a:xfrm>
              <a:off x="0" y="1355489"/>
              <a:ext cx="5383588" cy="1233524"/>
            </a:xfrm>
            <a:custGeom>
              <a:avLst/>
              <a:gdLst/>
              <a:ahLst/>
              <a:cxnLst/>
              <a:rect l="l" t="t" r="r" b="b"/>
              <a:pathLst>
                <a:path w="5383588" h="1233524">
                  <a:moveTo>
                    <a:pt x="0" y="0"/>
                  </a:moveTo>
                  <a:lnTo>
                    <a:pt x="5383588" y="0"/>
                  </a:lnTo>
                  <a:lnTo>
                    <a:pt x="5383588" y="1233524"/>
                  </a:lnTo>
                  <a:lnTo>
                    <a:pt x="0" y="1233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81551" r="-4348" b="-40656"/>
              </a:stretch>
            </a:blipFill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97EDF73A-0AA9-F576-B0FF-989604C76B50}"/>
                </a:ext>
              </a:extLst>
            </p:cNvPr>
            <p:cNvSpPr/>
            <p:nvPr/>
          </p:nvSpPr>
          <p:spPr>
            <a:xfrm>
              <a:off x="2001689" y="0"/>
              <a:ext cx="1590277" cy="1462662"/>
            </a:xfrm>
            <a:custGeom>
              <a:avLst/>
              <a:gdLst/>
              <a:ahLst/>
              <a:cxnLst/>
              <a:rect l="l" t="t" r="r" b="b"/>
              <a:pathLst>
                <a:path w="1590277" h="1462662">
                  <a:moveTo>
                    <a:pt x="0" y="0"/>
                  </a:moveTo>
                  <a:lnTo>
                    <a:pt x="1590277" y="0"/>
                  </a:lnTo>
                  <a:lnTo>
                    <a:pt x="1590277" y="1462662"/>
                  </a:lnTo>
                  <a:lnTo>
                    <a:pt x="0" y="1462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9770" t="-37543" r="-120387" b="-124115"/>
              </a:stretch>
            </a:blipFill>
          </p:spPr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5E24129-07DF-2D53-1F50-DB4525E1127A}"/>
              </a:ext>
            </a:extLst>
          </p:cNvPr>
          <p:cNvSpPr txBox="1"/>
          <p:nvPr/>
        </p:nvSpPr>
        <p:spPr>
          <a:xfrm>
            <a:off x="146866" y="4790496"/>
            <a:ext cx="3505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Γρήγορη τεχνολογική πρόοδος </a:t>
            </a:r>
            <a:endParaRPr lang="el-GR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5D6DE1-378D-3C06-8F1C-BD7AF6752D14}"/>
              </a:ext>
            </a:extLst>
          </p:cNvPr>
          <p:cNvSpPr txBox="1"/>
          <p:nvPr/>
        </p:nvSpPr>
        <p:spPr>
          <a:xfrm>
            <a:off x="288833" y="6306660"/>
            <a:ext cx="32955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l-GR" sz="2400" b="0" dirty="0"/>
              <a:t>που απαιτεί νέες δεξιότητες για εργαζομένους και επιχειρηματίες.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7A5844-C574-E2B9-A2AB-3574FB14E7CF}"/>
              </a:ext>
            </a:extLst>
          </p:cNvPr>
          <p:cNvSpPr txBox="1"/>
          <p:nvPr/>
        </p:nvSpPr>
        <p:spPr>
          <a:xfrm>
            <a:off x="3852909" y="5449244"/>
            <a:ext cx="25055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Η πανδημία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90CF7B4-D4CD-4713-C2F8-20CA18B0833D}"/>
              </a:ext>
            </a:extLst>
          </p:cNvPr>
          <p:cNvSpPr txBox="1"/>
          <p:nvPr/>
        </p:nvSpPr>
        <p:spPr>
          <a:xfrm>
            <a:off x="3409523" y="6005725"/>
            <a:ext cx="3295575" cy="2581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l-G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επιτάχυνε την τηλεργασία, αναδεικνύοντας ελλείψεις σε ψηφιακά εργαλεία και δεξιότητες.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B0A05F-987A-C2B4-727A-CA4463C9B6C2}"/>
              </a:ext>
            </a:extLst>
          </p:cNvPr>
          <p:cNvSpPr txBox="1"/>
          <p:nvPr/>
        </p:nvSpPr>
        <p:spPr>
          <a:xfrm>
            <a:off x="6623462" y="4809631"/>
            <a:ext cx="3619500" cy="1164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l-G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Χαμηλή ψηφιακή ωριμότητα: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73B5DF-2B81-573B-7975-4A0B04D7E465}"/>
              </a:ext>
            </a:extLst>
          </p:cNvPr>
          <p:cNvSpPr txBox="1"/>
          <p:nvPr/>
        </p:nvSpPr>
        <p:spPr>
          <a:xfrm>
            <a:off x="7002658" y="5953921"/>
            <a:ext cx="2772207" cy="2160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l-G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Μόνο το 10% των ελληνικών επιχειρήσεων είναι ψηφιακά ώριμες.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74D27E-803F-56CD-2F99-21AE07BCFF1B}"/>
              </a:ext>
            </a:extLst>
          </p:cNvPr>
          <p:cNvSpPr txBox="1"/>
          <p:nvPr/>
        </p:nvSpPr>
        <p:spPr>
          <a:xfrm>
            <a:off x="10212972" y="5178779"/>
            <a:ext cx="37673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Δυσκολίες ψηφιακού μετασχηματισμού: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4B423C-5376-4E86-B483-F48E60001D0C}"/>
              </a:ext>
            </a:extLst>
          </p:cNvPr>
          <p:cNvSpPr txBox="1"/>
          <p:nvPr/>
        </p:nvSpPr>
        <p:spPr>
          <a:xfrm>
            <a:off x="10404686" y="6748439"/>
            <a:ext cx="3295575" cy="2074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l-G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Έλλειψη κουλτούρας, κρατικής στήριξης, υποδομών και δεξιοτήτων.</a:t>
            </a:r>
          </a:p>
          <a:p>
            <a:pPr marL="285750" indent="-285750" algn="ctr">
              <a:lnSpc>
                <a:spcPct val="114000"/>
              </a:lnSpc>
              <a:buFont typeface="Comfortaa" pitchFamily="2" charset="0"/>
              <a:buChar char="→"/>
            </a:pPr>
            <a:endParaRPr lang="el-GR" dirty="0"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D17E710-EEBA-5377-36A6-8E668294B221}"/>
              </a:ext>
            </a:extLst>
          </p:cNvPr>
          <p:cNvSpPr txBox="1"/>
          <p:nvPr/>
        </p:nvSpPr>
        <p:spPr>
          <a:xfrm>
            <a:off x="13980338" y="4844223"/>
            <a:ext cx="3906451" cy="1725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l-GR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Ανάγκη προσαρμογής στη Βιομηχανία 4.0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89991AE-9F55-1434-49DE-966F3F09BF41}"/>
              </a:ext>
            </a:extLst>
          </p:cNvPr>
          <p:cNvSpPr txBox="1"/>
          <p:nvPr/>
        </p:nvSpPr>
        <p:spPr>
          <a:xfrm>
            <a:off x="14442348" y="6589124"/>
            <a:ext cx="3033231" cy="1318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l-GR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για βελτίωση ευελιξίας και αποδοτικότητας.</a:t>
            </a:r>
          </a:p>
        </p:txBody>
      </p:sp>
      <p:pic>
        <p:nvPicPr>
          <p:cNvPr id="44" name="Εικόνα 43">
            <a:extLst>
              <a:ext uri="{FF2B5EF4-FFF2-40B4-BE49-F238E27FC236}">
                <a16:creationId xmlns:a16="http://schemas.microsoft.com/office/drawing/2014/main" id="{6C86F68D-06B8-442B-2D8D-4534214A34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12" y="2529580"/>
            <a:ext cx="2744707" cy="2300994"/>
          </a:xfrm>
          <a:prstGeom prst="rect">
            <a:avLst/>
          </a:prstGeom>
        </p:spPr>
      </p:pic>
      <p:pic>
        <p:nvPicPr>
          <p:cNvPr id="46" name="Εικόνα 45">
            <a:extLst>
              <a:ext uri="{FF2B5EF4-FFF2-40B4-BE49-F238E27FC236}">
                <a16:creationId xmlns:a16="http://schemas.microsoft.com/office/drawing/2014/main" id="{3679C54E-EB7F-6FF2-D191-724CCB2B1C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773" y="2879238"/>
            <a:ext cx="3295576" cy="2762807"/>
          </a:xfrm>
          <a:prstGeom prst="rect">
            <a:avLst/>
          </a:prstGeom>
        </p:spPr>
      </p:pic>
      <p:pic>
        <p:nvPicPr>
          <p:cNvPr id="48" name="Εικόνα 47">
            <a:extLst>
              <a:ext uri="{FF2B5EF4-FFF2-40B4-BE49-F238E27FC236}">
                <a16:creationId xmlns:a16="http://schemas.microsoft.com/office/drawing/2014/main" id="{7C861E9C-6274-168B-9B51-4494F06505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217" y="2749790"/>
            <a:ext cx="2424968" cy="2032944"/>
          </a:xfrm>
          <a:prstGeom prst="rect">
            <a:avLst/>
          </a:prstGeom>
        </p:spPr>
      </p:pic>
      <p:pic>
        <p:nvPicPr>
          <p:cNvPr id="50" name="Εικόνα 49">
            <a:extLst>
              <a:ext uri="{FF2B5EF4-FFF2-40B4-BE49-F238E27FC236}">
                <a16:creationId xmlns:a16="http://schemas.microsoft.com/office/drawing/2014/main" id="{83A9054F-299F-20B6-9913-788206834B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128" y="2775896"/>
            <a:ext cx="2864693" cy="2401582"/>
          </a:xfrm>
          <a:prstGeom prst="rect">
            <a:avLst/>
          </a:prstGeom>
        </p:spPr>
      </p:pic>
      <p:pic>
        <p:nvPicPr>
          <p:cNvPr id="52" name="Εικόνα 51">
            <a:extLst>
              <a:ext uri="{FF2B5EF4-FFF2-40B4-BE49-F238E27FC236}">
                <a16:creationId xmlns:a16="http://schemas.microsoft.com/office/drawing/2014/main" id="{F723937B-524A-627B-B52C-FAFD2D1D3D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4316" y="3103469"/>
            <a:ext cx="2198494" cy="184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23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6C9A">
                <a:alpha val="100000"/>
              </a:srgbClr>
            </a:gs>
            <a:gs pos="100000">
              <a:srgbClr val="22165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CF10D9-9B01-C34B-A5ED-04A6D9D0C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F674A95-CB85-24BD-EBC3-CE882A5BC3FC}"/>
              </a:ext>
            </a:extLst>
          </p:cNvPr>
          <p:cNvSpPr/>
          <p:nvPr/>
        </p:nvSpPr>
        <p:spPr>
          <a:xfrm flipH="1">
            <a:off x="0" y="4903405"/>
            <a:ext cx="19936660" cy="7282419"/>
          </a:xfrm>
          <a:custGeom>
            <a:avLst/>
            <a:gdLst/>
            <a:ahLst/>
            <a:cxnLst/>
            <a:rect l="l" t="t" r="r" b="b"/>
            <a:pathLst>
              <a:path w="19936660" h="7282419">
                <a:moveTo>
                  <a:pt x="19936660" y="0"/>
                </a:moveTo>
                <a:lnTo>
                  <a:pt x="0" y="0"/>
                </a:lnTo>
                <a:lnTo>
                  <a:pt x="0" y="7282419"/>
                </a:lnTo>
                <a:lnTo>
                  <a:pt x="19936660" y="7282419"/>
                </a:lnTo>
                <a:lnTo>
                  <a:pt x="1993666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16E15029-D8FF-D50B-00C8-8AB79D14F2DC}"/>
              </a:ext>
            </a:extLst>
          </p:cNvPr>
          <p:cNvGrpSpPr/>
          <p:nvPr/>
        </p:nvGrpSpPr>
        <p:grpSpPr>
          <a:xfrm rot="2700000">
            <a:off x="4058457" y="-5168828"/>
            <a:ext cx="1106025" cy="10061203"/>
            <a:chOff x="0" y="0"/>
            <a:chExt cx="291299" cy="2649864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8DB754F-69DA-194F-1BE0-5E43221CF90D}"/>
                </a:ext>
              </a:extLst>
            </p:cNvPr>
            <p:cNvSpPr/>
            <p:nvPr/>
          </p:nvSpPr>
          <p:spPr>
            <a:xfrm>
              <a:off x="0" y="0"/>
              <a:ext cx="291299" cy="2649864"/>
            </a:xfrm>
            <a:custGeom>
              <a:avLst/>
              <a:gdLst/>
              <a:ahLst/>
              <a:cxnLst/>
              <a:rect l="l" t="t" r="r" b="b"/>
              <a:pathLst>
                <a:path w="291299" h="2649864">
                  <a:moveTo>
                    <a:pt x="145649" y="0"/>
                  </a:moveTo>
                  <a:lnTo>
                    <a:pt x="145649" y="0"/>
                  </a:lnTo>
                  <a:cubicBezTo>
                    <a:pt x="184278" y="0"/>
                    <a:pt x="221325" y="15345"/>
                    <a:pt x="248639" y="42660"/>
                  </a:cubicBezTo>
                  <a:cubicBezTo>
                    <a:pt x="275954" y="69974"/>
                    <a:pt x="291299" y="107021"/>
                    <a:pt x="291299" y="145649"/>
                  </a:cubicBezTo>
                  <a:lnTo>
                    <a:pt x="291299" y="2504215"/>
                  </a:lnTo>
                  <a:cubicBezTo>
                    <a:pt x="291299" y="2542843"/>
                    <a:pt x="275954" y="2579890"/>
                    <a:pt x="248639" y="2607204"/>
                  </a:cubicBezTo>
                  <a:cubicBezTo>
                    <a:pt x="221325" y="2634519"/>
                    <a:pt x="184278" y="2649864"/>
                    <a:pt x="145649" y="2649864"/>
                  </a:cubicBezTo>
                  <a:lnTo>
                    <a:pt x="145649" y="2649864"/>
                  </a:lnTo>
                  <a:cubicBezTo>
                    <a:pt x="107021" y="2649864"/>
                    <a:pt x="69974" y="2634519"/>
                    <a:pt x="42660" y="2607204"/>
                  </a:cubicBezTo>
                  <a:cubicBezTo>
                    <a:pt x="15345" y="2579890"/>
                    <a:pt x="0" y="2542843"/>
                    <a:pt x="0" y="2504215"/>
                  </a:cubicBezTo>
                  <a:lnTo>
                    <a:pt x="0" y="145649"/>
                  </a:lnTo>
                  <a:cubicBezTo>
                    <a:pt x="0" y="107021"/>
                    <a:pt x="15345" y="69974"/>
                    <a:pt x="42660" y="42660"/>
                  </a:cubicBezTo>
                  <a:cubicBezTo>
                    <a:pt x="69974" y="15345"/>
                    <a:pt x="107021" y="0"/>
                    <a:pt x="14564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86FFF69-8E65-8D20-EC71-7E4D0CCD8F25}"/>
                </a:ext>
              </a:extLst>
            </p:cNvPr>
            <p:cNvSpPr txBox="1"/>
            <p:nvPr/>
          </p:nvSpPr>
          <p:spPr>
            <a:xfrm>
              <a:off x="0" y="-38100"/>
              <a:ext cx="291299" cy="2687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152CC40A-7BF6-15AB-99F6-DE0F94F8B87A}"/>
              </a:ext>
            </a:extLst>
          </p:cNvPr>
          <p:cNvGrpSpPr/>
          <p:nvPr/>
        </p:nvGrpSpPr>
        <p:grpSpPr>
          <a:xfrm rot="2700000">
            <a:off x="1028880" y="3090690"/>
            <a:ext cx="1106025" cy="10061203"/>
            <a:chOff x="0" y="0"/>
            <a:chExt cx="291299" cy="2649864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9C85A99-5456-C432-CD9B-6044C5A77222}"/>
                </a:ext>
              </a:extLst>
            </p:cNvPr>
            <p:cNvSpPr/>
            <p:nvPr/>
          </p:nvSpPr>
          <p:spPr>
            <a:xfrm>
              <a:off x="0" y="0"/>
              <a:ext cx="291299" cy="2649864"/>
            </a:xfrm>
            <a:custGeom>
              <a:avLst/>
              <a:gdLst/>
              <a:ahLst/>
              <a:cxnLst/>
              <a:rect l="l" t="t" r="r" b="b"/>
              <a:pathLst>
                <a:path w="291299" h="2649864">
                  <a:moveTo>
                    <a:pt x="145649" y="0"/>
                  </a:moveTo>
                  <a:lnTo>
                    <a:pt x="145649" y="0"/>
                  </a:lnTo>
                  <a:cubicBezTo>
                    <a:pt x="184278" y="0"/>
                    <a:pt x="221325" y="15345"/>
                    <a:pt x="248639" y="42660"/>
                  </a:cubicBezTo>
                  <a:cubicBezTo>
                    <a:pt x="275954" y="69974"/>
                    <a:pt x="291299" y="107021"/>
                    <a:pt x="291299" y="145649"/>
                  </a:cubicBezTo>
                  <a:lnTo>
                    <a:pt x="291299" y="2504215"/>
                  </a:lnTo>
                  <a:cubicBezTo>
                    <a:pt x="291299" y="2542843"/>
                    <a:pt x="275954" y="2579890"/>
                    <a:pt x="248639" y="2607204"/>
                  </a:cubicBezTo>
                  <a:cubicBezTo>
                    <a:pt x="221325" y="2634519"/>
                    <a:pt x="184278" y="2649864"/>
                    <a:pt x="145649" y="2649864"/>
                  </a:cubicBezTo>
                  <a:lnTo>
                    <a:pt x="145649" y="2649864"/>
                  </a:lnTo>
                  <a:cubicBezTo>
                    <a:pt x="107021" y="2649864"/>
                    <a:pt x="69974" y="2634519"/>
                    <a:pt x="42660" y="2607204"/>
                  </a:cubicBezTo>
                  <a:cubicBezTo>
                    <a:pt x="15345" y="2579890"/>
                    <a:pt x="0" y="2542843"/>
                    <a:pt x="0" y="2504215"/>
                  </a:cubicBezTo>
                  <a:lnTo>
                    <a:pt x="0" y="145649"/>
                  </a:lnTo>
                  <a:cubicBezTo>
                    <a:pt x="0" y="107021"/>
                    <a:pt x="15345" y="69974"/>
                    <a:pt x="42660" y="42660"/>
                  </a:cubicBezTo>
                  <a:cubicBezTo>
                    <a:pt x="69974" y="15345"/>
                    <a:pt x="107021" y="0"/>
                    <a:pt x="14564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BAC84D0B-365D-DD7C-C191-6C7C2C000C08}"/>
                </a:ext>
              </a:extLst>
            </p:cNvPr>
            <p:cNvSpPr txBox="1"/>
            <p:nvPr/>
          </p:nvSpPr>
          <p:spPr>
            <a:xfrm>
              <a:off x="0" y="-38100"/>
              <a:ext cx="291299" cy="26879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ADA976DC-173D-D613-F771-52708E376AA7}"/>
              </a:ext>
            </a:extLst>
          </p:cNvPr>
          <p:cNvGrpSpPr/>
          <p:nvPr/>
        </p:nvGrpSpPr>
        <p:grpSpPr>
          <a:xfrm rot="2700000">
            <a:off x="3839661" y="-3749945"/>
            <a:ext cx="893373" cy="5693483"/>
            <a:chOff x="0" y="0"/>
            <a:chExt cx="235292" cy="1499518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3934F03B-2789-EEF7-7A61-C041D46E6380}"/>
                </a:ext>
              </a:extLst>
            </p:cNvPr>
            <p:cNvSpPr/>
            <p:nvPr/>
          </p:nvSpPr>
          <p:spPr>
            <a:xfrm>
              <a:off x="0" y="0"/>
              <a:ext cx="235292" cy="1499518"/>
            </a:xfrm>
            <a:custGeom>
              <a:avLst/>
              <a:gdLst/>
              <a:ahLst/>
              <a:cxnLst/>
              <a:rect l="l" t="t" r="r" b="b"/>
              <a:pathLst>
                <a:path w="235292" h="1499518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1381873"/>
                  </a:lnTo>
                  <a:cubicBezTo>
                    <a:pt x="235292" y="1413074"/>
                    <a:pt x="222897" y="1442998"/>
                    <a:pt x="200834" y="1465061"/>
                  </a:cubicBezTo>
                  <a:cubicBezTo>
                    <a:pt x="178771" y="1487123"/>
                    <a:pt x="148847" y="1499518"/>
                    <a:pt x="117646" y="1499518"/>
                  </a:cubicBezTo>
                  <a:lnTo>
                    <a:pt x="117646" y="1499518"/>
                  </a:lnTo>
                  <a:cubicBezTo>
                    <a:pt x="86444" y="1499518"/>
                    <a:pt x="56521" y="1487123"/>
                    <a:pt x="34458" y="1465061"/>
                  </a:cubicBezTo>
                  <a:cubicBezTo>
                    <a:pt x="12395" y="1442998"/>
                    <a:pt x="0" y="1413074"/>
                    <a:pt x="0" y="1381873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AC588F94-9063-8260-78F5-A491F1F425D2}"/>
                </a:ext>
              </a:extLst>
            </p:cNvPr>
            <p:cNvSpPr txBox="1"/>
            <p:nvPr/>
          </p:nvSpPr>
          <p:spPr>
            <a:xfrm>
              <a:off x="0" y="-38100"/>
              <a:ext cx="235292" cy="15376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ED7AF073-C52E-2C94-7B1E-6BCC5E90184D}"/>
              </a:ext>
            </a:extLst>
          </p:cNvPr>
          <p:cNvGrpSpPr/>
          <p:nvPr/>
        </p:nvGrpSpPr>
        <p:grpSpPr>
          <a:xfrm rot="2700000">
            <a:off x="15248726" y="-801342"/>
            <a:ext cx="893373" cy="3529970"/>
            <a:chOff x="0" y="0"/>
            <a:chExt cx="235292" cy="929704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0B7354E4-631C-8AE5-B654-01AC84988315}"/>
                </a:ext>
              </a:extLst>
            </p:cNvPr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F20CB070-9E3B-843C-E201-65DAA95928BD}"/>
                </a:ext>
              </a:extLst>
            </p:cNvPr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A955B28B-192E-7791-7402-679A10DD04CA}"/>
              </a:ext>
            </a:extLst>
          </p:cNvPr>
          <p:cNvGrpSpPr/>
          <p:nvPr/>
        </p:nvGrpSpPr>
        <p:grpSpPr>
          <a:xfrm rot="2700000">
            <a:off x="13002397" y="-4089534"/>
            <a:ext cx="1210423" cy="8004906"/>
            <a:chOff x="0" y="0"/>
            <a:chExt cx="318794" cy="2108288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91F10C70-8847-C7E5-DFB6-44B870093143}"/>
                </a:ext>
              </a:extLst>
            </p:cNvPr>
            <p:cNvSpPr/>
            <p:nvPr/>
          </p:nvSpPr>
          <p:spPr>
            <a:xfrm>
              <a:off x="0" y="0"/>
              <a:ext cx="318794" cy="2108288"/>
            </a:xfrm>
            <a:custGeom>
              <a:avLst/>
              <a:gdLst/>
              <a:ahLst/>
              <a:cxnLst/>
              <a:rect l="l" t="t" r="r" b="b"/>
              <a:pathLst>
                <a:path w="318794" h="2108288">
                  <a:moveTo>
                    <a:pt x="159397" y="0"/>
                  </a:moveTo>
                  <a:lnTo>
                    <a:pt x="159397" y="0"/>
                  </a:lnTo>
                  <a:cubicBezTo>
                    <a:pt x="247430" y="0"/>
                    <a:pt x="318794" y="71365"/>
                    <a:pt x="318794" y="159397"/>
                  </a:cubicBezTo>
                  <a:lnTo>
                    <a:pt x="318794" y="1948891"/>
                  </a:lnTo>
                  <a:cubicBezTo>
                    <a:pt x="318794" y="1991165"/>
                    <a:pt x="302001" y="2031709"/>
                    <a:pt x="272108" y="2061602"/>
                  </a:cubicBezTo>
                  <a:cubicBezTo>
                    <a:pt x="242215" y="2091494"/>
                    <a:pt x="201672" y="2108288"/>
                    <a:pt x="159397" y="2108288"/>
                  </a:cubicBezTo>
                  <a:lnTo>
                    <a:pt x="159397" y="2108288"/>
                  </a:lnTo>
                  <a:cubicBezTo>
                    <a:pt x="117122" y="2108288"/>
                    <a:pt x="76579" y="2091494"/>
                    <a:pt x="46686" y="2061602"/>
                  </a:cubicBezTo>
                  <a:cubicBezTo>
                    <a:pt x="16794" y="2031709"/>
                    <a:pt x="0" y="1991165"/>
                    <a:pt x="0" y="1948891"/>
                  </a:cubicBezTo>
                  <a:lnTo>
                    <a:pt x="0" y="159397"/>
                  </a:lnTo>
                  <a:cubicBezTo>
                    <a:pt x="0" y="117122"/>
                    <a:pt x="16794" y="76579"/>
                    <a:pt x="46686" y="46686"/>
                  </a:cubicBezTo>
                  <a:cubicBezTo>
                    <a:pt x="76579" y="16794"/>
                    <a:pt x="117122" y="0"/>
                    <a:pt x="15939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D11266B7-A625-CC96-79D9-FDD5125863C4}"/>
                </a:ext>
              </a:extLst>
            </p:cNvPr>
            <p:cNvSpPr txBox="1"/>
            <p:nvPr/>
          </p:nvSpPr>
          <p:spPr>
            <a:xfrm>
              <a:off x="0" y="-38100"/>
              <a:ext cx="318794" cy="21463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DC4D8C05-F141-3E9C-9F18-37ED3A5A6262}"/>
              </a:ext>
            </a:extLst>
          </p:cNvPr>
          <p:cNvGrpSpPr/>
          <p:nvPr/>
        </p:nvGrpSpPr>
        <p:grpSpPr>
          <a:xfrm>
            <a:off x="838200" y="4070595"/>
            <a:ext cx="876244" cy="876244"/>
            <a:chOff x="0" y="0"/>
            <a:chExt cx="812800" cy="812800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59702D38-8F57-B742-5CAA-39961685CC9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9525828C-54BD-20D6-85C9-57601E8A9F2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26340A3A-C458-DEFC-82BA-3B11B2E27C7D}"/>
              </a:ext>
            </a:extLst>
          </p:cNvPr>
          <p:cNvGrpSpPr/>
          <p:nvPr/>
        </p:nvGrpSpPr>
        <p:grpSpPr>
          <a:xfrm>
            <a:off x="16503832" y="8381409"/>
            <a:ext cx="1395080" cy="1395080"/>
            <a:chOff x="0" y="0"/>
            <a:chExt cx="812800" cy="812800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6B31E8CA-DEA8-DD43-0BC7-CDF5937A7FB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1FC279DC-778C-9E22-B703-E0C9A78E598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65169905-FABB-64B5-4CE2-94A707093481}"/>
              </a:ext>
            </a:extLst>
          </p:cNvPr>
          <p:cNvGrpSpPr/>
          <p:nvPr/>
        </p:nvGrpSpPr>
        <p:grpSpPr>
          <a:xfrm rot="2700000">
            <a:off x="15621578" y="-1994288"/>
            <a:ext cx="893373" cy="3529970"/>
            <a:chOff x="0" y="0"/>
            <a:chExt cx="235292" cy="929704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EE7F1ABF-3DE5-B10E-1B7A-70E66471533D}"/>
                </a:ext>
              </a:extLst>
            </p:cNvPr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0B35B69F-A832-B395-BF25-26CE4B5BE1BF}"/>
                </a:ext>
              </a:extLst>
            </p:cNvPr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27" name="Group 27">
            <a:extLst>
              <a:ext uri="{FF2B5EF4-FFF2-40B4-BE49-F238E27FC236}">
                <a16:creationId xmlns:a16="http://schemas.microsoft.com/office/drawing/2014/main" id="{01D6A12A-C341-4EA5-59FA-CA51F03F4577}"/>
              </a:ext>
            </a:extLst>
          </p:cNvPr>
          <p:cNvGrpSpPr/>
          <p:nvPr/>
        </p:nvGrpSpPr>
        <p:grpSpPr>
          <a:xfrm>
            <a:off x="17183391" y="525521"/>
            <a:ext cx="876244" cy="876244"/>
            <a:chOff x="0" y="0"/>
            <a:chExt cx="812800" cy="812800"/>
          </a:xfrm>
        </p:grpSpPr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FA009FAF-CCEE-8354-1328-0A929AC9926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3DC0087C-B133-3312-172F-92DEF24B950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30" name="Group 30">
            <a:extLst>
              <a:ext uri="{FF2B5EF4-FFF2-40B4-BE49-F238E27FC236}">
                <a16:creationId xmlns:a16="http://schemas.microsoft.com/office/drawing/2014/main" id="{66FB3463-A8B6-9777-1226-CD923CECDAAA}"/>
              </a:ext>
            </a:extLst>
          </p:cNvPr>
          <p:cNvGrpSpPr/>
          <p:nvPr/>
        </p:nvGrpSpPr>
        <p:grpSpPr>
          <a:xfrm rot="2700000">
            <a:off x="12149848" y="-1691931"/>
            <a:ext cx="893373" cy="3529970"/>
            <a:chOff x="0" y="0"/>
            <a:chExt cx="235292" cy="929704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D2A7093E-3B97-3F9A-0720-B8310A4601C5}"/>
                </a:ext>
              </a:extLst>
            </p:cNvPr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AE3C0B59-3E25-D0CA-E495-14C29B5420AD}"/>
                </a:ext>
              </a:extLst>
            </p:cNvPr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33" name="Group 33">
            <a:extLst>
              <a:ext uri="{FF2B5EF4-FFF2-40B4-BE49-F238E27FC236}">
                <a16:creationId xmlns:a16="http://schemas.microsoft.com/office/drawing/2014/main" id="{5A4CF763-60B9-1EFB-298F-56AA7522DF5B}"/>
              </a:ext>
            </a:extLst>
          </p:cNvPr>
          <p:cNvGrpSpPr/>
          <p:nvPr/>
        </p:nvGrpSpPr>
        <p:grpSpPr>
          <a:xfrm rot="2700000">
            <a:off x="17101030" y="2246910"/>
            <a:ext cx="893373" cy="3529970"/>
            <a:chOff x="0" y="0"/>
            <a:chExt cx="235292" cy="929704"/>
          </a:xfrm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BE5F3076-FEAC-F632-3359-7102CD0E8EA0}"/>
                </a:ext>
              </a:extLst>
            </p:cNvPr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B1E8402F-BD5A-791C-70FB-2331F72E4959}"/>
                </a:ext>
              </a:extLst>
            </p:cNvPr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36" name="Group 36">
            <a:extLst>
              <a:ext uri="{FF2B5EF4-FFF2-40B4-BE49-F238E27FC236}">
                <a16:creationId xmlns:a16="http://schemas.microsoft.com/office/drawing/2014/main" id="{A59454D6-D749-3BEE-FC62-E5F57469E8CB}"/>
              </a:ext>
            </a:extLst>
          </p:cNvPr>
          <p:cNvGrpSpPr/>
          <p:nvPr/>
        </p:nvGrpSpPr>
        <p:grpSpPr>
          <a:xfrm rot="2700000">
            <a:off x="18110407" y="4539103"/>
            <a:ext cx="893373" cy="3529970"/>
            <a:chOff x="0" y="0"/>
            <a:chExt cx="235292" cy="929704"/>
          </a:xfrm>
        </p:grpSpPr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D9374171-6684-E3B0-64CE-7A696A26488C}"/>
                </a:ext>
              </a:extLst>
            </p:cNvPr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38" name="TextBox 38">
              <a:extLst>
                <a:ext uri="{FF2B5EF4-FFF2-40B4-BE49-F238E27FC236}">
                  <a16:creationId xmlns:a16="http://schemas.microsoft.com/office/drawing/2014/main" id="{D31267E4-2FBA-E0CB-CDFB-9C9E2EE7EEB5}"/>
                </a:ext>
              </a:extLst>
            </p:cNvPr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45" name="Group 45">
            <a:extLst>
              <a:ext uri="{FF2B5EF4-FFF2-40B4-BE49-F238E27FC236}">
                <a16:creationId xmlns:a16="http://schemas.microsoft.com/office/drawing/2014/main" id="{514F5B6F-2E4C-55BA-E14B-A28F1297213A}"/>
              </a:ext>
            </a:extLst>
          </p:cNvPr>
          <p:cNvGrpSpPr/>
          <p:nvPr/>
        </p:nvGrpSpPr>
        <p:grpSpPr>
          <a:xfrm rot="2700000">
            <a:off x="16521324" y="5356534"/>
            <a:ext cx="893373" cy="3529970"/>
            <a:chOff x="0" y="0"/>
            <a:chExt cx="235292" cy="929704"/>
          </a:xfrm>
        </p:grpSpPr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68868B11-F35E-EB1C-CF56-623D308258C2}"/>
                </a:ext>
              </a:extLst>
            </p:cNvPr>
            <p:cNvSpPr/>
            <p:nvPr/>
          </p:nvSpPr>
          <p:spPr>
            <a:xfrm>
              <a:off x="0" y="0"/>
              <a:ext cx="235292" cy="929704"/>
            </a:xfrm>
            <a:custGeom>
              <a:avLst/>
              <a:gdLst/>
              <a:ahLst/>
              <a:cxnLst/>
              <a:rect l="l" t="t" r="r" b="b"/>
              <a:pathLst>
                <a:path w="235292" h="929704">
                  <a:moveTo>
                    <a:pt x="117646" y="0"/>
                  </a:moveTo>
                  <a:lnTo>
                    <a:pt x="117646" y="0"/>
                  </a:lnTo>
                  <a:cubicBezTo>
                    <a:pt x="182620" y="0"/>
                    <a:pt x="235292" y="52672"/>
                    <a:pt x="235292" y="117646"/>
                  </a:cubicBezTo>
                  <a:lnTo>
                    <a:pt x="235292" y="812058"/>
                  </a:lnTo>
                  <a:cubicBezTo>
                    <a:pt x="235292" y="843260"/>
                    <a:pt x="222897" y="873184"/>
                    <a:pt x="200834" y="895246"/>
                  </a:cubicBezTo>
                  <a:cubicBezTo>
                    <a:pt x="178771" y="917309"/>
                    <a:pt x="148847" y="929704"/>
                    <a:pt x="117646" y="929704"/>
                  </a:cubicBezTo>
                  <a:lnTo>
                    <a:pt x="117646" y="929704"/>
                  </a:lnTo>
                  <a:cubicBezTo>
                    <a:pt x="52672" y="929704"/>
                    <a:pt x="0" y="877032"/>
                    <a:pt x="0" y="812058"/>
                  </a:cubicBezTo>
                  <a:lnTo>
                    <a:pt x="0" y="117646"/>
                  </a:lnTo>
                  <a:cubicBezTo>
                    <a:pt x="0" y="86444"/>
                    <a:pt x="12395" y="56521"/>
                    <a:pt x="34458" y="34458"/>
                  </a:cubicBezTo>
                  <a:cubicBezTo>
                    <a:pt x="56521" y="12395"/>
                    <a:pt x="86444" y="0"/>
                    <a:pt x="11764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BACFC12A-74AC-D1CC-2C3C-71E00BF0CC82}"/>
                </a:ext>
              </a:extLst>
            </p:cNvPr>
            <p:cNvSpPr txBox="1"/>
            <p:nvPr/>
          </p:nvSpPr>
          <p:spPr>
            <a:xfrm>
              <a:off x="0" y="-38100"/>
              <a:ext cx="235292" cy="9678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48" name="Group 48">
            <a:extLst>
              <a:ext uri="{FF2B5EF4-FFF2-40B4-BE49-F238E27FC236}">
                <a16:creationId xmlns:a16="http://schemas.microsoft.com/office/drawing/2014/main" id="{1B630BD0-E808-DA2F-6AD1-660C2DB8B063}"/>
              </a:ext>
            </a:extLst>
          </p:cNvPr>
          <p:cNvGrpSpPr/>
          <p:nvPr/>
        </p:nvGrpSpPr>
        <p:grpSpPr>
          <a:xfrm>
            <a:off x="-881215" y="5950600"/>
            <a:ext cx="1395080" cy="1395080"/>
            <a:chOff x="0" y="0"/>
            <a:chExt cx="812800" cy="812800"/>
          </a:xfrm>
        </p:grpSpPr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8CE73F7D-B860-194C-BB15-E3C40D01954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D47B4">
                    <a:alpha val="100000"/>
                  </a:srgbClr>
                </a:gs>
                <a:gs pos="100000">
                  <a:srgbClr val="3F7F93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0" name="TextBox 50">
              <a:extLst>
                <a:ext uri="{FF2B5EF4-FFF2-40B4-BE49-F238E27FC236}">
                  <a16:creationId xmlns:a16="http://schemas.microsoft.com/office/drawing/2014/main" id="{2C2373DB-D5EA-3219-7D73-350B0AA754E2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grpSp>
        <p:nvGrpSpPr>
          <p:cNvPr id="52" name="Group 14">
            <a:extLst>
              <a:ext uri="{FF2B5EF4-FFF2-40B4-BE49-F238E27FC236}">
                <a16:creationId xmlns:a16="http://schemas.microsoft.com/office/drawing/2014/main" id="{4918140B-B94C-FFA3-C682-927FD2D9C5B9}"/>
              </a:ext>
            </a:extLst>
          </p:cNvPr>
          <p:cNvGrpSpPr/>
          <p:nvPr/>
        </p:nvGrpSpPr>
        <p:grpSpPr>
          <a:xfrm>
            <a:off x="14089732" y="659168"/>
            <a:ext cx="4037691" cy="1941760"/>
            <a:chOff x="0" y="0"/>
            <a:chExt cx="5383588" cy="2589013"/>
          </a:xfrm>
        </p:grpSpPr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id="{AA084C1E-C170-A75F-4350-52EF601DC809}"/>
                </a:ext>
              </a:extLst>
            </p:cNvPr>
            <p:cNvSpPr/>
            <p:nvPr/>
          </p:nvSpPr>
          <p:spPr>
            <a:xfrm>
              <a:off x="0" y="1355489"/>
              <a:ext cx="5383588" cy="1233524"/>
            </a:xfrm>
            <a:custGeom>
              <a:avLst/>
              <a:gdLst/>
              <a:ahLst/>
              <a:cxnLst/>
              <a:rect l="l" t="t" r="r" b="b"/>
              <a:pathLst>
                <a:path w="5383588" h="1233524">
                  <a:moveTo>
                    <a:pt x="0" y="0"/>
                  </a:moveTo>
                  <a:lnTo>
                    <a:pt x="5383588" y="0"/>
                  </a:lnTo>
                  <a:lnTo>
                    <a:pt x="5383588" y="1233524"/>
                  </a:lnTo>
                  <a:lnTo>
                    <a:pt x="0" y="1233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81551" r="-4348" b="-40656"/>
              </a:stretch>
            </a:blipFill>
          </p:spPr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99BC4D41-F5CF-A11B-0C03-77DD07BEFE57}"/>
                </a:ext>
              </a:extLst>
            </p:cNvPr>
            <p:cNvSpPr/>
            <p:nvPr/>
          </p:nvSpPr>
          <p:spPr>
            <a:xfrm>
              <a:off x="2001689" y="0"/>
              <a:ext cx="1590277" cy="1462662"/>
            </a:xfrm>
            <a:custGeom>
              <a:avLst/>
              <a:gdLst/>
              <a:ahLst/>
              <a:cxnLst/>
              <a:rect l="l" t="t" r="r" b="b"/>
              <a:pathLst>
                <a:path w="1590277" h="1462662">
                  <a:moveTo>
                    <a:pt x="0" y="0"/>
                  </a:moveTo>
                  <a:lnTo>
                    <a:pt x="1590277" y="0"/>
                  </a:lnTo>
                  <a:lnTo>
                    <a:pt x="1590277" y="1462662"/>
                  </a:lnTo>
                  <a:lnTo>
                    <a:pt x="0" y="1462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9770" t="-37543" r="-120387" b="-124115"/>
              </a:stretch>
            </a:blipFill>
          </p:spPr>
        </p:sp>
      </p:grpSp>
      <p:grpSp>
        <p:nvGrpSpPr>
          <p:cNvPr id="55" name="Group 8">
            <a:extLst>
              <a:ext uri="{FF2B5EF4-FFF2-40B4-BE49-F238E27FC236}">
                <a16:creationId xmlns:a16="http://schemas.microsoft.com/office/drawing/2014/main" id="{57CC7016-3FEC-B7AB-119C-78D6C718BB86}"/>
              </a:ext>
            </a:extLst>
          </p:cNvPr>
          <p:cNvGrpSpPr/>
          <p:nvPr/>
        </p:nvGrpSpPr>
        <p:grpSpPr>
          <a:xfrm>
            <a:off x="1028700" y="8342074"/>
            <a:ext cx="6944166" cy="2232914"/>
            <a:chOff x="0" y="0"/>
            <a:chExt cx="9258888" cy="2977219"/>
          </a:xfrm>
        </p:grpSpPr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7C12B5DF-0732-4E29-F221-C95621C34B98}"/>
                </a:ext>
              </a:extLst>
            </p:cNvPr>
            <p:cNvSpPr/>
            <p:nvPr/>
          </p:nvSpPr>
          <p:spPr>
            <a:xfrm>
              <a:off x="3053318" y="957258"/>
              <a:ext cx="6205570" cy="1062704"/>
            </a:xfrm>
            <a:custGeom>
              <a:avLst/>
              <a:gdLst/>
              <a:ahLst/>
              <a:cxnLst/>
              <a:rect l="l" t="t" r="r" b="b"/>
              <a:pathLst>
                <a:path w="6205570" h="1062704">
                  <a:moveTo>
                    <a:pt x="0" y="0"/>
                  </a:moveTo>
                  <a:lnTo>
                    <a:pt x="6205570" y="0"/>
                  </a:lnTo>
                  <a:lnTo>
                    <a:pt x="6205570" y="1062704"/>
                  </a:lnTo>
                  <a:lnTo>
                    <a:pt x="0" y="1062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26DD7F04-CBE7-E105-D5A3-65A230B01B15}"/>
                </a:ext>
              </a:extLst>
            </p:cNvPr>
            <p:cNvSpPr/>
            <p:nvPr/>
          </p:nvSpPr>
          <p:spPr>
            <a:xfrm>
              <a:off x="0" y="0"/>
              <a:ext cx="2977219" cy="2977219"/>
            </a:xfrm>
            <a:custGeom>
              <a:avLst/>
              <a:gdLst/>
              <a:ahLst/>
              <a:cxnLst/>
              <a:rect l="l" t="t" r="r" b="b"/>
              <a:pathLst>
                <a:path w="2977219" h="2977219">
                  <a:moveTo>
                    <a:pt x="0" y="0"/>
                  </a:moveTo>
                  <a:lnTo>
                    <a:pt x="2977219" y="0"/>
                  </a:lnTo>
                  <a:lnTo>
                    <a:pt x="2977219" y="2977219"/>
                  </a:lnTo>
                  <a:lnTo>
                    <a:pt x="0" y="2977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58" name="TextBox 6">
            <a:extLst>
              <a:ext uri="{FF2B5EF4-FFF2-40B4-BE49-F238E27FC236}">
                <a16:creationId xmlns:a16="http://schemas.microsoft.com/office/drawing/2014/main" id="{B515E61E-7B7E-CE2F-9C19-138A65493221}"/>
              </a:ext>
            </a:extLst>
          </p:cNvPr>
          <p:cNvSpPr txBox="1"/>
          <p:nvPr/>
        </p:nvSpPr>
        <p:spPr>
          <a:xfrm>
            <a:off x="1028455" y="931883"/>
            <a:ext cx="9997953" cy="1047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499"/>
              </a:lnSpc>
            </a:pPr>
            <a:r>
              <a:rPr lang="el-GR" sz="4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Στόχοι Έργου </a:t>
            </a:r>
            <a:r>
              <a:rPr lang="en-US" sz="48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DigiWest</a:t>
            </a:r>
          </a:p>
        </p:txBody>
      </p:sp>
      <p:sp>
        <p:nvSpPr>
          <p:cNvPr id="59" name="TextBox 7">
            <a:extLst>
              <a:ext uri="{FF2B5EF4-FFF2-40B4-BE49-F238E27FC236}">
                <a16:creationId xmlns:a16="http://schemas.microsoft.com/office/drawing/2014/main" id="{337C4AFF-6256-35E8-5348-5CCCA77F99D1}"/>
              </a:ext>
            </a:extLst>
          </p:cNvPr>
          <p:cNvSpPr txBox="1"/>
          <p:nvPr/>
        </p:nvSpPr>
        <p:spPr>
          <a:xfrm>
            <a:off x="1613947" y="2491968"/>
            <a:ext cx="16708766" cy="619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89"/>
              </a:lnSpc>
            </a:pPr>
            <a:r>
              <a:rPr lang="el-G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Ενίσχυση ψηφιακής ωριμότητας </a:t>
            </a:r>
            <a:r>
              <a:rPr lang="el-G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των επιχειρήσεων στη Δυτική Ελλάδα.</a:t>
            </a: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  <a:ea typeface="Century Gothic Paneuropean"/>
              <a:cs typeface="Century Gothic Paneuropean"/>
              <a:sym typeface="Century Gothic Paneuropean"/>
            </a:endParaRPr>
          </a:p>
        </p:txBody>
      </p:sp>
      <p:sp>
        <p:nvSpPr>
          <p:cNvPr id="62" name="Freeform 16">
            <a:extLst>
              <a:ext uri="{FF2B5EF4-FFF2-40B4-BE49-F238E27FC236}">
                <a16:creationId xmlns:a16="http://schemas.microsoft.com/office/drawing/2014/main" id="{8DB06781-1D1B-DE11-1517-2A26297D544B}"/>
              </a:ext>
            </a:extLst>
          </p:cNvPr>
          <p:cNvSpPr/>
          <p:nvPr/>
        </p:nvSpPr>
        <p:spPr>
          <a:xfrm>
            <a:off x="920347" y="2655184"/>
            <a:ext cx="501538" cy="444825"/>
          </a:xfrm>
          <a:custGeom>
            <a:avLst/>
            <a:gdLst/>
            <a:ahLst/>
            <a:cxnLst/>
            <a:rect l="l" t="t" r="r" b="b"/>
            <a:pathLst>
              <a:path w="1590277" h="1462662">
                <a:moveTo>
                  <a:pt x="0" y="0"/>
                </a:moveTo>
                <a:lnTo>
                  <a:pt x="1590277" y="0"/>
                </a:lnTo>
                <a:lnTo>
                  <a:pt x="1590277" y="1462662"/>
                </a:lnTo>
                <a:lnTo>
                  <a:pt x="0" y="1462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9770" t="-37543" r="-120387" b="-124115"/>
            </a:stretch>
          </a:blipFill>
        </p:spPr>
        <p:txBody>
          <a:bodyPr/>
          <a:lstStyle/>
          <a:p>
            <a:endParaRPr lang="el-GR" dirty="0"/>
          </a:p>
        </p:txBody>
      </p:sp>
      <p:sp>
        <p:nvSpPr>
          <p:cNvPr id="63" name="Freeform 16">
            <a:extLst>
              <a:ext uri="{FF2B5EF4-FFF2-40B4-BE49-F238E27FC236}">
                <a16:creationId xmlns:a16="http://schemas.microsoft.com/office/drawing/2014/main" id="{E5C1F43F-C4F3-647C-01AB-5FA0AFC2EE80}"/>
              </a:ext>
            </a:extLst>
          </p:cNvPr>
          <p:cNvSpPr/>
          <p:nvPr/>
        </p:nvSpPr>
        <p:spPr>
          <a:xfrm>
            <a:off x="910956" y="3496994"/>
            <a:ext cx="501538" cy="444825"/>
          </a:xfrm>
          <a:custGeom>
            <a:avLst/>
            <a:gdLst/>
            <a:ahLst/>
            <a:cxnLst/>
            <a:rect l="l" t="t" r="r" b="b"/>
            <a:pathLst>
              <a:path w="1590277" h="1462662">
                <a:moveTo>
                  <a:pt x="0" y="0"/>
                </a:moveTo>
                <a:lnTo>
                  <a:pt x="1590277" y="0"/>
                </a:lnTo>
                <a:lnTo>
                  <a:pt x="1590277" y="1462662"/>
                </a:lnTo>
                <a:lnTo>
                  <a:pt x="0" y="1462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9770" t="-37543" r="-120387" b="-124115"/>
            </a:stretch>
          </a:blipFill>
        </p:spPr>
        <p:txBody>
          <a:bodyPr/>
          <a:lstStyle/>
          <a:p>
            <a:endParaRPr lang="el-GR" dirty="0"/>
          </a:p>
        </p:txBody>
      </p:sp>
      <p:sp>
        <p:nvSpPr>
          <p:cNvPr id="64" name="Freeform 16">
            <a:extLst>
              <a:ext uri="{FF2B5EF4-FFF2-40B4-BE49-F238E27FC236}">
                <a16:creationId xmlns:a16="http://schemas.microsoft.com/office/drawing/2014/main" id="{7772F167-3BFD-2E0B-B37F-4CC3A487F702}"/>
              </a:ext>
            </a:extLst>
          </p:cNvPr>
          <p:cNvSpPr/>
          <p:nvPr/>
        </p:nvSpPr>
        <p:spPr>
          <a:xfrm>
            <a:off x="908202" y="4389695"/>
            <a:ext cx="501538" cy="444825"/>
          </a:xfrm>
          <a:custGeom>
            <a:avLst/>
            <a:gdLst/>
            <a:ahLst/>
            <a:cxnLst/>
            <a:rect l="l" t="t" r="r" b="b"/>
            <a:pathLst>
              <a:path w="1590277" h="1462662">
                <a:moveTo>
                  <a:pt x="0" y="0"/>
                </a:moveTo>
                <a:lnTo>
                  <a:pt x="1590277" y="0"/>
                </a:lnTo>
                <a:lnTo>
                  <a:pt x="1590277" y="1462662"/>
                </a:lnTo>
                <a:lnTo>
                  <a:pt x="0" y="1462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9770" t="-37543" r="-120387" b="-124115"/>
            </a:stretch>
          </a:blipFill>
        </p:spPr>
        <p:txBody>
          <a:bodyPr/>
          <a:lstStyle/>
          <a:p>
            <a:endParaRPr lang="el-GR" dirty="0"/>
          </a:p>
        </p:txBody>
      </p:sp>
      <p:sp>
        <p:nvSpPr>
          <p:cNvPr id="65" name="Freeform 16">
            <a:extLst>
              <a:ext uri="{FF2B5EF4-FFF2-40B4-BE49-F238E27FC236}">
                <a16:creationId xmlns:a16="http://schemas.microsoft.com/office/drawing/2014/main" id="{3E034C6F-EAD4-8FEF-030B-87A84DF75AD6}"/>
              </a:ext>
            </a:extLst>
          </p:cNvPr>
          <p:cNvSpPr/>
          <p:nvPr/>
        </p:nvSpPr>
        <p:spPr>
          <a:xfrm>
            <a:off x="920347" y="5367508"/>
            <a:ext cx="501538" cy="444825"/>
          </a:xfrm>
          <a:custGeom>
            <a:avLst/>
            <a:gdLst/>
            <a:ahLst/>
            <a:cxnLst/>
            <a:rect l="l" t="t" r="r" b="b"/>
            <a:pathLst>
              <a:path w="1590277" h="1462662">
                <a:moveTo>
                  <a:pt x="0" y="0"/>
                </a:moveTo>
                <a:lnTo>
                  <a:pt x="1590277" y="0"/>
                </a:lnTo>
                <a:lnTo>
                  <a:pt x="1590277" y="1462662"/>
                </a:lnTo>
                <a:lnTo>
                  <a:pt x="0" y="1462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9770" t="-37543" r="-120387" b="-124115"/>
            </a:stretch>
          </a:blipFill>
        </p:spPr>
        <p:txBody>
          <a:bodyPr/>
          <a:lstStyle/>
          <a:p>
            <a:endParaRPr lang="el-GR" dirty="0"/>
          </a:p>
        </p:txBody>
      </p:sp>
      <p:sp>
        <p:nvSpPr>
          <p:cNvPr id="66" name="Freeform 16">
            <a:extLst>
              <a:ext uri="{FF2B5EF4-FFF2-40B4-BE49-F238E27FC236}">
                <a16:creationId xmlns:a16="http://schemas.microsoft.com/office/drawing/2014/main" id="{0B27308E-0B67-2DFF-4A0B-F43A343D4E27}"/>
              </a:ext>
            </a:extLst>
          </p:cNvPr>
          <p:cNvSpPr/>
          <p:nvPr/>
        </p:nvSpPr>
        <p:spPr>
          <a:xfrm>
            <a:off x="908202" y="6542658"/>
            <a:ext cx="501538" cy="444825"/>
          </a:xfrm>
          <a:custGeom>
            <a:avLst/>
            <a:gdLst/>
            <a:ahLst/>
            <a:cxnLst/>
            <a:rect l="l" t="t" r="r" b="b"/>
            <a:pathLst>
              <a:path w="1590277" h="1462662">
                <a:moveTo>
                  <a:pt x="0" y="0"/>
                </a:moveTo>
                <a:lnTo>
                  <a:pt x="1590277" y="0"/>
                </a:lnTo>
                <a:lnTo>
                  <a:pt x="1590277" y="1462662"/>
                </a:lnTo>
                <a:lnTo>
                  <a:pt x="0" y="1462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9770" t="-37543" r="-120387" b="-124115"/>
            </a:stretch>
          </a:blipFill>
        </p:spPr>
        <p:txBody>
          <a:bodyPr/>
          <a:lstStyle/>
          <a:p>
            <a:endParaRPr lang="el-GR" dirty="0"/>
          </a:p>
        </p:txBody>
      </p:sp>
      <p:sp>
        <p:nvSpPr>
          <p:cNvPr id="67" name="Freeform 16">
            <a:extLst>
              <a:ext uri="{FF2B5EF4-FFF2-40B4-BE49-F238E27FC236}">
                <a16:creationId xmlns:a16="http://schemas.microsoft.com/office/drawing/2014/main" id="{37C737D2-1262-F334-94FB-8BA26190F805}"/>
              </a:ext>
            </a:extLst>
          </p:cNvPr>
          <p:cNvSpPr/>
          <p:nvPr/>
        </p:nvSpPr>
        <p:spPr>
          <a:xfrm>
            <a:off x="908202" y="7473034"/>
            <a:ext cx="501538" cy="444825"/>
          </a:xfrm>
          <a:custGeom>
            <a:avLst/>
            <a:gdLst/>
            <a:ahLst/>
            <a:cxnLst/>
            <a:rect l="l" t="t" r="r" b="b"/>
            <a:pathLst>
              <a:path w="1590277" h="1462662">
                <a:moveTo>
                  <a:pt x="0" y="0"/>
                </a:moveTo>
                <a:lnTo>
                  <a:pt x="1590277" y="0"/>
                </a:lnTo>
                <a:lnTo>
                  <a:pt x="1590277" y="1462662"/>
                </a:lnTo>
                <a:lnTo>
                  <a:pt x="0" y="1462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9770" t="-37543" r="-120387" b="-124115"/>
            </a:stretch>
          </a:blipFill>
        </p:spPr>
        <p:txBody>
          <a:bodyPr/>
          <a:lstStyle/>
          <a:p>
            <a:endParaRPr lang="el-GR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30E6871-D2B8-15DF-43A8-2DDFF4317EF5}"/>
              </a:ext>
            </a:extLst>
          </p:cNvPr>
          <p:cNvSpPr txBox="1"/>
          <p:nvPr/>
        </p:nvSpPr>
        <p:spPr>
          <a:xfrm>
            <a:off x="1504243" y="3289506"/>
            <a:ext cx="14916537" cy="712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489"/>
              </a:lnSpc>
            </a:pPr>
            <a:r>
              <a:rPr lang="el-G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Ανάπτυξη ψηφιακών δεξιοτήτων </a:t>
            </a:r>
            <a:r>
              <a:rPr lang="el-G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για επιχειρηματίες και εργαζομένους.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D12FBEE-956C-14A2-2A10-AD2E2413E9B3}"/>
              </a:ext>
            </a:extLst>
          </p:cNvPr>
          <p:cNvSpPr txBox="1"/>
          <p:nvPr/>
        </p:nvSpPr>
        <p:spPr>
          <a:xfrm>
            <a:off x="1504243" y="4143799"/>
            <a:ext cx="17038049" cy="712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489"/>
              </a:lnSpc>
            </a:pPr>
            <a:r>
              <a:rPr lang="el-G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Προσαρμογή επιχειρήσεων </a:t>
            </a:r>
            <a:r>
              <a:rPr lang="el-G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στις αρχές της Βιομηχανίας 4.0 και νέων τεχνολογιών.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D62C166-B376-85E4-CDD0-91BDC82BEA16}"/>
              </a:ext>
            </a:extLst>
          </p:cNvPr>
          <p:cNvSpPr txBox="1"/>
          <p:nvPr/>
        </p:nvSpPr>
        <p:spPr>
          <a:xfrm>
            <a:off x="1460427" y="5323208"/>
            <a:ext cx="14555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Υποστήριξη της επιχειρηματικότητας </a:t>
            </a:r>
            <a:r>
              <a:rPr lang="el-G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μέσω παροχής εργαλείων, εκπαίδευσης και συμβουλευτικών υπηρεσιών.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081995B-EE6F-896B-1159-19C5A7D692CC}"/>
              </a:ext>
            </a:extLst>
          </p:cNvPr>
          <p:cNvSpPr txBox="1"/>
          <p:nvPr/>
        </p:nvSpPr>
        <p:spPr>
          <a:xfrm>
            <a:off x="1460427" y="6506924"/>
            <a:ext cx="14933015" cy="540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l-G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Δημιουργία ψηφιακού κόμβου </a:t>
            </a:r>
            <a:r>
              <a:rPr lang="el-G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δικτύωσης και συνεργασίας (</a:t>
            </a:r>
            <a:r>
              <a:rPr lang="el-G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Digital</a:t>
            </a:r>
            <a:r>
              <a:rPr lang="el-G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l-G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Hub</a:t>
            </a:r>
            <a:r>
              <a:rPr lang="el-G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).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DB870E5-0A61-D8A1-D452-FCF6556BF94B}"/>
              </a:ext>
            </a:extLst>
          </p:cNvPr>
          <p:cNvSpPr txBox="1"/>
          <p:nvPr/>
        </p:nvSpPr>
        <p:spPr>
          <a:xfrm>
            <a:off x="1460427" y="7405831"/>
            <a:ext cx="14198507" cy="540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l-G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Αύξηση της παραγωγικότητας </a:t>
            </a:r>
            <a:r>
              <a:rPr lang="el-G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και ανταγωνιστικότητας των επιχειρήσεων.</a:t>
            </a:r>
          </a:p>
        </p:txBody>
      </p:sp>
      <p:sp>
        <p:nvSpPr>
          <p:cNvPr id="78" name="Freeform 16">
            <a:extLst>
              <a:ext uri="{FF2B5EF4-FFF2-40B4-BE49-F238E27FC236}">
                <a16:creationId xmlns:a16="http://schemas.microsoft.com/office/drawing/2014/main" id="{1E5967E2-78AF-F8B1-8EFD-BF6E5863C8C5}"/>
              </a:ext>
            </a:extLst>
          </p:cNvPr>
          <p:cNvSpPr/>
          <p:nvPr/>
        </p:nvSpPr>
        <p:spPr>
          <a:xfrm>
            <a:off x="908202" y="8286913"/>
            <a:ext cx="501538" cy="444825"/>
          </a:xfrm>
          <a:custGeom>
            <a:avLst/>
            <a:gdLst/>
            <a:ahLst/>
            <a:cxnLst/>
            <a:rect l="l" t="t" r="r" b="b"/>
            <a:pathLst>
              <a:path w="1590277" h="1462662">
                <a:moveTo>
                  <a:pt x="0" y="0"/>
                </a:moveTo>
                <a:lnTo>
                  <a:pt x="1590277" y="0"/>
                </a:lnTo>
                <a:lnTo>
                  <a:pt x="1590277" y="1462662"/>
                </a:lnTo>
                <a:lnTo>
                  <a:pt x="0" y="1462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9770" t="-37543" r="-120387" b="-124115"/>
            </a:stretch>
          </a:blipFill>
        </p:spPr>
        <p:txBody>
          <a:bodyPr/>
          <a:lstStyle/>
          <a:p>
            <a:endParaRPr lang="el-GR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49B3318-6D7F-4A6D-8075-E6C928471031}"/>
              </a:ext>
            </a:extLst>
          </p:cNvPr>
          <p:cNvSpPr txBox="1"/>
          <p:nvPr/>
        </p:nvSpPr>
        <p:spPr>
          <a:xfrm>
            <a:off x="1460427" y="8239829"/>
            <a:ext cx="11303000" cy="538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l-G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Προώθηση της εξωστρέφειας </a:t>
            </a:r>
            <a:r>
              <a:rPr lang="el-G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των επιχειρήσεων σε νέες αγορές.</a:t>
            </a:r>
          </a:p>
        </p:txBody>
      </p:sp>
    </p:spTree>
    <p:extLst>
      <p:ext uri="{BB962C8B-B14F-4D97-AF65-F5344CB8AC3E}">
        <p14:creationId xmlns:p14="http://schemas.microsoft.com/office/powerpoint/2010/main" val="1100269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186D">
                <a:alpha val="100000"/>
              </a:srgbClr>
            </a:gs>
            <a:gs pos="100000">
              <a:srgbClr val="3F7F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220737" y="371324"/>
            <a:ext cx="15142664" cy="2753534"/>
            <a:chOff x="0" y="0"/>
            <a:chExt cx="3988191" cy="7747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88191" cy="774762"/>
            </a:xfrm>
            <a:custGeom>
              <a:avLst/>
              <a:gdLst/>
              <a:ahLst/>
              <a:cxnLst/>
              <a:rect l="l" t="t" r="r" b="b"/>
              <a:pathLst>
                <a:path w="3988191" h="774762">
                  <a:moveTo>
                    <a:pt x="306759" y="0"/>
                  </a:moveTo>
                  <a:lnTo>
                    <a:pt x="3681432" y="0"/>
                  </a:lnTo>
                  <a:cubicBezTo>
                    <a:pt x="3850851" y="0"/>
                    <a:pt x="3988191" y="137341"/>
                    <a:pt x="3988191" y="306759"/>
                  </a:cubicBezTo>
                  <a:lnTo>
                    <a:pt x="3988191" y="468003"/>
                  </a:lnTo>
                  <a:cubicBezTo>
                    <a:pt x="3988191" y="637421"/>
                    <a:pt x="3850851" y="774762"/>
                    <a:pt x="3681432" y="774762"/>
                  </a:cubicBezTo>
                  <a:lnTo>
                    <a:pt x="306759" y="774762"/>
                  </a:lnTo>
                  <a:cubicBezTo>
                    <a:pt x="137341" y="774762"/>
                    <a:pt x="0" y="637421"/>
                    <a:pt x="0" y="468003"/>
                  </a:cubicBezTo>
                  <a:lnTo>
                    <a:pt x="0" y="306759"/>
                  </a:lnTo>
                  <a:cubicBezTo>
                    <a:pt x="0" y="137341"/>
                    <a:pt x="137341" y="0"/>
                    <a:pt x="30675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988191" cy="812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681110" y="5110062"/>
            <a:ext cx="19936660" cy="7282419"/>
          </a:xfrm>
          <a:custGeom>
            <a:avLst/>
            <a:gdLst/>
            <a:ahLst/>
            <a:cxnLst/>
            <a:rect l="l" t="t" r="r" b="b"/>
            <a:pathLst>
              <a:path w="19936660" h="7282419">
                <a:moveTo>
                  <a:pt x="19936661" y="0"/>
                </a:moveTo>
                <a:lnTo>
                  <a:pt x="0" y="0"/>
                </a:lnTo>
                <a:lnTo>
                  <a:pt x="0" y="7282419"/>
                </a:lnTo>
                <a:lnTo>
                  <a:pt x="19936661" y="7282419"/>
                </a:lnTo>
                <a:lnTo>
                  <a:pt x="19936661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19136" y="9830047"/>
            <a:ext cx="18952645" cy="897140"/>
            <a:chOff x="0" y="0"/>
            <a:chExt cx="4991643" cy="236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91643" cy="236284"/>
            </a:xfrm>
            <a:custGeom>
              <a:avLst/>
              <a:gdLst/>
              <a:ahLst/>
              <a:cxnLst/>
              <a:rect l="l" t="t" r="r" b="b"/>
              <a:pathLst>
                <a:path w="4991643" h="236284">
                  <a:moveTo>
                    <a:pt x="118142" y="0"/>
                  </a:moveTo>
                  <a:lnTo>
                    <a:pt x="4873501" y="0"/>
                  </a:lnTo>
                  <a:cubicBezTo>
                    <a:pt x="4904834" y="0"/>
                    <a:pt x="4934884" y="12447"/>
                    <a:pt x="4957040" y="34603"/>
                  </a:cubicBezTo>
                  <a:cubicBezTo>
                    <a:pt x="4979196" y="56759"/>
                    <a:pt x="4991643" y="86809"/>
                    <a:pt x="4991643" y="118142"/>
                  </a:cubicBezTo>
                  <a:lnTo>
                    <a:pt x="4991643" y="118142"/>
                  </a:lnTo>
                  <a:cubicBezTo>
                    <a:pt x="4991643" y="183390"/>
                    <a:pt x="4938749" y="236284"/>
                    <a:pt x="4873501" y="236284"/>
                  </a:cubicBezTo>
                  <a:lnTo>
                    <a:pt x="118142" y="236284"/>
                  </a:lnTo>
                  <a:cubicBezTo>
                    <a:pt x="86809" y="236284"/>
                    <a:pt x="56759" y="223837"/>
                    <a:pt x="34603" y="201681"/>
                  </a:cubicBezTo>
                  <a:cubicBezTo>
                    <a:pt x="12447" y="179525"/>
                    <a:pt x="0" y="149475"/>
                    <a:pt x="0" y="118142"/>
                  </a:cubicBezTo>
                  <a:lnTo>
                    <a:pt x="0" y="118142"/>
                  </a:lnTo>
                  <a:cubicBezTo>
                    <a:pt x="0" y="86809"/>
                    <a:pt x="12447" y="56759"/>
                    <a:pt x="34603" y="34603"/>
                  </a:cubicBezTo>
                  <a:cubicBezTo>
                    <a:pt x="56759" y="12447"/>
                    <a:pt x="86809" y="0"/>
                    <a:pt x="11814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991643" cy="2743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699" y="7946218"/>
            <a:ext cx="7256753" cy="2400475"/>
            <a:chOff x="0" y="0"/>
            <a:chExt cx="9258888" cy="2977219"/>
          </a:xfrm>
        </p:grpSpPr>
        <p:sp>
          <p:nvSpPr>
            <p:cNvPr id="10" name="Freeform 10"/>
            <p:cNvSpPr/>
            <p:nvPr/>
          </p:nvSpPr>
          <p:spPr>
            <a:xfrm>
              <a:off x="3053318" y="957258"/>
              <a:ext cx="6205570" cy="1062704"/>
            </a:xfrm>
            <a:custGeom>
              <a:avLst/>
              <a:gdLst/>
              <a:ahLst/>
              <a:cxnLst/>
              <a:rect l="l" t="t" r="r" b="b"/>
              <a:pathLst>
                <a:path w="6205570" h="1062704">
                  <a:moveTo>
                    <a:pt x="0" y="0"/>
                  </a:moveTo>
                  <a:lnTo>
                    <a:pt x="6205570" y="0"/>
                  </a:lnTo>
                  <a:lnTo>
                    <a:pt x="6205570" y="1062704"/>
                  </a:lnTo>
                  <a:lnTo>
                    <a:pt x="0" y="1062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977219" cy="2977219"/>
            </a:xfrm>
            <a:custGeom>
              <a:avLst/>
              <a:gdLst/>
              <a:ahLst/>
              <a:cxnLst/>
              <a:rect l="l" t="t" r="r" b="b"/>
              <a:pathLst>
                <a:path w="2977219" h="2977219">
                  <a:moveTo>
                    <a:pt x="0" y="0"/>
                  </a:moveTo>
                  <a:lnTo>
                    <a:pt x="2977219" y="0"/>
                  </a:lnTo>
                  <a:lnTo>
                    <a:pt x="2977219" y="2977219"/>
                  </a:lnTo>
                  <a:lnTo>
                    <a:pt x="0" y="2977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11039907" y="4489913"/>
            <a:ext cx="2003807" cy="1923654"/>
          </a:xfrm>
          <a:custGeom>
            <a:avLst/>
            <a:gdLst/>
            <a:ahLst/>
            <a:cxnLst/>
            <a:rect l="l" t="t" r="r" b="b"/>
            <a:pathLst>
              <a:path w="2003807" h="1923654">
                <a:moveTo>
                  <a:pt x="0" y="0"/>
                </a:moveTo>
                <a:lnTo>
                  <a:pt x="2003806" y="0"/>
                </a:lnTo>
                <a:lnTo>
                  <a:pt x="2003806" y="1923654"/>
                </a:lnTo>
                <a:lnTo>
                  <a:pt x="0" y="19236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996949" y="4120581"/>
            <a:ext cx="2020062" cy="1570599"/>
          </a:xfrm>
          <a:custGeom>
            <a:avLst/>
            <a:gdLst/>
            <a:ahLst/>
            <a:cxnLst/>
            <a:rect l="l" t="t" r="r" b="b"/>
            <a:pathLst>
              <a:path w="2020062" h="1570599">
                <a:moveTo>
                  <a:pt x="0" y="0"/>
                </a:moveTo>
                <a:lnTo>
                  <a:pt x="2020062" y="0"/>
                </a:lnTo>
                <a:lnTo>
                  <a:pt x="2020062" y="1570599"/>
                </a:lnTo>
                <a:lnTo>
                  <a:pt x="0" y="15705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709375" y="3976920"/>
            <a:ext cx="1576078" cy="1714260"/>
          </a:xfrm>
          <a:custGeom>
            <a:avLst/>
            <a:gdLst/>
            <a:ahLst/>
            <a:cxnLst/>
            <a:rect l="l" t="t" r="r" b="b"/>
            <a:pathLst>
              <a:path w="1576078" h="1714260">
                <a:moveTo>
                  <a:pt x="0" y="0"/>
                </a:moveTo>
                <a:lnTo>
                  <a:pt x="1576078" y="0"/>
                </a:lnTo>
                <a:lnTo>
                  <a:pt x="1576078" y="1714260"/>
                </a:lnTo>
                <a:lnTo>
                  <a:pt x="0" y="17142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28700" y="758520"/>
            <a:ext cx="8641197" cy="1842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09"/>
              </a:lnSpc>
              <a:spcBef>
                <a:spcPct val="0"/>
              </a:spcBef>
            </a:pPr>
            <a:r>
              <a:rPr lang="en-US" sz="5292" b="1" u="none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Επιλέξιμοι φορείς και προϋποθέσεις επιλογής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85751" y="6329627"/>
            <a:ext cx="5001885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19"/>
              </a:lnSpc>
              <a:spcBef>
                <a:spcPct val="0"/>
              </a:spcBef>
            </a:pPr>
            <a:r>
              <a:rPr lang="en-US" sz="2799" b="1" u="none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Γεωγραφική αντιπροσώπευση</a:t>
            </a:r>
          </a:p>
          <a:p>
            <a:pPr marL="0" lvl="0" indent="0" algn="ctr">
              <a:lnSpc>
                <a:spcPts val="3919"/>
              </a:lnSpc>
              <a:spcBef>
                <a:spcPct val="0"/>
              </a:spcBef>
            </a:pPr>
            <a:r>
              <a:rPr lang="en-US" sz="2799" u="none" strike="noStrike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(3 περιφερειακές ενότητες)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707607" y="5869887"/>
            <a:ext cx="3579614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19"/>
              </a:lnSpc>
              <a:spcBef>
                <a:spcPct val="0"/>
              </a:spcBef>
            </a:pPr>
            <a:r>
              <a:rPr lang="en-US" sz="2799" b="1" u="none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Μέγεθος επιχείρησης</a:t>
            </a:r>
          </a:p>
          <a:p>
            <a:pPr marL="0" lvl="0" indent="0" algn="ctr">
              <a:lnSpc>
                <a:spcPts val="3919"/>
              </a:lnSpc>
              <a:spcBef>
                <a:spcPct val="0"/>
              </a:spcBef>
            </a:pPr>
            <a:r>
              <a:rPr lang="en-US" sz="2799" u="none" strike="noStrike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(0-50 εργαζόμενοι)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921927" y="6641849"/>
            <a:ext cx="4239766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19"/>
              </a:lnSpc>
              <a:spcBef>
                <a:spcPct val="0"/>
              </a:spcBef>
            </a:pPr>
            <a:r>
              <a:rPr lang="en-US" sz="2799" u="none" strike="noStrike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Εκπροσώπηση των κλάδων </a:t>
            </a:r>
            <a:r>
              <a:rPr lang="en-US" sz="2799" b="1" u="none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οικονομικής δραστηριότητας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343231" y="5905447"/>
            <a:ext cx="3327499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19"/>
              </a:lnSpc>
              <a:spcBef>
                <a:spcPct val="0"/>
              </a:spcBef>
            </a:pPr>
            <a:r>
              <a:rPr lang="en-US" sz="2799" u="none" strike="noStrike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Ψηφιακή ωριμότητα</a:t>
            </a:r>
          </a:p>
        </p:txBody>
      </p:sp>
      <p:grpSp>
        <p:nvGrpSpPr>
          <p:cNvPr id="24" name="Group 14">
            <a:extLst>
              <a:ext uri="{FF2B5EF4-FFF2-40B4-BE49-F238E27FC236}">
                <a16:creationId xmlns:a16="http://schemas.microsoft.com/office/drawing/2014/main" id="{FFCD9298-1A10-9D84-4CD6-D52485CA4C5C}"/>
              </a:ext>
            </a:extLst>
          </p:cNvPr>
          <p:cNvGrpSpPr/>
          <p:nvPr/>
        </p:nvGrpSpPr>
        <p:grpSpPr>
          <a:xfrm>
            <a:off x="14089732" y="659168"/>
            <a:ext cx="4037691" cy="1941760"/>
            <a:chOff x="0" y="0"/>
            <a:chExt cx="5383588" cy="2589013"/>
          </a:xfrm>
        </p:grpSpPr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D17455CD-57E7-B735-465A-23865DB29D79}"/>
                </a:ext>
              </a:extLst>
            </p:cNvPr>
            <p:cNvSpPr/>
            <p:nvPr/>
          </p:nvSpPr>
          <p:spPr>
            <a:xfrm>
              <a:off x="0" y="1355489"/>
              <a:ext cx="5383588" cy="1233524"/>
            </a:xfrm>
            <a:custGeom>
              <a:avLst/>
              <a:gdLst/>
              <a:ahLst/>
              <a:cxnLst/>
              <a:rect l="l" t="t" r="r" b="b"/>
              <a:pathLst>
                <a:path w="5383588" h="1233524">
                  <a:moveTo>
                    <a:pt x="0" y="0"/>
                  </a:moveTo>
                  <a:lnTo>
                    <a:pt x="5383588" y="0"/>
                  </a:lnTo>
                  <a:lnTo>
                    <a:pt x="5383588" y="1233524"/>
                  </a:lnTo>
                  <a:lnTo>
                    <a:pt x="0" y="1233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181551" r="-4348" b="-40656"/>
              </a:stretch>
            </a:blipFill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D55C58E1-8435-4D1C-2664-0E7F5DF579E0}"/>
                </a:ext>
              </a:extLst>
            </p:cNvPr>
            <p:cNvSpPr/>
            <p:nvPr/>
          </p:nvSpPr>
          <p:spPr>
            <a:xfrm>
              <a:off x="2001689" y="0"/>
              <a:ext cx="1590277" cy="1462662"/>
            </a:xfrm>
            <a:custGeom>
              <a:avLst/>
              <a:gdLst/>
              <a:ahLst/>
              <a:cxnLst/>
              <a:rect l="l" t="t" r="r" b="b"/>
              <a:pathLst>
                <a:path w="1590277" h="1462662">
                  <a:moveTo>
                    <a:pt x="0" y="0"/>
                  </a:moveTo>
                  <a:lnTo>
                    <a:pt x="1590277" y="0"/>
                  </a:lnTo>
                  <a:lnTo>
                    <a:pt x="1590277" y="1462662"/>
                  </a:lnTo>
                  <a:lnTo>
                    <a:pt x="0" y="1462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119770" t="-37543" r="-120387" b="-124115"/>
              </a:stretch>
            </a:blipFill>
          </p:spPr>
        </p:sp>
      </p:grpSp>
      <p:pic>
        <p:nvPicPr>
          <p:cNvPr id="30" name="Εικόνα 29">
            <a:extLst>
              <a:ext uri="{FF2B5EF4-FFF2-40B4-BE49-F238E27FC236}">
                <a16:creationId xmlns:a16="http://schemas.microsoft.com/office/drawing/2014/main" id="{87F2BE67-0C9D-6FA0-B37E-86CCC618C1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497" y="3155946"/>
            <a:ext cx="3030328" cy="378766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186D">
                <a:alpha val="100000"/>
              </a:srgbClr>
            </a:gs>
            <a:gs pos="100000">
              <a:srgbClr val="3F7F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328357" y="4839615"/>
            <a:ext cx="18932680" cy="5775145"/>
          </a:xfrm>
          <a:custGeom>
            <a:avLst/>
            <a:gdLst/>
            <a:ahLst/>
            <a:cxnLst/>
            <a:rect l="l" t="t" r="r" b="b"/>
            <a:pathLst>
              <a:path w="18932680" h="5775145">
                <a:moveTo>
                  <a:pt x="18932680" y="0"/>
                </a:moveTo>
                <a:lnTo>
                  <a:pt x="0" y="0"/>
                </a:lnTo>
                <a:lnTo>
                  <a:pt x="0" y="5775145"/>
                </a:lnTo>
                <a:lnTo>
                  <a:pt x="18932680" y="5775145"/>
                </a:lnTo>
                <a:lnTo>
                  <a:pt x="18932680" y="0"/>
                </a:lnTo>
                <a:close/>
              </a:path>
            </a:pathLst>
          </a:custGeom>
          <a:blipFill>
            <a:blip r:embed="rId2"/>
            <a:stretch>
              <a:fillRect l="-344" r="-4958" b="-2609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5220737" y="371323"/>
            <a:ext cx="11090500" cy="2941675"/>
            <a:chOff x="0" y="0"/>
            <a:chExt cx="2920955" cy="7747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20955" cy="774762"/>
            </a:xfrm>
            <a:custGeom>
              <a:avLst/>
              <a:gdLst/>
              <a:ahLst/>
              <a:cxnLst/>
              <a:rect l="l" t="t" r="r" b="b"/>
              <a:pathLst>
                <a:path w="2920955" h="774762">
                  <a:moveTo>
                    <a:pt x="387381" y="0"/>
                  </a:moveTo>
                  <a:lnTo>
                    <a:pt x="2533574" y="0"/>
                  </a:lnTo>
                  <a:cubicBezTo>
                    <a:pt x="2747518" y="0"/>
                    <a:pt x="2920955" y="173436"/>
                    <a:pt x="2920955" y="387381"/>
                  </a:cubicBezTo>
                  <a:lnTo>
                    <a:pt x="2920955" y="387381"/>
                  </a:lnTo>
                  <a:cubicBezTo>
                    <a:pt x="2920955" y="601326"/>
                    <a:pt x="2747518" y="774762"/>
                    <a:pt x="2533574" y="774762"/>
                  </a:cubicBezTo>
                  <a:lnTo>
                    <a:pt x="387381" y="774762"/>
                  </a:lnTo>
                  <a:cubicBezTo>
                    <a:pt x="173436" y="774762"/>
                    <a:pt x="0" y="601326"/>
                    <a:pt x="0" y="387381"/>
                  </a:cubicBezTo>
                  <a:lnTo>
                    <a:pt x="0" y="387381"/>
                  </a:lnTo>
                  <a:cubicBezTo>
                    <a:pt x="0" y="173436"/>
                    <a:pt x="173436" y="0"/>
                    <a:pt x="38738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20955" cy="8128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923925"/>
            <a:ext cx="5560675" cy="1837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09"/>
              </a:lnSpc>
              <a:spcBef>
                <a:spcPct val="0"/>
              </a:spcBef>
            </a:pPr>
            <a:r>
              <a:rPr lang="en-US" sz="5292" b="1" u="none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Καθεστώς Ενίσχυσης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79511" y="3745192"/>
            <a:ext cx="15528978" cy="2017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89"/>
              </a:lnSpc>
              <a:spcBef>
                <a:spcPct val="0"/>
              </a:spcBef>
            </a:pPr>
            <a:r>
              <a:rPr lang="en-US" sz="2999" b="1" u="none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Η Δράση δεν περιλαμβάνει άμεση οικονομική ενίσχυση των επιχειρήσεων, αλλά αφορά σε παροχή υπηρεσιών υποστήριξης μέσω του ψηφιακού κόμβου DigiWest </a:t>
            </a:r>
            <a:r>
              <a:rPr lang="en-US" sz="2999" u="none" strike="noStrike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(έμμεση ενίσχυση ύψους 5.760,00€).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40930" y="6229313"/>
            <a:ext cx="15528978" cy="15811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75"/>
              </a:lnSpc>
            </a:pPr>
            <a:r>
              <a:rPr lang="en-US" sz="2375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Οι ενισχύσεις της παρούσας Δράσης θα διατεθούν στο πλαίσιο του Κανονισμού (ΕΕ) αριθμ. 2831/2023 της Επιτροπής της 13ης Δεκεμβρίου 2023 σχετικά με την εφαρμογή των άρθρων 107 και 108 της Συνθήκης για τη λειτουργία της Ευρωπαϊκής Ένωσης στις ενισχύσεις ήσσονος σημασίας (De Minimis).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715795" y="7727188"/>
            <a:ext cx="8856409" cy="2847801"/>
            <a:chOff x="0" y="0"/>
            <a:chExt cx="11808546" cy="3797068"/>
          </a:xfrm>
        </p:grpSpPr>
        <p:sp>
          <p:nvSpPr>
            <p:cNvPr id="13" name="Freeform 13"/>
            <p:cNvSpPr/>
            <p:nvPr/>
          </p:nvSpPr>
          <p:spPr>
            <a:xfrm>
              <a:off x="3894123" y="1220862"/>
              <a:ext cx="7914423" cy="1355345"/>
            </a:xfrm>
            <a:custGeom>
              <a:avLst/>
              <a:gdLst/>
              <a:ahLst/>
              <a:cxnLst/>
              <a:rect l="l" t="t" r="r" b="b"/>
              <a:pathLst>
                <a:path w="7914423" h="1355345">
                  <a:moveTo>
                    <a:pt x="0" y="0"/>
                  </a:moveTo>
                  <a:lnTo>
                    <a:pt x="7914423" y="0"/>
                  </a:lnTo>
                  <a:lnTo>
                    <a:pt x="7914423" y="1355345"/>
                  </a:lnTo>
                  <a:lnTo>
                    <a:pt x="0" y="13553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3797068" cy="3797068"/>
            </a:xfrm>
            <a:custGeom>
              <a:avLst/>
              <a:gdLst/>
              <a:ahLst/>
              <a:cxnLst/>
              <a:rect l="l" t="t" r="r" b="b"/>
              <a:pathLst>
                <a:path w="3797068" h="3797068">
                  <a:moveTo>
                    <a:pt x="0" y="0"/>
                  </a:moveTo>
                  <a:lnTo>
                    <a:pt x="3797068" y="0"/>
                  </a:lnTo>
                  <a:lnTo>
                    <a:pt x="3797068" y="3797068"/>
                  </a:lnTo>
                  <a:lnTo>
                    <a:pt x="0" y="3797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D1F19C6-ADE2-B70F-847E-F43F4A4B2881}"/>
              </a:ext>
            </a:extLst>
          </p:cNvPr>
          <p:cNvGrpSpPr/>
          <p:nvPr/>
        </p:nvGrpSpPr>
        <p:grpSpPr>
          <a:xfrm>
            <a:off x="14089732" y="659168"/>
            <a:ext cx="4037691" cy="1941760"/>
            <a:chOff x="0" y="0"/>
            <a:chExt cx="5383588" cy="2589013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9F94FEA-4BF0-DF92-48BA-14B8E2F02ABD}"/>
                </a:ext>
              </a:extLst>
            </p:cNvPr>
            <p:cNvSpPr/>
            <p:nvPr/>
          </p:nvSpPr>
          <p:spPr>
            <a:xfrm>
              <a:off x="0" y="1355489"/>
              <a:ext cx="5383588" cy="1233524"/>
            </a:xfrm>
            <a:custGeom>
              <a:avLst/>
              <a:gdLst/>
              <a:ahLst/>
              <a:cxnLst/>
              <a:rect l="l" t="t" r="r" b="b"/>
              <a:pathLst>
                <a:path w="5383588" h="1233524">
                  <a:moveTo>
                    <a:pt x="0" y="0"/>
                  </a:moveTo>
                  <a:lnTo>
                    <a:pt x="5383588" y="0"/>
                  </a:lnTo>
                  <a:lnTo>
                    <a:pt x="5383588" y="1233524"/>
                  </a:lnTo>
                  <a:lnTo>
                    <a:pt x="0" y="1233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81551" r="-4348" b="-40656"/>
              </a:stretch>
            </a:blipFill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9983531-154A-8AED-A963-252EEDA3DD16}"/>
                </a:ext>
              </a:extLst>
            </p:cNvPr>
            <p:cNvSpPr/>
            <p:nvPr/>
          </p:nvSpPr>
          <p:spPr>
            <a:xfrm>
              <a:off x="2001689" y="0"/>
              <a:ext cx="1590277" cy="1462662"/>
            </a:xfrm>
            <a:custGeom>
              <a:avLst/>
              <a:gdLst/>
              <a:ahLst/>
              <a:cxnLst/>
              <a:rect l="l" t="t" r="r" b="b"/>
              <a:pathLst>
                <a:path w="1590277" h="1462662">
                  <a:moveTo>
                    <a:pt x="0" y="0"/>
                  </a:moveTo>
                  <a:lnTo>
                    <a:pt x="1590277" y="0"/>
                  </a:lnTo>
                  <a:lnTo>
                    <a:pt x="1590277" y="1462662"/>
                  </a:lnTo>
                  <a:lnTo>
                    <a:pt x="0" y="1462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9770" t="-37543" r="-120387" b="-124115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186D">
                <a:alpha val="100000"/>
              </a:srgbClr>
            </a:gs>
            <a:gs pos="100000">
              <a:srgbClr val="3F7F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flipH="1">
            <a:off x="-681110" y="5110062"/>
            <a:ext cx="19936660" cy="7282419"/>
          </a:xfrm>
          <a:custGeom>
            <a:avLst/>
            <a:gdLst/>
            <a:ahLst/>
            <a:cxnLst/>
            <a:rect l="l" t="t" r="r" b="b"/>
            <a:pathLst>
              <a:path w="19936660" h="7282419">
                <a:moveTo>
                  <a:pt x="19936661" y="0"/>
                </a:moveTo>
                <a:lnTo>
                  <a:pt x="0" y="0"/>
                </a:lnTo>
                <a:lnTo>
                  <a:pt x="0" y="7282419"/>
                </a:lnTo>
                <a:lnTo>
                  <a:pt x="19936661" y="7282419"/>
                </a:lnTo>
                <a:lnTo>
                  <a:pt x="19936661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5671917" y="8533492"/>
            <a:ext cx="6944166" cy="2232914"/>
            <a:chOff x="0" y="0"/>
            <a:chExt cx="9258888" cy="2977219"/>
          </a:xfrm>
        </p:grpSpPr>
        <p:sp>
          <p:nvSpPr>
            <p:cNvPr id="7" name="Freeform 7"/>
            <p:cNvSpPr/>
            <p:nvPr/>
          </p:nvSpPr>
          <p:spPr>
            <a:xfrm>
              <a:off x="3053318" y="957258"/>
              <a:ext cx="6205570" cy="1062704"/>
            </a:xfrm>
            <a:custGeom>
              <a:avLst/>
              <a:gdLst/>
              <a:ahLst/>
              <a:cxnLst/>
              <a:rect l="l" t="t" r="r" b="b"/>
              <a:pathLst>
                <a:path w="6205570" h="1062704">
                  <a:moveTo>
                    <a:pt x="0" y="0"/>
                  </a:moveTo>
                  <a:lnTo>
                    <a:pt x="6205570" y="0"/>
                  </a:lnTo>
                  <a:lnTo>
                    <a:pt x="6205570" y="1062704"/>
                  </a:lnTo>
                  <a:lnTo>
                    <a:pt x="0" y="1062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977219" cy="2977219"/>
            </a:xfrm>
            <a:custGeom>
              <a:avLst/>
              <a:gdLst/>
              <a:ahLst/>
              <a:cxnLst/>
              <a:rect l="l" t="t" r="r" b="b"/>
              <a:pathLst>
                <a:path w="2977219" h="2977219">
                  <a:moveTo>
                    <a:pt x="0" y="0"/>
                  </a:moveTo>
                  <a:lnTo>
                    <a:pt x="2977219" y="0"/>
                  </a:lnTo>
                  <a:lnTo>
                    <a:pt x="2977219" y="2977219"/>
                  </a:lnTo>
                  <a:lnTo>
                    <a:pt x="0" y="2977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859992" y="2903062"/>
            <a:ext cx="16568016" cy="5343185"/>
          </a:xfrm>
          <a:custGeom>
            <a:avLst/>
            <a:gdLst/>
            <a:ahLst/>
            <a:cxnLst/>
            <a:rect l="l" t="t" r="r" b="b"/>
            <a:pathLst>
              <a:path w="16568016" h="5343185">
                <a:moveTo>
                  <a:pt x="0" y="0"/>
                </a:moveTo>
                <a:lnTo>
                  <a:pt x="16568016" y="0"/>
                </a:lnTo>
                <a:lnTo>
                  <a:pt x="16568016" y="5343185"/>
                </a:lnTo>
                <a:lnTo>
                  <a:pt x="0" y="53431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721000"/>
            <a:ext cx="12655552" cy="1580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55"/>
              </a:lnSpc>
            </a:pPr>
            <a:r>
              <a:rPr lang="en-US" sz="4539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Στάδια και Χρονοδιάγραμμα Ψηφιακού Μετασχηματισμού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19201" y="4917013"/>
            <a:ext cx="2281002" cy="406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37"/>
              </a:lnSpc>
              <a:spcBef>
                <a:spcPct val="0"/>
              </a:spcBef>
            </a:pPr>
            <a:r>
              <a:rPr lang="en-US" sz="2383" b="1" u="sng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Εβδομάδα 1-2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74144" y="5446411"/>
            <a:ext cx="2624201" cy="1949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134"/>
              </a:lnSpc>
              <a:spcBef>
                <a:spcPct val="0"/>
              </a:spcBef>
            </a:pPr>
            <a:r>
              <a:rPr lang="en-US" sz="2000" b="1" u="none" strike="noStrike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Ένταξη στον Ψηφιακό Κόμβο DigiWest</a:t>
            </a:r>
            <a:r>
              <a:rPr lang="en-US" sz="2000" u="none" strike="noStrike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(DigitalHub– Bitrix24)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24685" y="8208147"/>
            <a:ext cx="2624201" cy="607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50"/>
              </a:lnSpc>
              <a:spcBef>
                <a:spcPct val="0"/>
              </a:spcBef>
            </a:pPr>
            <a:r>
              <a:rPr lang="en-US" sz="1750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Στάδιο 1</a:t>
            </a:r>
          </a:p>
          <a:p>
            <a:pPr algn="ctr">
              <a:lnSpc>
                <a:spcPts val="2450"/>
              </a:lnSpc>
              <a:spcBef>
                <a:spcPct val="0"/>
              </a:spcBef>
            </a:pPr>
            <a:r>
              <a:rPr lang="en-US" sz="1750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Ένταξη και Διάγνωση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595053" y="4917013"/>
            <a:ext cx="2208014" cy="406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37"/>
              </a:lnSpc>
              <a:spcBef>
                <a:spcPct val="0"/>
              </a:spcBef>
            </a:pPr>
            <a:r>
              <a:rPr lang="en-US" sz="2383" b="1" u="sng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Εβδομάδα 3-8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969053" y="4917013"/>
            <a:ext cx="2421167" cy="406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37"/>
              </a:lnSpc>
              <a:spcBef>
                <a:spcPct val="0"/>
              </a:spcBef>
            </a:pPr>
            <a:r>
              <a:rPr lang="en-US" sz="2383" b="1" u="sng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Εβδομάδα 9-20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103077" y="4917013"/>
            <a:ext cx="2465866" cy="825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37"/>
              </a:lnSpc>
              <a:spcBef>
                <a:spcPct val="0"/>
              </a:spcBef>
            </a:pPr>
            <a:r>
              <a:rPr lang="en-US" sz="2383" b="1" u="sng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Εβδομάδα 21-24</a:t>
            </a:r>
          </a:p>
          <a:p>
            <a:pPr algn="ctr">
              <a:lnSpc>
                <a:spcPts val="3337"/>
              </a:lnSpc>
              <a:spcBef>
                <a:spcPct val="0"/>
              </a:spcBef>
            </a:pPr>
            <a:endParaRPr lang="en-US" sz="2383" b="1" u="sng" dirty="0">
              <a:solidFill>
                <a:srgbClr val="000000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4359197" y="4917013"/>
            <a:ext cx="2587264" cy="825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37"/>
              </a:lnSpc>
              <a:spcBef>
                <a:spcPct val="0"/>
              </a:spcBef>
            </a:pPr>
            <a:r>
              <a:rPr lang="en-US" sz="2383" b="1" u="sng" dirty="0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Εβδομάδα 25-27</a:t>
            </a:r>
          </a:p>
          <a:p>
            <a:pPr algn="ctr">
              <a:lnSpc>
                <a:spcPts val="3337"/>
              </a:lnSpc>
              <a:spcBef>
                <a:spcPct val="0"/>
              </a:spcBef>
            </a:pPr>
            <a:endParaRPr lang="en-US" sz="2383" b="1" u="sng" dirty="0">
              <a:solidFill>
                <a:srgbClr val="000000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471715" y="5373390"/>
            <a:ext cx="2646571" cy="2657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635"/>
              </a:lnSpc>
              <a:spcBef>
                <a:spcPct val="0"/>
              </a:spcBef>
            </a:pPr>
            <a:r>
              <a:rPr lang="en-US" sz="1882" b="1" u="none" strike="noStrike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Αποτύπωση</a:t>
            </a:r>
            <a:r>
              <a:rPr lang="en-US" sz="1882" u="none" strike="noStrike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Υφιστάμενης Κατάστασης, </a:t>
            </a:r>
            <a:r>
              <a:rPr lang="en-US" sz="1882" b="1" u="none" strike="noStrike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Διάγνωση</a:t>
            </a:r>
            <a:r>
              <a:rPr lang="en-US" sz="1882" u="none" strike="noStrike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Αναγκών και </a:t>
            </a:r>
            <a:r>
              <a:rPr lang="en-US" sz="1882" b="1" u="none" strike="noStrike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Κατάρτιση</a:t>
            </a:r>
            <a:r>
              <a:rPr lang="en-US" sz="1882" u="none" strike="noStrike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Εξατομικευμένης Μελέτης Εφαρμογής </a:t>
            </a:r>
          </a:p>
          <a:p>
            <a:pPr marL="0" lvl="0" indent="0" algn="ctr">
              <a:lnSpc>
                <a:spcPts val="2635"/>
              </a:lnSpc>
              <a:spcBef>
                <a:spcPct val="0"/>
              </a:spcBef>
            </a:pPr>
            <a:endParaRPr lang="en-US" sz="1882" u="none" strike="noStrike" dirty="0">
              <a:solidFill>
                <a:srgbClr val="000000"/>
              </a:solidFill>
              <a:latin typeface="Gotham"/>
              <a:ea typeface="Gotham"/>
              <a:cs typeface="Gotham"/>
              <a:sym typeface="Gotham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891656" y="5483544"/>
            <a:ext cx="2421167" cy="1842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37"/>
              </a:lnSpc>
              <a:spcBef>
                <a:spcPct val="0"/>
              </a:spcBef>
            </a:pPr>
            <a:r>
              <a:rPr lang="en-US" sz="2098" u="none" strike="noStrike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Υλοποίηση </a:t>
            </a:r>
            <a:r>
              <a:rPr lang="en-US" sz="2098" b="1" u="none" strike="noStrike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Εξατομικευμένης Μελέτης Εφαρμογής</a:t>
            </a:r>
            <a:r>
              <a:rPr lang="en-US" sz="2098" u="none" strike="noStrike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ανά επιχείρηση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225936" y="5461942"/>
            <a:ext cx="2405729" cy="1841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78"/>
              </a:lnSpc>
              <a:spcBef>
                <a:spcPct val="0"/>
              </a:spcBef>
            </a:pPr>
            <a:r>
              <a:rPr lang="en-US" sz="2127" b="1" u="none" strike="noStrike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Πιλοτική Παρακολούθηση</a:t>
            </a:r>
            <a:r>
              <a:rPr lang="en-US" sz="2127" u="none" strike="noStrike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και </a:t>
            </a:r>
            <a:r>
              <a:rPr lang="en-US" sz="2127" b="1" u="none" strike="noStrike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Διαμόρφωση Στρατηγικής Εξωστρέφειας</a:t>
            </a:r>
            <a:r>
              <a:rPr lang="en-US" sz="2127" u="none" strike="noStrike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474505" y="5410965"/>
            <a:ext cx="2646571" cy="2277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979"/>
              </a:lnSpc>
              <a:spcBef>
                <a:spcPct val="0"/>
              </a:spcBef>
            </a:pPr>
            <a:r>
              <a:rPr lang="en-US" sz="2000" b="1" u="none" strike="noStrike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Αξιολόγηση </a:t>
            </a:r>
            <a:r>
              <a:rPr lang="en-US" sz="2000" u="none" strike="noStrike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Βελτίωσης Ψηφιακής Ωριμότητας και Ψηφιακού Μετασχηματισμού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471715" y="8212823"/>
            <a:ext cx="2624201" cy="603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50"/>
              </a:lnSpc>
              <a:spcBef>
                <a:spcPct val="0"/>
              </a:spcBef>
            </a:pPr>
            <a:r>
              <a:rPr lang="en-US" sz="1750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Στάδιο 1</a:t>
            </a:r>
          </a:p>
          <a:p>
            <a:pPr algn="ctr">
              <a:lnSpc>
                <a:spcPts val="2450"/>
              </a:lnSpc>
              <a:spcBef>
                <a:spcPct val="0"/>
              </a:spcBef>
            </a:pPr>
            <a:r>
              <a:rPr lang="en-US" sz="1750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Ένταξη και Διάγνωση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704918" y="8208147"/>
            <a:ext cx="9554382" cy="614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50"/>
              </a:lnSpc>
            </a:pPr>
            <a:r>
              <a:rPr lang="en-US" sz="1750" u="none" strike="noStrike" spc="52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Στάδιο 2 -</a:t>
            </a:r>
          </a:p>
          <a:p>
            <a:pPr marL="0" lvl="0" indent="0" algn="ctr">
              <a:lnSpc>
                <a:spcPts val="2450"/>
              </a:lnSpc>
            </a:pPr>
            <a:r>
              <a:rPr lang="en-US" sz="1750" u="none" strike="noStrike" spc="52" dirty="0">
                <a:solidFill>
                  <a:srgbClr val="FFFFFF"/>
                </a:solidFill>
                <a:latin typeface="Gotham"/>
                <a:ea typeface="Gotham"/>
                <a:cs typeface="Gotham"/>
                <a:sym typeface="Gotham"/>
              </a:rPr>
              <a:t>Υλοποίηση και Εφαρμογή Ψηφιακού Μετασχηματισμού</a:t>
            </a:r>
          </a:p>
        </p:txBody>
      </p:sp>
      <p:grpSp>
        <p:nvGrpSpPr>
          <p:cNvPr id="24" name="Group 14">
            <a:extLst>
              <a:ext uri="{FF2B5EF4-FFF2-40B4-BE49-F238E27FC236}">
                <a16:creationId xmlns:a16="http://schemas.microsoft.com/office/drawing/2014/main" id="{73F839CE-721F-3177-FD9F-1377C4433704}"/>
              </a:ext>
            </a:extLst>
          </p:cNvPr>
          <p:cNvGrpSpPr/>
          <p:nvPr/>
        </p:nvGrpSpPr>
        <p:grpSpPr>
          <a:xfrm>
            <a:off x="14089732" y="659168"/>
            <a:ext cx="4037691" cy="1941760"/>
            <a:chOff x="0" y="0"/>
            <a:chExt cx="5383588" cy="2589013"/>
          </a:xfrm>
        </p:grpSpPr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7B70E8C6-CDFF-704E-93B4-303A5662A551}"/>
                </a:ext>
              </a:extLst>
            </p:cNvPr>
            <p:cNvSpPr/>
            <p:nvPr/>
          </p:nvSpPr>
          <p:spPr>
            <a:xfrm>
              <a:off x="0" y="1355489"/>
              <a:ext cx="5383588" cy="1233524"/>
            </a:xfrm>
            <a:custGeom>
              <a:avLst/>
              <a:gdLst/>
              <a:ahLst/>
              <a:cxnLst/>
              <a:rect l="l" t="t" r="r" b="b"/>
              <a:pathLst>
                <a:path w="5383588" h="1233524">
                  <a:moveTo>
                    <a:pt x="0" y="0"/>
                  </a:moveTo>
                  <a:lnTo>
                    <a:pt x="5383588" y="0"/>
                  </a:lnTo>
                  <a:lnTo>
                    <a:pt x="5383588" y="1233524"/>
                  </a:lnTo>
                  <a:lnTo>
                    <a:pt x="0" y="1233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81551" r="-4348" b="-40656"/>
              </a:stretch>
            </a:blipFill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A8E0D50C-F899-66EF-D50E-B530C02BB647}"/>
                </a:ext>
              </a:extLst>
            </p:cNvPr>
            <p:cNvSpPr/>
            <p:nvPr/>
          </p:nvSpPr>
          <p:spPr>
            <a:xfrm>
              <a:off x="2001689" y="0"/>
              <a:ext cx="1590277" cy="1462662"/>
            </a:xfrm>
            <a:custGeom>
              <a:avLst/>
              <a:gdLst/>
              <a:ahLst/>
              <a:cxnLst/>
              <a:rect l="l" t="t" r="r" b="b"/>
              <a:pathLst>
                <a:path w="1590277" h="1462662">
                  <a:moveTo>
                    <a:pt x="0" y="0"/>
                  </a:moveTo>
                  <a:lnTo>
                    <a:pt x="1590277" y="0"/>
                  </a:lnTo>
                  <a:lnTo>
                    <a:pt x="1590277" y="1462662"/>
                  </a:lnTo>
                  <a:lnTo>
                    <a:pt x="0" y="1462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9770" t="-37543" r="-120387" b="-124115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186D">
                <a:alpha val="100000"/>
              </a:srgbClr>
            </a:gs>
            <a:gs pos="100000">
              <a:srgbClr val="3F7F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328357" y="4839615"/>
            <a:ext cx="18932680" cy="5775145"/>
          </a:xfrm>
          <a:custGeom>
            <a:avLst/>
            <a:gdLst/>
            <a:ahLst/>
            <a:cxnLst/>
            <a:rect l="l" t="t" r="r" b="b"/>
            <a:pathLst>
              <a:path w="18932680" h="5775145">
                <a:moveTo>
                  <a:pt x="18932680" y="0"/>
                </a:moveTo>
                <a:lnTo>
                  <a:pt x="0" y="0"/>
                </a:lnTo>
                <a:lnTo>
                  <a:pt x="0" y="5775145"/>
                </a:lnTo>
                <a:lnTo>
                  <a:pt x="18932680" y="5775145"/>
                </a:lnTo>
                <a:lnTo>
                  <a:pt x="18932680" y="0"/>
                </a:lnTo>
                <a:close/>
              </a:path>
            </a:pathLst>
          </a:custGeom>
          <a:blipFill>
            <a:blip r:embed="rId2"/>
            <a:stretch>
              <a:fillRect l="-344" r="-4958" b="-26099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715795" y="7727188"/>
            <a:ext cx="8856409" cy="2847801"/>
            <a:chOff x="0" y="0"/>
            <a:chExt cx="11808546" cy="3797068"/>
          </a:xfrm>
        </p:grpSpPr>
        <p:sp>
          <p:nvSpPr>
            <p:cNvPr id="7" name="Freeform 7"/>
            <p:cNvSpPr/>
            <p:nvPr/>
          </p:nvSpPr>
          <p:spPr>
            <a:xfrm>
              <a:off x="3894123" y="1220862"/>
              <a:ext cx="7914423" cy="1355345"/>
            </a:xfrm>
            <a:custGeom>
              <a:avLst/>
              <a:gdLst/>
              <a:ahLst/>
              <a:cxnLst/>
              <a:rect l="l" t="t" r="r" b="b"/>
              <a:pathLst>
                <a:path w="7914423" h="1355345">
                  <a:moveTo>
                    <a:pt x="0" y="0"/>
                  </a:moveTo>
                  <a:lnTo>
                    <a:pt x="7914423" y="0"/>
                  </a:lnTo>
                  <a:lnTo>
                    <a:pt x="7914423" y="1355345"/>
                  </a:lnTo>
                  <a:lnTo>
                    <a:pt x="0" y="13553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797068" cy="3797068"/>
            </a:xfrm>
            <a:custGeom>
              <a:avLst/>
              <a:gdLst/>
              <a:ahLst/>
              <a:cxnLst/>
              <a:rect l="l" t="t" r="r" b="b"/>
              <a:pathLst>
                <a:path w="3797068" h="3797068">
                  <a:moveTo>
                    <a:pt x="0" y="0"/>
                  </a:moveTo>
                  <a:lnTo>
                    <a:pt x="3797068" y="0"/>
                  </a:lnTo>
                  <a:lnTo>
                    <a:pt x="3797068" y="3797068"/>
                  </a:lnTo>
                  <a:lnTo>
                    <a:pt x="0" y="3797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-5739017" y="3826519"/>
            <a:ext cx="16650225" cy="1653829"/>
            <a:chOff x="0" y="0"/>
            <a:chExt cx="4385244" cy="43557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385244" cy="435576"/>
            </a:xfrm>
            <a:custGeom>
              <a:avLst/>
              <a:gdLst/>
              <a:ahLst/>
              <a:cxnLst/>
              <a:rect l="l" t="t" r="r" b="b"/>
              <a:pathLst>
                <a:path w="4385244" h="435576">
                  <a:moveTo>
                    <a:pt x="217788" y="0"/>
                  </a:moveTo>
                  <a:lnTo>
                    <a:pt x="4167456" y="0"/>
                  </a:lnTo>
                  <a:cubicBezTo>
                    <a:pt x="4225217" y="0"/>
                    <a:pt x="4280612" y="22945"/>
                    <a:pt x="4321456" y="63789"/>
                  </a:cubicBezTo>
                  <a:cubicBezTo>
                    <a:pt x="4362299" y="104632"/>
                    <a:pt x="4385244" y="160027"/>
                    <a:pt x="4385244" y="217788"/>
                  </a:cubicBezTo>
                  <a:lnTo>
                    <a:pt x="4385244" y="217788"/>
                  </a:lnTo>
                  <a:cubicBezTo>
                    <a:pt x="4385244" y="275549"/>
                    <a:pt x="4362299" y="330945"/>
                    <a:pt x="4321456" y="371788"/>
                  </a:cubicBezTo>
                  <a:cubicBezTo>
                    <a:pt x="4280612" y="412631"/>
                    <a:pt x="4225217" y="435576"/>
                    <a:pt x="4167456" y="435576"/>
                  </a:cubicBezTo>
                  <a:lnTo>
                    <a:pt x="217788" y="435576"/>
                  </a:lnTo>
                  <a:cubicBezTo>
                    <a:pt x="160027" y="435576"/>
                    <a:pt x="104632" y="412631"/>
                    <a:pt x="63789" y="371788"/>
                  </a:cubicBezTo>
                  <a:cubicBezTo>
                    <a:pt x="22945" y="330945"/>
                    <a:pt x="0" y="275549"/>
                    <a:pt x="0" y="217788"/>
                  </a:cubicBezTo>
                  <a:lnTo>
                    <a:pt x="0" y="217788"/>
                  </a:lnTo>
                  <a:cubicBezTo>
                    <a:pt x="0" y="160027"/>
                    <a:pt x="22945" y="104632"/>
                    <a:pt x="63789" y="63789"/>
                  </a:cubicBezTo>
                  <a:cubicBezTo>
                    <a:pt x="104632" y="22945"/>
                    <a:pt x="160027" y="0"/>
                    <a:pt x="21778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385244" cy="4736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81000" y="4224874"/>
            <a:ext cx="10400787" cy="1837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09"/>
              </a:lnSpc>
              <a:spcBef>
                <a:spcPct val="0"/>
              </a:spcBef>
            </a:pPr>
            <a:r>
              <a:rPr lang="en-US" sz="5292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Στάδιο 1 - Ένταξη κ</a:t>
            </a:r>
            <a:r>
              <a:rPr lang="en-US" sz="5292" b="1" u="none" strike="noStrike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αι Διάγνωση</a:t>
            </a:r>
          </a:p>
          <a:p>
            <a:pPr marL="0" lvl="0" indent="0" algn="l">
              <a:lnSpc>
                <a:spcPts val="7409"/>
              </a:lnSpc>
              <a:spcBef>
                <a:spcPct val="0"/>
              </a:spcBef>
            </a:pPr>
            <a:endParaRPr lang="en-US" sz="5292" b="1" u="none" strike="noStrike" dirty="0">
              <a:solidFill>
                <a:srgbClr val="FFFFFF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grpSp>
        <p:nvGrpSpPr>
          <p:cNvPr id="13" name="Group 14">
            <a:extLst>
              <a:ext uri="{FF2B5EF4-FFF2-40B4-BE49-F238E27FC236}">
                <a16:creationId xmlns:a16="http://schemas.microsoft.com/office/drawing/2014/main" id="{FF9AF345-874B-8C54-8D8A-8624A2F59A1D}"/>
              </a:ext>
            </a:extLst>
          </p:cNvPr>
          <p:cNvGrpSpPr/>
          <p:nvPr/>
        </p:nvGrpSpPr>
        <p:grpSpPr>
          <a:xfrm>
            <a:off x="14089732" y="659168"/>
            <a:ext cx="4037691" cy="1941760"/>
            <a:chOff x="0" y="0"/>
            <a:chExt cx="5383588" cy="2589013"/>
          </a:xfrm>
        </p:grpSpPr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933420F8-343F-8F09-82E9-42D4DB6BEBFD}"/>
                </a:ext>
              </a:extLst>
            </p:cNvPr>
            <p:cNvSpPr/>
            <p:nvPr/>
          </p:nvSpPr>
          <p:spPr>
            <a:xfrm>
              <a:off x="0" y="1355489"/>
              <a:ext cx="5383588" cy="1233524"/>
            </a:xfrm>
            <a:custGeom>
              <a:avLst/>
              <a:gdLst/>
              <a:ahLst/>
              <a:cxnLst/>
              <a:rect l="l" t="t" r="r" b="b"/>
              <a:pathLst>
                <a:path w="5383588" h="1233524">
                  <a:moveTo>
                    <a:pt x="0" y="0"/>
                  </a:moveTo>
                  <a:lnTo>
                    <a:pt x="5383588" y="0"/>
                  </a:lnTo>
                  <a:lnTo>
                    <a:pt x="5383588" y="1233524"/>
                  </a:lnTo>
                  <a:lnTo>
                    <a:pt x="0" y="1233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81551" r="-4348" b="-40656"/>
              </a:stretch>
            </a:blipFill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33E1F91E-9D63-CFE2-0465-ECC40751467A}"/>
                </a:ext>
              </a:extLst>
            </p:cNvPr>
            <p:cNvSpPr/>
            <p:nvPr/>
          </p:nvSpPr>
          <p:spPr>
            <a:xfrm>
              <a:off x="2001689" y="0"/>
              <a:ext cx="1590277" cy="1462662"/>
            </a:xfrm>
            <a:custGeom>
              <a:avLst/>
              <a:gdLst/>
              <a:ahLst/>
              <a:cxnLst/>
              <a:rect l="l" t="t" r="r" b="b"/>
              <a:pathLst>
                <a:path w="1590277" h="1462662">
                  <a:moveTo>
                    <a:pt x="0" y="0"/>
                  </a:moveTo>
                  <a:lnTo>
                    <a:pt x="1590277" y="0"/>
                  </a:lnTo>
                  <a:lnTo>
                    <a:pt x="1590277" y="1462662"/>
                  </a:lnTo>
                  <a:lnTo>
                    <a:pt x="0" y="1462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9770" t="-37543" r="-120387" b="-124115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186D">
                <a:alpha val="100000"/>
              </a:srgbClr>
            </a:gs>
            <a:gs pos="100000">
              <a:srgbClr val="3F7F93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1315" y="1190757"/>
            <a:ext cx="15390316" cy="1510471"/>
            <a:chOff x="0" y="0"/>
            <a:chExt cx="4170947" cy="3978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70947" cy="397819"/>
            </a:xfrm>
            <a:custGeom>
              <a:avLst/>
              <a:gdLst/>
              <a:ahLst/>
              <a:cxnLst/>
              <a:rect l="l" t="t" r="r" b="b"/>
              <a:pathLst>
                <a:path w="4170947" h="397819">
                  <a:moveTo>
                    <a:pt x="198910" y="0"/>
                  </a:moveTo>
                  <a:lnTo>
                    <a:pt x="3972037" y="0"/>
                  </a:lnTo>
                  <a:cubicBezTo>
                    <a:pt x="4024792" y="0"/>
                    <a:pt x="4075385" y="20956"/>
                    <a:pt x="4112688" y="58259"/>
                  </a:cubicBezTo>
                  <a:cubicBezTo>
                    <a:pt x="4149990" y="95562"/>
                    <a:pt x="4170947" y="146156"/>
                    <a:pt x="4170947" y="198910"/>
                  </a:cubicBezTo>
                  <a:lnTo>
                    <a:pt x="4170947" y="198910"/>
                  </a:lnTo>
                  <a:cubicBezTo>
                    <a:pt x="4170947" y="251664"/>
                    <a:pt x="4149990" y="302257"/>
                    <a:pt x="4112688" y="339560"/>
                  </a:cubicBezTo>
                  <a:cubicBezTo>
                    <a:pt x="4075385" y="376863"/>
                    <a:pt x="4024792" y="397819"/>
                    <a:pt x="3972037" y="397819"/>
                  </a:cubicBezTo>
                  <a:lnTo>
                    <a:pt x="198910" y="397819"/>
                  </a:lnTo>
                  <a:cubicBezTo>
                    <a:pt x="146156" y="397819"/>
                    <a:pt x="95562" y="376863"/>
                    <a:pt x="58259" y="339560"/>
                  </a:cubicBezTo>
                  <a:cubicBezTo>
                    <a:pt x="20956" y="302257"/>
                    <a:pt x="0" y="251664"/>
                    <a:pt x="0" y="198910"/>
                  </a:cubicBezTo>
                  <a:lnTo>
                    <a:pt x="0" y="198910"/>
                  </a:lnTo>
                  <a:cubicBezTo>
                    <a:pt x="0" y="146156"/>
                    <a:pt x="20956" y="95562"/>
                    <a:pt x="58259" y="58259"/>
                  </a:cubicBezTo>
                  <a:cubicBezTo>
                    <a:pt x="95562" y="20956"/>
                    <a:pt x="146156" y="0"/>
                    <a:pt x="19891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170947" cy="4359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739471" y="754756"/>
            <a:ext cx="14331545" cy="1032866"/>
            <a:chOff x="0" y="0"/>
            <a:chExt cx="3774563" cy="2720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74563" cy="272031"/>
            </a:xfrm>
            <a:custGeom>
              <a:avLst/>
              <a:gdLst/>
              <a:ahLst/>
              <a:cxnLst/>
              <a:rect l="l" t="t" r="r" b="b"/>
              <a:pathLst>
                <a:path w="3774563" h="272031">
                  <a:moveTo>
                    <a:pt x="54020" y="0"/>
                  </a:moveTo>
                  <a:lnTo>
                    <a:pt x="3720543" y="0"/>
                  </a:lnTo>
                  <a:cubicBezTo>
                    <a:pt x="3734870" y="0"/>
                    <a:pt x="3748611" y="5691"/>
                    <a:pt x="3758741" y="15822"/>
                  </a:cubicBezTo>
                  <a:cubicBezTo>
                    <a:pt x="3768872" y="25953"/>
                    <a:pt x="3774563" y="39693"/>
                    <a:pt x="3774563" y="54020"/>
                  </a:cubicBezTo>
                  <a:lnTo>
                    <a:pt x="3774563" y="218011"/>
                  </a:lnTo>
                  <a:cubicBezTo>
                    <a:pt x="3774563" y="247845"/>
                    <a:pt x="3750378" y="272031"/>
                    <a:pt x="3720543" y="272031"/>
                  </a:cubicBezTo>
                  <a:lnTo>
                    <a:pt x="54020" y="272031"/>
                  </a:lnTo>
                  <a:cubicBezTo>
                    <a:pt x="24186" y="272031"/>
                    <a:pt x="0" y="247845"/>
                    <a:pt x="0" y="218011"/>
                  </a:cubicBezTo>
                  <a:lnTo>
                    <a:pt x="0" y="54020"/>
                  </a:lnTo>
                  <a:cubicBezTo>
                    <a:pt x="0" y="24186"/>
                    <a:pt x="24186" y="0"/>
                    <a:pt x="5402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774563" cy="310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3021" y="900739"/>
            <a:ext cx="2247454" cy="160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467"/>
              </a:lnSpc>
            </a:pPr>
            <a:r>
              <a:rPr lang="en-US" sz="4619" b="1" dirty="0">
                <a:solidFill>
                  <a:srgbClr val="025896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Στάδιο 1</a:t>
            </a:r>
          </a:p>
          <a:p>
            <a:pPr algn="r">
              <a:lnSpc>
                <a:spcPts val="6467"/>
              </a:lnSpc>
            </a:pPr>
            <a:endParaRPr lang="en-US" sz="4619" b="1" dirty="0">
              <a:solidFill>
                <a:srgbClr val="025896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38200" y="1929703"/>
            <a:ext cx="13865423" cy="514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Εβδομάδα 1-2: Ένταξη στον Ψηφιακό Κόμβο DigiWest (DigitalHub – Bitrix24)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-681110" y="5110062"/>
            <a:ext cx="19936660" cy="7282419"/>
          </a:xfrm>
          <a:custGeom>
            <a:avLst/>
            <a:gdLst/>
            <a:ahLst/>
            <a:cxnLst/>
            <a:rect l="l" t="t" r="r" b="b"/>
            <a:pathLst>
              <a:path w="19936660" h="7282419">
                <a:moveTo>
                  <a:pt x="19936661" y="0"/>
                </a:moveTo>
                <a:lnTo>
                  <a:pt x="0" y="0"/>
                </a:lnTo>
                <a:lnTo>
                  <a:pt x="0" y="7282419"/>
                </a:lnTo>
                <a:lnTo>
                  <a:pt x="19936661" y="7282419"/>
                </a:lnTo>
                <a:lnTo>
                  <a:pt x="19936661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2937513"/>
            <a:ext cx="16433016" cy="2657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Ο Ψηφιακός Κόμβος του DigiWest αποτελεί μια σύγχρονη διαδικτυακή πλατφόρμα συνεργασίας και επικοινωνίας για επιχειρήσεις.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endParaRPr lang="en-US" sz="2999" dirty="0">
              <a:solidFill>
                <a:srgbClr val="FFFFFF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Παρέχει μια σειρά εργαλείων για διαχείριση έργων, πελατειακών σχέσεων, ομαδική επικοινωνία, τηλεργασία και τηλεδιάσκεψη.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28700" y="6167921"/>
            <a:ext cx="502761" cy="368272"/>
          </a:xfrm>
          <a:custGeom>
            <a:avLst/>
            <a:gdLst/>
            <a:ahLst/>
            <a:cxnLst/>
            <a:rect l="l" t="t" r="r" b="b"/>
            <a:pathLst>
              <a:path w="502761" h="368272">
                <a:moveTo>
                  <a:pt x="0" y="0"/>
                </a:moveTo>
                <a:lnTo>
                  <a:pt x="502761" y="0"/>
                </a:lnTo>
                <a:lnTo>
                  <a:pt x="502761" y="368272"/>
                </a:lnTo>
                <a:lnTo>
                  <a:pt x="0" y="3682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794268" y="6076300"/>
            <a:ext cx="11403934" cy="513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51"/>
              </a:lnSpc>
            </a:pPr>
            <a:r>
              <a:rPr lang="en-US" sz="3036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Δημιουργία λογαριασμού και είσοδος στο σύστημα.</a:t>
            </a:r>
          </a:p>
        </p:txBody>
      </p:sp>
      <p:sp>
        <p:nvSpPr>
          <p:cNvPr id="14" name="Freeform 14"/>
          <p:cNvSpPr/>
          <p:nvPr/>
        </p:nvSpPr>
        <p:spPr>
          <a:xfrm>
            <a:off x="1028700" y="7117253"/>
            <a:ext cx="502761" cy="368272"/>
          </a:xfrm>
          <a:custGeom>
            <a:avLst/>
            <a:gdLst/>
            <a:ahLst/>
            <a:cxnLst/>
            <a:rect l="l" t="t" r="r" b="b"/>
            <a:pathLst>
              <a:path w="502761" h="368272">
                <a:moveTo>
                  <a:pt x="0" y="0"/>
                </a:moveTo>
                <a:lnTo>
                  <a:pt x="502761" y="0"/>
                </a:lnTo>
                <a:lnTo>
                  <a:pt x="502761" y="368272"/>
                </a:lnTo>
                <a:lnTo>
                  <a:pt x="0" y="3682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794268" y="7025632"/>
            <a:ext cx="11797806" cy="1037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1"/>
              </a:lnSpc>
            </a:pPr>
            <a:r>
              <a:rPr lang="en-US" sz="3036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Εκπαίδευση στις βασικές λειτουργίες του Ψηφιακού Κόμβου</a:t>
            </a:r>
            <a:r>
              <a:rPr lang="en-US" sz="3036" dirty="0">
                <a:solidFill>
                  <a:srgbClr val="FFFFFF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 (τηλεδιασκέψεις, task management, επικοινωνία).</a:t>
            </a:r>
          </a:p>
        </p:txBody>
      </p:sp>
      <p:sp>
        <p:nvSpPr>
          <p:cNvPr id="16" name="Freeform 16"/>
          <p:cNvSpPr/>
          <p:nvPr/>
        </p:nvSpPr>
        <p:spPr>
          <a:xfrm>
            <a:off x="1028700" y="8602217"/>
            <a:ext cx="502761" cy="368272"/>
          </a:xfrm>
          <a:custGeom>
            <a:avLst/>
            <a:gdLst/>
            <a:ahLst/>
            <a:cxnLst/>
            <a:rect l="l" t="t" r="r" b="b"/>
            <a:pathLst>
              <a:path w="502761" h="368272">
                <a:moveTo>
                  <a:pt x="0" y="0"/>
                </a:moveTo>
                <a:lnTo>
                  <a:pt x="502761" y="0"/>
                </a:lnTo>
                <a:lnTo>
                  <a:pt x="502761" y="368272"/>
                </a:lnTo>
                <a:lnTo>
                  <a:pt x="0" y="3682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794268" y="8510596"/>
            <a:ext cx="12368064" cy="1037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1"/>
              </a:lnSpc>
            </a:pPr>
            <a:r>
              <a:rPr lang="en-US" sz="3036" b="1" dirty="0">
                <a:solidFill>
                  <a:srgbClr val="FFFFF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Άμεση πρόσβαση σε εκπαιδευτικό υλικό και πλατφόρμα δικτύωσης</a:t>
            </a:r>
          </a:p>
          <a:p>
            <a:pPr algn="l">
              <a:lnSpc>
                <a:spcPts val="4251"/>
              </a:lnSpc>
            </a:pPr>
            <a:endParaRPr lang="en-US" sz="3036" b="1" dirty="0">
              <a:solidFill>
                <a:srgbClr val="FFFFFF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11030907" y="8558221"/>
            <a:ext cx="6740096" cy="2167295"/>
            <a:chOff x="0" y="0"/>
            <a:chExt cx="8986795" cy="2889727"/>
          </a:xfrm>
        </p:grpSpPr>
        <p:sp>
          <p:nvSpPr>
            <p:cNvPr id="19" name="Freeform 19"/>
            <p:cNvSpPr/>
            <p:nvPr/>
          </p:nvSpPr>
          <p:spPr>
            <a:xfrm>
              <a:off x="2963590" y="929126"/>
              <a:ext cx="6023205" cy="1031474"/>
            </a:xfrm>
            <a:custGeom>
              <a:avLst/>
              <a:gdLst/>
              <a:ahLst/>
              <a:cxnLst/>
              <a:rect l="l" t="t" r="r" b="b"/>
              <a:pathLst>
                <a:path w="6023205" h="1031474">
                  <a:moveTo>
                    <a:pt x="0" y="0"/>
                  </a:moveTo>
                  <a:lnTo>
                    <a:pt x="6023205" y="0"/>
                  </a:lnTo>
                  <a:lnTo>
                    <a:pt x="6023205" y="1031474"/>
                  </a:lnTo>
                  <a:lnTo>
                    <a:pt x="0" y="103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2889727" cy="2889727"/>
            </a:xfrm>
            <a:custGeom>
              <a:avLst/>
              <a:gdLst/>
              <a:ahLst/>
              <a:cxnLst/>
              <a:rect l="l" t="t" r="r" b="b"/>
              <a:pathLst>
                <a:path w="2889727" h="2889727">
                  <a:moveTo>
                    <a:pt x="0" y="0"/>
                  </a:moveTo>
                  <a:lnTo>
                    <a:pt x="2889727" y="0"/>
                  </a:lnTo>
                  <a:lnTo>
                    <a:pt x="2889727" y="2889727"/>
                  </a:lnTo>
                  <a:lnTo>
                    <a:pt x="0" y="28897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24" name="Group 14">
            <a:extLst>
              <a:ext uri="{FF2B5EF4-FFF2-40B4-BE49-F238E27FC236}">
                <a16:creationId xmlns:a16="http://schemas.microsoft.com/office/drawing/2014/main" id="{D212EC81-B686-8B6F-B2A9-EF5474BC2C88}"/>
              </a:ext>
            </a:extLst>
          </p:cNvPr>
          <p:cNvGrpSpPr/>
          <p:nvPr/>
        </p:nvGrpSpPr>
        <p:grpSpPr>
          <a:xfrm>
            <a:off x="14350828" y="623519"/>
            <a:ext cx="4037691" cy="1941760"/>
            <a:chOff x="0" y="0"/>
            <a:chExt cx="5383588" cy="2589013"/>
          </a:xfrm>
        </p:grpSpPr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329F847E-88DF-BA54-7952-48F1A05AC464}"/>
                </a:ext>
              </a:extLst>
            </p:cNvPr>
            <p:cNvSpPr/>
            <p:nvPr/>
          </p:nvSpPr>
          <p:spPr>
            <a:xfrm>
              <a:off x="0" y="1355489"/>
              <a:ext cx="5383588" cy="1233524"/>
            </a:xfrm>
            <a:custGeom>
              <a:avLst/>
              <a:gdLst/>
              <a:ahLst/>
              <a:cxnLst/>
              <a:rect l="l" t="t" r="r" b="b"/>
              <a:pathLst>
                <a:path w="5383588" h="1233524">
                  <a:moveTo>
                    <a:pt x="0" y="0"/>
                  </a:moveTo>
                  <a:lnTo>
                    <a:pt x="5383588" y="0"/>
                  </a:lnTo>
                  <a:lnTo>
                    <a:pt x="5383588" y="1233524"/>
                  </a:lnTo>
                  <a:lnTo>
                    <a:pt x="0" y="1233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81551" r="-4348" b="-40656"/>
              </a:stretch>
            </a:blipFill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712EB18B-FEBF-4B09-9128-FD7F8CAFB67F}"/>
                </a:ext>
              </a:extLst>
            </p:cNvPr>
            <p:cNvSpPr/>
            <p:nvPr/>
          </p:nvSpPr>
          <p:spPr>
            <a:xfrm>
              <a:off x="2001689" y="0"/>
              <a:ext cx="1590277" cy="1462662"/>
            </a:xfrm>
            <a:custGeom>
              <a:avLst/>
              <a:gdLst/>
              <a:ahLst/>
              <a:cxnLst/>
              <a:rect l="l" t="t" r="r" b="b"/>
              <a:pathLst>
                <a:path w="1590277" h="1462662">
                  <a:moveTo>
                    <a:pt x="0" y="0"/>
                  </a:moveTo>
                  <a:lnTo>
                    <a:pt x="1590277" y="0"/>
                  </a:lnTo>
                  <a:lnTo>
                    <a:pt x="1590277" y="1462662"/>
                  </a:lnTo>
                  <a:lnTo>
                    <a:pt x="0" y="14626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19770" t="-37543" r="-120387" b="-124115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1285</Words>
  <Application>Microsoft Office PowerPoint</Application>
  <PresentationFormat>Προσαρμογή</PresentationFormat>
  <Paragraphs>192</Paragraphs>
  <Slides>28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28</vt:i4>
      </vt:variant>
    </vt:vector>
  </HeadingPairs>
  <TitlesOfParts>
    <vt:vector size="41" baseType="lpstr">
      <vt:lpstr>Century Gothic Paneuropean Italics</vt:lpstr>
      <vt:lpstr>Wingdings</vt:lpstr>
      <vt:lpstr>Comfortaa</vt:lpstr>
      <vt:lpstr>Arial</vt:lpstr>
      <vt:lpstr>League Spartan</vt:lpstr>
      <vt:lpstr>Gotham Bold</vt:lpstr>
      <vt:lpstr>Century Gothic</vt:lpstr>
      <vt:lpstr>Calibri</vt:lpstr>
      <vt:lpstr>Roboto</vt:lpstr>
      <vt:lpstr>Century Gothic Paneuropean</vt:lpstr>
      <vt:lpstr>Gotham</vt:lpstr>
      <vt:lpstr>Century Gothic Paneuropean Bold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DIGIWEST</dc:title>
  <dc:creator>Georgios Taramas</dc:creator>
  <cp:lastModifiedBy>user-GT</cp:lastModifiedBy>
  <cp:revision>18</cp:revision>
  <dcterms:created xsi:type="dcterms:W3CDTF">2006-08-16T00:00:00Z</dcterms:created>
  <dcterms:modified xsi:type="dcterms:W3CDTF">2025-05-14T06:47:19Z</dcterms:modified>
  <dc:identifier>DAGl_9Wquf4</dc:identifier>
</cp:coreProperties>
</file>