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1" r:id="rId7"/>
    <p:sldId id="262" r:id="rId8"/>
    <p:sldId id="263" r:id="rId9"/>
    <p:sldId id="264" r:id="rId10"/>
    <p:sldId id="270" r:id="rId11"/>
    <p:sldId id="265" r:id="rId12"/>
    <p:sldId id="268" r:id="rId13"/>
    <p:sldId id="273" r:id="rId14"/>
    <p:sldId id="266" r:id="rId15"/>
    <p:sldId id="271" r:id="rId16"/>
    <p:sldId id="272" r:id="rId17"/>
    <p:sldId id="274" r:id="rId18"/>
    <p:sldId id="267" r:id="rId1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5F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67" autoAdjust="0"/>
    <p:restoredTop sz="94660"/>
  </p:normalViewPr>
  <p:slideViewPr>
    <p:cSldViewPr snapToGrid="0">
      <p:cViewPr varScale="1">
        <p:scale>
          <a:sx n="113" d="100"/>
          <a:sy n="113" d="100"/>
        </p:scale>
        <p:origin x="378" y="11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DCFB50-49C4-4E22-9568-BAAC83B0DC51}"/>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08FF9A05-F284-43C2-819F-5F34D16273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2E711B30-DF87-4E1C-9900-62342C0B3C0F}"/>
              </a:ext>
            </a:extLst>
          </p:cNvPr>
          <p:cNvSpPr>
            <a:spLocks noGrp="1"/>
          </p:cNvSpPr>
          <p:nvPr>
            <p:ph type="dt" sz="half" idx="10"/>
          </p:nvPr>
        </p:nvSpPr>
        <p:spPr/>
        <p:txBody>
          <a:bodyPr/>
          <a:lstStyle/>
          <a:p>
            <a:fld id="{F33E6163-1012-4086-8A2F-BD1CE37D1CAA}" type="datetimeFigureOut">
              <a:rPr lang="el-GR" smtClean="0"/>
              <a:t>24/11/2025</a:t>
            </a:fld>
            <a:endParaRPr lang="el-GR"/>
          </a:p>
        </p:txBody>
      </p:sp>
      <p:sp>
        <p:nvSpPr>
          <p:cNvPr id="5" name="Θέση υποσέλιδου 4">
            <a:extLst>
              <a:ext uri="{FF2B5EF4-FFF2-40B4-BE49-F238E27FC236}">
                <a16:creationId xmlns:a16="http://schemas.microsoft.com/office/drawing/2014/main" id="{0CEBBE78-8CC1-4D6D-A6C3-78F93AED10F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57D6C4E-B08A-4C7A-98D9-F8E43C184E4D}"/>
              </a:ext>
            </a:extLst>
          </p:cNvPr>
          <p:cNvSpPr>
            <a:spLocks noGrp="1"/>
          </p:cNvSpPr>
          <p:nvPr>
            <p:ph type="sldNum" sz="quarter" idx="12"/>
          </p:nvPr>
        </p:nvSpPr>
        <p:spPr/>
        <p:txBody>
          <a:bodyPr/>
          <a:lstStyle/>
          <a:p>
            <a:fld id="{9F549DF2-CF67-4ABF-B039-EACEE06D3FAF}" type="slidenum">
              <a:rPr lang="el-GR" smtClean="0"/>
              <a:t>‹#›</a:t>
            </a:fld>
            <a:endParaRPr lang="el-GR"/>
          </a:p>
        </p:txBody>
      </p:sp>
    </p:spTree>
    <p:extLst>
      <p:ext uri="{BB962C8B-B14F-4D97-AF65-F5344CB8AC3E}">
        <p14:creationId xmlns:p14="http://schemas.microsoft.com/office/powerpoint/2010/main" val="559846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3781623-254E-4C26-97C4-4407B852912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6EC140E3-FA86-4988-BC99-85B69AD4C6B0}"/>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E91D3DC-2718-47BC-98C3-FF8E31A0AC72}"/>
              </a:ext>
            </a:extLst>
          </p:cNvPr>
          <p:cNvSpPr>
            <a:spLocks noGrp="1"/>
          </p:cNvSpPr>
          <p:nvPr>
            <p:ph type="dt" sz="half" idx="10"/>
          </p:nvPr>
        </p:nvSpPr>
        <p:spPr/>
        <p:txBody>
          <a:bodyPr/>
          <a:lstStyle/>
          <a:p>
            <a:fld id="{F33E6163-1012-4086-8A2F-BD1CE37D1CAA}" type="datetimeFigureOut">
              <a:rPr lang="el-GR" smtClean="0"/>
              <a:t>24/11/2025</a:t>
            </a:fld>
            <a:endParaRPr lang="el-GR"/>
          </a:p>
        </p:txBody>
      </p:sp>
      <p:sp>
        <p:nvSpPr>
          <p:cNvPr id="5" name="Θέση υποσέλιδου 4">
            <a:extLst>
              <a:ext uri="{FF2B5EF4-FFF2-40B4-BE49-F238E27FC236}">
                <a16:creationId xmlns:a16="http://schemas.microsoft.com/office/drawing/2014/main" id="{7F5F6AB4-3D22-45D5-8441-173A15E2EC1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366C17A-199F-499E-851F-CA379525BBFD}"/>
              </a:ext>
            </a:extLst>
          </p:cNvPr>
          <p:cNvSpPr>
            <a:spLocks noGrp="1"/>
          </p:cNvSpPr>
          <p:nvPr>
            <p:ph type="sldNum" sz="quarter" idx="12"/>
          </p:nvPr>
        </p:nvSpPr>
        <p:spPr/>
        <p:txBody>
          <a:bodyPr/>
          <a:lstStyle/>
          <a:p>
            <a:fld id="{9F549DF2-CF67-4ABF-B039-EACEE06D3FAF}" type="slidenum">
              <a:rPr lang="el-GR" smtClean="0"/>
              <a:t>‹#›</a:t>
            </a:fld>
            <a:endParaRPr lang="el-GR"/>
          </a:p>
        </p:txBody>
      </p:sp>
    </p:spTree>
    <p:extLst>
      <p:ext uri="{BB962C8B-B14F-4D97-AF65-F5344CB8AC3E}">
        <p14:creationId xmlns:p14="http://schemas.microsoft.com/office/powerpoint/2010/main" val="1794036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70109745-11A3-4C1E-A245-356A7F3ED673}"/>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BD9F58F7-3ECA-4C5B-BD7F-8432D11ED1C8}"/>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1C46892-23FE-4A5D-BB74-07191D08FDEF}"/>
              </a:ext>
            </a:extLst>
          </p:cNvPr>
          <p:cNvSpPr>
            <a:spLocks noGrp="1"/>
          </p:cNvSpPr>
          <p:nvPr>
            <p:ph type="dt" sz="half" idx="10"/>
          </p:nvPr>
        </p:nvSpPr>
        <p:spPr/>
        <p:txBody>
          <a:bodyPr/>
          <a:lstStyle/>
          <a:p>
            <a:fld id="{F33E6163-1012-4086-8A2F-BD1CE37D1CAA}" type="datetimeFigureOut">
              <a:rPr lang="el-GR" smtClean="0"/>
              <a:t>24/11/2025</a:t>
            </a:fld>
            <a:endParaRPr lang="el-GR"/>
          </a:p>
        </p:txBody>
      </p:sp>
      <p:sp>
        <p:nvSpPr>
          <p:cNvPr id="5" name="Θέση υποσέλιδου 4">
            <a:extLst>
              <a:ext uri="{FF2B5EF4-FFF2-40B4-BE49-F238E27FC236}">
                <a16:creationId xmlns:a16="http://schemas.microsoft.com/office/drawing/2014/main" id="{5D576471-AB55-4F6C-863F-C3ECE467271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A48AE71-3F1F-4458-BF63-542C45633986}"/>
              </a:ext>
            </a:extLst>
          </p:cNvPr>
          <p:cNvSpPr>
            <a:spLocks noGrp="1"/>
          </p:cNvSpPr>
          <p:nvPr>
            <p:ph type="sldNum" sz="quarter" idx="12"/>
          </p:nvPr>
        </p:nvSpPr>
        <p:spPr/>
        <p:txBody>
          <a:bodyPr/>
          <a:lstStyle/>
          <a:p>
            <a:fld id="{9F549DF2-CF67-4ABF-B039-EACEE06D3FAF}" type="slidenum">
              <a:rPr lang="el-GR" smtClean="0"/>
              <a:t>‹#›</a:t>
            </a:fld>
            <a:endParaRPr lang="el-GR"/>
          </a:p>
        </p:txBody>
      </p:sp>
    </p:spTree>
    <p:extLst>
      <p:ext uri="{BB962C8B-B14F-4D97-AF65-F5344CB8AC3E}">
        <p14:creationId xmlns:p14="http://schemas.microsoft.com/office/powerpoint/2010/main" val="2220715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3C7144-E461-4280-A64D-46B58B279EA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6082139-B726-4B44-AEA3-8266941EFAED}"/>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4F53FAD-B547-4AF3-92A0-736BB9BC40B7}"/>
              </a:ext>
            </a:extLst>
          </p:cNvPr>
          <p:cNvSpPr>
            <a:spLocks noGrp="1"/>
          </p:cNvSpPr>
          <p:nvPr>
            <p:ph type="dt" sz="half" idx="10"/>
          </p:nvPr>
        </p:nvSpPr>
        <p:spPr/>
        <p:txBody>
          <a:bodyPr/>
          <a:lstStyle/>
          <a:p>
            <a:fld id="{F33E6163-1012-4086-8A2F-BD1CE37D1CAA}" type="datetimeFigureOut">
              <a:rPr lang="el-GR" smtClean="0"/>
              <a:t>24/11/2025</a:t>
            </a:fld>
            <a:endParaRPr lang="el-GR"/>
          </a:p>
        </p:txBody>
      </p:sp>
      <p:sp>
        <p:nvSpPr>
          <p:cNvPr id="5" name="Θέση υποσέλιδου 4">
            <a:extLst>
              <a:ext uri="{FF2B5EF4-FFF2-40B4-BE49-F238E27FC236}">
                <a16:creationId xmlns:a16="http://schemas.microsoft.com/office/drawing/2014/main" id="{42D7FC08-7D3A-47B8-9D0A-56F18090AB8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52C5A11-9C66-4F25-AB2A-EE9398CD22AB}"/>
              </a:ext>
            </a:extLst>
          </p:cNvPr>
          <p:cNvSpPr>
            <a:spLocks noGrp="1"/>
          </p:cNvSpPr>
          <p:nvPr>
            <p:ph type="sldNum" sz="quarter" idx="12"/>
          </p:nvPr>
        </p:nvSpPr>
        <p:spPr/>
        <p:txBody>
          <a:bodyPr/>
          <a:lstStyle/>
          <a:p>
            <a:fld id="{9F549DF2-CF67-4ABF-B039-EACEE06D3FAF}" type="slidenum">
              <a:rPr lang="el-GR" smtClean="0"/>
              <a:t>‹#›</a:t>
            </a:fld>
            <a:endParaRPr lang="el-GR"/>
          </a:p>
        </p:txBody>
      </p:sp>
    </p:spTree>
    <p:extLst>
      <p:ext uri="{BB962C8B-B14F-4D97-AF65-F5344CB8AC3E}">
        <p14:creationId xmlns:p14="http://schemas.microsoft.com/office/powerpoint/2010/main" val="3572117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2AAC3A-D7C9-4CC0-8F3C-FE358496DCE8}"/>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14640FF-89B0-43E7-82D9-CC308A290B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0F8E2ADE-3EF1-4970-ABCF-75A23FB33883}"/>
              </a:ext>
            </a:extLst>
          </p:cNvPr>
          <p:cNvSpPr>
            <a:spLocks noGrp="1"/>
          </p:cNvSpPr>
          <p:nvPr>
            <p:ph type="dt" sz="half" idx="10"/>
          </p:nvPr>
        </p:nvSpPr>
        <p:spPr/>
        <p:txBody>
          <a:bodyPr/>
          <a:lstStyle/>
          <a:p>
            <a:fld id="{F33E6163-1012-4086-8A2F-BD1CE37D1CAA}" type="datetimeFigureOut">
              <a:rPr lang="el-GR" smtClean="0"/>
              <a:t>24/11/2025</a:t>
            </a:fld>
            <a:endParaRPr lang="el-GR"/>
          </a:p>
        </p:txBody>
      </p:sp>
      <p:sp>
        <p:nvSpPr>
          <p:cNvPr id="5" name="Θέση υποσέλιδου 4">
            <a:extLst>
              <a:ext uri="{FF2B5EF4-FFF2-40B4-BE49-F238E27FC236}">
                <a16:creationId xmlns:a16="http://schemas.microsoft.com/office/drawing/2014/main" id="{1F8964E3-9149-49CB-B750-51C3278DA7E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DE91086-BFFC-4EE7-BA3C-42389408C200}"/>
              </a:ext>
            </a:extLst>
          </p:cNvPr>
          <p:cNvSpPr>
            <a:spLocks noGrp="1"/>
          </p:cNvSpPr>
          <p:nvPr>
            <p:ph type="sldNum" sz="quarter" idx="12"/>
          </p:nvPr>
        </p:nvSpPr>
        <p:spPr/>
        <p:txBody>
          <a:bodyPr/>
          <a:lstStyle/>
          <a:p>
            <a:fld id="{9F549DF2-CF67-4ABF-B039-EACEE06D3FAF}" type="slidenum">
              <a:rPr lang="el-GR" smtClean="0"/>
              <a:t>‹#›</a:t>
            </a:fld>
            <a:endParaRPr lang="el-GR"/>
          </a:p>
        </p:txBody>
      </p:sp>
    </p:spTree>
    <p:extLst>
      <p:ext uri="{BB962C8B-B14F-4D97-AF65-F5344CB8AC3E}">
        <p14:creationId xmlns:p14="http://schemas.microsoft.com/office/powerpoint/2010/main" val="1247006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D51C2F-7AAC-4619-ABEE-14FA8734B0C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1F6A8C8-51CB-4213-8801-B003D430CE22}"/>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65FD5B6B-F533-41EE-AC54-B8141B1D1EEC}"/>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C8A9C0D8-5D65-4C3C-93F4-8968366C73FD}"/>
              </a:ext>
            </a:extLst>
          </p:cNvPr>
          <p:cNvSpPr>
            <a:spLocks noGrp="1"/>
          </p:cNvSpPr>
          <p:nvPr>
            <p:ph type="dt" sz="half" idx="10"/>
          </p:nvPr>
        </p:nvSpPr>
        <p:spPr/>
        <p:txBody>
          <a:bodyPr/>
          <a:lstStyle/>
          <a:p>
            <a:fld id="{F33E6163-1012-4086-8A2F-BD1CE37D1CAA}" type="datetimeFigureOut">
              <a:rPr lang="el-GR" smtClean="0"/>
              <a:t>24/11/2025</a:t>
            </a:fld>
            <a:endParaRPr lang="el-GR"/>
          </a:p>
        </p:txBody>
      </p:sp>
      <p:sp>
        <p:nvSpPr>
          <p:cNvPr id="6" name="Θέση υποσέλιδου 5">
            <a:extLst>
              <a:ext uri="{FF2B5EF4-FFF2-40B4-BE49-F238E27FC236}">
                <a16:creationId xmlns:a16="http://schemas.microsoft.com/office/drawing/2014/main" id="{D743644A-E2D4-4F1A-A326-36549F17067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F979842-B5BE-4E7F-BB09-D21D0562E0D7}"/>
              </a:ext>
            </a:extLst>
          </p:cNvPr>
          <p:cNvSpPr>
            <a:spLocks noGrp="1"/>
          </p:cNvSpPr>
          <p:nvPr>
            <p:ph type="sldNum" sz="quarter" idx="12"/>
          </p:nvPr>
        </p:nvSpPr>
        <p:spPr/>
        <p:txBody>
          <a:bodyPr/>
          <a:lstStyle/>
          <a:p>
            <a:fld id="{9F549DF2-CF67-4ABF-B039-EACEE06D3FAF}" type="slidenum">
              <a:rPr lang="el-GR" smtClean="0"/>
              <a:t>‹#›</a:t>
            </a:fld>
            <a:endParaRPr lang="el-GR"/>
          </a:p>
        </p:txBody>
      </p:sp>
    </p:spTree>
    <p:extLst>
      <p:ext uri="{BB962C8B-B14F-4D97-AF65-F5344CB8AC3E}">
        <p14:creationId xmlns:p14="http://schemas.microsoft.com/office/powerpoint/2010/main" val="1568128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885A04-C68F-420C-B953-92D85B91FA0A}"/>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BEDB3712-E990-44F7-A4AD-91BB7F71E3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8153C4AE-426F-4F37-AC32-16586EF69807}"/>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2A3D0AEE-7059-4A49-A3B9-36DF013B2A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50C7C97D-C77F-4229-AD5D-87D9D5D4DC73}"/>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BF85AB01-D0B7-4576-A150-7399BA15120C}"/>
              </a:ext>
            </a:extLst>
          </p:cNvPr>
          <p:cNvSpPr>
            <a:spLocks noGrp="1"/>
          </p:cNvSpPr>
          <p:nvPr>
            <p:ph type="dt" sz="half" idx="10"/>
          </p:nvPr>
        </p:nvSpPr>
        <p:spPr/>
        <p:txBody>
          <a:bodyPr/>
          <a:lstStyle/>
          <a:p>
            <a:fld id="{F33E6163-1012-4086-8A2F-BD1CE37D1CAA}" type="datetimeFigureOut">
              <a:rPr lang="el-GR" smtClean="0"/>
              <a:t>24/11/2025</a:t>
            </a:fld>
            <a:endParaRPr lang="el-GR"/>
          </a:p>
        </p:txBody>
      </p:sp>
      <p:sp>
        <p:nvSpPr>
          <p:cNvPr id="8" name="Θέση υποσέλιδου 7">
            <a:extLst>
              <a:ext uri="{FF2B5EF4-FFF2-40B4-BE49-F238E27FC236}">
                <a16:creationId xmlns:a16="http://schemas.microsoft.com/office/drawing/2014/main" id="{B5846E9E-C47A-49F1-B323-E973DEAD9E78}"/>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B0A0E4AA-67A3-44AB-8DB6-ECFD5A3A9BC2}"/>
              </a:ext>
            </a:extLst>
          </p:cNvPr>
          <p:cNvSpPr>
            <a:spLocks noGrp="1"/>
          </p:cNvSpPr>
          <p:nvPr>
            <p:ph type="sldNum" sz="quarter" idx="12"/>
          </p:nvPr>
        </p:nvSpPr>
        <p:spPr/>
        <p:txBody>
          <a:bodyPr/>
          <a:lstStyle/>
          <a:p>
            <a:fld id="{9F549DF2-CF67-4ABF-B039-EACEE06D3FAF}" type="slidenum">
              <a:rPr lang="el-GR" smtClean="0"/>
              <a:t>‹#›</a:t>
            </a:fld>
            <a:endParaRPr lang="el-GR"/>
          </a:p>
        </p:txBody>
      </p:sp>
    </p:spTree>
    <p:extLst>
      <p:ext uri="{BB962C8B-B14F-4D97-AF65-F5344CB8AC3E}">
        <p14:creationId xmlns:p14="http://schemas.microsoft.com/office/powerpoint/2010/main" val="343190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11881E-87D8-4298-A5F4-FB0369B8C0D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43D4309D-3F81-491F-B030-9177BF03B5A8}"/>
              </a:ext>
            </a:extLst>
          </p:cNvPr>
          <p:cNvSpPr>
            <a:spLocks noGrp="1"/>
          </p:cNvSpPr>
          <p:nvPr>
            <p:ph type="dt" sz="half" idx="10"/>
          </p:nvPr>
        </p:nvSpPr>
        <p:spPr/>
        <p:txBody>
          <a:bodyPr/>
          <a:lstStyle/>
          <a:p>
            <a:fld id="{F33E6163-1012-4086-8A2F-BD1CE37D1CAA}" type="datetimeFigureOut">
              <a:rPr lang="el-GR" smtClean="0"/>
              <a:t>24/11/2025</a:t>
            </a:fld>
            <a:endParaRPr lang="el-GR"/>
          </a:p>
        </p:txBody>
      </p:sp>
      <p:sp>
        <p:nvSpPr>
          <p:cNvPr id="4" name="Θέση υποσέλιδου 3">
            <a:extLst>
              <a:ext uri="{FF2B5EF4-FFF2-40B4-BE49-F238E27FC236}">
                <a16:creationId xmlns:a16="http://schemas.microsoft.com/office/drawing/2014/main" id="{E1993E8E-8E6F-4698-8106-FF9FDC49B26D}"/>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1331607A-0665-4574-8C75-729F854A1886}"/>
              </a:ext>
            </a:extLst>
          </p:cNvPr>
          <p:cNvSpPr>
            <a:spLocks noGrp="1"/>
          </p:cNvSpPr>
          <p:nvPr>
            <p:ph type="sldNum" sz="quarter" idx="12"/>
          </p:nvPr>
        </p:nvSpPr>
        <p:spPr/>
        <p:txBody>
          <a:bodyPr/>
          <a:lstStyle/>
          <a:p>
            <a:fld id="{9F549DF2-CF67-4ABF-B039-EACEE06D3FAF}" type="slidenum">
              <a:rPr lang="el-GR" smtClean="0"/>
              <a:t>‹#›</a:t>
            </a:fld>
            <a:endParaRPr lang="el-GR"/>
          </a:p>
        </p:txBody>
      </p:sp>
    </p:spTree>
    <p:extLst>
      <p:ext uri="{BB962C8B-B14F-4D97-AF65-F5344CB8AC3E}">
        <p14:creationId xmlns:p14="http://schemas.microsoft.com/office/powerpoint/2010/main" val="1386719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A49984EE-0898-4A5E-A606-A7C68A23C022}"/>
              </a:ext>
            </a:extLst>
          </p:cNvPr>
          <p:cNvSpPr>
            <a:spLocks noGrp="1"/>
          </p:cNvSpPr>
          <p:nvPr>
            <p:ph type="dt" sz="half" idx="10"/>
          </p:nvPr>
        </p:nvSpPr>
        <p:spPr/>
        <p:txBody>
          <a:bodyPr/>
          <a:lstStyle/>
          <a:p>
            <a:fld id="{F33E6163-1012-4086-8A2F-BD1CE37D1CAA}" type="datetimeFigureOut">
              <a:rPr lang="el-GR" smtClean="0"/>
              <a:t>24/11/2025</a:t>
            </a:fld>
            <a:endParaRPr lang="el-GR"/>
          </a:p>
        </p:txBody>
      </p:sp>
      <p:sp>
        <p:nvSpPr>
          <p:cNvPr id="3" name="Θέση υποσέλιδου 2">
            <a:extLst>
              <a:ext uri="{FF2B5EF4-FFF2-40B4-BE49-F238E27FC236}">
                <a16:creationId xmlns:a16="http://schemas.microsoft.com/office/drawing/2014/main" id="{A57E246F-B5A2-4C91-B8DA-6DFAD690BA40}"/>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A15F0722-FC19-4372-9F85-C7655956EA13}"/>
              </a:ext>
            </a:extLst>
          </p:cNvPr>
          <p:cNvSpPr>
            <a:spLocks noGrp="1"/>
          </p:cNvSpPr>
          <p:nvPr>
            <p:ph type="sldNum" sz="quarter" idx="12"/>
          </p:nvPr>
        </p:nvSpPr>
        <p:spPr/>
        <p:txBody>
          <a:bodyPr/>
          <a:lstStyle/>
          <a:p>
            <a:fld id="{9F549DF2-CF67-4ABF-B039-EACEE06D3FAF}" type="slidenum">
              <a:rPr lang="el-GR" smtClean="0"/>
              <a:t>‹#›</a:t>
            </a:fld>
            <a:endParaRPr lang="el-GR"/>
          </a:p>
        </p:txBody>
      </p:sp>
    </p:spTree>
    <p:extLst>
      <p:ext uri="{BB962C8B-B14F-4D97-AF65-F5344CB8AC3E}">
        <p14:creationId xmlns:p14="http://schemas.microsoft.com/office/powerpoint/2010/main" val="2071914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EDB4E6-567F-48EE-A1A1-B24CFDB6BC8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43D102F-8261-46EA-A960-814F2AE354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C4880A0A-BC87-4536-8980-E228717FAA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D99F052D-8F00-4904-803A-AD15DD026184}"/>
              </a:ext>
            </a:extLst>
          </p:cNvPr>
          <p:cNvSpPr>
            <a:spLocks noGrp="1"/>
          </p:cNvSpPr>
          <p:nvPr>
            <p:ph type="dt" sz="half" idx="10"/>
          </p:nvPr>
        </p:nvSpPr>
        <p:spPr/>
        <p:txBody>
          <a:bodyPr/>
          <a:lstStyle/>
          <a:p>
            <a:fld id="{F33E6163-1012-4086-8A2F-BD1CE37D1CAA}" type="datetimeFigureOut">
              <a:rPr lang="el-GR" smtClean="0"/>
              <a:t>24/11/2025</a:t>
            </a:fld>
            <a:endParaRPr lang="el-GR"/>
          </a:p>
        </p:txBody>
      </p:sp>
      <p:sp>
        <p:nvSpPr>
          <p:cNvPr id="6" name="Θέση υποσέλιδου 5">
            <a:extLst>
              <a:ext uri="{FF2B5EF4-FFF2-40B4-BE49-F238E27FC236}">
                <a16:creationId xmlns:a16="http://schemas.microsoft.com/office/drawing/2014/main" id="{E88FB132-FE30-4315-A267-82E850B9113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55F1EF5-C5A7-49B1-9623-F56A0AC553F2}"/>
              </a:ext>
            </a:extLst>
          </p:cNvPr>
          <p:cNvSpPr>
            <a:spLocks noGrp="1"/>
          </p:cNvSpPr>
          <p:nvPr>
            <p:ph type="sldNum" sz="quarter" idx="12"/>
          </p:nvPr>
        </p:nvSpPr>
        <p:spPr/>
        <p:txBody>
          <a:bodyPr/>
          <a:lstStyle/>
          <a:p>
            <a:fld id="{9F549DF2-CF67-4ABF-B039-EACEE06D3FAF}" type="slidenum">
              <a:rPr lang="el-GR" smtClean="0"/>
              <a:t>‹#›</a:t>
            </a:fld>
            <a:endParaRPr lang="el-GR"/>
          </a:p>
        </p:txBody>
      </p:sp>
    </p:spTree>
    <p:extLst>
      <p:ext uri="{BB962C8B-B14F-4D97-AF65-F5344CB8AC3E}">
        <p14:creationId xmlns:p14="http://schemas.microsoft.com/office/powerpoint/2010/main" val="1275811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0DE033-3E23-4C42-AD38-E051112CC22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275BF290-3AA1-49F6-B0DA-7B50C6D6FD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F404B875-3BD5-4F32-BB5A-BAEA3B9062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D5EE676-6B50-44E9-9A01-50F5948BA54A}"/>
              </a:ext>
            </a:extLst>
          </p:cNvPr>
          <p:cNvSpPr>
            <a:spLocks noGrp="1"/>
          </p:cNvSpPr>
          <p:nvPr>
            <p:ph type="dt" sz="half" idx="10"/>
          </p:nvPr>
        </p:nvSpPr>
        <p:spPr/>
        <p:txBody>
          <a:bodyPr/>
          <a:lstStyle/>
          <a:p>
            <a:fld id="{F33E6163-1012-4086-8A2F-BD1CE37D1CAA}" type="datetimeFigureOut">
              <a:rPr lang="el-GR" smtClean="0"/>
              <a:t>24/11/2025</a:t>
            </a:fld>
            <a:endParaRPr lang="el-GR"/>
          </a:p>
        </p:txBody>
      </p:sp>
      <p:sp>
        <p:nvSpPr>
          <p:cNvPr id="6" name="Θέση υποσέλιδου 5">
            <a:extLst>
              <a:ext uri="{FF2B5EF4-FFF2-40B4-BE49-F238E27FC236}">
                <a16:creationId xmlns:a16="http://schemas.microsoft.com/office/drawing/2014/main" id="{752CE380-DA42-413C-A9F6-7F3B5A56CE7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8967B09-903C-4711-92A3-C9F906ABCE95}"/>
              </a:ext>
            </a:extLst>
          </p:cNvPr>
          <p:cNvSpPr>
            <a:spLocks noGrp="1"/>
          </p:cNvSpPr>
          <p:nvPr>
            <p:ph type="sldNum" sz="quarter" idx="12"/>
          </p:nvPr>
        </p:nvSpPr>
        <p:spPr/>
        <p:txBody>
          <a:bodyPr/>
          <a:lstStyle/>
          <a:p>
            <a:fld id="{9F549DF2-CF67-4ABF-B039-EACEE06D3FAF}" type="slidenum">
              <a:rPr lang="el-GR" smtClean="0"/>
              <a:t>‹#›</a:t>
            </a:fld>
            <a:endParaRPr lang="el-GR"/>
          </a:p>
        </p:txBody>
      </p:sp>
    </p:spTree>
    <p:extLst>
      <p:ext uri="{BB962C8B-B14F-4D97-AF65-F5344CB8AC3E}">
        <p14:creationId xmlns:p14="http://schemas.microsoft.com/office/powerpoint/2010/main" val="150387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4BBDBEE0-3BE5-41FD-BE6B-38634E4AC8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A5DABFC-DC33-459E-9013-718AD2D15B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3C84755-8843-48D3-930C-12F422606F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3E6163-1012-4086-8A2F-BD1CE37D1CAA}" type="datetimeFigureOut">
              <a:rPr lang="el-GR" smtClean="0"/>
              <a:t>24/11/2025</a:t>
            </a:fld>
            <a:endParaRPr lang="el-GR"/>
          </a:p>
        </p:txBody>
      </p:sp>
      <p:sp>
        <p:nvSpPr>
          <p:cNvPr id="5" name="Θέση υποσέλιδου 4">
            <a:extLst>
              <a:ext uri="{FF2B5EF4-FFF2-40B4-BE49-F238E27FC236}">
                <a16:creationId xmlns:a16="http://schemas.microsoft.com/office/drawing/2014/main" id="{DE346CD7-3A5A-4034-AA77-97DFE7C1D2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946AD067-1BAE-4F23-8AC9-0D4E21E6C4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549DF2-CF67-4ABF-B039-EACEE06D3FAF}" type="slidenum">
              <a:rPr lang="el-GR" smtClean="0"/>
              <a:t>‹#›</a:t>
            </a:fld>
            <a:endParaRPr lang="el-GR"/>
          </a:p>
        </p:txBody>
      </p:sp>
    </p:spTree>
    <p:extLst>
      <p:ext uri="{BB962C8B-B14F-4D97-AF65-F5344CB8AC3E}">
        <p14:creationId xmlns:p14="http://schemas.microsoft.com/office/powerpoint/2010/main" val="947790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id="{44ACA031-F6C6-420F-8CB0-FC151A7A37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4548"/>
            <a:ext cx="12192000" cy="6852264"/>
          </a:xfrm>
          <a:prstGeom prst="rect">
            <a:avLst/>
          </a:prstGeom>
        </p:spPr>
      </p:pic>
      <p:sp>
        <p:nvSpPr>
          <p:cNvPr id="12" name="TextBox 11">
            <a:extLst>
              <a:ext uri="{FF2B5EF4-FFF2-40B4-BE49-F238E27FC236}">
                <a16:creationId xmlns:a16="http://schemas.microsoft.com/office/drawing/2014/main" id="{A2E5BA32-5B47-4C23-B180-4EB255E4918C}"/>
              </a:ext>
            </a:extLst>
          </p:cNvPr>
          <p:cNvSpPr txBox="1"/>
          <p:nvPr/>
        </p:nvSpPr>
        <p:spPr>
          <a:xfrm>
            <a:off x="239800" y="4219931"/>
            <a:ext cx="4657726" cy="1692771"/>
          </a:xfrm>
          <a:prstGeom prst="rect">
            <a:avLst/>
          </a:prstGeom>
          <a:noFill/>
        </p:spPr>
        <p:txBody>
          <a:bodyPr wrap="square">
            <a:spAutoFit/>
          </a:bodyPr>
          <a:lstStyle/>
          <a:p>
            <a:pPr algn="ctr"/>
            <a:r>
              <a:rPr lang="en-GB" sz="1700" b="1" dirty="0">
                <a:solidFill>
                  <a:srgbClr val="365F91"/>
                </a:solidFill>
                <a:latin typeface="Open Sans" panose="020B0606030504020204" pitchFamily="34" charset="0"/>
                <a:ea typeface="Open Sans" panose="020B0606030504020204" pitchFamily="34" charset="0"/>
                <a:cs typeface="Open Sans" panose="020B0606030504020204" pitchFamily="34" charset="0"/>
              </a:rPr>
              <a:t>SMART-HUBs</a:t>
            </a:r>
          </a:p>
          <a:p>
            <a:pPr algn="ctr"/>
            <a:r>
              <a:rPr lang="en-GB" sz="1700" b="1" i="1" dirty="0">
                <a:solidFill>
                  <a:srgbClr val="365F91"/>
                </a:solidFill>
                <a:latin typeface="Open Sans" panose="020B0606030504020204" pitchFamily="34" charset="0"/>
                <a:ea typeface="Open Sans" panose="020B0606030504020204" pitchFamily="34" charset="0"/>
                <a:cs typeface="Open Sans" panose="020B0606030504020204" pitchFamily="34" charset="0"/>
              </a:rPr>
              <a:t>“Enhancing employment access developing NEET' skills and capabilities to sustain the economic-SMART transition of socio-cultural-tourist destinations by CCIs HUBs contaminations”</a:t>
            </a:r>
          </a:p>
        </p:txBody>
      </p:sp>
      <p:sp>
        <p:nvSpPr>
          <p:cNvPr id="14" name="TextBox 13">
            <a:extLst>
              <a:ext uri="{FF2B5EF4-FFF2-40B4-BE49-F238E27FC236}">
                <a16:creationId xmlns:a16="http://schemas.microsoft.com/office/drawing/2014/main" id="{D45CCBFD-FC1E-4034-A4EB-7EA8209D2468}"/>
              </a:ext>
            </a:extLst>
          </p:cNvPr>
          <p:cNvSpPr txBox="1"/>
          <p:nvPr/>
        </p:nvSpPr>
        <p:spPr>
          <a:xfrm>
            <a:off x="6862453" y="4081432"/>
            <a:ext cx="4271214" cy="1169551"/>
          </a:xfrm>
          <a:prstGeom prst="rect">
            <a:avLst/>
          </a:prstGeom>
          <a:noFill/>
        </p:spPr>
        <p:txBody>
          <a:bodyPr wrap="square">
            <a:spAutoFit/>
          </a:bodyPr>
          <a:lstStyle/>
          <a:p>
            <a:pPr algn="just"/>
            <a:r>
              <a:rPr lang="el-GR" sz="1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The SMART-</a:t>
            </a:r>
            <a:r>
              <a:rPr lang="el-GR" sz="1400" b="1" dirty="0" err="1">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HUBs</a:t>
            </a:r>
            <a:r>
              <a:rPr lang="el-GR" sz="1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 Project</a:t>
            </a:r>
            <a:r>
              <a:rPr lang="en-US" sz="1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 - CoA Profile </a:t>
            </a:r>
            <a:endParaRPr lang="en-US" sz="1400" b="1"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endParaRPr lang="el-GR" sz="1400" b="1"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US" altLang="el-GR" sz="1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Rompolas Georgios, Project Manager CoA</a:t>
            </a:r>
          </a:p>
          <a:p>
            <a:pPr algn="just"/>
            <a:endParaRPr kumimoji="0" lang="el-GR" altLang="el-GR" sz="1400" b="1" i="0" u="none" strike="noStrike" cap="none" normalizeH="0" baseline="0" dirty="0">
              <a:ln>
                <a:noFill/>
              </a:ln>
              <a:solidFill>
                <a:schemeClr val="accent2">
                  <a:lumMod val="75000"/>
                </a:schemeClr>
              </a:solidFill>
              <a:effectLst/>
              <a:latin typeface="Open Sans" panose="020B0606030504020204" pitchFamily="34" charset="0"/>
              <a:ea typeface="Calibri" panose="020F0502020204030204" pitchFamily="34" charset="0"/>
              <a:cs typeface="Open Sans" panose="020B0606030504020204" pitchFamily="34" charset="0"/>
            </a:endParaRPr>
          </a:p>
          <a:p>
            <a:pPr algn="just"/>
            <a:endParaRPr kumimoji="0" lang="en-US" altLang="el-GR" sz="1400" b="0" i="0" u="none" strike="noStrike" cap="none" normalizeH="0" baseline="0" dirty="0">
              <a:ln>
                <a:noFill/>
              </a:ln>
              <a:solidFill>
                <a:srgbClr val="365F91"/>
              </a:solidFill>
              <a:effectLst/>
              <a:latin typeface="Open Sans" panose="020B0606030504020204" pitchFamily="34" charset="0"/>
              <a:ea typeface="Calibri" panose="020F0502020204030204" pitchFamily="34" charset="0"/>
              <a:cs typeface="Open Sans" panose="020B0606030504020204" pitchFamily="34" charset="0"/>
            </a:endParaRPr>
          </a:p>
        </p:txBody>
      </p:sp>
    </p:spTree>
    <p:extLst>
      <p:ext uri="{BB962C8B-B14F-4D97-AF65-F5344CB8AC3E}">
        <p14:creationId xmlns:p14="http://schemas.microsoft.com/office/powerpoint/2010/main" val="1874092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CD822-CF0E-2E7A-6F4D-7D9EF4ED3234}"/>
            </a:ext>
          </a:extLst>
        </p:cNvPr>
        <p:cNvGrpSpPr/>
        <p:nvPr/>
      </p:nvGrpSpPr>
      <p:grpSpPr>
        <a:xfrm>
          <a:off x="0" y="0"/>
          <a:ext cx="0" cy="0"/>
          <a:chOff x="0" y="0"/>
          <a:chExt cx="0" cy="0"/>
        </a:xfrm>
      </p:grpSpPr>
      <p:pic>
        <p:nvPicPr>
          <p:cNvPr id="4" name="Εικόνα 3">
            <a:extLst>
              <a:ext uri="{FF2B5EF4-FFF2-40B4-BE49-F238E27FC236}">
                <a16:creationId xmlns:a16="http://schemas.microsoft.com/office/drawing/2014/main" id="{87935967-91A7-E92B-9FB9-A8E6420BE5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2264"/>
          </a:xfrm>
          <a:prstGeom prst="rect">
            <a:avLst/>
          </a:prstGeom>
        </p:spPr>
      </p:pic>
      <p:sp>
        <p:nvSpPr>
          <p:cNvPr id="2" name="Title 1">
            <a:extLst>
              <a:ext uri="{FF2B5EF4-FFF2-40B4-BE49-F238E27FC236}">
                <a16:creationId xmlns:a16="http://schemas.microsoft.com/office/drawing/2014/main" id="{69874ABD-ED17-3475-0A95-B1D5CAD12D72}"/>
              </a:ext>
            </a:extLst>
          </p:cNvPr>
          <p:cNvSpPr txBox="1">
            <a:spLocks/>
          </p:cNvSpPr>
          <p:nvPr/>
        </p:nvSpPr>
        <p:spPr>
          <a:xfrm>
            <a:off x="838200" y="1768615"/>
            <a:ext cx="10515600" cy="5203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R"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9997E3AA-0345-5594-4859-D2858CDE147B}"/>
              </a:ext>
            </a:extLst>
          </p:cNvPr>
          <p:cNvSpPr txBox="1"/>
          <p:nvPr/>
        </p:nvSpPr>
        <p:spPr>
          <a:xfrm>
            <a:off x="-131234" y="1167306"/>
            <a:ext cx="12454467" cy="3016210"/>
          </a:xfrm>
          <a:prstGeom prst="rect">
            <a:avLst/>
          </a:prstGeom>
          <a:noFill/>
        </p:spPr>
        <p:txBody>
          <a:bodyPr wrap="square">
            <a:spAutoFit/>
          </a:bodyPr>
          <a:lstStyle/>
          <a:p>
            <a:pPr algn="ctr"/>
            <a:r>
              <a:rPr lang="en-US" sz="28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Project Workplan</a:t>
            </a:r>
          </a:p>
          <a:p>
            <a:pPr algn="ctr"/>
            <a:endParaRPr lang="en-US" sz="1800" b="1" i="0" u="none" strike="noStrike" baseline="0" dirty="0">
              <a:solidFill>
                <a:srgbClr val="000000"/>
              </a:solidFill>
              <a:latin typeface="Calibri" panose="020F0502020204030204" pitchFamily="34" charset="0"/>
            </a:endParaRPr>
          </a:p>
          <a:p>
            <a:pPr algn="ctr"/>
            <a:endParaRPr lang="en-US" b="1" dirty="0">
              <a:solidFill>
                <a:srgbClr val="000000"/>
              </a:solidFill>
              <a:latin typeface="Calibri" panose="020F0502020204030204" pitchFamily="34" charset="0"/>
            </a:endParaRPr>
          </a:p>
          <a:p>
            <a:pPr algn="ctr"/>
            <a:endParaRPr lang="en-US" sz="1800" b="1" i="0" u="none" strike="noStrike" baseline="0" dirty="0">
              <a:solidFill>
                <a:srgbClr val="000000"/>
              </a:solidFill>
              <a:latin typeface="Calibri" panose="020F0502020204030204" pitchFamily="34" charset="0"/>
            </a:endParaRPr>
          </a:p>
          <a:p>
            <a:pPr algn="ctr"/>
            <a:endParaRPr lang="en-US" b="1" dirty="0">
              <a:solidFill>
                <a:srgbClr val="000000"/>
              </a:solidFill>
              <a:latin typeface="Calibri" panose="020F0502020204030204" pitchFamily="34" charset="0"/>
            </a:endParaRPr>
          </a:p>
          <a:p>
            <a:pPr algn="ctr"/>
            <a:endParaRPr lang="en-US" sz="1800" b="1" i="0" u="none" strike="noStrike" baseline="0" dirty="0">
              <a:solidFill>
                <a:srgbClr val="000000"/>
              </a:solidFill>
              <a:latin typeface="Calibri" panose="020F0502020204030204" pitchFamily="34" charset="0"/>
            </a:endParaRPr>
          </a:p>
          <a:p>
            <a:pPr algn="ctr"/>
            <a:endParaRPr lang="en-US" b="1" dirty="0">
              <a:solidFill>
                <a:srgbClr val="000000"/>
              </a:solidFill>
              <a:latin typeface="Calibri" panose="020F0502020204030204" pitchFamily="34" charset="0"/>
            </a:endParaRPr>
          </a:p>
          <a:p>
            <a:pPr algn="ctr"/>
            <a:endParaRPr lang="en-US" sz="1800" b="1" i="0" u="none" strike="noStrike" baseline="0" dirty="0">
              <a:solidFill>
                <a:srgbClr val="000000"/>
              </a:solidFill>
              <a:latin typeface="Calibri" panose="020F0502020204030204" pitchFamily="34" charset="0"/>
            </a:endParaRPr>
          </a:p>
          <a:p>
            <a:pPr algn="ctr"/>
            <a:endParaRPr lang="en-US" b="1" dirty="0">
              <a:solidFill>
                <a:srgbClr val="000000"/>
              </a:solidFill>
              <a:latin typeface="Calibri" panose="020F0502020204030204" pitchFamily="34" charset="0"/>
            </a:endParaRPr>
          </a:p>
          <a:p>
            <a:pPr algn="ctr"/>
            <a:endParaRPr lang="en-US" sz="1800" b="0" i="0" u="none" strike="noStrike" baseline="0" dirty="0">
              <a:solidFill>
                <a:srgbClr val="000000"/>
              </a:solidFill>
              <a:latin typeface="Calibri" panose="020F0502020204030204" pitchFamily="34" charset="0"/>
            </a:endParaRPr>
          </a:p>
        </p:txBody>
      </p:sp>
      <p:pic>
        <p:nvPicPr>
          <p:cNvPr id="5" name="Εικόνα 4">
            <a:extLst>
              <a:ext uri="{FF2B5EF4-FFF2-40B4-BE49-F238E27FC236}">
                <a16:creationId xmlns:a16="http://schemas.microsoft.com/office/drawing/2014/main" id="{EC1605AF-AF25-587E-C893-2F881D3D339B}"/>
              </a:ext>
            </a:extLst>
          </p:cNvPr>
          <p:cNvPicPr>
            <a:picLocks noChangeAspect="1"/>
          </p:cNvPicPr>
          <p:nvPr/>
        </p:nvPicPr>
        <p:blipFill>
          <a:blip r:embed="rId3"/>
          <a:stretch>
            <a:fillRect/>
          </a:stretch>
        </p:blipFill>
        <p:spPr>
          <a:xfrm>
            <a:off x="2937933" y="1768614"/>
            <a:ext cx="6604000" cy="4260755"/>
          </a:xfrm>
          <a:prstGeom prst="rect">
            <a:avLst/>
          </a:prstGeom>
        </p:spPr>
      </p:pic>
    </p:spTree>
    <p:extLst>
      <p:ext uri="{BB962C8B-B14F-4D97-AF65-F5344CB8AC3E}">
        <p14:creationId xmlns:p14="http://schemas.microsoft.com/office/powerpoint/2010/main" val="2231240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47076-5636-EF74-5D9B-1ADA65DE8971}"/>
            </a:ext>
          </a:extLst>
        </p:cNvPr>
        <p:cNvGrpSpPr/>
        <p:nvPr/>
      </p:nvGrpSpPr>
      <p:grpSpPr>
        <a:xfrm>
          <a:off x="0" y="0"/>
          <a:ext cx="0" cy="0"/>
          <a:chOff x="0" y="0"/>
          <a:chExt cx="0" cy="0"/>
        </a:xfrm>
      </p:grpSpPr>
      <p:pic>
        <p:nvPicPr>
          <p:cNvPr id="4" name="Εικόνα 3">
            <a:extLst>
              <a:ext uri="{FF2B5EF4-FFF2-40B4-BE49-F238E27FC236}">
                <a16:creationId xmlns:a16="http://schemas.microsoft.com/office/drawing/2014/main" id="{92B9B375-C679-73B1-4AA4-899821F99A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34"/>
            <a:ext cx="12192000" cy="6852264"/>
          </a:xfrm>
          <a:prstGeom prst="rect">
            <a:avLst/>
          </a:prstGeom>
        </p:spPr>
      </p:pic>
      <p:sp>
        <p:nvSpPr>
          <p:cNvPr id="3" name="TextBox 2">
            <a:extLst>
              <a:ext uri="{FF2B5EF4-FFF2-40B4-BE49-F238E27FC236}">
                <a16:creationId xmlns:a16="http://schemas.microsoft.com/office/drawing/2014/main" id="{6EDDC3D6-D5AF-ADFB-2C6D-096B91995CF1}"/>
              </a:ext>
            </a:extLst>
          </p:cNvPr>
          <p:cNvSpPr txBox="1"/>
          <p:nvPr/>
        </p:nvSpPr>
        <p:spPr>
          <a:xfrm>
            <a:off x="228600" y="1194587"/>
            <a:ext cx="11700933" cy="4695516"/>
          </a:xfrm>
          <a:prstGeom prst="rect">
            <a:avLst/>
          </a:prstGeom>
          <a:noFill/>
        </p:spPr>
        <p:txBody>
          <a:bodyPr wrap="square">
            <a:spAutoFit/>
          </a:bodyPr>
          <a:lstStyle/>
          <a:p>
            <a:pPr algn="ctr"/>
            <a:r>
              <a:rPr lang="en-US" sz="3200" b="1" i="0" u="none" strike="noStrike" baseline="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Project outputs</a:t>
            </a:r>
            <a:endParaRPr lang="en-US" sz="3200" b="0" i="0" u="none" strike="noStrike" baseline="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lnSpc>
                <a:spcPct val="150000"/>
              </a:lnSpc>
              <a:buFont typeface="Arial" panose="020B0604020202020204" pitchFamily="34" charset="0"/>
              <a:buChar char="•"/>
            </a:pPr>
            <a:r>
              <a:rPr lang="en-US"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Across-border analysis of common educational and professional needs, presented through a storytelling video.</a:t>
            </a:r>
          </a:p>
          <a:p>
            <a:pPr marL="285750" indent="-285750" algn="just">
              <a:lnSpc>
                <a:spcPct val="150000"/>
              </a:lnSpc>
              <a:buFont typeface="Arial" panose="020B0604020202020204" pitchFamily="34" charset="0"/>
              <a:buChar char="•"/>
            </a:pPr>
            <a:r>
              <a:rPr lang="en-US"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Six innovative facilities that will allow for the improvement of the management, conservation and enjoyment of identified cultural assets through training &amp; capacity building </a:t>
            </a:r>
            <a:r>
              <a:rPr lang="en-US" sz="1800" b="0" i="0" u="none" strike="noStrike" baseline="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programmes</a:t>
            </a:r>
            <a:r>
              <a:rPr lang="en-US"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p>
          <a:p>
            <a:pPr marL="285750" indent="-285750" algn="just">
              <a:lnSpc>
                <a:spcPct val="150000"/>
              </a:lnSpc>
              <a:buFont typeface="Arial" panose="020B0604020202020204" pitchFamily="34" charset="0"/>
              <a:buChar char="•"/>
            </a:pPr>
            <a:r>
              <a:rPr lang="en-US"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A joint innovative e-learning platform for the cultural-tourism sector, which will provide cultural educational services to enhance the unique potential of the cultural identities of the regions.</a:t>
            </a:r>
          </a:p>
          <a:p>
            <a:pPr marL="285750" indent="-285750" algn="just">
              <a:lnSpc>
                <a:spcPct val="150000"/>
              </a:lnSpc>
              <a:buFont typeface="Arial" panose="020B0604020202020204" pitchFamily="34" charset="0"/>
              <a:buChar char="•"/>
            </a:pPr>
            <a:r>
              <a:rPr lang="en-US"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An integrated Skills Empowerment </a:t>
            </a:r>
            <a:r>
              <a:rPr lang="en-US" sz="1800" b="0" i="0" u="none" strike="noStrike" baseline="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Programme</a:t>
            </a:r>
            <a:r>
              <a:rPr lang="en-US"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with the participation of public and private actors and six creative cultural events that will attract visitors through the combined virtual and physical experience.</a:t>
            </a:r>
          </a:p>
          <a:p>
            <a:pPr marL="285750" indent="-285750" algn="just">
              <a:lnSpc>
                <a:spcPct val="150000"/>
              </a:lnSpc>
              <a:buFont typeface="Arial" panose="020B0604020202020204" pitchFamily="34" charset="0"/>
              <a:buChar char="•"/>
            </a:pPr>
            <a:r>
              <a:rPr lang="en-US"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Two Training </a:t>
            </a:r>
            <a:r>
              <a:rPr lang="en-US" sz="1800" b="0" i="0" u="none" strike="noStrike" baseline="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Programmes</a:t>
            </a:r>
            <a:r>
              <a:rPr lang="en-US"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to be implemented by CCIs knowledge HUBs for the development of improved digital services in tourist destinations, for the benefit of NEETs.</a:t>
            </a:r>
          </a:p>
        </p:txBody>
      </p:sp>
    </p:spTree>
    <p:extLst>
      <p:ext uri="{BB962C8B-B14F-4D97-AF65-F5344CB8AC3E}">
        <p14:creationId xmlns:p14="http://schemas.microsoft.com/office/powerpoint/2010/main" val="1666107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E46F9-A4A4-E0C9-953D-76101EB3A4D9}"/>
            </a:ext>
          </a:extLst>
        </p:cNvPr>
        <p:cNvGrpSpPr/>
        <p:nvPr/>
      </p:nvGrpSpPr>
      <p:grpSpPr>
        <a:xfrm>
          <a:off x="0" y="0"/>
          <a:ext cx="0" cy="0"/>
          <a:chOff x="0" y="0"/>
          <a:chExt cx="0" cy="0"/>
        </a:xfrm>
      </p:grpSpPr>
      <p:pic>
        <p:nvPicPr>
          <p:cNvPr id="4" name="Εικόνα 3">
            <a:extLst>
              <a:ext uri="{FF2B5EF4-FFF2-40B4-BE49-F238E27FC236}">
                <a16:creationId xmlns:a16="http://schemas.microsoft.com/office/drawing/2014/main" id="{4BCE1405-C177-C175-68E7-E5782D6F6E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2264"/>
          </a:xfrm>
          <a:prstGeom prst="rect">
            <a:avLst/>
          </a:prstGeom>
        </p:spPr>
      </p:pic>
      <p:sp>
        <p:nvSpPr>
          <p:cNvPr id="3" name="TextBox 2">
            <a:extLst>
              <a:ext uri="{FF2B5EF4-FFF2-40B4-BE49-F238E27FC236}">
                <a16:creationId xmlns:a16="http://schemas.microsoft.com/office/drawing/2014/main" id="{19161480-2382-C7B9-161C-193984807DC1}"/>
              </a:ext>
            </a:extLst>
          </p:cNvPr>
          <p:cNvSpPr txBox="1"/>
          <p:nvPr/>
        </p:nvSpPr>
        <p:spPr>
          <a:xfrm>
            <a:off x="753532" y="1194587"/>
            <a:ext cx="10803467" cy="4555093"/>
          </a:xfrm>
          <a:prstGeom prst="rect">
            <a:avLst/>
          </a:prstGeom>
          <a:noFill/>
        </p:spPr>
        <p:txBody>
          <a:bodyPr wrap="square">
            <a:spAutoFit/>
          </a:bodyPr>
          <a:lstStyle/>
          <a:p>
            <a:pPr algn="ctr">
              <a:lnSpc>
                <a:spcPct val="150000"/>
              </a:lnSpc>
            </a:pPr>
            <a:r>
              <a:rPr lang="en-US" sz="28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Expected results</a:t>
            </a:r>
            <a:endParaRPr lang="en-US" sz="28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457200" indent="-457200" algn="just">
              <a:lnSpc>
                <a:spcPct val="150000"/>
              </a:lnSpc>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Improved employability and skills of NEETs</a:t>
            </a:r>
          </a:p>
          <a:p>
            <a:pPr marL="457200" indent="-457200" algn="just">
              <a:lnSpc>
                <a:spcPct val="150000"/>
              </a:lnSpc>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Stronger digital and green competences in the sectors of tourism and cultural and creative industries</a:t>
            </a:r>
          </a:p>
          <a:p>
            <a:pPr marL="457200" indent="-457200" algn="just">
              <a:lnSpc>
                <a:spcPct val="150000"/>
              </a:lnSpc>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Revitalized cultural heritage with digital tools</a:t>
            </a:r>
          </a:p>
          <a:p>
            <a:pPr marL="457200" indent="-457200" algn="just">
              <a:lnSpc>
                <a:spcPct val="150000"/>
              </a:lnSpc>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Increased cross-border cooperation</a:t>
            </a:r>
          </a:p>
          <a:p>
            <a:pPr marL="457200" indent="-457200" algn="just">
              <a:lnSpc>
                <a:spcPct val="150000"/>
              </a:lnSpc>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Enhanced socio-economic integration in Greece and Italy</a:t>
            </a:r>
          </a:p>
          <a:p>
            <a:pPr algn="ctr"/>
            <a:endParaRPr lang="en-US" sz="32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05898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6730D-EAA7-A338-AC82-46902E6181CE}"/>
            </a:ext>
          </a:extLst>
        </p:cNvPr>
        <p:cNvGrpSpPr/>
        <p:nvPr/>
      </p:nvGrpSpPr>
      <p:grpSpPr>
        <a:xfrm>
          <a:off x="0" y="0"/>
          <a:ext cx="0" cy="0"/>
          <a:chOff x="0" y="0"/>
          <a:chExt cx="0" cy="0"/>
        </a:xfrm>
      </p:grpSpPr>
      <p:pic>
        <p:nvPicPr>
          <p:cNvPr id="4" name="Εικόνα 3">
            <a:extLst>
              <a:ext uri="{FF2B5EF4-FFF2-40B4-BE49-F238E27FC236}">
                <a16:creationId xmlns:a16="http://schemas.microsoft.com/office/drawing/2014/main" id="{A04E1B21-EBB2-EBD5-9376-9F707EB1FA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2264"/>
          </a:xfrm>
          <a:prstGeom prst="rect">
            <a:avLst/>
          </a:prstGeom>
        </p:spPr>
      </p:pic>
      <p:sp>
        <p:nvSpPr>
          <p:cNvPr id="3" name="TextBox 2">
            <a:extLst>
              <a:ext uri="{FF2B5EF4-FFF2-40B4-BE49-F238E27FC236}">
                <a16:creationId xmlns:a16="http://schemas.microsoft.com/office/drawing/2014/main" id="{A04F32D2-2B8F-FA97-34D4-DAF899DBB94E}"/>
              </a:ext>
            </a:extLst>
          </p:cNvPr>
          <p:cNvSpPr txBox="1"/>
          <p:nvPr/>
        </p:nvSpPr>
        <p:spPr>
          <a:xfrm>
            <a:off x="1" y="1176868"/>
            <a:ext cx="6315906" cy="4669676"/>
          </a:xfrm>
          <a:prstGeom prst="rect">
            <a:avLst/>
          </a:prstGeom>
          <a:noFill/>
        </p:spPr>
        <p:txBody>
          <a:bodyPr wrap="square">
            <a:spAutoFit/>
          </a:bodyPr>
          <a:lstStyle/>
          <a:p>
            <a:pPr algn="ctr"/>
            <a:r>
              <a:rPr lang="en-US" sz="2800" b="1" dirty="0">
                <a:solidFill>
                  <a:schemeClr val="accent2">
                    <a:lumMod val="75000"/>
                  </a:schemeClr>
                </a:solidFill>
              </a:rPr>
              <a:t>The SMART-HUBs project </a:t>
            </a:r>
          </a:p>
          <a:p>
            <a:pPr algn="ctr"/>
            <a:r>
              <a:rPr lang="en-US" sz="2800" b="1" dirty="0">
                <a:solidFill>
                  <a:schemeClr val="accent2">
                    <a:lumMod val="75000"/>
                  </a:schemeClr>
                </a:solidFill>
              </a:rPr>
              <a:t>importance for the Territory of RWG </a:t>
            </a:r>
          </a:p>
          <a:p>
            <a:pPr algn="ctr"/>
            <a:endParaRPr lang="en-US" sz="2800" b="1" dirty="0"/>
          </a:p>
          <a:p>
            <a:pPr marL="285750" indent="-285750" algn="just">
              <a:lnSpc>
                <a:spcPct val="150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CCI in the focus of the regional policies</a:t>
            </a:r>
          </a:p>
          <a:p>
            <a:pPr marL="285750" indent="-285750" algn="just">
              <a:lnSpc>
                <a:spcPct val="150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Complementarities with other projects in CCI (</a:t>
            </a:r>
            <a:r>
              <a:rPr lang="en-US" sz="1600" dirty="0" err="1">
                <a:latin typeface="Open Sans" panose="020B0606030504020204" pitchFamily="34" charset="0"/>
                <a:ea typeface="Open Sans" panose="020B0606030504020204" pitchFamily="34" charset="0"/>
                <a:cs typeface="Open Sans" panose="020B0606030504020204" pitchFamily="34" charset="0"/>
              </a:rPr>
              <a:t>DigiContent</a:t>
            </a:r>
            <a:r>
              <a:rPr lang="en-US" sz="1600" dirty="0">
                <a:latin typeface="Open Sans" panose="020B0606030504020204" pitchFamily="34" charset="0"/>
                <a:ea typeface="Open Sans" panose="020B0606030504020204" pitchFamily="34" charset="0"/>
                <a:cs typeface="Open Sans" panose="020B0606030504020204" pitchFamily="34" charset="0"/>
              </a:rPr>
              <a:t>, CHERRY, SPARC, </a:t>
            </a:r>
            <a:r>
              <a:rPr lang="el-GR" sz="1600" dirty="0">
                <a:latin typeface="Open Sans" panose="020B0606030504020204" pitchFamily="34" charset="0"/>
                <a:ea typeface="Open Sans" panose="020B0606030504020204" pitchFamily="34" charset="0"/>
                <a:cs typeface="Open Sans" panose="020B0606030504020204" pitchFamily="34" charset="0"/>
              </a:rPr>
              <a:t>"</a:t>
            </a:r>
            <a:r>
              <a:rPr lang="el-GR" sz="1600" dirty="0" err="1">
                <a:latin typeface="Open Sans" panose="020B0606030504020204" pitchFamily="34" charset="0"/>
                <a:ea typeface="Open Sans" panose="020B0606030504020204" pitchFamily="34" charset="0"/>
                <a:cs typeface="Open Sans" panose="020B0606030504020204" pitchFamily="34" charset="0"/>
              </a:rPr>
              <a:t>Aetolian</a:t>
            </a:r>
            <a:r>
              <a:rPr lang="el-GR" sz="1600" dirty="0">
                <a:latin typeface="Open Sans" panose="020B0606030504020204" pitchFamily="34" charset="0"/>
                <a:ea typeface="Open Sans" panose="020B0606030504020204" pitchFamily="34" charset="0"/>
                <a:cs typeface="Open Sans" panose="020B0606030504020204" pitchFamily="34" charset="0"/>
              </a:rPr>
              <a:t> </a:t>
            </a:r>
            <a:r>
              <a:rPr lang="el-GR" sz="1600" dirty="0" err="1">
                <a:latin typeface="Open Sans" panose="020B0606030504020204" pitchFamily="34" charset="0"/>
                <a:ea typeface="Open Sans" panose="020B0606030504020204" pitchFamily="34" charset="0"/>
                <a:cs typeface="Open Sans" panose="020B0606030504020204" pitchFamily="34" charset="0"/>
              </a:rPr>
              <a:t>Hospitality</a:t>
            </a:r>
            <a:r>
              <a:rPr lang="en-US" sz="1600" dirty="0">
                <a:latin typeface="Open Sans" panose="020B0606030504020204" pitchFamily="34" charset="0"/>
                <a:ea typeface="Open Sans" panose="020B0606030504020204" pitchFamily="34" charset="0"/>
                <a:cs typeface="Open Sans" panose="020B0606030504020204" pitchFamily="34" charset="0"/>
              </a:rPr>
              <a:t> I &amp; II, </a:t>
            </a:r>
            <a:r>
              <a:rPr lang="el-GR" sz="1600" dirty="0">
                <a:latin typeface="Open Sans" panose="020B0606030504020204" pitchFamily="34" charset="0"/>
                <a:ea typeface="Open Sans" panose="020B0606030504020204" pitchFamily="34" charset="0"/>
                <a:cs typeface="Open Sans" panose="020B0606030504020204" pitchFamily="34" charset="0"/>
              </a:rPr>
              <a:t> </a:t>
            </a:r>
            <a:r>
              <a:rPr lang="en-US" sz="1600" dirty="0">
                <a:latin typeface="Open Sans" panose="020B0606030504020204" pitchFamily="34" charset="0"/>
                <a:ea typeface="Open Sans" panose="020B0606030504020204" pitchFamily="34" charset="0"/>
                <a:cs typeface="Open Sans" panose="020B0606030504020204" pitchFamily="34" charset="0"/>
              </a:rPr>
              <a:t>etc.) </a:t>
            </a:r>
          </a:p>
          <a:p>
            <a:pPr marL="285750" indent="-285750" algn="just">
              <a:lnSpc>
                <a:spcPct val="150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Capitalization of the results of the strategic project “CREATIVE@HUBs”</a:t>
            </a:r>
          </a:p>
          <a:p>
            <a:pPr marL="285750" indent="-285750" algn="just">
              <a:lnSpc>
                <a:spcPct val="150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Further exploitation of the HUBs of Patras, </a:t>
            </a:r>
            <a:r>
              <a:rPr lang="en-US" sz="1600" dirty="0" err="1">
                <a:latin typeface="Open Sans" panose="020B0606030504020204" pitchFamily="34" charset="0"/>
                <a:ea typeface="Open Sans" panose="020B0606030504020204" pitchFamily="34" charset="0"/>
                <a:cs typeface="Open Sans" panose="020B0606030504020204" pitchFamily="34" charset="0"/>
              </a:rPr>
              <a:t>Messolonghi</a:t>
            </a:r>
            <a:r>
              <a:rPr lang="en-US" sz="1600" dirty="0">
                <a:latin typeface="Open Sans" panose="020B0606030504020204" pitchFamily="34" charset="0"/>
                <a:ea typeface="Open Sans" panose="020B0606030504020204" pitchFamily="34" charset="0"/>
                <a:cs typeface="Open Sans" panose="020B0606030504020204" pitchFamily="34" charset="0"/>
              </a:rPr>
              <a:t> and </a:t>
            </a:r>
            <a:r>
              <a:rPr lang="en-US" sz="1600" dirty="0" err="1">
                <a:latin typeface="Open Sans" panose="020B0606030504020204" pitchFamily="34" charset="0"/>
                <a:ea typeface="Open Sans" panose="020B0606030504020204" pitchFamily="34" charset="0"/>
                <a:cs typeface="Open Sans" panose="020B0606030504020204" pitchFamily="34" charset="0"/>
              </a:rPr>
              <a:t>Agrinio</a:t>
            </a:r>
            <a:r>
              <a:rPr lang="en-US" sz="1600" dirty="0">
                <a:latin typeface="Open Sans" panose="020B0606030504020204" pitchFamily="34" charset="0"/>
                <a:ea typeface="Open Sans" panose="020B0606030504020204" pitchFamily="34" charset="0"/>
                <a:cs typeface="Open Sans" panose="020B0606030504020204" pitchFamily="34" charset="0"/>
              </a:rPr>
              <a:t> with specialized equipment for building green and digital skills</a:t>
            </a:r>
          </a:p>
          <a:p>
            <a:pPr algn="just">
              <a:lnSpc>
                <a:spcPct val="150000"/>
              </a:lnSpc>
            </a:pP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Εικόνα 7">
            <a:extLst>
              <a:ext uri="{FF2B5EF4-FFF2-40B4-BE49-F238E27FC236}">
                <a16:creationId xmlns:a16="http://schemas.microsoft.com/office/drawing/2014/main" id="{3C7CBBA2-33AB-17BB-92B4-9654B45528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6202" y="1431653"/>
            <a:ext cx="5655503" cy="4524402"/>
          </a:xfrm>
          <a:prstGeom prst="rect">
            <a:avLst/>
          </a:prstGeom>
        </p:spPr>
      </p:pic>
    </p:spTree>
    <p:extLst>
      <p:ext uri="{BB962C8B-B14F-4D97-AF65-F5344CB8AC3E}">
        <p14:creationId xmlns:p14="http://schemas.microsoft.com/office/powerpoint/2010/main" val="639164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80496-962E-3030-3022-B330619CF95F}"/>
            </a:ext>
          </a:extLst>
        </p:cNvPr>
        <p:cNvGrpSpPr/>
        <p:nvPr/>
      </p:nvGrpSpPr>
      <p:grpSpPr>
        <a:xfrm>
          <a:off x="0" y="0"/>
          <a:ext cx="0" cy="0"/>
          <a:chOff x="0" y="0"/>
          <a:chExt cx="0" cy="0"/>
        </a:xfrm>
      </p:grpSpPr>
      <p:pic>
        <p:nvPicPr>
          <p:cNvPr id="4" name="Εικόνα 3">
            <a:extLst>
              <a:ext uri="{FF2B5EF4-FFF2-40B4-BE49-F238E27FC236}">
                <a16:creationId xmlns:a16="http://schemas.microsoft.com/office/drawing/2014/main" id="{C548077F-8B83-CAFB-D308-E6D3330DF6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2264"/>
          </a:xfrm>
          <a:prstGeom prst="rect">
            <a:avLst/>
          </a:prstGeom>
        </p:spPr>
      </p:pic>
      <p:sp>
        <p:nvSpPr>
          <p:cNvPr id="5" name="TextBox 4">
            <a:extLst>
              <a:ext uri="{FF2B5EF4-FFF2-40B4-BE49-F238E27FC236}">
                <a16:creationId xmlns:a16="http://schemas.microsoft.com/office/drawing/2014/main" id="{3DC5DEB5-0665-067C-9745-BAE37AD4AF67}"/>
              </a:ext>
            </a:extLst>
          </p:cNvPr>
          <p:cNvSpPr txBox="1"/>
          <p:nvPr/>
        </p:nvSpPr>
        <p:spPr>
          <a:xfrm>
            <a:off x="2723619" y="1203923"/>
            <a:ext cx="6778626" cy="707886"/>
          </a:xfrm>
          <a:prstGeom prst="rect">
            <a:avLst/>
          </a:prstGeom>
          <a:noFill/>
        </p:spPr>
        <p:txBody>
          <a:bodyPr wrap="square">
            <a:spAutoFit/>
          </a:bodyPr>
          <a:lstStyle/>
          <a:p>
            <a:pPr algn="just"/>
            <a:r>
              <a:rPr lang="en-US" sz="2000" b="1" dirty="0">
                <a:solidFill>
                  <a:schemeClr val="accent2">
                    <a:lumMod val="75000"/>
                  </a:schemeClr>
                </a:solidFill>
              </a:rPr>
              <a:t>The SMART-HUBs project importance for the Territory of RWG </a:t>
            </a:r>
          </a:p>
          <a:p>
            <a:pPr>
              <a:buNone/>
            </a:pPr>
            <a:endParaRPr lang="el-GR" sz="2000" b="1" kern="100" dirty="0">
              <a:solidFill>
                <a:schemeClr val="accent2">
                  <a:lumMod val="75000"/>
                </a:schemeClr>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890B9225-56D8-632C-E78D-F82C3CEEFB6A}"/>
              </a:ext>
            </a:extLst>
          </p:cNvPr>
          <p:cNvSpPr txBox="1"/>
          <p:nvPr/>
        </p:nvSpPr>
        <p:spPr>
          <a:xfrm>
            <a:off x="228599" y="1697166"/>
            <a:ext cx="11768667" cy="3787575"/>
          </a:xfrm>
          <a:prstGeom prst="rect">
            <a:avLst/>
          </a:prstGeom>
          <a:noFill/>
        </p:spPr>
        <p:txBody>
          <a:bodyPr wrap="square">
            <a:spAutoFit/>
          </a:bodyPr>
          <a:lstStyle/>
          <a:p>
            <a:pPr algn="just">
              <a:lnSpc>
                <a:spcPct val="150000"/>
              </a:lnSpc>
              <a:buNone/>
            </a:pP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Work</a:t>
            </a:r>
            <a:r>
              <a:rPr lang="el-GR" kern="100" dirty="0">
                <a:effectLst/>
                <a:latin typeface="Open Sans" panose="020B0606030504020204" pitchFamily="34" charset="0"/>
                <a:ea typeface="Open Sans" panose="020B0606030504020204" pitchFamily="34" charset="0"/>
                <a:cs typeface="Open Sans" panose="020B0606030504020204" pitchFamily="34" charset="0"/>
              </a:rPr>
              <a:t>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to</a:t>
            </a:r>
            <a:r>
              <a:rPr lang="el-GR" kern="100" dirty="0">
                <a:effectLst/>
                <a:latin typeface="Open Sans" panose="020B0606030504020204" pitchFamily="34" charset="0"/>
                <a:ea typeface="Open Sans" panose="020B0606030504020204" pitchFamily="34" charset="0"/>
                <a:cs typeface="Open Sans" panose="020B0606030504020204" pitchFamily="34" charset="0"/>
              </a:rPr>
              <a:t>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reduce</a:t>
            </a:r>
            <a:r>
              <a:rPr lang="el-GR" kern="100" dirty="0">
                <a:effectLst/>
                <a:latin typeface="Open Sans" panose="020B0606030504020204" pitchFamily="34" charset="0"/>
                <a:ea typeface="Open Sans" panose="020B0606030504020204" pitchFamily="34" charset="0"/>
                <a:cs typeface="Open Sans" panose="020B0606030504020204" pitchFamily="34" charset="0"/>
              </a:rPr>
              <a:t>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digital</a:t>
            </a:r>
            <a:r>
              <a:rPr lang="el-GR" kern="100" dirty="0">
                <a:effectLst/>
                <a:latin typeface="Open Sans" panose="020B0606030504020204" pitchFamily="34" charset="0"/>
                <a:ea typeface="Open Sans" panose="020B0606030504020204" pitchFamily="34" charset="0"/>
                <a:cs typeface="Open Sans" panose="020B0606030504020204" pitchFamily="34" charset="0"/>
              </a:rPr>
              <a:t>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gaps</a:t>
            </a:r>
            <a:r>
              <a:rPr lang="el-GR" kern="100" dirty="0">
                <a:effectLst/>
                <a:latin typeface="Open Sans" panose="020B0606030504020204" pitchFamily="34" charset="0"/>
                <a:ea typeface="Open Sans" panose="020B0606030504020204" pitchFamily="34" charset="0"/>
                <a:cs typeface="Open Sans" panose="020B0606030504020204" pitchFamily="34" charset="0"/>
              </a:rPr>
              <a:t> and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fragmentation</a:t>
            </a:r>
            <a:r>
              <a:rPr lang="el-GR" kern="100" dirty="0">
                <a:effectLst/>
                <a:latin typeface="Open Sans" panose="020B0606030504020204" pitchFamily="34" charset="0"/>
                <a:ea typeface="Open Sans" panose="020B0606030504020204" pitchFamily="34" charset="0"/>
                <a:cs typeface="Open Sans" panose="020B0606030504020204" pitchFamily="34" charset="0"/>
              </a:rPr>
              <a:t> in the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CCIs</a:t>
            </a:r>
            <a:r>
              <a:rPr lang="el-GR" kern="100" dirty="0">
                <a:effectLst/>
                <a:latin typeface="Open Sans" panose="020B0606030504020204" pitchFamily="34" charset="0"/>
                <a:ea typeface="Open Sans" panose="020B0606030504020204" pitchFamily="34" charset="0"/>
                <a:cs typeface="Open Sans" panose="020B0606030504020204" pitchFamily="34" charset="0"/>
              </a:rPr>
              <a:t>,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enabling</a:t>
            </a:r>
            <a:r>
              <a:rPr lang="el-GR" kern="100" dirty="0">
                <a:effectLst/>
                <a:latin typeface="Open Sans" panose="020B0606030504020204" pitchFamily="34" charset="0"/>
                <a:ea typeface="Open Sans" panose="020B0606030504020204" pitchFamily="34" charset="0"/>
                <a:cs typeface="Open Sans" panose="020B0606030504020204" pitchFamily="34" charset="0"/>
              </a:rPr>
              <a:t>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regions</a:t>
            </a:r>
            <a:r>
              <a:rPr lang="el-GR" kern="100" dirty="0">
                <a:effectLst/>
                <a:latin typeface="Open Sans" panose="020B0606030504020204" pitchFamily="34" charset="0"/>
                <a:ea typeface="Open Sans" panose="020B0606030504020204" pitchFamily="34" charset="0"/>
                <a:cs typeface="Open Sans" panose="020B0606030504020204" pitchFamily="34" charset="0"/>
              </a:rPr>
              <a:t> and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organisations</a:t>
            </a:r>
            <a:r>
              <a:rPr lang="el-GR" kern="100" dirty="0">
                <a:effectLst/>
                <a:latin typeface="Open Sans" panose="020B0606030504020204" pitchFamily="34" charset="0"/>
                <a:ea typeface="Open Sans" panose="020B0606030504020204" pitchFamily="34" charset="0"/>
                <a:cs typeface="Open Sans" panose="020B0606030504020204" pitchFamily="34" charset="0"/>
              </a:rPr>
              <a:t>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to</a:t>
            </a:r>
            <a:r>
              <a:rPr lang="el-GR" kern="100" dirty="0">
                <a:effectLst/>
                <a:latin typeface="Open Sans" panose="020B0606030504020204" pitchFamily="34" charset="0"/>
                <a:ea typeface="Open Sans" panose="020B0606030504020204" pitchFamily="34" charset="0"/>
                <a:cs typeface="Open Sans" panose="020B0606030504020204" pitchFamily="34" charset="0"/>
              </a:rPr>
              <a:t>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adopt</a:t>
            </a:r>
            <a:r>
              <a:rPr lang="el-GR" kern="100" dirty="0">
                <a:effectLst/>
                <a:latin typeface="Open Sans" panose="020B0606030504020204" pitchFamily="34" charset="0"/>
                <a:ea typeface="Open Sans" panose="020B0606030504020204" pitchFamily="34" charset="0"/>
                <a:cs typeface="Open Sans" panose="020B0606030504020204" pitchFamily="34" charset="0"/>
              </a:rPr>
              <a:t>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modern</a:t>
            </a:r>
            <a:r>
              <a:rPr lang="el-GR" kern="100" dirty="0">
                <a:effectLst/>
                <a:latin typeface="Open Sans" panose="020B0606030504020204" pitchFamily="34" charset="0"/>
                <a:ea typeface="Open Sans" panose="020B0606030504020204" pitchFamily="34" charset="0"/>
                <a:cs typeface="Open Sans" panose="020B0606030504020204" pitchFamily="34" charset="0"/>
              </a:rPr>
              <a:t>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digital</a:t>
            </a:r>
            <a:r>
              <a:rPr lang="el-GR" kern="100" dirty="0">
                <a:effectLst/>
                <a:latin typeface="Open Sans" panose="020B0606030504020204" pitchFamily="34" charset="0"/>
                <a:ea typeface="Open Sans" panose="020B0606030504020204" pitchFamily="34" charset="0"/>
                <a:cs typeface="Open Sans" panose="020B0606030504020204" pitchFamily="34" charset="0"/>
              </a:rPr>
              <a:t>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solutions</a:t>
            </a:r>
            <a:r>
              <a:rPr lang="el-GR" kern="100" dirty="0">
                <a:effectLst/>
                <a:latin typeface="Open Sans" panose="020B0606030504020204" pitchFamily="34" charset="0"/>
                <a:ea typeface="Open Sans" panose="020B0606030504020204" pitchFamily="34" charset="0"/>
                <a:cs typeface="Open Sans" panose="020B0606030504020204" pitchFamily="34" charset="0"/>
              </a:rPr>
              <a:t>.</a:t>
            </a:r>
            <a:endParaRPr lang="en-US" kern="100" dirty="0">
              <a:effectLst/>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buNone/>
            </a:pPr>
            <a:r>
              <a:rPr lang="el-GR" kern="100" dirty="0">
                <a:effectLst/>
                <a:latin typeface="Open Sans" panose="020B0606030504020204" pitchFamily="34" charset="0"/>
                <a:ea typeface="Open Sans" panose="020B0606030504020204" pitchFamily="34" charset="0"/>
                <a:cs typeface="Open Sans" panose="020B0606030504020204" pitchFamily="34" charset="0"/>
              </a:rPr>
              <a:t>-</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Promote</a:t>
            </a:r>
            <a:r>
              <a:rPr lang="el-GR" kern="100" dirty="0">
                <a:effectLst/>
                <a:latin typeface="Open Sans" panose="020B0606030504020204" pitchFamily="34" charset="0"/>
                <a:ea typeface="Open Sans" panose="020B0606030504020204" pitchFamily="34" charset="0"/>
                <a:cs typeface="Open Sans" panose="020B0606030504020204" pitchFamily="34" charset="0"/>
              </a:rPr>
              <a:t> the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use</a:t>
            </a:r>
            <a:r>
              <a:rPr lang="el-GR" kern="100" dirty="0">
                <a:effectLst/>
                <a:latin typeface="Open Sans" panose="020B0606030504020204" pitchFamily="34" charset="0"/>
                <a:ea typeface="Open Sans" panose="020B0606030504020204" pitchFamily="34" charset="0"/>
                <a:cs typeface="Open Sans" panose="020B0606030504020204" pitchFamily="34" charset="0"/>
              </a:rPr>
              <a:t> of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immersive</a:t>
            </a:r>
            <a:r>
              <a:rPr lang="el-GR" kern="100" dirty="0">
                <a:effectLst/>
                <a:latin typeface="Open Sans" panose="020B0606030504020204" pitchFamily="34" charset="0"/>
                <a:ea typeface="Open Sans" panose="020B0606030504020204" pitchFamily="34" charset="0"/>
                <a:cs typeface="Open Sans" panose="020B0606030504020204" pitchFamily="34" charset="0"/>
              </a:rPr>
              <a:t> and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advanced</a:t>
            </a:r>
            <a:r>
              <a:rPr lang="el-GR" kern="100" dirty="0">
                <a:effectLst/>
                <a:latin typeface="Open Sans" panose="020B0606030504020204" pitchFamily="34" charset="0"/>
                <a:ea typeface="Open Sans" panose="020B0606030504020204" pitchFamily="34" charset="0"/>
                <a:cs typeface="Open Sans" panose="020B0606030504020204" pitchFamily="34" charset="0"/>
              </a:rPr>
              <a:t>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technologies</a:t>
            </a:r>
            <a:r>
              <a:rPr lang="el-GR" kern="100" dirty="0">
                <a:effectLst/>
                <a:latin typeface="Open Sans" panose="020B0606030504020204" pitchFamily="34" charset="0"/>
                <a:ea typeface="Open Sans" panose="020B0606030504020204" pitchFamily="34" charset="0"/>
                <a:cs typeface="Open Sans" panose="020B0606030504020204" pitchFamily="34" charset="0"/>
              </a:rPr>
              <a:t> (ΧR-&gt; AR/MR/VR) for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cultural</a:t>
            </a:r>
            <a:r>
              <a:rPr lang="el-GR" kern="100" dirty="0">
                <a:effectLst/>
                <a:latin typeface="Open Sans" panose="020B0606030504020204" pitchFamily="34" charset="0"/>
                <a:ea typeface="Open Sans" panose="020B0606030504020204" pitchFamily="34" charset="0"/>
                <a:cs typeface="Open Sans" panose="020B0606030504020204" pitchFamily="34" charset="0"/>
              </a:rPr>
              <a:t>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heritage</a:t>
            </a:r>
            <a:r>
              <a:rPr lang="el-GR" kern="100" dirty="0">
                <a:effectLst/>
                <a:latin typeface="Open Sans" panose="020B0606030504020204" pitchFamily="34" charset="0"/>
                <a:ea typeface="Open Sans" panose="020B0606030504020204" pitchFamily="34" charset="0"/>
                <a:cs typeface="Open Sans" panose="020B0606030504020204" pitchFamily="34" charset="0"/>
              </a:rPr>
              <a:t>,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digital</a:t>
            </a:r>
            <a:r>
              <a:rPr lang="el-GR" kern="100" dirty="0">
                <a:effectLst/>
                <a:latin typeface="Open Sans" panose="020B0606030504020204" pitchFamily="34" charset="0"/>
                <a:ea typeface="Open Sans" panose="020B0606030504020204" pitchFamily="34" charset="0"/>
                <a:cs typeface="Open Sans" panose="020B0606030504020204" pitchFamily="34" charset="0"/>
              </a:rPr>
              <a:t>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content</a:t>
            </a:r>
            <a:r>
              <a:rPr lang="el-GR" kern="100" dirty="0">
                <a:effectLst/>
                <a:latin typeface="Open Sans" panose="020B0606030504020204" pitchFamily="34" charset="0"/>
                <a:ea typeface="Open Sans" panose="020B0606030504020204" pitchFamily="34" charset="0"/>
                <a:cs typeface="Open Sans" panose="020B0606030504020204" pitchFamily="34" charset="0"/>
              </a:rPr>
              <a:t>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creation</a:t>
            </a:r>
            <a:r>
              <a:rPr lang="el-GR" kern="100" dirty="0">
                <a:effectLst/>
                <a:latin typeface="Open Sans" panose="020B0606030504020204" pitchFamily="34" charset="0"/>
                <a:ea typeface="Open Sans" panose="020B0606030504020204" pitchFamily="34" charset="0"/>
                <a:cs typeface="Open Sans" panose="020B0606030504020204" pitchFamily="34" charset="0"/>
              </a:rPr>
              <a:t>,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capacity</a:t>
            </a:r>
            <a:r>
              <a:rPr lang="el-GR" kern="100" dirty="0">
                <a:effectLst/>
                <a:latin typeface="Open Sans" panose="020B0606030504020204" pitchFamily="34" charset="0"/>
                <a:ea typeface="Open Sans" panose="020B0606030504020204" pitchFamily="34" charset="0"/>
                <a:cs typeface="Open Sans" panose="020B0606030504020204" pitchFamily="34" charset="0"/>
              </a:rPr>
              <a:t>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building</a:t>
            </a:r>
            <a:r>
              <a:rPr lang="el-GR" kern="100" dirty="0">
                <a:effectLst/>
                <a:latin typeface="Open Sans" panose="020B0606030504020204" pitchFamily="34" charset="0"/>
                <a:ea typeface="Open Sans" panose="020B0606030504020204" pitchFamily="34" charset="0"/>
                <a:cs typeface="Open Sans" panose="020B0606030504020204" pitchFamily="34" charset="0"/>
              </a:rPr>
              <a:t> and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enhanced</a:t>
            </a:r>
            <a:r>
              <a:rPr lang="el-GR" kern="100" dirty="0">
                <a:effectLst/>
                <a:latin typeface="Open Sans" panose="020B0606030504020204" pitchFamily="34" charset="0"/>
                <a:ea typeface="Open Sans" panose="020B0606030504020204" pitchFamily="34" charset="0"/>
                <a:cs typeface="Open Sans" panose="020B0606030504020204" pitchFamily="34" charset="0"/>
              </a:rPr>
              <a:t>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audience</a:t>
            </a:r>
            <a:r>
              <a:rPr lang="el-GR" kern="100" dirty="0">
                <a:effectLst/>
                <a:latin typeface="Open Sans" panose="020B0606030504020204" pitchFamily="34" charset="0"/>
                <a:ea typeface="Open Sans" panose="020B0606030504020204" pitchFamily="34" charset="0"/>
                <a:cs typeface="Open Sans" panose="020B0606030504020204" pitchFamily="34" charset="0"/>
              </a:rPr>
              <a:t>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engagement</a:t>
            </a:r>
            <a:r>
              <a:rPr lang="el-GR" kern="100" dirty="0">
                <a:effectLst/>
                <a:latin typeface="Open Sans" panose="020B0606030504020204" pitchFamily="34" charset="0"/>
                <a:ea typeface="Open Sans" panose="020B0606030504020204" pitchFamily="34" charset="0"/>
                <a:cs typeface="Open Sans" panose="020B0606030504020204" pitchFamily="34" charset="0"/>
              </a:rPr>
              <a:t> in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CCIs</a:t>
            </a:r>
            <a:r>
              <a:rPr lang="el-GR" kern="100" dirty="0">
                <a:effectLst/>
                <a:latin typeface="Open Sans" panose="020B0606030504020204" pitchFamily="34" charset="0"/>
                <a:ea typeface="Open Sans" panose="020B0606030504020204" pitchFamily="34" charset="0"/>
                <a:cs typeface="Open Sans" panose="020B0606030504020204" pitchFamily="34" charset="0"/>
              </a:rPr>
              <a:t>.</a:t>
            </a:r>
          </a:p>
          <a:p>
            <a:pPr algn="just">
              <a:lnSpc>
                <a:spcPct val="150000"/>
              </a:lnSpc>
              <a:buNone/>
            </a:pPr>
            <a:r>
              <a:rPr lang="el-GR" kern="100" dirty="0">
                <a:effectLst/>
                <a:latin typeface="Open Sans" panose="020B0606030504020204" pitchFamily="34" charset="0"/>
                <a:ea typeface="Open Sans" panose="020B0606030504020204" pitchFamily="34" charset="0"/>
                <a:cs typeface="Open Sans" panose="020B0606030504020204" pitchFamily="34" charset="0"/>
              </a:rPr>
              <a:t>-</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Invest</a:t>
            </a:r>
            <a:r>
              <a:rPr lang="el-GR" kern="100" dirty="0">
                <a:effectLst/>
                <a:latin typeface="Open Sans" panose="020B0606030504020204" pitchFamily="34" charset="0"/>
                <a:ea typeface="Open Sans" panose="020B0606030504020204" pitchFamily="34" charset="0"/>
                <a:cs typeface="Open Sans" panose="020B0606030504020204" pitchFamily="34" charset="0"/>
              </a:rPr>
              <a:t> in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skills</a:t>
            </a:r>
            <a:r>
              <a:rPr lang="el-GR" kern="100" dirty="0">
                <a:effectLst/>
                <a:latin typeface="Open Sans" panose="020B0606030504020204" pitchFamily="34" charset="0"/>
                <a:ea typeface="Open Sans" panose="020B0606030504020204" pitchFamily="34" charset="0"/>
                <a:cs typeface="Open Sans" panose="020B0606030504020204" pitchFamily="34" charset="0"/>
              </a:rPr>
              <a:t>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development</a:t>
            </a:r>
            <a:r>
              <a:rPr lang="el-GR" kern="100" dirty="0">
                <a:effectLst/>
                <a:latin typeface="Open Sans" panose="020B0606030504020204" pitchFamily="34" charset="0"/>
                <a:ea typeface="Open Sans" panose="020B0606030504020204" pitchFamily="34" charset="0"/>
                <a:cs typeface="Open Sans" panose="020B0606030504020204" pitchFamily="34" charset="0"/>
              </a:rPr>
              <a:t> and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workforce</a:t>
            </a:r>
            <a:r>
              <a:rPr lang="el-GR" kern="100" dirty="0">
                <a:effectLst/>
                <a:latin typeface="Open Sans" panose="020B0606030504020204" pitchFamily="34" charset="0"/>
                <a:ea typeface="Open Sans" panose="020B0606030504020204" pitchFamily="34" charset="0"/>
                <a:cs typeface="Open Sans" panose="020B0606030504020204" pitchFamily="34" charset="0"/>
              </a:rPr>
              <a:t>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empowerment</a:t>
            </a:r>
            <a:r>
              <a:rPr lang="el-GR" kern="100" dirty="0">
                <a:effectLst/>
                <a:latin typeface="Open Sans" panose="020B0606030504020204" pitchFamily="34" charset="0"/>
                <a:ea typeface="Open Sans" panose="020B0606030504020204" pitchFamily="34" charset="0"/>
                <a:cs typeface="Open Sans" panose="020B0606030504020204" pitchFamily="34" charset="0"/>
              </a:rPr>
              <a:t>,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helping</a:t>
            </a:r>
            <a:r>
              <a:rPr lang="el-GR" kern="100" dirty="0">
                <a:effectLst/>
                <a:latin typeface="Open Sans" panose="020B0606030504020204" pitchFamily="34" charset="0"/>
                <a:ea typeface="Open Sans" panose="020B0606030504020204" pitchFamily="34" charset="0"/>
                <a:cs typeface="Open Sans" panose="020B0606030504020204" pitchFamily="34" charset="0"/>
              </a:rPr>
              <a:t>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NEETs</a:t>
            </a:r>
            <a:r>
              <a:rPr lang="el-GR" kern="100" dirty="0">
                <a:effectLst/>
                <a:latin typeface="Open Sans" panose="020B0606030504020204" pitchFamily="34" charset="0"/>
                <a:ea typeface="Open Sans" panose="020B0606030504020204" pitchFamily="34" charset="0"/>
                <a:cs typeface="Open Sans" panose="020B0606030504020204" pitchFamily="34" charset="0"/>
              </a:rPr>
              <a:t>,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professionals</a:t>
            </a:r>
            <a:r>
              <a:rPr lang="el-GR" kern="100" dirty="0">
                <a:effectLst/>
                <a:latin typeface="Open Sans" panose="020B0606030504020204" pitchFamily="34" charset="0"/>
                <a:ea typeface="Open Sans" panose="020B0606030504020204" pitchFamily="34" charset="0"/>
                <a:cs typeface="Open Sans" panose="020B0606030504020204" pitchFamily="34" charset="0"/>
              </a:rPr>
              <a:t> and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organizations</a:t>
            </a:r>
            <a:r>
              <a:rPr lang="el-GR" kern="100" dirty="0">
                <a:effectLst/>
                <a:latin typeface="Open Sans" panose="020B0606030504020204" pitchFamily="34" charset="0"/>
                <a:ea typeface="Open Sans" panose="020B0606030504020204" pitchFamily="34" charset="0"/>
                <a:cs typeface="Open Sans" panose="020B0606030504020204" pitchFamily="34" charset="0"/>
              </a:rPr>
              <a:t>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build</a:t>
            </a:r>
            <a:r>
              <a:rPr lang="el-GR" kern="100" dirty="0">
                <a:effectLst/>
                <a:latin typeface="Open Sans" panose="020B0606030504020204" pitchFamily="34" charset="0"/>
                <a:ea typeface="Open Sans" panose="020B0606030504020204" pitchFamily="34" charset="0"/>
                <a:cs typeface="Open Sans" panose="020B0606030504020204" pitchFamily="34" charset="0"/>
              </a:rPr>
              <a:t> the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capabilities</a:t>
            </a:r>
            <a:r>
              <a:rPr lang="el-GR" kern="100" dirty="0">
                <a:effectLst/>
                <a:latin typeface="Open Sans" panose="020B0606030504020204" pitchFamily="34" charset="0"/>
                <a:ea typeface="Open Sans" panose="020B0606030504020204" pitchFamily="34" charset="0"/>
                <a:cs typeface="Open Sans" panose="020B0606030504020204" pitchFamily="34" charset="0"/>
              </a:rPr>
              <a:t>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required</a:t>
            </a:r>
            <a:r>
              <a:rPr lang="el-GR" kern="100" dirty="0">
                <a:effectLst/>
                <a:latin typeface="Open Sans" panose="020B0606030504020204" pitchFamily="34" charset="0"/>
                <a:ea typeface="Open Sans" panose="020B0606030504020204" pitchFamily="34" charset="0"/>
                <a:cs typeface="Open Sans" panose="020B0606030504020204" pitchFamily="34" charset="0"/>
              </a:rPr>
              <a:t> for a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competitive</a:t>
            </a:r>
            <a:r>
              <a:rPr lang="el-GR" kern="100" dirty="0">
                <a:effectLst/>
                <a:latin typeface="Open Sans" panose="020B0606030504020204" pitchFamily="34" charset="0"/>
                <a:ea typeface="Open Sans" panose="020B0606030504020204" pitchFamily="34" charset="0"/>
                <a:cs typeface="Open Sans" panose="020B0606030504020204" pitchFamily="34" charset="0"/>
              </a:rPr>
              <a:t> and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digitally</a:t>
            </a:r>
            <a:r>
              <a:rPr lang="el-GR" kern="100" dirty="0">
                <a:effectLst/>
                <a:latin typeface="Open Sans" panose="020B0606030504020204" pitchFamily="34" charset="0"/>
                <a:ea typeface="Open Sans" panose="020B0606030504020204" pitchFamily="34" charset="0"/>
                <a:cs typeface="Open Sans" panose="020B0606030504020204" pitchFamily="34" charset="0"/>
              </a:rPr>
              <a:t>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mature</a:t>
            </a:r>
            <a:r>
              <a:rPr lang="el-GR" kern="100" dirty="0">
                <a:effectLst/>
                <a:latin typeface="Open Sans" panose="020B0606030504020204" pitchFamily="34" charset="0"/>
                <a:ea typeface="Open Sans" panose="020B0606030504020204" pitchFamily="34" charset="0"/>
                <a:cs typeface="Open Sans" panose="020B0606030504020204" pitchFamily="34" charset="0"/>
              </a:rPr>
              <a:t>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creative</a:t>
            </a:r>
            <a:r>
              <a:rPr lang="el-GR" kern="100" dirty="0">
                <a:effectLst/>
                <a:latin typeface="Open Sans" panose="020B0606030504020204" pitchFamily="34" charset="0"/>
                <a:ea typeface="Open Sans" panose="020B0606030504020204" pitchFamily="34" charset="0"/>
                <a:cs typeface="Open Sans" panose="020B0606030504020204" pitchFamily="34" charset="0"/>
              </a:rPr>
              <a:t>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sector</a:t>
            </a:r>
            <a:r>
              <a:rPr lang="el-GR" kern="100" dirty="0">
                <a:effectLst/>
                <a:latin typeface="Open Sans" panose="020B0606030504020204" pitchFamily="34" charset="0"/>
                <a:ea typeface="Open Sans" panose="020B0606030504020204" pitchFamily="34" charset="0"/>
                <a:cs typeface="Open Sans" panose="020B0606030504020204" pitchFamily="34" charset="0"/>
              </a:rPr>
              <a:t>.</a:t>
            </a:r>
          </a:p>
          <a:p>
            <a:pPr algn="just">
              <a:lnSpc>
                <a:spcPct val="150000"/>
              </a:lnSpc>
              <a:buNone/>
            </a:pPr>
            <a:r>
              <a:rPr lang="el-GR" kern="100" dirty="0">
                <a:effectLst/>
                <a:latin typeface="Open Sans" panose="020B0606030504020204" pitchFamily="34" charset="0"/>
                <a:ea typeface="Open Sans" panose="020B0606030504020204" pitchFamily="34" charset="0"/>
                <a:cs typeface="Open Sans" panose="020B0606030504020204" pitchFamily="34" charset="0"/>
              </a:rPr>
              <a:t>-</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Strengthen</a:t>
            </a:r>
            <a:r>
              <a:rPr lang="el-GR" kern="100" dirty="0">
                <a:effectLst/>
                <a:latin typeface="Open Sans" panose="020B0606030504020204" pitchFamily="34" charset="0"/>
                <a:ea typeface="Open Sans" panose="020B0606030504020204" pitchFamily="34" charset="0"/>
                <a:cs typeface="Open Sans" panose="020B0606030504020204" pitchFamily="34" charset="0"/>
              </a:rPr>
              <a:t>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regional</a:t>
            </a:r>
            <a:r>
              <a:rPr lang="el-GR" kern="100" dirty="0">
                <a:effectLst/>
                <a:latin typeface="Open Sans" panose="020B0606030504020204" pitchFamily="34" charset="0"/>
                <a:ea typeface="Open Sans" panose="020B0606030504020204" pitchFamily="34" charset="0"/>
                <a:cs typeface="Open Sans" panose="020B0606030504020204" pitchFamily="34" charset="0"/>
              </a:rPr>
              <a:t> CCI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ecosystems</a:t>
            </a:r>
            <a:r>
              <a:rPr lang="el-GR" kern="100" dirty="0">
                <a:effectLst/>
                <a:latin typeface="Open Sans" panose="020B0606030504020204" pitchFamily="34" charset="0"/>
                <a:ea typeface="Open Sans" panose="020B0606030504020204" pitchFamily="34" charset="0"/>
                <a:cs typeface="Open Sans" panose="020B0606030504020204" pitchFamily="34" charset="0"/>
              </a:rPr>
              <a:t> and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infrastructures</a:t>
            </a:r>
            <a:r>
              <a:rPr lang="el-GR" kern="100" dirty="0">
                <a:effectLst/>
                <a:latin typeface="Open Sans" panose="020B0606030504020204" pitchFamily="34" charset="0"/>
                <a:ea typeface="Open Sans" panose="020B0606030504020204" pitchFamily="34" charset="0"/>
                <a:cs typeface="Open Sans" panose="020B0606030504020204" pitchFamily="34" charset="0"/>
              </a:rPr>
              <a:t>,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from</a:t>
            </a:r>
            <a:r>
              <a:rPr lang="el-GR" kern="100" dirty="0">
                <a:effectLst/>
                <a:latin typeface="Open Sans" panose="020B0606030504020204" pitchFamily="34" charset="0"/>
                <a:ea typeface="Open Sans" panose="020B0606030504020204" pitchFamily="34" charset="0"/>
                <a:cs typeface="Open Sans" panose="020B0606030504020204" pitchFamily="34" charset="0"/>
              </a:rPr>
              <a:t>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creative</a:t>
            </a:r>
            <a:r>
              <a:rPr lang="el-GR" kern="100" dirty="0">
                <a:effectLst/>
                <a:latin typeface="Open Sans" panose="020B0606030504020204" pitchFamily="34" charset="0"/>
                <a:ea typeface="Open Sans" panose="020B0606030504020204" pitchFamily="34" charset="0"/>
                <a:cs typeface="Open Sans" panose="020B0606030504020204" pitchFamily="34" charset="0"/>
              </a:rPr>
              <a:t>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hubs</a:t>
            </a:r>
            <a:r>
              <a:rPr lang="el-GR" kern="100" dirty="0">
                <a:effectLst/>
                <a:latin typeface="Open Sans" panose="020B0606030504020204" pitchFamily="34" charset="0"/>
                <a:ea typeface="Open Sans" panose="020B0606030504020204" pitchFamily="34" charset="0"/>
                <a:cs typeface="Open Sans" panose="020B0606030504020204" pitchFamily="34" charset="0"/>
              </a:rPr>
              <a:t> and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training</a:t>
            </a:r>
            <a:r>
              <a:rPr lang="el-GR" kern="100" dirty="0">
                <a:effectLst/>
                <a:latin typeface="Open Sans" panose="020B0606030504020204" pitchFamily="34" charset="0"/>
                <a:ea typeface="Open Sans" panose="020B0606030504020204" pitchFamily="34" charset="0"/>
                <a:cs typeface="Open Sans" panose="020B0606030504020204" pitchFamily="34" charset="0"/>
              </a:rPr>
              <a:t>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platforms</a:t>
            </a:r>
            <a:r>
              <a:rPr lang="el-GR" kern="100" dirty="0">
                <a:effectLst/>
                <a:latin typeface="Open Sans" panose="020B0606030504020204" pitchFamily="34" charset="0"/>
                <a:ea typeface="Open Sans" panose="020B0606030504020204" pitchFamily="34" charset="0"/>
                <a:cs typeface="Open Sans" panose="020B0606030504020204" pitchFamily="34" charset="0"/>
              </a:rPr>
              <a:t>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to</a:t>
            </a:r>
            <a:r>
              <a:rPr lang="el-GR" kern="100" dirty="0">
                <a:effectLst/>
                <a:latin typeface="Open Sans" panose="020B0606030504020204" pitchFamily="34" charset="0"/>
                <a:ea typeface="Open Sans" panose="020B0606030504020204" pitchFamily="34" charset="0"/>
                <a:cs typeface="Open Sans" panose="020B0606030504020204" pitchFamily="34" charset="0"/>
              </a:rPr>
              <a:t>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shared</a:t>
            </a:r>
            <a:r>
              <a:rPr lang="el-GR" kern="100" dirty="0">
                <a:effectLst/>
                <a:latin typeface="Open Sans" panose="020B0606030504020204" pitchFamily="34" charset="0"/>
                <a:ea typeface="Open Sans" panose="020B0606030504020204" pitchFamily="34" charset="0"/>
                <a:cs typeface="Open Sans" panose="020B0606030504020204" pitchFamily="34" charset="0"/>
              </a:rPr>
              <a:t>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learning</a:t>
            </a:r>
            <a:r>
              <a:rPr lang="el-GR" kern="100" dirty="0">
                <a:effectLst/>
                <a:latin typeface="Open Sans" panose="020B0606030504020204" pitchFamily="34" charset="0"/>
                <a:ea typeface="Open Sans" panose="020B0606030504020204" pitchFamily="34" charset="0"/>
                <a:cs typeface="Open Sans" panose="020B0606030504020204" pitchFamily="34" charset="0"/>
              </a:rPr>
              <a:t>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frameworks</a:t>
            </a:r>
            <a:r>
              <a:rPr lang="el-GR" kern="100" dirty="0">
                <a:effectLst/>
                <a:latin typeface="Open Sans" panose="020B0606030504020204" pitchFamily="34" charset="0"/>
                <a:ea typeface="Open Sans" panose="020B0606030504020204" pitchFamily="34" charset="0"/>
                <a:cs typeface="Open Sans" panose="020B0606030504020204" pitchFamily="34" charset="0"/>
              </a:rPr>
              <a:t> and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cross-border</a:t>
            </a:r>
            <a:r>
              <a:rPr lang="el-GR" kern="100" dirty="0">
                <a:effectLst/>
                <a:latin typeface="Open Sans" panose="020B0606030504020204" pitchFamily="34" charset="0"/>
                <a:ea typeface="Open Sans" panose="020B0606030504020204" pitchFamily="34" charset="0"/>
                <a:cs typeface="Open Sans" panose="020B0606030504020204" pitchFamily="34" charset="0"/>
              </a:rPr>
              <a:t>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cooperation</a:t>
            </a:r>
            <a:r>
              <a:rPr lang="el-GR" kern="100" dirty="0">
                <a:effectLst/>
                <a:latin typeface="Open Sans" panose="020B0606030504020204" pitchFamily="34" charset="0"/>
                <a:ea typeface="Open Sans" panose="020B0606030504020204" pitchFamily="34" charset="0"/>
                <a:cs typeface="Open Sans" panose="020B0606030504020204" pitchFamily="34" charset="0"/>
              </a:rPr>
              <a:t>.</a:t>
            </a:r>
          </a:p>
          <a:p>
            <a:pPr algn="just">
              <a:lnSpc>
                <a:spcPct val="150000"/>
              </a:lnSpc>
              <a:buNone/>
            </a:pPr>
            <a:r>
              <a:rPr lang="el-GR" kern="100" dirty="0">
                <a:effectLst/>
                <a:latin typeface="Open Sans" panose="020B0606030504020204" pitchFamily="34" charset="0"/>
                <a:ea typeface="Open Sans" panose="020B0606030504020204" pitchFamily="34" charset="0"/>
                <a:cs typeface="Open Sans" panose="020B0606030504020204" pitchFamily="34" charset="0"/>
              </a:rPr>
              <a:t>-</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Supporting</a:t>
            </a:r>
            <a:r>
              <a:rPr lang="el-GR" kern="100" dirty="0">
                <a:effectLst/>
                <a:latin typeface="Open Sans" panose="020B0606030504020204" pitchFamily="34" charset="0"/>
                <a:ea typeface="Open Sans" panose="020B0606030504020204" pitchFamily="34" charset="0"/>
                <a:cs typeface="Open Sans" panose="020B0606030504020204" pitchFamily="34" charset="0"/>
              </a:rPr>
              <a:t>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inclusive</a:t>
            </a:r>
            <a:r>
              <a:rPr lang="el-GR" kern="100" dirty="0">
                <a:effectLst/>
                <a:latin typeface="Open Sans" panose="020B0606030504020204" pitchFamily="34" charset="0"/>
                <a:ea typeface="Open Sans" panose="020B0606030504020204" pitchFamily="34" charset="0"/>
                <a:cs typeface="Open Sans" panose="020B0606030504020204" pitchFamily="34" charset="0"/>
              </a:rPr>
              <a:t> and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sustainable</a:t>
            </a:r>
            <a:r>
              <a:rPr lang="el-GR" kern="100" dirty="0">
                <a:effectLst/>
                <a:latin typeface="Open Sans" panose="020B0606030504020204" pitchFamily="34" charset="0"/>
                <a:ea typeface="Open Sans" panose="020B0606030504020204" pitchFamily="34" charset="0"/>
                <a:cs typeface="Open Sans" panose="020B0606030504020204" pitchFamily="34" charset="0"/>
              </a:rPr>
              <a:t>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growth</a:t>
            </a:r>
            <a:r>
              <a:rPr lang="el-GR" kern="100" dirty="0">
                <a:effectLst/>
                <a:latin typeface="Open Sans" panose="020B0606030504020204" pitchFamily="34" charset="0"/>
                <a:ea typeface="Open Sans" panose="020B0606030504020204" pitchFamily="34" charset="0"/>
                <a:cs typeface="Open Sans" panose="020B0606030504020204" pitchFamily="34" charset="0"/>
              </a:rPr>
              <a:t> in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CCIs</a:t>
            </a:r>
            <a:r>
              <a:rPr lang="el-GR" kern="100" dirty="0">
                <a:effectLst/>
                <a:latin typeface="Open Sans" panose="020B0606030504020204" pitchFamily="34" charset="0"/>
                <a:ea typeface="Open Sans" panose="020B0606030504020204" pitchFamily="34" charset="0"/>
                <a:cs typeface="Open Sans" panose="020B0606030504020204" pitchFamily="34" charset="0"/>
              </a:rPr>
              <a:t> and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tourism</a:t>
            </a:r>
            <a:r>
              <a:rPr lang="el-GR" kern="100" dirty="0">
                <a:effectLst/>
                <a:latin typeface="Open Sans" panose="020B0606030504020204" pitchFamily="34" charset="0"/>
                <a:ea typeface="Open Sans" panose="020B0606030504020204" pitchFamily="34" charset="0"/>
                <a:cs typeface="Open Sans" panose="020B0606030504020204" pitchFamily="34" charset="0"/>
              </a:rPr>
              <a:t>,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creating</a:t>
            </a:r>
            <a:r>
              <a:rPr lang="el-GR" kern="100" dirty="0">
                <a:effectLst/>
                <a:latin typeface="Open Sans" panose="020B0606030504020204" pitchFamily="34" charset="0"/>
                <a:ea typeface="Open Sans" panose="020B0606030504020204" pitchFamily="34" charset="0"/>
                <a:cs typeface="Open Sans" panose="020B0606030504020204" pitchFamily="34" charset="0"/>
              </a:rPr>
              <a:t>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new</a:t>
            </a:r>
            <a:r>
              <a:rPr lang="el-GR" kern="100" dirty="0">
                <a:effectLst/>
                <a:latin typeface="Open Sans" panose="020B0606030504020204" pitchFamily="34" charset="0"/>
                <a:ea typeface="Open Sans" panose="020B0606030504020204" pitchFamily="34" charset="0"/>
                <a:cs typeface="Open Sans" panose="020B0606030504020204" pitchFamily="34" charset="0"/>
              </a:rPr>
              <a:t>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opportunities</a:t>
            </a:r>
            <a:r>
              <a:rPr lang="el-GR" kern="100" dirty="0">
                <a:effectLst/>
                <a:latin typeface="Open Sans" panose="020B0606030504020204" pitchFamily="34" charset="0"/>
                <a:ea typeface="Open Sans" panose="020B0606030504020204" pitchFamily="34" charset="0"/>
                <a:cs typeface="Open Sans" panose="020B0606030504020204" pitchFamily="34" charset="0"/>
              </a:rPr>
              <a:t> for </a:t>
            </a:r>
            <a:r>
              <a:rPr lang="el-GR" kern="100" dirty="0" err="1">
                <a:effectLst/>
                <a:latin typeface="Open Sans" panose="020B0606030504020204" pitchFamily="34" charset="0"/>
                <a:ea typeface="Open Sans" panose="020B0606030504020204" pitchFamily="34" charset="0"/>
                <a:cs typeface="Open Sans" panose="020B0606030504020204" pitchFamily="34" charset="0"/>
              </a:rPr>
              <a:t>NEETs</a:t>
            </a:r>
            <a:r>
              <a:rPr lang="el-GR" kern="100" dirty="0">
                <a:effectLst/>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881870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FE5E1-1796-B01C-E6BA-7F893B4817F2}"/>
            </a:ext>
          </a:extLst>
        </p:cNvPr>
        <p:cNvGrpSpPr/>
        <p:nvPr/>
      </p:nvGrpSpPr>
      <p:grpSpPr>
        <a:xfrm>
          <a:off x="0" y="0"/>
          <a:ext cx="0" cy="0"/>
          <a:chOff x="0" y="0"/>
          <a:chExt cx="0" cy="0"/>
        </a:xfrm>
      </p:grpSpPr>
      <p:pic>
        <p:nvPicPr>
          <p:cNvPr id="4" name="Εικόνα 3">
            <a:extLst>
              <a:ext uri="{FF2B5EF4-FFF2-40B4-BE49-F238E27FC236}">
                <a16:creationId xmlns:a16="http://schemas.microsoft.com/office/drawing/2014/main" id="{A780C34E-0982-EDF7-DF9C-134EDBAF22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2264"/>
          </a:xfrm>
          <a:prstGeom prst="rect">
            <a:avLst/>
          </a:prstGeom>
        </p:spPr>
      </p:pic>
      <p:pic>
        <p:nvPicPr>
          <p:cNvPr id="3" name="Εικόνα 2">
            <a:extLst>
              <a:ext uri="{FF2B5EF4-FFF2-40B4-BE49-F238E27FC236}">
                <a16:creationId xmlns:a16="http://schemas.microsoft.com/office/drawing/2014/main" id="{7285BA79-3364-4862-0534-F913FD7464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2865" y="2983984"/>
            <a:ext cx="2726267" cy="1643439"/>
          </a:xfrm>
          <a:prstGeom prst="rect">
            <a:avLst/>
          </a:prstGeom>
        </p:spPr>
      </p:pic>
      <p:pic>
        <p:nvPicPr>
          <p:cNvPr id="2" name="Εικόνα 1">
            <a:extLst>
              <a:ext uri="{FF2B5EF4-FFF2-40B4-BE49-F238E27FC236}">
                <a16:creationId xmlns:a16="http://schemas.microsoft.com/office/drawing/2014/main" id="{7539E24E-1245-14D0-73FA-B4C52AD7DA4C}"/>
              </a:ext>
            </a:extLst>
          </p:cNvPr>
          <p:cNvPicPr>
            <a:picLocks noChangeAspect="1"/>
          </p:cNvPicPr>
          <p:nvPr/>
        </p:nvPicPr>
        <p:blipFill>
          <a:blip r:embed="rId4"/>
          <a:stretch>
            <a:fillRect/>
          </a:stretch>
        </p:blipFill>
        <p:spPr>
          <a:xfrm>
            <a:off x="5029239" y="1571015"/>
            <a:ext cx="2133521" cy="1072375"/>
          </a:xfrm>
          <a:prstGeom prst="rect">
            <a:avLst/>
          </a:prstGeom>
        </p:spPr>
      </p:pic>
      <p:sp>
        <p:nvSpPr>
          <p:cNvPr id="6" name="TextBox 5">
            <a:extLst>
              <a:ext uri="{FF2B5EF4-FFF2-40B4-BE49-F238E27FC236}">
                <a16:creationId xmlns:a16="http://schemas.microsoft.com/office/drawing/2014/main" id="{06ED574A-9F8C-8A22-BF0D-0EE8062B8707}"/>
              </a:ext>
            </a:extLst>
          </p:cNvPr>
          <p:cNvSpPr txBox="1"/>
          <p:nvPr/>
        </p:nvSpPr>
        <p:spPr>
          <a:xfrm>
            <a:off x="2798232" y="4917653"/>
            <a:ext cx="6155266" cy="584775"/>
          </a:xfrm>
          <a:prstGeom prst="rect">
            <a:avLst/>
          </a:prstGeom>
          <a:noFill/>
        </p:spPr>
        <p:txBody>
          <a:bodyPr wrap="square">
            <a:spAutoFit/>
          </a:bodyPr>
          <a:lstStyle/>
          <a:p>
            <a:pPr algn="ctr"/>
            <a:r>
              <a:rPr lang="en-US" sz="3200" b="1" i="1" u="none" strike="noStrike" baseline="0" dirty="0">
                <a:solidFill>
                  <a:schemeClr val="accent2">
                    <a:lumMod val="75000"/>
                  </a:schemeClr>
                </a:solidFill>
                <a:latin typeface="Apple Chancery" panose="03020702040506060504" pitchFamily="66" charset="0"/>
                <a:ea typeface="Open Sans" panose="020B0606030504020204" pitchFamily="34" charset="0"/>
                <a:cs typeface="Open Sans" panose="020B0606030504020204" pitchFamily="34" charset="0"/>
              </a:rPr>
              <a:t>Thanks a lot for your attention !</a:t>
            </a:r>
            <a:endParaRPr lang="el-GR" sz="3200"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76008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89C2DE9C-2733-43B0-9BBF-78BD08FA53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36"/>
            <a:ext cx="12192000" cy="6852264"/>
          </a:xfrm>
          <a:prstGeom prst="rect">
            <a:avLst/>
          </a:prstGeom>
        </p:spPr>
      </p:pic>
      <p:sp>
        <p:nvSpPr>
          <p:cNvPr id="3" name="Title 1">
            <a:extLst>
              <a:ext uri="{FF2B5EF4-FFF2-40B4-BE49-F238E27FC236}">
                <a16:creationId xmlns:a16="http://schemas.microsoft.com/office/drawing/2014/main" id="{7D951481-B60E-4D75-CB5C-6605C5B8FF29}"/>
              </a:ext>
            </a:extLst>
          </p:cNvPr>
          <p:cNvSpPr txBox="1">
            <a:spLocks/>
          </p:cNvSpPr>
          <p:nvPr/>
        </p:nvSpPr>
        <p:spPr>
          <a:xfrm>
            <a:off x="387263" y="1342997"/>
            <a:ext cx="3822189" cy="661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R" sz="4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About Us</a:t>
            </a:r>
          </a:p>
        </p:txBody>
      </p:sp>
      <p:pic>
        <p:nvPicPr>
          <p:cNvPr id="6" name="Picture 5">
            <a:extLst>
              <a:ext uri="{FF2B5EF4-FFF2-40B4-BE49-F238E27FC236}">
                <a16:creationId xmlns:a16="http://schemas.microsoft.com/office/drawing/2014/main" id="{8CDC87A1-B0B3-0AA7-D2B1-1630174334F0}"/>
              </a:ext>
            </a:extLst>
          </p:cNvPr>
          <p:cNvPicPr>
            <a:picLocks noChangeAspect="1"/>
          </p:cNvPicPr>
          <p:nvPr/>
        </p:nvPicPr>
        <p:blipFill>
          <a:blip r:embed="rId3"/>
          <a:srcRect l="4366" r="1516" b="-1"/>
          <a:stretch>
            <a:fillRect/>
          </a:stretch>
        </p:blipFill>
        <p:spPr>
          <a:xfrm>
            <a:off x="4596714" y="1191861"/>
            <a:ext cx="7595286" cy="4724753"/>
          </a:xfrm>
          <a:prstGeom prst="rect">
            <a:avLst/>
          </a:prstGeom>
        </p:spPr>
      </p:pic>
      <p:sp>
        <p:nvSpPr>
          <p:cNvPr id="7" name="Content Placeholder 2">
            <a:extLst>
              <a:ext uri="{FF2B5EF4-FFF2-40B4-BE49-F238E27FC236}">
                <a16:creationId xmlns:a16="http://schemas.microsoft.com/office/drawing/2014/main" id="{998987D4-6583-B9C3-7D1C-4E4C9570294F}"/>
              </a:ext>
            </a:extLst>
          </p:cNvPr>
          <p:cNvSpPr txBox="1">
            <a:spLocks/>
          </p:cNvSpPr>
          <p:nvPr/>
        </p:nvSpPr>
        <p:spPr>
          <a:xfrm>
            <a:off x="309174" y="2173852"/>
            <a:ext cx="3822189" cy="3742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buFont typeface="Wingdings" pitchFamily="2" charset="2"/>
              <a:buChar char="Ø"/>
            </a:pPr>
            <a:r>
              <a:rPr lang="en-US" sz="1600" dirty="0">
                <a:latin typeface="Open Sans" panose="020B0606030504020204" pitchFamily="34" charset="0"/>
                <a:ea typeface="Open Sans" panose="020B0606030504020204" pitchFamily="34" charset="0"/>
                <a:cs typeface="Open Sans" panose="020B0606030504020204" pitchFamily="34" charset="0"/>
              </a:rPr>
              <a:t>The </a:t>
            </a:r>
            <a:r>
              <a:rPr lang="en-US" sz="1600" dirty="0" err="1">
                <a:latin typeface="Open Sans" panose="020B0606030504020204" pitchFamily="34" charset="0"/>
                <a:ea typeface="Open Sans" panose="020B0606030504020204" pitchFamily="34" charset="0"/>
                <a:cs typeface="Open Sans" panose="020B0606030504020204" pitchFamily="34" charset="0"/>
              </a:rPr>
              <a:t>Aetoloakarnania</a:t>
            </a:r>
            <a:r>
              <a:rPr lang="en-US" sz="1600" dirty="0">
                <a:latin typeface="Open Sans" panose="020B0606030504020204" pitchFamily="34" charset="0"/>
                <a:ea typeface="Open Sans" panose="020B0606030504020204" pitchFamily="34" charset="0"/>
                <a:cs typeface="Open Sans" panose="020B0606030504020204" pitchFamily="34" charset="0"/>
              </a:rPr>
              <a:t> Chamber serves as a pivotal organization for economic development in the Region of Western Greece.</a:t>
            </a:r>
          </a:p>
          <a:p>
            <a:pPr marL="285750" indent="-285750">
              <a:buFont typeface="Wingdings" pitchFamily="2" charset="2"/>
              <a:buChar char="Ø"/>
            </a:pPr>
            <a:r>
              <a:rPr lang="en-US" sz="1600" dirty="0">
                <a:latin typeface="Open Sans" panose="020B0606030504020204" pitchFamily="34" charset="0"/>
                <a:ea typeface="Open Sans" panose="020B0606030504020204" pitchFamily="34" charset="0"/>
                <a:cs typeface="Open Sans" panose="020B0606030504020204" pitchFamily="34" charset="0"/>
              </a:rPr>
              <a:t> It supports local businesses and entrepreneurs by providing guidance, resources, and networking opportunities</a:t>
            </a:r>
            <a:endParaRPr lang="el-GR"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itchFamily="2" charset="2"/>
              <a:buChar char="Ø"/>
            </a:pPr>
            <a:r>
              <a:rPr lang="en-US" sz="1600" dirty="0">
                <a:latin typeface="Open Sans" panose="020B0606030504020204" pitchFamily="34" charset="0"/>
                <a:ea typeface="Open Sans" panose="020B0606030504020204" pitchFamily="34" charset="0"/>
                <a:cs typeface="Open Sans" panose="020B0606030504020204" pitchFamily="34" charset="0"/>
              </a:rPr>
              <a:t>The Chamber plays a crucial role in promoting regional economic interests and facilitating collaboration among public and private entities to enhance the local economic landscape</a:t>
            </a:r>
          </a:p>
          <a:p>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03200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2DCFA-7B50-2D02-DFF2-072A64DCB2F5}"/>
            </a:ext>
          </a:extLst>
        </p:cNvPr>
        <p:cNvGrpSpPr/>
        <p:nvPr/>
      </p:nvGrpSpPr>
      <p:grpSpPr>
        <a:xfrm>
          <a:off x="0" y="0"/>
          <a:ext cx="0" cy="0"/>
          <a:chOff x="0" y="0"/>
          <a:chExt cx="0" cy="0"/>
        </a:xfrm>
      </p:grpSpPr>
      <p:pic>
        <p:nvPicPr>
          <p:cNvPr id="4" name="Εικόνα 3">
            <a:extLst>
              <a:ext uri="{FF2B5EF4-FFF2-40B4-BE49-F238E27FC236}">
                <a16:creationId xmlns:a16="http://schemas.microsoft.com/office/drawing/2014/main" id="{ED55B4A9-2D2E-A536-36F8-94CFFDA6A1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36"/>
            <a:ext cx="12192000" cy="6852264"/>
          </a:xfrm>
          <a:prstGeom prst="rect">
            <a:avLst/>
          </a:prstGeom>
        </p:spPr>
      </p:pic>
      <p:sp>
        <p:nvSpPr>
          <p:cNvPr id="2" name="Title 1">
            <a:extLst>
              <a:ext uri="{FF2B5EF4-FFF2-40B4-BE49-F238E27FC236}">
                <a16:creationId xmlns:a16="http://schemas.microsoft.com/office/drawing/2014/main" id="{633CD291-3F34-8360-FAA3-4E578B016168}"/>
              </a:ext>
            </a:extLst>
          </p:cNvPr>
          <p:cNvSpPr txBox="1">
            <a:spLocks/>
          </p:cNvSpPr>
          <p:nvPr/>
        </p:nvSpPr>
        <p:spPr>
          <a:xfrm>
            <a:off x="745067" y="1371601"/>
            <a:ext cx="10515600" cy="5304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chemeClr val="accent2">
                    <a:lumMod val="75000"/>
                  </a:schemeClr>
                </a:solidFill>
              </a:rPr>
              <a:t>CoA Strategies &amp; Projects</a:t>
            </a:r>
            <a:endParaRPr lang="en-GB" sz="36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F6BD84A2-6F13-FFF4-FC4F-E063217E9A45}"/>
              </a:ext>
            </a:extLst>
          </p:cNvPr>
          <p:cNvSpPr txBox="1">
            <a:spLocks/>
          </p:cNvSpPr>
          <p:nvPr/>
        </p:nvSpPr>
        <p:spPr>
          <a:xfrm>
            <a:off x="87944" y="1902083"/>
            <a:ext cx="11443656" cy="39737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q"/>
            </a:pPr>
            <a:r>
              <a:rPr lang="en-US" sz="1600" dirty="0">
                <a:latin typeface="Open Sans" panose="020B0606030504020204" pitchFamily="34" charset="0"/>
                <a:ea typeface="Open Sans" panose="020B0606030504020204" pitchFamily="34" charset="0"/>
                <a:cs typeface="Open Sans" panose="020B0606030504020204" pitchFamily="34" charset="0"/>
              </a:rPr>
              <a:t>For the achievement of the previous purposes’ the Chamber of Aetolokarnania elaborates strategies which are supported through the submission and the implementation of projects in National, Regional and International level. CoA has significant</a:t>
            </a:r>
            <a:r>
              <a:rPr lang="el-GR" sz="1600" dirty="0">
                <a:latin typeface="Open Sans" panose="020B0606030504020204" pitchFamily="34" charset="0"/>
                <a:ea typeface="Open Sans" panose="020B0606030504020204" pitchFamily="34" charset="0"/>
                <a:cs typeface="Open Sans" panose="020B0606030504020204" pitchFamily="34" charset="0"/>
              </a:rPr>
              <a:t> </a:t>
            </a:r>
            <a:r>
              <a:rPr lang="el-GR" sz="1600" dirty="0" err="1">
                <a:latin typeface="Open Sans" panose="020B0606030504020204" pitchFamily="34" charset="0"/>
                <a:ea typeface="Open Sans" panose="020B0606030504020204" pitchFamily="34" charset="0"/>
                <a:cs typeface="Open Sans" panose="020B0606030504020204" pitchFamily="34" charset="0"/>
              </a:rPr>
              <a:t>experience</a:t>
            </a:r>
            <a:r>
              <a:rPr lang="el-GR" sz="1600" dirty="0">
                <a:latin typeface="Open Sans" panose="020B0606030504020204" pitchFamily="34" charset="0"/>
                <a:ea typeface="Open Sans" panose="020B0606030504020204" pitchFamily="34" charset="0"/>
                <a:cs typeface="Open Sans" panose="020B0606030504020204" pitchFamily="34" charset="0"/>
              </a:rPr>
              <a:t> </a:t>
            </a:r>
            <a:r>
              <a:rPr lang="el-GR" sz="1600" dirty="0" err="1">
                <a:latin typeface="Open Sans" panose="020B0606030504020204" pitchFamily="34" charset="0"/>
                <a:ea typeface="Open Sans" panose="020B0606030504020204" pitchFamily="34" charset="0"/>
                <a:cs typeface="Open Sans" panose="020B0606030504020204" pitchFamily="34" charset="0"/>
              </a:rPr>
              <a:t>to</a:t>
            </a:r>
            <a:r>
              <a:rPr lang="el-GR" sz="1600" dirty="0">
                <a:latin typeface="Open Sans" panose="020B0606030504020204" pitchFamily="34" charset="0"/>
                <a:ea typeface="Open Sans" panose="020B0606030504020204" pitchFamily="34" charset="0"/>
                <a:cs typeface="Open Sans" panose="020B0606030504020204" pitchFamily="34" charset="0"/>
              </a:rPr>
              <a:t> the </a:t>
            </a:r>
            <a:r>
              <a:rPr lang="el-GR" sz="1600" dirty="0" err="1">
                <a:latin typeface="Open Sans" panose="020B0606030504020204" pitchFamily="34" charset="0"/>
                <a:ea typeface="Open Sans" panose="020B0606030504020204" pitchFamily="34" charset="0"/>
                <a:cs typeface="Open Sans" panose="020B0606030504020204" pitchFamily="34" charset="0"/>
              </a:rPr>
              <a:t>implementation</a:t>
            </a:r>
            <a:r>
              <a:rPr lang="el-GR" sz="1600" dirty="0">
                <a:latin typeface="Open Sans" panose="020B0606030504020204" pitchFamily="34" charset="0"/>
                <a:ea typeface="Open Sans" panose="020B0606030504020204" pitchFamily="34" charset="0"/>
                <a:cs typeface="Open Sans" panose="020B0606030504020204" pitchFamily="34" charset="0"/>
              </a:rPr>
              <a:t> of </a:t>
            </a:r>
            <a:r>
              <a:rPr lang="en-US" sz="1600" b="1" dirty="0">
                <a:latin typeface="Open Sans" panose="020B0606030504020204" pitchFamily="34" charset="0"/>
                <a:ea typeface="Open Sans" panose="020B0606030504020204" pitchFamily="34" charset="0"/>
                <a:cs typeface="Open Sans" panose="020B0606030504020204" pitchFamily="34" charset="0"/>
              </a:rPr>
              <a:t>EU co-financed projects or other international projects</a:t>
            </a:r>
            <a:r>
              <a:rPr lang="el-GR" sz="1600" dirty="0">
                <a:latin typeface="Open Sans" panose="020B0606030504020204" pitchFamily="34" charset="0"/>
                <a:ea typeface="Open Sans" panose="020B0606030504020204" pitchFamily="34" charset="0"/>
                <a:cs typeface="Open Sans" panose="020B0606030504020204" pitchFamily="34" charset="0"/>
              </a:rPr>
              <a:t>. </a:t>
            </a:r>
            <a:r>
              <a:rPr lang="en-US" sz="1600" dirty="0">
                <a:latin typeface="Open Sans" panose="020B0606030504020204" pitchFamily="34" charset="0"/>
                <a:ea typeface="Open Sans" panose="020B0606030504020204" pitchFamily="34" charset="0"/>
                <a:cs typeface="Open Sans" panose="020B0606030504020204" pitchFamily="34" charset="0"/>
              </a:rPr>
              <a:t>With </a:t>
            </a:r>
            <a:r>
              <a:rPr lang="el-GR" sz="1600" dirty="0">
                <a:latin typeface="Open Sans" panose="020B0606030504020204" pitchFamily="34" charset="0"/>
                <a:ea typeface="Open Sans" panose="020B0606030504020204" pitchFamily="34" charset="0"/>
                <a:cs typeface="Open Sans" panose="020B0606030504020204" pitchFamily="34" charset="0"/>
              </a:rPr>
              <a:t>33 projects </a:t>
            </a:r>
            <a:r>
              <a:rPr lang="en-US" sz="1600" dirty="0">
                <a:latin typeface="Open Sans" panose="020B0606030504020204" pitchFamily="34" charset="0"/>
                <a:ea typeface="Open Sans" panose="020B0606030504020204" pitchFamily="34" charset="0"/>
                <a:cs typeface="Open Sans" panose="020B0606030504020204" pitchFamily="34" charset="0"/>
              </a:rPr>
              <a:t>implemented </a:t>
            </a:r>
            <a:r>
              <a:rPr lang="el-GR" sz="1600" dirty="0">
                <a:latin typeface="Open Sans" panose="020B0606030504020204" pitchFamily="34" charset="0"/>
                <a:ea typeface="Open Sans" panose="020B0606030504020204" pitchFamily="34" charset="0"/>
                <a:cs typeface="Open Sans" panose="020B0606030504020204" pitchFamily="34" charset="0"/>
              </a:rPr>
              <a:t>in the </a:t>
            </a:r>
            <a:r>
              <a:rPr lang="el-GR" sz="1600" dirty="0" err="1">
                <a:latin typeface="Open Sans" panose="020B0606030504020204" pitchFamily="34" charset="0"/>
                <a:ea typeface="Open Sans" panose="020B0606030504020204" pitchFamily="34" charset="0"/>
                <a:cs typeface="Open Sans" panose="020B0606030504020204" pitchFamily="34" charset="0"/>
              </a:rPr>
              <a:t>last</a:t>
            </a:r>
            <a:r>
              <a:rPr lang="el-GR" sz="1600" dirty="0">
                <a:latin typeface="Open Sans" panose="020B0606030504020204" pitchFamily="34" charset="0"/>
                <a:ea typeface="Open Sans" panose="020B0606030504020204" pitchFamily="34" charset="0"/>
                <a:cs typeface="Open Sans" panose="020B0606030504020204" pitchFamily="34" charset="0"/>
              </a:rPr>
              <a:t> 25 </a:t>
            </a:r>
            <a:r>
              <a:rPr lang="el-GR" sz="1600" dirty="0" err="1">
                <a:latin typeface="Open Sans" panose="020B0606030504020204" pitchFamily="34" charset="0"/>
                <a:ea typeface="Open Sans" panose="020B0606030504020204" pitchFamily="34" charset="0"/>
                <a:cs typeface="Open Sans" panose="020B0606030504020204" pitchFamily="34" charset="0"/>
              </a:rPr>
              <a:t>years</a:t>
            </a:r>
            <a:r>
              <a:rPr lang="el-GR" sz="1600" dirty="0">
                <a:latin typeface="Open Sans" panose="020B0606030504020204" pitchFamily="34" charset="0"/>
                <a:ea typeface="Open Sans" panose="020B0606030504020204" pitchFamily="34" charset="0"/>
                <a:cs typeface="Open Sans" panose="020B0606030504020204" pitchFamily="34" charset="0"/>
              </a:rPr>
              <a:t>. </a:t>
            </a: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just">
              <a:buFont typeface="Wingdings" panose="05000000000000000000" pitchFamily="2" charset="2"/>
              <a:buChar char="q"/>
            </a:pPr>
            <a:r>
              <a:rPr lang="en-US" sz="1600" dirty="0">
                <a:latin typeface="Open Sans" panose="020B0606030504020204" pitchFamily="34" charset="0"/>
                <a:ea typeface="Open Sans" panose="020B0606030504020204" pitchFamily="34" charset="0"/>
                <a:cs typeface="Open Sans" panose="020B0606030504020204" pitchFamily="34" charset="0"/>
              </a:rPr>
              <a:t>In recent years, we matured and elaborated many strategies and indicative actions for the reinforcement of the common vision for the creation and the development of cultural industry in connection also with</a:t>
            </a:r>
            <a:r>
              <a:rPr lang="el-GR" sz="1600" dirty="0">
                <a:latin typeface="Open Sans" panose="020B0606030504020204" pitchFamily="34" charset="0"/>
                <a:ea typeface="Open Sans" panose="020B0606030504020204" pitchFamily="34" charset="0"/>
                <a:cs typeface="Open Sans" panose="020B0606030504020204" pitchFamily="34" charset="0"/>
              </a:rPr>
              <a:t> </a:t>
            </a:r>
            <a:r>
              <a:rPr lang="el-GR" sz="1600" dirty="0" err="1">
                <a:latin typeface="Open Sans" panose="020B0606030504020204" pitchFamily="34" charset="0"/>
                <a:ea typeface="Open Sans" panose="020B0606030504020204" pitchFamily="34" charset="0"/>
                <a:cs typeface="Open Sans" panose="020B0606030504020204" pitchFamily="34" charset="0"/>
              </a:rPr>
              <a:t>cultural</a:t>
            </a:r>
            <a:r>
              <a:rPr lang="el-GR" sz="1600" dirty="0">
                <a:latin typeface="Open Sans" panose="020B0606030504020204" pitchFamily="34" charset="0"/>
                <a:ea typeface="Open Sans" panose="020B0606030504020204" pitchFamily="34" charset="0"/>
                <a:cs typeface="Open Sans" panose="020B0606030504020204" pitchFamily="34" charset="0"/>
              </a:rPr>
              <a:t> </a:t>
            </a:r>
            <a:r>
              <a:rPr lang="el-GR" sz="1600" dirty="0" err="1">
                <a:latin typeface="Open Sans" panose="020B0606030504020204" pitchFamily="34" charset="0"/>
                <a:ea typeface="Open Sans" panose="020B0606030504020204" pitchFamily="34" charset="0"/>
                <a:cs typeface="Open Sans" panose="020B0606030504020204" pitchFamily="34" charset="0"/>
              </a:rPr>
              <a:t>tourism</a:t>
            </a:r>
            <a:r>
              <a:rPr lang="el-GR" sz="1600" dirty="0">
                <a:latin typeface="Open Sans" panose="020B0606030504020204" pitchFamily="34" charset="0"/>
                <a:ea typeface="Open Sans" panose="020B0606030504020204" pitchFamily="34" charset="0"/>
                <a:cs typeface="Open Sans" panose="020B0606030504020204" pitchFamily="34" charset="0"/>
              </a:rPr>
              <a:t>. </a:t>
            </a:r>
            <a:r>
              <a:rPr lang="en-US" sz="1600" dirty="0">
                <a:latin typeface="Open Sans" panose="020B0606030504020204" pitchFamily="34" charset="0"/>
                <a:ea typeface="Open Sans" panose="020B0606030504020204" pitchFamily="34" charset="0"/>
                <a:cs typeface="Open Sans" panose="020B0606030504020204" pitchFamily="34" charset="0"/>
              </a:rPr>
              <a:t>T</a:t>
            </a:r>
            <a:r>
              <a:rPr lang="el-GR" sz="1600" dirty="0" err="1">
                <a:latin typeface="Open Sans" panose="020B0606030504020204" pitchFamily="34" charset="0"/>
                <a:ea typeface="Open Sans" panose="020B0606030504020204" pitchFamily="34" charset="0"/>
                <a:cs typeface="Open Sans" panose="020B0606030504020204" pitchFamily="34" charset="0"/>
              </a:rPr>
              <a:t>he</a:t>
            </a:r>
            <a:r>
              <a:rPr lang="el-GR" sz="1600" dirty="0">
                <a:latin typeface="Open Sans" panose="020B0606030504020204" pitchFamily="34" charset="0"/>
                <a:ea typeface="Open Sans" panose="020B0606030504020204" pitchFamily="34" charset="0"/>
                <a:cs typeface="Open Sans" panose="020B0606030504020204" pitchFamily="34" charset="0"/>
              </a:rPr>
              <a:t> </a:t>
            </a:r>
            <a:r>
              <a:rPr lang="el-GR" sz="1600" dirty="0" err="1">
                <a:latin typeface="Open Sans" panose="020B0606030504020204" pitchFamily="34" charset="0"/>
                <a:ea typeface="Open Sans" panose="020B0606030504020204" pitchFamily="34" charset="0"/>
                <a:cs typeface="Open Sans" panose="020B0606030504020204" pitchFamily="34" charset="0"/>
              </a:rPr>
              <a:t>CoA</a:t>
            </a:r>
            <a:r>
              <a:rPr lang="el-GR" sz="1600" dirty="0">
                <a:latin typeface="Open Sans" panose="020B0606030504020204" pitchFamily="34" charset="0"/>
                <a:ea typeface="Open Sans" panose="020B0606030504020204" pitchFamily="34" charset="0"/>
                <a:cs typeface="Open Sans" panose="020B0606030504020204" pitchFamily="34" charset="0"/>
              </a:rPr>
              <a:t> </a:t>
            </a:r>
            <a:r>
              <a:rPr lang="en-US" sz="1600" dirty="0">
                <a:latin typeface="Open Sans" panose="020B0606030504020204" pitchFamily="34" charset="0"/>
                <a:ea typeface="Open Sans" panose="020B0606030504020204" pitchFamily="34" charset="0"/>
                <a:cs typeface="Open Sans" panose="020B0606030504020204" pitchFamily="34" charset="0"/>
              </a:rPr>
              <a:t>during the </a:t>
            </a:r>
            <a:r>
              <a:rPr lang="en-US" sz="1600" dirty="0" err="1">
                <a:latin typeface="Open Sans" panose="020B0606030504020204" pitchFamily="34" charset="0"/>
                <a:ea typeface="Open Sans" panose="020B0606030504020204" pitchFamily="34" charset="0"/>
                <a:cs typeface="Open Sans" panose="020B0606030504020204" pitchFamily="34" charset="0"/>
              </a:rPr>
              <a:t>previus</a:t>
            </a:r>
            <a:r>
              <a:rPr lang="en-US" sz="1600" dirty="0">
                <a:latin typeface="Open Sans" panose="020B0606030504020204" pitchFamily="34" charset="0"/>
                <a:ea typeface="Open Sans" panose="020B0606030504020204" pitchFamily="34" charset="0"/>
                <a:cs typeface="Open Sans" panose="020B0606030504020204" pitchFamily="34" charset="0"/>
              </a:rPr>
              <a:t> programming period </a:t>
            </a:r>
            <a:r>
              <a:rPr lang="el-GR" sz="1600" dirty="0" err="1">
                <a:latin typeface="Open Sans" panose="020B0606030504020204" pitchFamily="34" charset="0"/>
                <a:ea typeface="Open Sans" panose="020B0606030504020204" pitchFamily="34" charset="0"/>
                <a:cs typeface="Open Sans" panose="020B0606030504020204" pitchFamily="34" charset="0"/>
              </a:rPr>
              <a:t>cooperates</a:t>
            </a:r>
            <a:r>
              <a:rPr lang="el-GR" sz="1600" dirty="0">
                <a:latin typeface="Open Sans" panose="020B0606030504020204" pitchFamily="34" charset="0"/>
                <a:ea typeface="Open Sans" panose="020B0606030504020204" pitchFamily="34" charset="0"/>
                <a:cs typeface="Open Sans" panose="020B0606030504020204" pitchFamily="34" charset="0"/>
              </a:rPr>
              <a:t> </a:t>
            </a:r>
            <a:r>
              <a:rPr lang="el-GR" sz="1600" dirty="0" err="1">
                <a:latin typeface="Open Sans" panose="020B0606030504020204" pitchFamily="34" charset="0"/>
                <a:ea typeface="Open Sans" panose="020B0606030504020204" pitchFamily="34" charset="0"/>
                <a:cs typeface="Open Sans" panose="020B0606030504020204" pitchFamily="34" charset="0"/>
              </a:rPr>
              <a:t>with</a:t>
            </a:r>
            <a:r>
              <a:rPr lang="el-GR" sz="1600" dirty="0">
                <a:latin typeface="Open Sans" panose="020B0606030504020204" pitchFamily="34" charset="0"/>
                <a:ea typeface="Open Sans" panose="020B0606030504020204" pitchFamily="34" charset="0"/>
                <a:cs typeface="Open Sans" panose="020B0606030504020204" pitchFamily="34" charset="0"/>
              </a:rPr>
              <a:t> the </a:t>
            </a:r>
            <a:r>
              <a:rPr lang="en-US" sz="1600" dirty="0">
                <a:latin typeface="Open Sans" panose="020B0606030504020204" pitchFamily="34" charset="0"/>
                <a:ea typeface="Open Sans" panose="020B0606030504020204" pitchFamily="34" charset="0"/>
                <a:cs typeface="Open Sans" panose="020B0606030504020204" pitchFamily="34" charset="0"/>
              </a:rPr>
              <a:t>Region of Western Greece </a:t>
            </a:r>
            <a:r>
              <a:rPr lang="el-GR" sz="1600" dirty="0">
                <a:latin typeface="Open Sans" panose="020B0606030504020204" pitchFamily="34" charset="0"/>
                <a:ea typeface="Open Sans" panose="020B0606030504020204" pitchFamily="34" charset="0"/>
                <a:cs typeface="Open Sans" panose="020B0606030504020204" pitchFamily="34" charset="0"/>
              </a:rPr>
              <a:t>and the </a:t>
            </a:r>
            <a:r>
              <a:rPr lang="en-US" sz="1600" dirty="0">
                <a:latin typeface="Open Sans" panose="020B0606030504020204" pitchFamily="34" charset="0"/>
                <a:ea typeface="Open Sans" panose="020B0606030504020204" pitchFamily="34" charset="0"/>
                <a:cs typeface="Open Sans" panose="020B0606030504020204" pitchFamily="34" charset="0"/>
              </a:rPr>
              <a:t>Regional Development Fund as also with other </a:t>
            </a:r>
            <a:r>
              <a:rPr lang="el-GR" sz="1600" dirty="0" err="1">
                <a:latin typeface="Open Sans" panose="020B0606030504020204" pitchFamily="34" charset="0"/>
                <a:ea typeface="Open Sans" panose="020B0606030504020204" pitchFamily="34" charset="0"/>
                <a:cs typeface="Open Sans" panose="020B0606030504020204" pitchFamily="34" charset="0"/>
              </a:rPr>
              <a:t>transnational</a:t>
            </a:r>
            <a:r>
              <a:rPr lang="el-GR" sz="1600" dirty="0">
                <a:latin typeface="Open Sans" panose="020B0606030504020204" pitchFamily="34" charset="0"/>
                <a:ea typeface="Open Sans" panose="020B0606030504020204" pitchFamily="34" charset="0"/>
                <a:cs typeface="Open Sans" panose="020B0606030504020204" pitchFamily="34" charset="0"/>
              </a:rPr>
              <a:t> </a:t>
            </a:r>
            <a:r>
              <a:rPr lang="el-GR" sz="1600" dirty="0" err="1">
                <a:latin typeface="Open Sans" panose="020B0606030504020204" pitchFamily="34" charset="0"/>
                <a:ea typeface="Open Sans" panose="020B0606030504020204" pitchFamily="34" charset="0"/>
                <a:cs typeface="Open Sans" panose="020B0606030504020204" pitchFamily="34" charset="0"/>
              </a:rPr>
              <a:t>bodies</a:t>
            </a:r>
            <a:r>
              <a:rPr lang="el-GR" sz="1600" dirty="0">
                <a:latin typeface="Open Sans" panose="020B0606030504020204" pitchFamily="34" charset="0"/>
                <a:ea typeface="Open Sans" panose="020B0606030504020204" pitchFamily="34" charset="0"/>
                <a:cs typeface="Open Sans" panose="020B0606030504020204" pitchFamily="34" charset="0"/>
              </a:rPr>
              <a:t> and </a:t>
            </a:r>
            <a:r>
              <a:rPr lang="el-GR" sz="1600" dirty="0" err="1">
                <a:latin typeface="Open Sans" panose="020B0606030504020204" pitchFamily="34" charset="0"/>
                <a:ea typeface="Open Sans" panose="020B0606030504020204" pitchFamily="34" charset="0"/>
                <a:cs typeface="Open Sans" panose="020B0606030504020204" pitchFamily="34" charset="0"/>
              </a:rPr>
              <a:t>implements</a:t>
            </a:r>
            <a:r>
              <a:rPr lang="el-GR" sz="1600" dirty="0">
                <a:latin typeface="Open Sans" panose="020B0606030504020204" pitchFamily="34" charset="0"/>
                <a:ea typeface="Open Sans" panose="020B0606030504020204" pitchFamily="34" charset="0"/>
                <a:cs typeface="Open Sans" panose="020B0606030504020204" pitchFamily="34" charset="0"/>
              </a:rPr>
              <a:t> the </a:t>
            </a:r>
            <a:r>
              <a:rPr lang="el-GR" sz="1600" dirty="0" err="1">
                <a:latin typeface="Open Sans" panose="020B0606030504020204" pitchFamily="34" charset="0"/>
                <a:ea typeface="Open Sans" panose="020B0606030504020204" pitchFamily="34" charset="0"/>
                <a:cs typeface="Open Sans" panose="020B0606030504020204" pitchFamily="34" charset="0"/>
              </a:rPr>
              <a:t>following</a:t>
            </a:r>
            <a:r>
              <a:rPr lang="el-GR" sz="1600" dirty="0">
                <a:latin typeface="Open Sans" panose="020B0606030504020204" pitchFamily="34" charset="0"/>
                <a:ea typeface="Open Sans" panose="020B0606030504020204" pitchFamily="34" charset="0"/>
                <a:cs typeface="Open Sans" panose="020B0606030504020204" pitchFamily="34" charset="0"/>
              </a:rPr>
              <a:t> projects </a:t>
            </a:r>
            <a:r>
              <a:rPr lang="el-GR" sz="1600" dirty="0" err="1">
                <a:latin typeface="Open Sans" panose="020B0606030504020204" pitchFamily="34" charset="0"/>
                <a:ea typeface="Open Sans" panose="020B0606030504020204" pitchFamily="34" charset="0"/>
                <a:cs typeface="Open Sans" panose="020B0606030504020204" pitchFamily="34" charset="0"/>
              </a:rPr>
              <a:t>an</a:t>
            </a:r>
            <a:r>
              <a:rPr lang="en-US" sz="1600" dirty="0">
                <a:latin typeface="Open Sans" panose="020B0606030504020204" pitchFamily="34" charset="0"/>
                <a:ea typeface="Open Sans" panose="020B0606030504020204" pitchFamily="34" charset="0"/>
                <a:cs typeface="Open Sans" panose="020B0606030504020204" pitchFamily="34" charset="0"/>
              </a:rPr>
              <a:t>d</a:t>
            </a:r>
            <a:r>
              <a:rPr lang="el-GR" sz="1600" dirty="0">
                <a:latin typeface="Open Sans" panose="020B0606030504020204" pitchFamily="34" charset="0"/>
                <a:ea typeface="Open Sans" panose="020B0606030504020204" pitchFamily="34" charset="0"/>
                <a:cs typeface="Open Sans" panose="020B0606030504020204" pitchFamily="34" charset="0"/>
              </a:rPr>
              <a:t> </a:t>
            </a:r>
            <a:r>
              <a:rPr lang="el-GR" sz="1600" dirty="0" err="1">
                <a:latin typeface="Open Sans" panose="020B0606030504020204" pitchFamily="34" charset="0"/>
                <a:ea typeface="Open Sans" panose="020B0606030504020204" pitchFamily="34" charset="0"/>
                <a:cs typeface="Open Sans" panose="020B0606030504020204" pitchFamily="34" charset="0"/>
              </a:rPr>
              <a:t>strategies</a:t>
            </a:r>
            <a:r>
              <a:rPr lang="en-US" sz="1600" dirty="0">
                <a:latin typeface="Open Sans" panose="020B0606030504020204" pitchFamily="34" charset="0"/>
                <a:ea typeface="Open Sans" panose="020B0606030504020204" pitchFamily="34" charset="0"/>
                <a:cs typeface="Open Sans" panose="020B0606030504020204" pitchFamily="34" charset="0"/>
              </a:rPr>
              <a:t>,</a:t>
            </a:r>
          </a:p>
          <a:p>
            <a:pPr algn="just"/>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800100" lvl="1" indent="-342900" algn="l">
              <a:buFont typeface="Arial" panose="020B0604020202020204" pitchFamily="34" charset="0"/>
              <a:buChar char="•"/>
            </a:pPr>
            <a:r>
              <a:rPr lang="el-GR" sz="1400" dirty="0">
                <a:latin typeface="Open Sans" panose="020B0606030504020204" pitchFamily="34" charset="0"/>
                <a:ea typeface="Open Sans" panose="020B0606030504020204" pitchFamily="34" charset="0"/>
                <a:cs typeface="Open Sans" panose="020B0606030504020204" pitchFamily="34" charset="0"/>
              </a:rPr>
              <a:t>the "</a:t>
            </a:r>
            <a:r>
              <a:rPr lang="el-GR" sz="1400" dirty="0" err="1">
                <a:latin typeface="Open Sans" panose="020B0606030504020204" pitchFamily="34" charset="0"/>
                <a:ea typeface="Open Sans" panose="020B0606030504020204" pitchFamily="34" charset="0"/>
                <a:cs typeface="Open Sans" panose="020B0606030504020204" pitchFamily="34" charset="0"/>
              </a:rPr>
              <a:t>Aetolian</a:t>
            </a:r>
            <a:r>
              <a:rPr lang="el-GR" sz="1400" dirty="0">
                <a:latin typeface="Open Sans" panose="020B0606030504020204" pitchFamily="34" charset="0"/>
                <a:ea typeface="Open Sans" panose="020B0606030504020204" pitchFamily="34" charset="0"/>
                <a:cs typeface="Open Sans" panose="020B0606030504020204" pitchFamily="34" charset="0"/>
              </a:rPr>
              <a:t> </a:t>
            </a:r>
            <a:r>
              <a:rPr lang="el-GR" sz="1400" dirty="0" err="1">
                <a:latin typeface="Open Sans" panose="020B0606030504020204" pitchFamily="34" charset="0"/>
                <a:ea typeface="Open Sans" panose="020B0606030504020204" pitchFamily="34" charset="0"/>
                <a:cs typeface="Open Sans" panose="020B0606030504020204" pitchFamily="34" charset="0"/>
              </a:rPr>
              <a:t>Hospitality</a:t>
            </a:r>
            <a:r>
              <a:rPr lang="el-GR" sz="1400" dirty="0">
                <a:latin typeface="Open Sans" panose="020B0606030504020204" pitchFamily="34" charset="0"/>
                <a:ea typeface="Open Sans" panose="020B0606030504020204" pitchFamily="34" charset="0"/>
                <a:cs typeface="Open Sans" panose="020B0606030504020204" pitchFamily="34" charset="0"/>
              </a:rPr>
              <a:t> " </a:t>
            </a:r>
            <a:r>
              <a:rPr lang="el-GR" sz="1400" dirty="0" err="1">
                <a:latin typeface="Open Sans" panose="020B0606030504020204" pitchFamily="34" charset="0"/>
                <a:ea typeface="Open Sans" panose="020B0606030504020204" pitchFamily="34" charset="0"/>
                <a:cs typeface="Open Sans" panose="020B0606030504020204" pitchFamily="34" charset="0"/>
              </a:rPr>
              <a:t>project</a:t>
            </a:r>
            <a:r>
              <a:rPr lang="el-GR" sz="1400" dirty="0">
                <a:latin typeface="Open Sans" panose="020B0606030504020204" pitchFamily="34" charset="0"/>
                <a:ea typeface="Open Sans" panose="020B0606030504020204" pitchFamily="34" charset="0"/>
                <a:cs typeface="Open Sans" panose="020B0606030504020204" pitchFamily="34" charset="0"/>
              </a:rPr>
              <a:t>, a </a:t>
            </a:r>
            <a:r>
              <a:rPr lang="el-GR" sz="1400" dirty="0" err="1">
                <a:latin typeface="Open Sans" panose="020B0606030504020204" pitchFamily="34" charset="0"/>
                <a:ea typeface="Open Sans" panose="020B0606030504020204" pitchFamily="34" charset="0"/>
                <a:cs typeface="Open Sans" panose="020B0606030504020204" pitchFamily="34" charset="0"/>
              </a:rPr>
              <a:t>tourism-cultural</a:t>
            </a:r>
            <a:r>
              <a:rPr lang="el-GR" sz="1400" dirty="0">
                <a:latin typeface="Open Sans" panose="020B0606030504020204" pitchFamily="34" charset="0"/>
                <a:ea typeface="Open Sans" panose="020B0606030504020204" pitchFamily="34" charset="0"/>
                <a:cs typeface="Open Sans" panose="020B0606030504020204" pitchFamily="34" charset="0"/>
              </a:rPr>
              <a:t> </a:t>
            </a:r>
            <a:r>
              <a:rPr lang="el-GR" sz="1400" dirty="0" err="1">
                <a:latin typeface="Open Sans" panose="020B0606030504020204" pitchFamily="34" charset="0"/>
                <a:ea typeface="Open Sans" panose="020B0606030504020204" pitchFamily="34" charset="0"/>
                <a:cs typeface="Open Sans" panose="020B0606030504020204" pitchFamily="34" charset="0"/>
              </a:rPr>
              <a:t>digital</a:t>
            </a:r>
            <a:r>
              <a:rPr lang="el-GR" sz="1400" dirty="0">
                <a:latin typeface="Open Sans" panose="020B0606030504020204" pitchFamily="34" charset="0"/>
                <a:ea typeface="Open Sans" panose="020B0606030504020204" pitchFamily="34" charset="0"/>
                <a:cs typeface="Open Sans" panose="020B0606030504020204" pitchFamily="34" charset="0"/>
              </a:rPr>
              <a:t> </a:t>
            </a:r>
            <a:r>
              <a:rPr lang="el-GR" sz="1400" dirty="0" err="1">
                <a:latin typeface="Open Sans" panose="020B0606030504020204" pitchFamily="34" charset="0"/>
                <a:ea typeface="Open Sans" panose="020B0606030504020204" pitchFamily="34" charset="0"/>
                <a:cs typeface="Open Sans" panose="020B0606030504020204" pitchFamily="34" charset="0"/>
              </a:rPr>
              <a:t>tool</a:t>
            </a:r>
            <a:r>
              <a:rPr lang="el-GR" sz="1400" dirty="0">
                <a:latin typeface="Open Sans" panose="020B0606030504020204" pitchFamily="34" charset="0"/>
                <a:ea typeface="Open Sans" panose="020B0606030504020204" pitchFamily="34" charset="0"/>
                <a:cs typeface="Open Sans" panose="020B0606030504020204" pitchFamily="34" charset="0"/>
              </a:rPr>
              <a:t>, </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800100" lvl="1" indent="-342900" algn="l">
              <a:buFont typeface="Arial" panose="020B0604020202020204" pitchFamily="34" charset="0"/>
              <a:buChar char="•"/>
            </a:pPr>
            <a:r>
              <a:rPr lang="el-GR" sz="1400" dirty="0">
                <a:latin typeface="Open Sans" panose="020B0606030504020204" pitchFamily="34" charset="0"/>
                <a:ea typeface="Open Sans" panose="020B0606030504020204" pitchFamily="34" charset="0"/>
                <a:cs typeface="Open Sans" panose="020B0606030504020204" pitchFamily="34" charset="0"/>
              </a:rPr>
              <a:t>We </a:t>
            </a:r>
            <a:r>
              <a:rPr lang="el-GR" sz="1400" dirty="0" err="1">
                <a:latin typeface="Open Sans" panose="020B0606030504020204" pitchFamily="34" charset="0"/>
                <a:ea typeface="Open Sans" panose="020B0606030504020204" pitchFamily="34" charset="0"/>
                <a:cs typeface="Open Sans" panose="020B0606030504020204" pitchFamily="34" charset="0"/>
              </a:rPr>
              <a:t>have</a:t>
            </a:r>
            <a:r>
              <a:rPr lang="el-GR" sz="1400" dirty="0">
                <a:latin typeface="Open Sans" panose="020B0606030504020204" pitchFamily="34" charset="0"/>
                <a:ea typeface="Open Sans" panose="020B0606030504020204" pitchFamily="34" charset="0"/>
                <a:cs typeface="Open Sans" panose="020B0606030504020204" pitchFamily="34" charset="0"/>
              </a:rPr>
              <a:t> the </a:t>
            </a:r>
            <a:r>
              <a:rPr lang="el-GR" sz="1400" dirty="0" err="1">
                <a:latin typeface="Open Sans" panose="020B0606030504020204" pitchFamily="34" charset="0"/>
                <a:ea typeface="Open Sans" panose="020B0606030504020204" pitchFamily="34" charset="0"/>
                <a:cs typeface="Open Sans" panose="020B0606030504020204" pitchFamily="34" charset="0"/>
              </a:rPr>
              <a:t>management</a:t>
            </a:r>
            <a:r>
              <a:rPr lang="el-GR" sz="1400" dirty="0">
                <a:latin typeface="Open Sans" panose="020B0606030504020204" pitchFamily="34" charset="0"/>
                <a:ea typeface="Open Sans" panose="020B0606030504020204" pitchFamily="34" charset="0"/>
                <a:cs typeface="Open Sans" panose="020B0606030504020204" pitchFamily="34" charset="0"/>
              </a:rPr>
              <a:t>, of the 2 </a:t>
            </a:r>
            <a:r>
              <a:rPr lang="el-GR" sz="1400" dirty="0" err="1">
                <a:latin typeface="Open Sans" panose="020B0606030504020204" pitchFamily="34" charset="0"/>
                <a:ea typeface="Open Sans" panose="020B0606030504020204" pitchFamily="34" charset="0"/>
                <a:cs typeface="Open Sans" panose="020B0606030504020204" pitchFamily="34" charset="0"/>
              </a:rPr>
              <a:t>creative</a:t>
            </a:r>
            <a:r>
              <a:rPr lang="el-GR" sz="1400" dirty="0">
                <a:latin typeface="Open Sans" panose="020B0606030504020204" pitchFamily="34" charset="0"/>
                <a:ea typeface="Open Sans" panose="020B0606030504020204" pitchFamily="34" charset="0"/>
                <a:cs typeface="Open Sans" panose="020B0606030504020204" pitchFamily="34" charset="0"/>
              </a:rPr>
              <a:t> </a:t>
            </a:r>
            <a:r>
              <a:rPr lang="el-GR" sz="1400" dirty="0" err="1">
                <a:latin typeface="Open Sans" panose="020B0606030504020204" pitchFamily="34" charset="0"/>
                <a:ea typeface="Open Sans" panose="020B0606030504020204" pitchFamily="34" charset="0"/>
                <a:cs typeface="Open Sans" panose="020B0606030504020204" pitchFamily="34" charset="0"/>
              </a:rPr>
              <a:t>hubs</a:t>
            </a:r>
            <a:r>
              <a:rPr lang="el-GR" sz="1400" dirty="0">
                <a:latin typeface="Open Sans" panose="020B0606030504020204" pitchFamily="34" charset="0"/>
                <a:ea typeface="Open Sans" panose="020B0606030504020204" pitchFamily="34" charset="0"/>
                <a:cs typeface="Open Sans" panose="020B0606030504020204" pitchFamily="34" charset="0"/>
              </a:rPr>
              <a:t>, </a:t>
            </a:r>
            <a:r>
              <a:rPr lang="en-US" sz="1400" dirty="0">
                <a:latin typeface="Open Sans" panose="020B0606030504020204" pitchFamily="34" charset="0"/>
                <a:ea typeface="Open Sans" panose="020B0606030504020204" pitchFamily="34" charset="0"/>
                <a:cs typeface="Open Sans" panose="020B0606030504020204" pitchFamily="34" charset="0"/>
              </a:rPr>
              <a:t>to support the entrepreneurship of the creative industries (</a:t>
            </a:r>
            <a:r>
              <a:rPr lang="el-GR" sz="1400" dirty="0">
                <a:latin typeface="Open Sans" panose="020B0606030504020204" pitchFamily="34" charset="0"/>
                <a:ea typeface="Open Sans" panose="020B0606030504020204" pitchFamily="34" charset="0"/>
                <a:cs typeface="Open Sans" panose="020B0606030504020204" pitchFamily="34" charset="0"/>
              </a:rPr>
              <a:t>CREATIVE@ </a:t>
            </a:r>
            <a:r>
              <a:rPr lang="el-GR" sz="1400" dirty="0" err="1">
                <a:latin typeface="Open Sans" panose="020B0606030504020204" pitchFamily="34" charset="0"/>
                <a:ea typeface="Open Sans" panose="020B0606030504020204" pitchFamily="34" charset="0"/>
                <a:cs typeface="Open Sans" panose="020B0606030504020204" pitchFamily="34" charset="0"/>
              </a:rPr>
              <a:t>HUBs</a:t>
            </a:r>
            <a:r>
              <a:rPr lang="el-GR" sz="1400" dirty="0">
                <a:latin typeface="Open Sans" panose="020B0606030504020204" pitchFamily="34" charset="0"/>
                <a:ea typeface="Open Sans" panose="020B0606030504020204" pitchFamily="34" charset="0"/>
                <a:cs typeface="Open Sans" panose="020B0606030504020204" pitchFamily="34" charset="0"/>
              </a:rPr>
              <a:t> Project </a:t>
            </a:r>
            <a:r>
              <a:rPr lang="en-US" sz="1400" dirty="0">
                <a:latin typeface="Open Sans" panose="020B0606030504020204" pitchFamily="34" charset="0"/>
                <a:ea typeface="Open Sans" panose="020B0606030504020204" pitchFamily="34" charset="0"/>
                <a:cs typeface="Open Sans" panose="020B0606030504020204" pitchFamily="34" charset="0"/>
              </a:rPr>
              <a:t>in collaboration with the Region of Western Greece </a:t>
            </a:r>
            <a:r>
              <a:rPr lang="el-GR" sz="1400" dirty="0">
                <a:latin typeface="Open Sans" panose="020B0606030504020204" pitchFamily="34" charset="0"/>
                <a:ea typeface="Open Sans" panose="020B0606030504020204" pitchFamily="34" charset="0"/>
                <a:cs typeface="Open Sans" panose="020B0606030504020204" pitchFamily="34" charset="0"/>
              </a:rPr>
              <a:t>and the </a:t>
            </a:r>
            <a:r>
              <a:rPr lang="en-US" sz="1400" dirty="0">
                <a:latin typeface="Open Sans" panose="020B0606030504020204" pitchFamily="34" charset="0"/>
                <a:ea typeface="Open Sans" panose="020B0606030504020204" pitchFamily="34" charset="0"/>
                <a:cs typeface="Open Sans" panose="020B0606030504020204" pitchFamily="34" charset="0"/>
              </a:rPr>
              <a:t>Regional Development Fund),</a:t>
            </a:r>
          </a:p>
          <a:p>
            <a:pPr marL="800100" lvl="1" indent="-342900" algn="l">
              <a:buFont typeface="Arial" panose="020B0604020202020204" pitchFamily="34" charset="0"/>
              <a:buChar char="•"/>
            </a:pPr>
            <a:r>
              <a:rPr lang="el-GR" sz="1400" dirty="0">
                <a:latin typeface="Open Sans" panose="020B0606030504020204" pitchFamily="34" charset="0"/>
                <a:ea typeface="Open Sans" panose="020B0606030504020204" pitchFamily="34" charset="0"/>
                <a:cs typeface="Open Sans" panose="020B0606030504020204" pitchFamily="34" charset="0"/>
              </a:rPr>
              <a:t>the LOCAL CONTACT POINT of ECAPITAL CULTURE </a:t>
            </a:r>
            <a:r>
              <a:rPr lang="el-GR" sz="1400" dirty="0" err="1">
                <a:latin typeface="Open Sans" panose="020B0606030504020204" pitchFamily="34" charset="0"/>
                <a:ea typeface="Open Sans" panose="020B0606030504020204" pitchFamily="34" charset="0"/>
                <a:cs typeface="Open Sans" panose="020B0606030504020204" pitchFamily="34" charset="0"/>
              </a:rPr>
              <a:t>Adriatic</a:t>
            </a:r>
            <a:r>
              <a:rPr lang="el-GR" sz="1400" dirty="0">
                <a:latin typeface="Open Sans" panose="020B0606030504020204" pitchFamily="34" charset="0"/>
                <a:ea typeface="Open Sans" panose="020B0606030504020204" pitchFamily="34" charset="0"/>
                <a:cs typeface="Open Sans" panose="020B0606030504020204" pitchFamily="34" charset="0"/>
              </a:rPr>
              <a:t> </a:t>
            </a:r>
            <a:r>
              <a:rPr lang="el-GR" sz="1400" dirty="0" err="1">
                <a:latin typeface="Open Sans" panose="020B0606030504020204" pitchFamily="34" charset="0"/>
                <a:ea typeface="Open Sans" panose="020B0606030504020204" pitchFamily="34" charset="0"/>
                <a:cs typeface="Open Sans" panose="020B0606030504020204" pitchFamily="34" charset="0"/>
              </a:rPr>
              <a:t>Start</a:t>
            </a:r>
            <a:r>
              <a:rPr lang="el-GR" sz="1400" dirty="0">
                <a:latin typeface="Open Sans" panose="020B0606030504020204" pitchFamily="34" charset="0"/>
                <a:ea typeface="Open Sans" panose="020B0606030504020204" pitchFamily="34" charset="0"/>
                <a:cs typeface="Open Sans" panose="020B0606030504020204" pitchFamily="34" charset="0"/>
              </a:rPr>
              <a:t> </a:t>
            </a:r>
            <a:r>
              <a:rPr lang="el-GR" sz="1400" dirty="0" err="1">
                <a:latin typeface="Open Sans" panose="020B0606030504020204" pitchFamily="34" charset="0"/>
                <a:ea typeface="Open Sans" panose="020B0606030504020204" pitchFamily="34" charset="0"/>
                <a:cs typeface="Open Sans" panose="020B0606030504020204" pitchFamily="34" charset="0"/>
              </a:rPr>
              <a:t>up</a:t>
            </a:r>
            <a:r>
              <a:rPr lang="el-GR" sz="1400" dirty="0">
                <a:latin typeface="Open Sans" panose="020B0606030504020204" pitchFamily="34" charset="0"/>
                <a:ea typeface="Open Sans" panose="020B0606030504020204" pitchFamily="34" charset="0"/>
                <a:cs typeface="Open Sans" panose="020B0606030504020204" pitchFamily="34" charset="0"/>
              </a:rPr>
              <a:t> </a:t>
            </a:r>
            <a:r>
              <a:rPr lang="el-GR" sz="1400" dirty="0" err="1">
                <a:latin typeface="Open Sans" panose="020B0606030504020204" pitchFamily="34" charset="0"/>
                <a:ea typeface="Open Sans" panose="020B0606030504020204" pitchFamily="34" charset="0"/>
                <a:cs typeface="Open Sans" panose="020B0606030504020204" pitchFamily="34" charset="0"/>
              </a:rPr>
              <a:t>School</a:t>
            </a:r>
            <a:r>
              <a:rPr lang="el-GR" sz="1400" dirty="0">
                <a:latin typeface="Open Sans" panose="020B0606030504020204" pitchFamily="34" charset="0"/>
                <a:ea typeface="Open Sans" panose="020B0606030504020204" pitchFamily="34" charset="0"/>
                <a:cs typeface="Open Sans" panose="020B0606030504020204" pitchFamily="34" charset="0"/>
              </a:rPr>
              <a:t> in </a:t>
            </a:r>
            <a:r>
              <a:rPr lang="el-GR" sz="1400" dirty="0" err="1">
                <a:latin typeface="Open Sans" panose="020B0606030504020204" pitchFamily="34" charset="0"/>
                <a:ea typeface="Open Sans" panose="020B0606030504020204" pitchFamily="34" charset="0"/>
                <a:cs typeface="Open Sans" panose="020B0606030504020204" pitchFamily="34" charset="0"/>
              </a:rPr>
              <a:t>Aetoloakarnania</a:t>
            </a:r>
            <a:r>
              <a:rPr lang="el-GR" sz="1400" dirty="0">
                <a:latin typeface="Open Sans" panose="020B0606030504020204" pitchFamily="34" charset="0"/>
                <a:ea typeface="Open Sans" panose="020B0606030504020204" pitchFamily="34" charset="0"/>
                <a:cs typeface="Open Sans" panose="020B0606030504020204" pitchFamily="34" charset="0"/>
              </a:rPr>
              <a:t> </a:t>
            </a:r>
            <a:r>
              <a:rPr lang="el-GR" sz="1400" dirty="0" err="1">
                <a:latin typeface="Open Sans" panose="020B0606030504020204" pitchFamily="34" charset="0"/>
                <a:ea typeface="Open Sans" panose="020B0606030504020204" pitchFamily="34" charset="0"/>
                <a:cs typeface="Open Sans" panose="020B0606030504020204" pitchFamily="34" charset="0"/>
              </a:rPr>
              <a:t>territory</a:t>
            </a:r>
            <a:r>
              <a:rPr lang="el-GR" sz="1400" dirty="0">
                <a:latin typeface="Open Sans" panose="020B0606030504020204" pitchFamily="34" charset="0"/>
                <a:ea typeface="Open Sans" panose="020B0606030504020204" pitchFamily="34" charset="0"/>
                <a:cs typeface="Open Sans" panose="020B0606030504020204" pitchFamily="34" charset="0"/>
              </a:rPr>
              <a:t> </a:t>
            </a:r>
            <a:r>
              <a:rPr lang="en-US" sz="1400" dirty="0">
                <a:latin typeface="Open Sans" panose="020B0606030504020204" pitchFamily="34" charset="0"/>
                <a:ea typeface="Open Sans" panose="020B0606030504020204" pitchFamily="34" charset="0"/>
                <a:cs typeface="Open Sans" panose="020B0606030504020204" pitchFamily="34" charset="0"/>
              </a:rPr>
              <a:t>(In collaboration with the FORUM AIC),</a:t>
            </a:r>
          </a:p>
          <a:p>
            <a:pPr marL="800100" lvl="1" indent="-342900" algn="l">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and the </a:t>
            </a:r>
            <a:r>
              <a:rPr lang="el-GR" sz="1400" dirty="0">
                <a:latin typeface="Open Sans" panose="020B0606030504020204" pitchFamily="34" charset="0"/>
                <a:ea typeface="Open Sans" panose="020B0606030504020204" pitchFamily="34" charset="0"/>
                <a:cs typeface="Open Sans" panose="020B0606030504020204" pitchFamily="34" charset="0"/>
              </a:rPr>
              <a:t>LOCAL CONTACT POINT of the </a:t>
            </a:r>
            <a:r>
              <a:rPr lang="en-US" sz="1400" dirty="0">
                <a:latin typeface="Open Sans" panose="020B0606030504020204" pitchFamily="34" charset="0"/>
                <a:ea typeface="Open Sans" panose="020B0606030504020204" pitchFamily="34" charset="0"/>
                <a:cs typeface="Open Sans" panose="020B0606030504020204" pitchFamily="34" charset="0"/>
              </a:rPr>
              <a:t>Enterprise Europe Network-Hellas (EEN-Hellas 2025) in </a:t>
            </a:r>
            <a:r>
              <a:rPr lang="en-US" sz="1400" dirty="0" err="1">
                <a:latin typeface="Open Sans" panose="020B0606030504020204" pitchFamily="34" charset="0"/>
                <a:ea typeface="Open Sans" panose="020B0606030504020204" pitchFamily="34" charset="0"/>
                <a:cs typeface="Open Sans" panose="020B0606030504020204" pitchFamily="34" charset="0"/>
              </a:rPr>
              <a:t>Aetoloakarnania</a:t>
            </a:r>
            <a:r>
              <a:rPr lang="en-US" sz="1400" dirty="0">
                <a:latin typeface="Open Sans" panose="020B0606030504020204" pitchFamily="34" charset="0"/>
                <a:ea typeface="Open Sans" panose="020B0606030504020204" pitchFamily="34" charset="0"/>
                <a:cs typeface="Open Sans" panose="020B0606030504020204" pitchFamily="34" charset="0"/>
              </a:rPr>
              <a:t> province</a:t>
            </a:r>
            <a:r>
              <a:rPr lang="en-US" sz="1400" i="1" dirty="0">
                <a:latin typeface="Open Sans" panose="020B0606030504020204" pitchFamily="34" charset="0"/>
                <a:ea typeface="Open Sans" panose="020B0606030504020204" pitchFamily="34" charset="0"/>
                <a:cs typeface="Open Sans" panose="020B0606030504020204" pitchFamily="34" charset="0"/>
              </a:rPr>
              <a:t>.</a:t>
            </a:r>
            <a:endParaRPr lang="el-GR" sz="14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just">
              <a:buFont typeface="Wingdings" panose="05000000000000000000" pitchFamily="2" charset="2"/>
              <a:buChar char="q"/>
            </a:pPr>
            <a:endParaRPr lang="el-GR" sz="1600" dirty="0"/>
          </a:p>
        </p:txBody>
      </p:sp>
    </p:spTree>
    <p:extLst>
      <p:ext uri="{BB962C8B-B14F-4D97-AF65-F5344CB8AC3E}">
        <p14:creationId xmlns:p14="http://schemas.microsoft.com/office/powerpoint/2010/main" val="1848936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ABBF6-79EF-7436-27AE-3860E3A2D44D}"/>
            </a:ext>
          </a:extLst>
        </p:cNvPr>
        <p:cNvGrpSpPr/>
        <p:nvPr/>
      </p:nvGrpSpPr>
      <p:grpSpPr>
        <a:xfrm>
          <a:off x="0" y="0"/>
          <a:ext cx="0" cy="0"/>
          <a:chOff x="0" y="0"/>
          <a:chExt cx="0" cy="0"/>
        </a:xfrm>
      </p:grpSpPr>
      <p:pic>
        <p:nvPicPr>
          <p:cNvPr id="4" name="Εικόνα 3">
            <a:extLst>
              <a:ext uri="{FF2B5EF4-FFF2-40B4-BE49-F238E27FC236}">
                <a16:creationId xmlns:a16="http://schemas.microsoft.com/office/drawing/2014/main" id="{67AB2F3C-3AC2-32BF-D5DB-1CC30C1C38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2264"/>
          </a:xfrm>
          <a:prstGeom prst="rect">
            <a:avLst/>
          </a:prstGeom>
        </p:spPr>
      </p:pic>
      <p:sp>
        <p:nvSpPr>
          <p:cNvPr id="6" name="Content Placeholder 2">
            <a:extLst>
              <a:ext uri="{FF2B5EF4-FFF2-40B4-BE49-F238E27FC236}">
                <a16:creationId xmlns:a16="http://schemas.microsoft.com/office/drawing/2014/main" id="{3D469E22-6C21-EED1-3F80-F383F683B3DD}"/>
              </a:ext>
            </a:extLst>
          </p:cNvPr>
          <p:cNvSpPr txBox="1">
            <a:spLocks/>
          </p:cNvSpPr>
          <p:nvPr/>
        </p:nvSpPr>
        <p:spPr>
          <a:xfrm>
            <a:off x="237068" y="1862667"/>
            <a:ext cx="11487684" cy="417935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q"/>
            </a:pPr>
            <a:r>
              <a:rPr lang="en-US" sz="2000" dirty="0">
                <a:latin typeface="Open Sans" panose="020B0606030504020204" pitchFamily="34" charset="0"/>
                <a:ea typeface="Open Sans" panose="020B0606030504020204" pitchFamily="34" charset="0"/>
                <a:cs typeface="Open Sans" panose="020B0606030504020204" pitchFamily="34" charset="0"/>
              </a:rPr>
              <a:t>In the 2021-2027 programming period we participate in the implementation of the,</a:t>
            </a:r>
          </a:p>
          <a:p>
            <a:pPr algn="just"/>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1257300" lvl="2" indent="-342900" algn="just">
              <a:buFont typeface="Arial" panose="020B0604020202020204" pitchFamily="34" charset="0"/>
              <a:buChar char="•"/>
            </a:pPr>
            <a:r>
              <a:rPr lang="en-US" sz="2000" b="1" dirty="0">
                <a:latin typeface="Open Sans" panose="020B0606030504020204" pitchFamily="34" charset="0"/>
                <a:ea typeface="Open Sans" panose="020B0606030504020204" pitchFamily="34" charset="0"/>
                <a:cs typeface="Open Sans" panose="020B0606030504020204" pitchFamily="34" charset="0"/>
              </a:rPr>
              <a:t>SMART-HUBs project / Partnership (CCI Hubs),</a:t>
            </a:r>
          </a:p>
          <a:p>
            <a:pPr marL="1257300" lvl="2" indent="-342900" algn="just">
              <a:buFont typeface="Arial" panose="020B0604020202020204" pitchFamily="34" charset="0"/>
              <a:buChar char="•"/>
            </a:pPr>
            <a:r>
              <a:rPr lang="el-GR" sz="2000" b="1" dirty="0">
                <a:latin typeface="Open Sans" panose="020B0606030504020204" pitchFamily="34" charset="0"/>
                <a:ea typeface="Open Sans" panose="020B0606030504020204" pitchFamily="34" charset="0"/>
                <a:cs typeface="Open Sans" panose="020B0606030504020204" pitchFamily="34" charset="0"/>
              </a:rPr>
              <a:t>"</a:t>
            </a:r>
            <a:r>
              <a:rPr lang="el-GR" sz="2000" b="1" dirty="0" err="1">
                <a:latin typeface="Open Sans" panose="020B0606030504020204" pitchFamily="34" charset="0"/>
                <a:ea typeface="Open Sans" panose="020B0606030504020204" pitchFamily="34" charset="0"/>
                <a:cs typeface="Open Sans" panose="020B0606030504020204" pitchFamily="34" charset="0"/>
              </a:rPr>
              <a:t>Aetolian</a:t>
            </a:r>
            <a:r>
              <a:rPr lang="el-GR" sz="2000" b="1" dirty="0">
                <a:latin typeface="Open Sans" panose="020B0606030504020204" pitchFamily="34" charset="0"/>
                <a:ea typeface="Open Sans" panose="020B0606030504020204" pitchFamily="34" charset="0"/>
                <a:cs typeface="Open Sans" panose="020B0606030504020204" pitchFamily="34" charset="0"/>
              </a:rPr>
              <a:t> </a:t>
            </a:r>
            <a:r>
              <a:rPr lang="el-GR" sz="2000" b="1" dirty="0" err="1">
                <a:latin typeface="Open Sans" panose="020B0606030504020204" pitchFamily="34" charset="0"/>
                <a:ea typeface="Open Sans" panose="020B0606030504020204" pitchFamily="34" charset="0"/>
                <a:cs typeface="Open Sans" panose="020B0606030504020204" pitchFamily="34" charset="0"/>
              </a:rPr>
              <a:t>Hospitality</a:t>
            </a:r>
            <a:r>
              <a:rPr lang="el-GR" sz="2000" b="1" dirty="0">
                <a:latin typeface="Open Sans" panose="020B0606030504020204" pitchFamily="34" charset="0"/>
                <a:ea typeface="Open Sans" panose="020B0606030504020204" pitchFamily="34" charset="0"/>
                <a:cs typeface="Open Sans" panose="020B0606030504020204" pitchFamily="34" charset="0"/>
              </a:rPr>
              <a:t> II",</a:t>
            </a:r>
            <a:endParaRPr lang="en-US" sz="2000" b="1" dirty="0">
              <a:latin typeface="Open Sans" panose="020B0606030504020204" pitchFamily="34" charset="0"/>
              <a:ea typeface="Open Sans" panose="020B0606030504020204" pitchFamily="34" charset="0"/>
              <a:cs typeface="Open Sans" panose="020B0606030504020204" pitchFamily="34" charset="0"/>
            </a:endParaRPr>
          </a:p>
          <a:p>
            <a:pPr marL="1257300" lvl="2" indent="-342900" algn="just">
              <a:buFont typeface="Arial" panose="020B0604020202020204" pitchFamily="34" charset="0"/>
              <a:buChar char="•"/>
            </a:pPr>
            <a:r>
              <a:rPr lang="el-GR" sz="2000" b="1" dirty="0" err="1">
                <a:latin typeface="Open Sans" panose="020B0606030504020204" pitchFamily="34" charset="0"/>
                <a:ea typeface="Open Sans" panose="020B0606030504020204" pitchFamily="34" charset="0"/>
                <a:cs typeface="Open Sans" panose="020B0606030504020204" pitchFamily="34" charset="0"/>
              </a:rPr>
              <a:t>Integrated</a:t>
            </a:r>
            <a:r>
              <a:rPr lang="el-GR" sz="2000" b="1" dirty="0">
                <a:latin typeface="Open Sans" panose="020B0606030504020204" pitchFamily="34" charset="0"/>
                <a:ea typeface="Open Sans" panose="020B0606030504020204" pitchFamily="34" charset="0"/>
                <a:cs typeface="Open Sans" panose="020B0606030504020204" pitchFamily="34" charset="0"/>
              </a:rPr>
              <a:t> </a:t>
            </a:r>
            <a:r>
              <a:rPr lang="el-GR" sz="2000" b="1" dirty="0" err="1">
                <a:latin typeface="Open Sans" panose="020B0606030504020204" pitchFamily="34" charset="0"/>
                <a:ea typeface="Open Sans" panose="020B0606030504020204" pitchFamily="34" charset="0"/>
                <a:cs typeface="Open Sans" panose="020B0606030504020204" pitchFamily="34" charset="0"/>
              </a:rPr>
              <a:t>Event</a:t>
            </a:r>
            <a:r>
              <a:rPr lang="el-GR" sz="2000" b="1" dirty="0">
                <a:latin typeface="Open Sans" panose="020B0606030504020204" pitchFamily="34" charset="0"/>
                <a:ea typeface="Open Sans" panose="020B0606030504020204" pitchFamily="34" charset="0"/>
                <a:cs typeface="Open Sans" panose="020B0606030504020204" pitchFamily="34" charset="0"/>
              </a:rPr>
              <a:t> Management </a:t>
            </a:r>
            <a:r>
              <a:rPr lang="el-GR" sz="2000" b="1" dirty="0" err="1">
                <a:latin typeface="Open Sans" panose="020B0606030504020204" pitchFamily="34" charset="0"/>
                <a:ea typeface="Open Sans" panose="020B0606030504020204" pitchFamily="34" charset="0"/>
                <a:cs typeface="Open Sans" panose="020B0606030504020204" pitchFamily="34" charset="0"/>
              </a:rPr>
              <a:t>Platform</a:t>
            </a:r>
            <a:r>
              <a:rPr lang="el-GR" sz="2000" b="1" dirty="0">
                <a:latin typeface="Open Sans" panose="020B0606030504020204" pitchFamily="34" charset="0"/>
                <a:ea typeface="Open Sans" panose="020B0606030504020204" pitchFamily="34" charset="0"/>
                <a:cs typeface="Open Sans" panose="020B0606030504020204" pitchFamily="34" charset="0"/>
              </a:rPr>
              <a:t> for Smart Organization and </a:t>
            </a:r>
            <a:r>
              <a:rPr lang="el-GR" sz="2000" b="1" dirty="0" err="1">
                <a:latin typeface="Open Sans" panose="020B0606030504020204" pitchFamily="34" charset="0"/>
                <a:ea typeface="Open Sans" panose="020B0606030504020204" pitchFamily="34" charset="0"/>
                <a:cs typeface="Open Sans" panose="020B0606030504020204" pitchFamily="34" charset="0"/>
              </a:rPr>
              <a:t>Effective</a:t>
            </a:r>
            <a:r>
              <a:rPr lang="el-GR" sz="2000" b="1" dirty="0">
                <a:latin typeface="Open Sans" panose="020B0606030504020204" pitchFamily="34" charset="0"/>
                <a:ea typeface="Open Sans" panose="020B0606030504020204" pitchFamily="34" charset="0"/>
                <a:cs typeface="Open Sans" panose="020B0606030504020204" pitchFamily="34" charset="0"/>
              </a:rPr>
              <a:t> Communication,</a:t>
            </a:r>
            <a:endParaRPr lang="en-US" sz="2000" b="1" dirty="0">
              <a:latin typeface="Open Sans" panose="020B0606030504020204" pitchFamily="34" charset="0"/>
              <a:ea typeface="Open Sans" panose="020B0606030504020204" pitchFamily="34" charset="0"/>
              <a:cs typeface="Open Sans" panose="020B0606030504020204" pitchFamily="34" charset="0"/>
            </a:endParaRPr>
          </a:p>
          <a:p>
            <a:pPr marL="342900" lvl="0" indent="-342900" algn="just">
              <a:buFont typeface="Wingdings" panose="05000000000000000000" pitchFamily="2" charset="2"/>
              <a:buChar char="Ø"/>
            </a:pPr>
            <a:endParaRPr lang="el-GR" sz="2000" dirty="0">
              <a:latin typeface="Open Sans" panose="020B0606030504020204" pitchFamily="34" charset="0"/>
              <a:ea typeface="Open Sans" panose="020B0606030504020204" pitchFamily="34" charset="0"/>
              <a:cs typeface="Open Sans" panose="020B0606030504020204" pitchFamily="34" charset="0"/>
            </a:endParaRPr>
          </a:p>
          <a:p>
            <a:pPr algn="just"/>
            <a:r>
              <a:rPr lang="en-US" sz="2000" dirty="0">
                <a:latin typeface="Open Sans" panose="020B0606030504020204" pitchFamily="34" charset="0"/>
                <a:ea typeface="Open Sans" panose="020B0606030504020204" pitchFamily="34" charset="0"/>
                <a:cs typeface="Open Sans" panose="020B0606030504020204" pitchFamily="34" charset="0"/>
              </a:rPr>
              <a:t>All the above projects and tools proves, the CoA strategically dedication to implement a reinforce mechanism of synergy between creative businesses and policy makers to enhance regions' capacity for producing new knowledge and innovation, contacted also with digitalization, </a:t>
            </a:r>
            <a:r>
              <a:rPr lang="el-GR" sz="2000" dirty="0" err="1">
                <a:latin typeface="Open Sans" panose="020B0606030504020204" pitchFamily="34" charset="0"/>
                <a:ea typeface="Open Sans" panose="020B0606030504020204" pitchFamily="34" charset="0"/>
                <a:cs typeface="Open Sans" panose="020B0606030504020204" pitchFamily="34" charset="0"/>
              </a:rPr>
              <a:t>related</a:t>
            </a:r>
            <a:r>
              <a:rPr lang="el-GR" sz="2000" dirty="0">
                <a:latin typeface="Open Sans" panose="020B0606030504020204" pitchFamily="34" charset="0"/>
                <a:ea typeface="Open Sans" panose="020B0606030504020204" pitchFamily="34" charset="0"/>
                <a:cs typeface="Open Sans" panose="020B0606030504020204" pitchFamily="34" charset="0"/>
              </a:rPr>
              <a:t> </a:t>
            </a:r>
            <a:r>
              <a:rPr lang="el-GR" sz="2000" dirty="0" err="1">
                <a:latin typeface="Open Sans" panose="020B0606030504020204" pitchFamily="34" charset="0"/>
                <a:ea typeface="Open Sans" panose="020B0606030504020204" pitchFamily="34" charset="0"/>
                <a:cs typeface="Open Sans" panose="020B0606030504020204" pitchFamily="34" charset="0"/>
              </a:rPr>
              <a:t>to</a:t>
            </a:r>
            <a:r>
              <a:rPr lang="el-GR" sz="2000" dirty="0">
                <a:latin typeface="Open Sans" panose="020B0606030504020204" pitchFamily="34" charset="0"/>
                <a:ea typeface="Open Sans" panose="020B0606030504020204" pitchFamily="34" charset="0"/>
                <a:cs typeface="Open Sans" panose="020B0606030504020204" pitchFamily="34" charset="0"/>
              </a:rPr>
              <a:t> the </a:t>
            </a:r>
            <a:r>
              <a:rPr lang="el-GR" sz="2000" dirty="0" err="1">
                <a:latin typeface="Open Sans" panose="020B0606030504020204" pitchFamily="34" charset="0"/>
                <a:ea typeface="Open Sans" panose="020B0606030504020204" pitchFamily="34" charset="0"/>
                <a:cs typeface="Open Sans" panose="020B0606030504020204" pitchFamily="34" charset="0"/>
              </a:rPr>
              <a:t>development</a:t>
            </a:r>
            <a:r>
              <a:rPr lang="el-GR" sz="2000" dirty="0">
                <a:latin typeface="Open Sans" panose="020B0606030504020204" pitchFamily="34" charset="0"/>
                <a:ea typeface="Open Sans" panose="020B0606030504020204" pitchFamily="34" charset="0"/>
                <a:cs typeface="Open Sans" panose="020B0606030504020204" pitchFamily="34" charset="0"/>
              </a:rPr>
              <a:t> of the </a:t>
            </a:r>
            <a:r>
              <a:rPr lang="el-GR" sz="2000" dirty="0" err="1">
                <a:latin typeface="Open Sans" panose="020B0606030504020204" pitchFamily="34" charset="0"/>
                <a:ea typeface="Open Sans" panose="020B0606030504020204" pitchFamily="34" charset="0"/>
                <a:cs typeface="Open Sans" panose="020B0606030504020204" pitchFamily="34" charset="0"/>
              </a:rPr>
              <a:t>cultural</a:t>
            </a:r>
            <a:r>
              <a:rPr lang="el-GR" sz="2000" dirty="0">
                <a:latin typeface="Open Sans" panose="020B0606030504020204" pitchFamily="34" charset="0"/>
                <a:ea typeface="Open Sans" panose="020B0606030504020204" pitchFamily="34" charset="0"/>
                <a:cs typeface="Open Sans" panose="020B0606030504020204" pitchFamily="34" charset="0"/>
              </a:rPr>
              <a:t> </a:t>
            </a:r>
            <a:r>
              <a:rPr lang="el-GR" sz="2000" dirty="0" err="1">
                <a:latin typeface="Open Sans" panose="020B0606030504020204" pitchFamily="34" charset="0"/>
                <a:ea typeface="Open Sans" panose="020B0606030504020204" pitchFamily="34" charset="0"/>
                <a:cs typeface="Open Sans" panose="020B0606030504020204" pitchFamily="34" charset="0"/>
              </a:rPr>
              <a:t>industry</a:t>
            </a:r>
            <a:r>
              <a:rPr lang="el-GR" sz="2000" dirty="0">
                <a:latin typeface="Open Sans" panose="020B0606030504020204" pitchFamily="34" charset="0"/>
                <a:ea typeface="Open Sans" panose="020B0606030504020204" pitchFamily="34" charset="0"/>
                <a:cs typeface="Open Sans" panose="020B0606030504020204" pitchFamily="34" charset="0"/>
              </a:rPr>
              <a:t> and </a:t>
            </a:r>
            <a:r>
              <a:rPr lang="el-GR" sz="2000" dirty="0" err="1">
                <a:latin typeface="Open Sans" panose="020B0606030504020204" pitchFamily="34" charset="0"/>
                <a:ea typeface="Open Sans" panose="020B0606030504020204" pitchFamily="34" charset="0"/>
                <a:cs typeface="Open Sans" panose="020B0606030504020204" pitchFamily="34" charset="0"/>
              </a:rPr>
              <a:t>cultural</a:t>
            </a:r>
            <a:r>
              <a:rPr lang="el-GR" sz="2000" dirty="0">
                <a:latin typeface="Open Sans" panose="020B0606030504020204" pitchFamily="34" charset="0"/>
                <a:ea typeface="Open Sans" panose="020B0606030504020204" pitchFamily="34" charset="0"/>
                <a:cs typeface="Open Sans" panose="020B0606030504020204" pitchFamily="34" charset="0"/>
              </a:rPr>
              <a:t> </a:t>
            </a:r>
            <a:r>
              <a:rPr lang="el-GR" sz="2000" dirty="0" err="1">
                <a:latin typeface="Open Sans" panose="020B0606030504020204" pitchFamily="34" charset="0"/>
                <a:ea typeface="Open Sans" panose="020B0606030504020204" pitchFamily="34" charset="0"/>
                <a:cs typeface="Open Sans" panose="020B0606030504020204" pitchFamily="34" charset="0"/>
              </a:rPr>
              <a:t>tourism</a:t>
            </a:r>
            <a:r>
              <a:rPr lang="el-GR" sz="2000" dirty="0">
                <a:latin typeface="Open Sans" panose="020B0606030504020204" pitchFamily="34" charset="0"/>
                <a:ea typeface="Open Sans" panose="020B0606030504020204" pitchFamily="34" charset="0"/>
                <a:cs typeface="Open Sans" panose="020B0606030504020204" pitchFamily="34" charset="0"/>
              </a:rPr>
              <a:t> in </a:t>
            </a:r>
            <a:r>
              <a:rPr lang="en-US" sz="2000" dirty="0">
                <a:latin typeface="Open Sans" panose="020B0606030504020204" pitchFamily="34" charset="0"/>
                <a:ea typeface="Open Sans" panose="020B0606030504020204" pitchFamily="34" charset="0"/>
                <a:cs typeface="Open Sans" panose="020B0606030504020204" pitchFamily="34" charset="0"/>
              </a:rPr>
              <a:t>the Adriatic and Ionian Macro-</a:t>
            </a:r>
            <a:r>
              <a:rPr lang="el-GR" sz="2000" dirty="0" err="1">
                <a:latin typeface="Open Sans" panose="020B0606030504020204" pitchFamily="34" charset="0"/>
                <a:ea typeface="Open Sans" panose="020B0606030504020204" pitchFamily="34" charset="0"/>
                <a:cs typeface="Open Sans" panose="020B0606030504020204" pitchFamily="34" charset="0"/>
              </a:rPr>
              <a:t>Region</a:t>
            </a:r>
            <a:r>
              <a:rPr lang="en-US" sz="2000" dirty="0">
                <a:latin typeface="Open Sans" panose="020B0606030504020204" pitchFamily="34" charset="0"/>
                <a:ea typeface="Open Sans" panose="020B0606030504020204" pitchFamily="34" charset="0"/>
                <a:cs typeface="Open Sans" panose="020B0606030504020204" pitchFamily="34" charset="0"/>
              </a:rPr>
              <a:t>.</a:t>
            </a:r>
            <a:endParaRPr lang="el-GR"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8E1E8052-D90C-C698-0D88-1DD158A9F696}"/>
              </a:ext>
            </a:extLst>
          </p:cNvPr>
          <p:cNvSpPr txBox="1">
            <a:spLocks/>
          </p:cNvSpPr>
          <p:nvPr/>
        </p:nvSpPr>
        <p:spPr>
          <a:xfrm>
            <a:off x="702734" y="1253068"/>
            <a:ext cx="10515600" cy="5304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chemeClr val="accent2">
                    <a:lumMod val="75000"/>
                  </a:schemeClr>
                </a:solidFill>
              </a:rPr>
              <a:t>CoA Strategies &amp; Projects</a:t>
            </a:r>
            <a:endParaRPr lang="en-GB" sz="36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39794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18AA5-72CD-0508-1E6B-06B338D181B3}"/>
            </a:ext>
          </a:extLst>
        </p:cNvPr>
        <p:cNvGrpSpPr/>
        <p:nvPr/>
      </p:nvGrpSpPr>
      <p:grpSpPr>
        <a:xfrm>
          <a:off x="0" y="0"/>
          <a:ext cx="0" cy="0"/>
          <a:chOff x="0" y="0"/>
          <a:chExt cx="0" cy="0"/>
        </a:xfrm>
      </p:grpSpPr>
      <p:pic>
        <p:nvPicPr>
          <p:cNvPr id="4" name="Εικόνα 3">
            <a:extLst>
              <a:ext uri="{FF2B5EF4-FFF2-40B4-BE49-F238E27FC236}">
                <a16:creationId xmlns:a16="http://schemas.microsoft.com/office/drawing/2014/main" id="{5362CB3C-66F7-3DD4-F8F5-BE2DA16776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2264"/>
          </a:xfrm>
          <a:prstGeom prst="rect">
            <a:avLst/>
          </a:prstGeom>
        </p:spPr>
      </p:pic>
      <p:sp>
        <p:nvSpPr>
          <p:cNvPr id="5" name="Content Placeholder 2">
            <a:extLst>
              <a:ext uri="{FF2B5EF4-FFF2-40B4-BE49-F238E27FC236}">
                <a16:creationId xmlns:a16="http://schemas.microsoft.com/office/drawing/2014/main" id="{844243EF-0D7B-9861-6FA4-CC8710F978DE}"/>
              </a:ext>
            </a:extLst>
          </p:cNvPr>
          <p:cNvSpPr txBox="1">
            <a:spLocks/>
          </p:cNvSpPr>
          <p:nvPr/>
        </p:nvSpPr>
        <p:spPr>
          <a:xfrm>
            <a:off x="320291" y="1973175"/>
            <a:ext cx="11551418" cy="40426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GR"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B190A994-325D-99CE-1459-56758DC0895A}"/>
              </a:ext>
            </a:extLst>
          </p:cNvPr>
          <p:cNvSpPr txBox="1"/>
          <p:nvPr/>
        </p:nvSpPr>
        <p:spPr>
          <a:xfrm>
            <a:off x="3462867" y="1136698"/>
            <a:ext cx="5422900" cy="669799"/>
          </a:xfrm>
          <a:prstGeom prst="rect">
            <a:avLst/>
          </a:prstGeom>
          <a:noFill/>
        </p:spPr>
        <p:txBody>
          <a:bodyPr wrap="square">
            <a:spAutoFit/>
          </a:bodyPr>
          <a:lstStyle/>
          <a:p>
            <a:pPr marL="67945" algn="just">
              <a:lnSpc>
                <a:spcPct val="150000"/>
              </a:lnSpc>
              <a:spcBef>
                <a:spcPts val="180"/>
              </a:spcBef>
              <a:buNone/>
            </a:pPr>
            <a:r>
              <a:rPr lang="el-GR" sz="2800" dirty="0">
                <a:solidFill>
                  <a:schemeClr val="accent2">
                    <a:lumMod val="75000"/>
                  </a:schemeClr>
                </a:solidFill>
                <a:effectLst/>
                <a:latin typeface="Open Sans" panose="020B0606030504020204" pitchFamily="34" charset="0"/>
                <a:ea typeface="Open Sans" panose="020B0606030504020204" pitchFamily="34" charset="0"/>
                <a:cs typeface="Open Sans" panose="020B0606030504020204" pitchFamily="34" charset="0"/>
              </a:rPr>
              <a:t> </a:t>
            </a:r>
            <a:r>
              <a:rPr lang="el-GR" sz="2800" b="1" dirty="0">
                <a:solidFill>
                  <a:schemeClr val="accent2">
                    <a:lumMod val="75000"/>
                  </a:schemeClr>
                </a:solidFill>
                <a:effectLst/>
                <a:latin typeface="Open Sans" panose="020B0606030504020204" pitchFamily="34" charset="0"/>
                <a:ea typeface="Open Sans" panose="020B0606030504020204" pitchFamily="34" charset="0"/>
                <a:cs typeface="Open Sans" panose="020B0606030504020204" pitchFamily="34" charset="0"/>
              </a:rPr>
              <a:t>The SMART-</a:t>
            </a:r>
            <a:r>
              <a:rPr lang="el-GR" sz="2800" b="1" dirty="0" err="1">
                <a:solidFill>
                  <a:schemeClr val="accent2">
                    <a:lumMod val="75000"/>
                  </a:schemeClr>
                </a:solidFill>
                <a:effectLst/>
                <a:latin typeface="Open Sans" panose="020B0606030504020204" pitchFamily="34" charset="0"/>
                <a:ea typeface="Open Sans" panose="020B0606030504020204" pitchFamily="34" charset="0"/>
                <a:cs typeface="Open Sans" panose="020B0606030504020204" pitchFamily="34" charset="0"/>
              </a:rPr>
              <a:t>HUBs</a:t>
            </a:r>
            <a:r>
              <a:rPr lang="el-GR" sz="2800" b="1" dirty="0">
                <a:solidFill>
                  <a:schemeClr val="accent2">
                    <a:lumMod val="75000"/>
                  </a:schemeClr>
                </a:solidFill>
                <a:effectLst/>
                <a:latin typeface="Open Sans" panose="020B0606030504020204" pitchFamily="34" charset="0"/>
                <a:ea typeface="Open Sans" panose="020B0606030504020204" pitchFamily="34" charset="0"/>
                <a:cs typeface="Open Sans" panose="020B0606030504020204" pitchFamily="34" charset="0"/>
              </a:rPr>
              <a:t> </a:t>
            </a:r>
            <a:r>
              <a:rPr lang="el-GR" sz="2800" b="1" dirty="0" err="1">
                <a:solidFill>
                  <a:schemeClr val="accent2">
                    <a:lumMod val="75000"/>
                  </a:schemeClr>
                </a:solidFill>
                <a:effectLst/>
                <a:latin typeface="Open Sans" panose="020B0606030504020204" pitchFamily="34" charset="0"/>
                <a:ea typeface="Open Sans" panose="020B0606030504020204" pitchFamily="34" charset="0"/>
                <a:cs typeface="Open Sans" panose="020B0606030504020204" pitchFamily="34" charset="0"/>
              </a:rPr>
              <a:t>project</a:t>
            </a:r>
            <a:endParaRPr lang="el-GR" sz="2800" dirty="0">
              <a:solidFill>
                <a:schemeClr val="accent2">
                  <a:lumMod val="75000"/>
                </a:schemeClr>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4AC9A817-5DBF-8BF2-B50A-EF863F883D4F}"/>
              </a:ext>
            </a:extLst>
          </p:cNvPr>
          <p:cNvSpPr txBox="1"/>
          <p:nvPr/>
        </p:nvSpPr>
        <p:spPr>
          <a:xfrm>
            <a:off x="84667" y="1806497"/>
            <a:ext cx="12107333" cy="4352439"/>
          </a:xfrm>
          <a:prstGeom prst="rect">
            <a:avLst/>
          </a:prstGeom>
          <a:noFill/>
        </p:spPr>
        <p:txBody>
          <a:bodyPr wrap="square">
            <a:spAutoFit/>
          </a:bodyPr>
          <a:lstStyle/>
          <a:p>
            <a:r>
              <a:rPr lang="en-US" b="1" i="0" u="none" strike="noStrike" baseline="0" dirty="0">
                <a:solidFill>
                  <a:srgbClr val="000000"/>
                </a:solidFill>
                <a:latin typeface="Calibri" panose="020F0502020204030204" pitchFamily="34" charset="0"/>
              </a:rPr>
              <a:t>SMART-HUBs project: General Information</a:t>
            </a:r>
            <a:endParaRPr lang="en-US" b="0" i="0" u="none" strike="noStrike" baseline="0" dirty="0">
              <a:solidFill>
                <a:srgbClr val="000000"/>
              </a:solidFill>
              <a:latin typeface="Calibri" panose="020F0502020204030204" pitchFamily="34" charset="0"/>
            </a:endParaRPr>
          </a:p>
          <a:p>
            <a:r>
              <a:rPr lang="en-US" b="0" i="0" u="none" strike="noStrike" baseline="0" dirty="0">
                <a:solidFill>
                  <a:srgbClr val="000000"/>
                </a:solidFill>
                <a:latin typeface="Calibri" panose="020F0502020204030204" pitchFamily="34" charset="0"/>
              </a:rPr>
              <a:t>Cross-Border Cooperation </a:t>
            </a:r>
            <a:r>
              <a:rPr lang="en-US" b="0" i="0" u="none" strike="noStrike" baseline="0" dirty="0" err="1">
                <a:solidFill>
                  <a:srgbClr val="000000"/>
                </a:solidFill>
                <a:latin typeface="Calibri" panose="020F0502020204030204" pitchFamily="34" charset="0"/>
              </a:rPr>
              <a:t>Programme</a:t>
            </a:r>
            <a:r>
              <a:rPr lang="en-US" b="0" i="0" u="none" strike="noStrike" baseline="0" dirty="0">
                <a:solidFill>
                  <a:srgbClr val="000000"/>
                </a:solidFill>
                <a:latin typeface="Calibri" panose="020F0502020204030204" pitchFamily="34" charset="0"/>
              </a:rPr>
              <a:t> : </a:t>
            </a:r>
            <a:r>
              <a:rPr lang="en-US" b="1" i="0" u="none" strike="noStrike" baseline="0" dirty="0">
                <a:solidFill>
                  <a:srgbClr val="000000"/>
                </a:solidFill>
                <a:latin typeface="Calibri" panose="020F0502020204030204" pitchFamily="34" charset="0"/>
              </a:rPr>
              <a:t>INTERREG VI-A “Greece -Italy 2021-2027”</a:t>
            </a:r>
            <a:endParaRPr lang="en-US" b="0" i="0" u="none" strike="noStrike" baseline="0" dirty="0">
              <a:solidFill>
                <a:srgbClr val="000000"/>
              </a:solidFill>
              <a:latin typeface="Calibri" panose="020F0502020204030204" pitchFamily="34" charset="0"/>
            </a:endParaRPr>
          </a:p>
          <a:p>
            <a:r>
              <a:rPr lang="en-US" b="1" i="0" u="none" strike="noStrike" baseline="0" dirty="0">
                <a:solidFill>
                  <a:srgbClr val="000000"/>
                </a:solidFill>
                <a:latin typeface="Calibri" panose="020F0502020204030204" pitchFamily="34" charset="0"/>
              </a:rPr>
              <a:t>Priority Axis 3:</a:t>
            </a:r>
            <a:r>
              <a:rPr lang="en-US" b="0" i="0" u="none" strike="noStrike" baseline="0" dirty="0">
                <a:solidFill>
                  <a:srgbClr val="000000"/>
                </a:solidFill>
                <a:latin typeface="Calibri" panose="020F0502020204030204" pitchFamily="34" charset="0"/>
              </a:rPr>
              <a:t>Enhanced cooperation for a more social and inclusive GR-IT area</a:t>
            </a:r>
          </a:p>
          <a:p>
            <a:r>
              <a:rPr lang="en-US" b="1" i="0" u="none" strike="noStrike" baseline="0" dirty="0">
                <a:solidFill>
                  <a:srgbClr val="000000"/>
                </a:solidFill>
                <a:latin typeface="Calibri" panose="020F0502020204030204" pitchFamily="34" charset="0"/>
              </a:rPr>
              <a:t>Intervention field: </a:t>
            </a:r>
            <a:r>
              <a:rPr lang="en-US" b="0" i="0" u="none" strike="noStrike" baseline="0" dirty="0">
                <a:solidFill>
                  <a:srgbClr val="000000"/>
                </a:solidFill>
                <a:latin typeface="Calibri" panose="020F0502020204030204" pitchFamily="34" charset="0"/>
              </a:rPr>
              <a:t>Specific support for youth employment and socio-economic integration of young people</a:t>
            </a:r>
          </a:p>
          <a:p>
            <a:r>
              <a:rPr lang="en-US" b="1" i="0" u="none" strike="noStrike" baseline="0" dirty="0">
                <a:solidFill>
                  <a:srgbClr val="000000"/>
                </a:solidFill>
                <a:latin typeface="Calibri" panose="020F0502020204030204" pitchFamily="34" charset="0"/>
              </a:rPr>
              <a:t>Specific Objective RSO4.2: </a:t>
            </a:r>
            <a:r>
              <a:rPr lang="en-US" b="0" i="0" u="none" strike="noStrike" baseline="0" dirty="0">
                <a:solidFill>
                  <a:srgbClr val="000000"/>
                </a:solidFill>
                <a:latin typeface="Calibri" panose="020F0502020204030204" pitchFamily="34" charset="0"/>
              </a:rPr>
              <a:t>Education and training infrastructure </a:t>
            </a:r>
          </a:p>
          <a:p>
            <a:endParaRPr lang="en-US" sz="1600" b="0" i="0" u="none" strike="noStrike" baseline="0" dirty="0">
              <a:solidFill>
                <a:srgbClr val="000000"/>
              </a:solidFill>
              <a:latin typeface="Calibri" panose="020F0502020204030204" pitchFamily="34" charset="0"/>
            </a:endParaRPr>
          </a:p>
          <a:p>
            <a:r>
              <a:rPr lang="en-US" sz="1600" b="1" i="0" u="none" strike="noStrike" baseline="0" dirty="0">
                <a:solidFill>
                  <a:srgbClr val="000000"/>
                </a:solidFill>
                <a:latin typeface="Calibri" panose="020F0502020204030204" pitchFamily="34" charset="0"/>
              </a:rPr>
              <a:t>Duration: </a:t>
            </a:r>
            <a:r>
              <a:rPr lang="en-US" sz="1600" b="0" i="0" u="none" strike="noStrike" baseline="0" dirty="0">
                <a:solidFill>
                  <a:srgbClr val="000000"/>
                </a:solidFill>
                <a:latin typeface="Calibri" panose="020F0502020204030204" pitchFamily="34" charset="0"/>
              </a:rPr>
              <a:t>24 months (5/2025 –5/2027)</a:t>
            </a:r>
          </a:p>
          <a:p>
            <a:r>
              <a:rPr lang="en-US" sz="1600" b="1" i="0" u="none" strike="noStrike" baseline="0" dirty="0">
                <a:solidFill>
                  <a:srgbClr val="000000"/>
                </a:solidFill>
                <a:latin typeface="Calibri" panose="020F0502020204030204" pitchFamily="34" charset="0"/>
              </a:rPr>
              <a:t>Budget: </a:t>
            </a:r>
            <a:r>
              <a:rPr lang="en-US" sz="1600" b="0" i="0" u="none" strike="noStrike" baseline="0" dirty="0">
                <a:solidFill>
                  <a:srgbClr val="000000"/>
                </a:solidFill>
                <a:latin typeface="Calibri" panose="020F0502020204030204" pitchFamily="34" charset="0"/>
              </a:rPr>
              <a:t>1.485.410,16 €</a:t>
            </a:r>
          </a:p>
          <a:p>
            <a:endParaRPr lang="en-US" sz="1600" b="0" i="0" u="none" strike="noStrike" baseline="0" dirty="0">
              <a:solidFill>
                <a:srgbClr val="000000"/>
              </a:solidFill>
              <a:latin typeface="Calibri" panose="020F0502020204030204" pitchFamily="34" charset="0"/>
            </a:endParaRPr>
          </a:p>
          <a:p>
            <a:r>
              <a:rPr lang="en-US" sz="1600" b="1" i="0" u="none" strike="noStrike" baseline="0" dirty="0">
                <a:solidFill>
                  <a:srgbClr val="000000"/>
                </a:solidFill>
                <a:latin typeface="Calibri" panose="020F0502020204030204" pitchFamily="34" charset="0"/>
              </a:rPr>
              <a:t>Partnership (CCI Hubs)</a:t>
            </a:r>
            <a:endParaRPr lang="en-US" sz="1600" b="0" i="0" u="none" strike="noStrike" baseline="0" dirty="0">
              <a:solidFill>
                <a:srgbClr val="000000"/>
              </a:solidFill>
              <a:latin typeface="Calibri" panose="020F0502020204030204" pitchFamily="34" charset="0"/>
            </a:endParaRPr>
          </a:p>
          <a:p>
            <a:r>
              <a:rPr lang="en-US" sz="1600" b="0" i="0" u="none" strike="noStrike" baseline="0" dirty="0">
                <a:solidFill>
                  <a:srgbClr val="000000"/>
                </a:solidFill>
                <a:latin typeface="Calibri" panose="020F0502020204030204" pitchFamily="34" charset="0"/>
              </a:rPr>
              <a:t>1. (LP) REGIONAL DEVELOPMENT FUND/REGION OF WESTERN GREECE (GR)</a:t>
            </a:r>
          </a:p>
          <a:p>
            <a:r>
              <a:rPr lang="pl-PL" sz="1600" b="0" i="0" u="none" strike="noStrike" baseline="0" dirty="0">
                <a:solidFill>
                  <a:srgbClr val="000000"/>
                </a:solidFill>
                <a:latin typeface="Calibri" panose="020F0502020204030204" pitchFamily="34" charset="0"/>
              </a:rPr>
              <a:t>2. CHAMBER OR AETOLOAKARNANIA (GR)</a:t>
            </a:r>
          </a:p>
          <a:p>
            <a:r>
              <a:rPr lang="en-US" sz="1600" b="0" i="0" u="none" strike="noStrike" baseline="0" dirty="0">
                <a:solidFill>
                  <a:srgbClr val="000000"/>
                </a:solidFill>
                <a:latin typeface="Calibri" panose="020F0502020204030204" pitchFamily="34" charset="0"/>
              </a:rPr>
              <a:t>3. ZAKYNTHOS CHAMBER OF COMMERCE (GR)</a:t>
            </a:r>
          </a:p>
          <a:p>
            <a:r>
              <a:rPr lang="en-US" sz="1600" b="0" i="0" u="none" strike="noStrike" baseline="0" dirty="0">
                <a:solidFill>
                  <a:srgbClr val="000000"/>
                </a:solidFill>
                <a:latin typeface="Calibri" panose="020F0502020204030204" pitchFamily="34" charset="0"/>
              </a:rPr>
              <a:t>4. MUNICIPALITY OF NARDO (IT)</a:t>
            </a:r>
          </a:p>
          <a:p>
            <a:r>
              <a:rPr lang="en-US" sz="1600" b="0" i="0" u="none" strike="noStrike" baseline="0" dirty="0">
                <a:solidFill>
                  <a:srgbClr val="000000"/>
                </a:solidFill>
                <a:latin typeface="Calibri" panose="020F0502020204030204" pitchFamily="34" charset="0"/>
              </a:rPr>
              <a:t>5. MATERAHUB CULTURAL AND CREATIVE INDUSTRIES CONSORTIUM SCARL (IT)</a:t>
            </a:r>
          </a:p>
          <a:p>
            <a:r>
              <a:rPr lang="en-US" sz="1600" b="0" i="0" u="none" strike="noStrike" baseline="0" dirty="0">
                <a:solidFill>
                  <a:srgbClr val="000000"/>
                </a:solidFill>
                <a:latin typeface="Calibri" panose="020F0502020204030204" pitchFamily="34" charset="0"/>
              </a:rPr>
              <a:t>6. MUNICIPALITY OF MAIDA (IT)</a:t>
            </a:r>
            <a:endParaRPr lang="el-GR" sz="1600" dirty="0"/>
          </a:p>
        </p:txBody>
      </p:sp>
      <p:pic>
        <p:nvPicPr>
          <p:cNvPr id="11" name="Εικόνα 10">
            <a:extLst>
              <a:ext uri="{FF2B5EF4-FFF2-40B4-BE49-F238E27FC236}">
                <a16:creationId xmlns:a16="http://schemas.microsoft.com/office/drawing/2014/main" id="{6A62928B-891B-B0B1-5914-53A86BD4DF42}"/>
              </a:ext>
            </a:extLst>
          </p:cNvPr>
          <p:cNvPicPr>
            <a:picLocks noChangeAspect="1"/>
          </p:cNvPicPr>
          <p:nvPr/>
        </p:nvPicPr>
        <p:blipFill>
          <a:blip r:embed="rId3"/>
          <a:stretch>
            <a:fillRect/>
          </a:stretch>
        </p:blipFill>
        <p:spPr>
          <a:xfrm>
            <a:off x="6839975" y="3242733"/>
            <a:ext cx="4033533" cy="2773054"/>
          </a:xfrm>
          <a:prstGeom prst="rect">
            <a:avLst/>
          </a:prstGeom>
        </p:spPr>
      </p:pic>
    </p:spTree>
    <p:extLst>
      <p:ext uri="{BB962C8B-B14F-4D97-AF65-F5344CB8AC3E}">
        <p14:creationId xmlns:p14="http://schemas.microsoft.com/office/powerpoint/2010/main" val="3370673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FE93F-65BE-8AFB-F8A8-8420FD2D5A60}"/>
            </a:ext>
          </a:extLst>
        </p:cNvPr>
        <p:cNvGrpSpPr/>
        <p:nvPr/>
      </p:nvGrpSpPr>
      <p:grpSpPr>
        <a:xfrm>
          <a:off x="0" y="0"/>
          <a:ext cx="0" cy="0"/>
          <a:chOff x="0" y="0"/>
          <a:chExt cx="0" cy="0"/>
        </a:xfrm>
      </p:grpSpPr>
      <p:pic>
        <p:nvPicPr>
          <p:cNvPr id="4" name="Εικόνα 3">
            <a:extLst>
              <a:ext uri="{FF2B5EF4-FFF2-40B4-BE49-F238E27FC236}">
                <a16:creationId xmlns:a16="http://schemas.microsoft.com/office/drawing/2014/main" id="{ADC563E7-DAA7-368F-2C9D-5BA12904FE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2264"/>
          </a:xfrm>
          <a:prstGeom prst="rect">
            <a:avLst/>
          </a:prstGeom>
        </p:spPr>
      </p:pic>
      <p:sp>
        <p:nvSpPr>
          <p:cNvPr id="6" name="TextBox 5">
            <a:extLst>
              <a:ext uri="{FF2B5EF4-FFF2-40B4-BE49-F238E27FC236}">
                <a16:creationId xmlns:a16="http://schemas.microsoft.com/office/drawing/2014/main" id="{93EB98D4-2E95-27D2-AA6B-7A13888EDB6D}"/>
              </a:ext>
            </a:extLst>
          </p:cNvPr>
          <p:cNvSpPr txBox="1"/>
          <p:nvPr/>
        </p:nvSpPr>
        <p:spPr>
          <a:xfrm>
            <a:off x="220134" y="1233830"/>
            <a:ext cx="11599334" cy="4955203"/>
          </a:xfrm>
          <a:prstGeom prst="rect">
            <a:avLst/>
          </a:prstGeom>
          <a:noFill/>
        </p:spPr>
        <p:txBody>
          <a:bodyPr wrap="square">
            <a:spAutoFit/>
          </a:bodyPr>
          <a:lstStyle/>
          <a:p>
            <a:pPr algn="ctr">
              <a:lnSpc>
                <a:spcPct val="150000"/>
              </a:lnSpc>
            </a:pPr>
            <a:r>
              <a:rPr lang="en-US" sz="2400" b="1" i="0" u="none" strike="noStrike" baseline="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Project Background</a:t>
            </a:r>
          </a:p>
          <a:p>
            <a:pPr marL="342900" indent="-342900" algn="just">
              <a:lnSpc>
                <a:spcPct val="150000"/>
              </a:lnSpc>
              <a:buFont typeface="Arial" panose="020B0604020202020204" pitchFamily="34" charset="0"/>
              <a:buChar char="•"/>
            </a:pPr>
            <a:r>
              <a:rPr lang="en-US" sz="16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The cross-border GR IT areas face significant </a:t>
            </a:r>
            <a:r>
              <a:rPr lang="en-US" sz="1600" b="1"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social challenges </a:t>
            </a:r>
            <a:r>
              <a:rPr lang="en-US" sz="16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such as a high number of NEETs (Not in Education, Employment, or Training),   unequal access to education/employment and high unemployment level, which highlight the need for improved social policies to bridge the gap between education and labor market.</a:t>
            </a:r>
          </a:p>
          <a:p>
            <a:pPr marL="342900" indent="-342900" algn="just">
              <a:lnSpc>
                <a:spcPct val="150000"/>
              </a:lnSpc>
              <a:buFont typeface="Arial" panose="020B0604020202020204" pitchFamily="34" charset="0"/>
              <a:buChar char="•"/>
            </a:pPr>
            <a:endPar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just">
              <a:lnSpc>
                <a:spcPct val="150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Furthermore, the </a:t>
            </a:r>
            <a:r>
              <a:rPr lang="en-US" sz="1600" b="1" dirty="0">
                <a:latin typeface="Open Sans" panose="020B0606030504020204" pitchFamily="34" charset="0"/>
                <a:ea typeface="Open Sans" panose="020B0606030504020204" pitchFamily="34" charset="0"/>
                <a:cs typeface="Open Sans" panose="020B0606030504020204" pitchFamily="34" charset="0"/>
              </a:rPr>
              <a:t>digital divide </a:t>
            </a:r>
            <a:r>
              <a:rPr lang="en-US" sz="1600" dirty="0">
                <a:latin typeface="Open Sans" panose="020B0606030504020204" pitchFamily="34" charset="0"/>
                <a:ea typeface="Open Sans" panose="020B0606030504020204" pitchFamily="34" charset="0"/>
                <a:cs typeface="Open Sans" panose="020B0606030504020204" pitchFamily="34" charset="0"/>
              </a:rPr>
              <a:t>hampers the knowledge spread and the labor access and, the weak business-green-digital skills hinder the digital resilient transformation of related societies.</a:t>
            </a:r>
          </a:p>
          <a:p>
            <a:pPr marL="342900" indent="-342900" algn="just">
              <a:lnSpc>
                <a:spcPct val="150000"/>
              </a:lnSpc>
              <a:buFont typeface="Arial" panose="020B0604020202020204" pitchFamily="34" charset="0"/>
              <a:buChar char="•"/>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just">
              <a:lnSpc>
                <a:spcPct val="150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Against this, project areas present a </a:t>
            </a:r>
            <a:r>
              <a:rPr lang="en-US" sz="1600" b="1" dirty="0">
                <a:latin typeface="Open Sans" panose="020B0606030504020204" pitchFamily="34" charset="0"/>
                <a:ea typeface="Open Sans" panose="020B0606030504020204" pitchFamily="34" charset="0"/>
                <a:cs typeface="Open Sans" panose="020B0606030504020204" pitchFamily="34" charset="0"/>
              </a:rPr>
              <a:t>rich cultural-creative heritage</a:t>
            </a:r>
            <a:r>
              <a:rPr lang="en-US" sz="1600" dirty="0">
                <a:latin typeface="Open Sans" panose="020B0606030504020204" pitchFamily="34" charset="0"/>
                <a:ea typeface="Open Sans" panose="020B0606030504020204" pitchFamily="34" charset="0"/>
                <a:cs typeface="Open Sans" panose="020B0606030504020204" pitchFamily="34" charset="0"/>
              </a:rPr>
              <a:t>, whose full potential as generator of sustainable tourism remains underused as shown by the unprecedented Covid-19 pandemic that was a hard hit for this sector mainly for its weak green-digital maturity.</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sz="22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800261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FE1D5-364F-87A0-4427-468F03511D57}"/>
            </a:ext>
          </a:extLst>
        </p:cNvPr>
        <p:cNvGrpSpPr/>
        <p:nvPr/>
      </p:nvGrpSpPr>
      <p:grpSpPr>
        <a:xfrm>
          <a:off x="0" y="0"/>
          <a:ext cx="0" cy="0"/>
          <a:chOff x="0" y="0"/>
          <a:chExt cx="0" cy="0"/>
        </a:xfrm>
      </p:grpSpPr>
      <p:pic>
        <p:nvPicPr>
          <p:cNvPr id="4" name="Εικόνα 3">
            <a:extLst>
              <a:ext uri="{FF2B5EF4-FFF2-40B4-BE49-F238E27FC236}">
                <a16:creationId xmlns:a16="http://schemas.microsoft.com/office/drawing/2014/main" id="{F2D15879-62AA-230C-7964-1AF0011899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2264"/>
          </a:xfrm>
          <a:prstGeom prst="rect">
            <a:avLst/>
          </a:prstGeom>
        </p:spPr>
      </p:pic>
      <p:sp>
        <p:nvSpPr>
          <p:cNvPr id="6" name="TextBox 5">
            <a:extLst>
              <a:ext uri="{FF2B5EF4-FFF2-40B4-BE49-F238E27FC236}">
                <a16:creationId xmlns:a16="http://schemas.microsoft.com/office/drawing/2014/main" id="{E5ED0234-161D-B374-365E-1F1124356428}"/>
              </a:ext>
            </a:extLst>
          </p:cNvPr>
          <p:cNvSpPr txBox="1"/>
          <p:nvPr/>
        </p:nvSpPr>
        <p:spPr>
          <a:xfrm>
            <a:off x="313265" y="1233831"/>
            <a:ext cx="11438468" cy="4929106"/>
          </a:xfrm>
          <a:prstGeom prst="rect">
            <a:avLst/>
          </a:prstGeom>
          <a:noFill/>
        </p:spPr>
        <p:txBody>
          <a:bodyPr wrap="square">
            <a:spAutoFit/>
          </a:bodyPr>
          <a:lstStyle/>
          <a:p>
            <a:pPr algn="ctr">
              <a:lnSpc>
                <a:spcPct val="200000"/>
              </a:lnSpc>
            </a:pPr>
            <a:r>
              <a:rPr lang="en-US" sz="2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Main Goals</a:t>
            </a:r>
          </a:p>
          <a:p>
            <a:pPr algn="just">
              <a:lnSpc>
                <a:spcPct val="200000"/>
              </a:lnSpc>
            </a:pPr>
            <a:r>
              <a:rPr lang="en-US" sz="2000" dirty="0">
                <a:latin typeface="Open Sans" panose="020B0606030504020204" pitchFamily="34" charset="0"/>
                <a:ea typeface="Open Sans" panose="020B0606030504020204" pitchFamily="34" charset="0"/>
                <a:cs typeface="Open Sans" panose="020B0606030504020204" pitchFamily="34" charset="0"/>
              </a:rPr>
              <a:t>SMART-HUBs aims to address regional disparities, empower youth, making opportunities more accessible to a wider audience by developing new entrepreneurial-green-digital skills in cultural-tourism.</a:t>
            </a:r>
          </a:p>
          <a:p>
            <a:pPr algn="just">
              <a:lnSpc>
                <a:spcPct val="200000"/>
              </a:lnSpc>
            </a:pPr>
            <a:r>
              <a:rPr lang="en-US" sz="2000" dirty="0">
                <a:latin typeface="Open Sans" panose="020B0606030504020204" pitchFamily="34" charset="0"/>
                <a:ea typeface="Open Sans" panose="020B0606030504020204" pitchFamily="34" charset="0"/>
                <a:cs typeface="Open Sans" panose="020B0606030504020204" pitchFamily="34" charset="0"/>
              </a:rPr>
              <a:t>The project supports the digital and social transition of the participating regions by promoting the dissemination of digital technologies in cultural assets –tangible cultural heritage (libraries, museums and buildings), local traditions, creative theatrical and entertainment performances.</a:t>
            </a:r>
          </a:p>
          <a:p>
            <a:pPr algn="just">
              <a:lnSpc>
                <a:spcPct val="200000"/>
              </a:lnSpc>
            </a:pPr>
            <a:endParaRPr lang="en-US" sz="20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52856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D0624-485C-21BD-4A47-B5349CC74F4E}"/>
            </a:ext>
          </a:extLst>
        </p:cNvPr>
        <p:cNvGrpSpPr/>
        <p:nvPr/>
      </p:nvGrpSpPr>
      <p:grpSpPr>
        <a:xfrm>
          <a:off x="0" y="0"/>
          <a:ext cx="0" cy="0"/>
          <a:chOff x="0" y="0"/>
          <a:chExt cx="0" cy="0"/>
        </a:xfrm>
      </p:grpSpPr>
      <p:pic>
        <p:nvPicPr>
          <p:cNvPr id="10" name="Εικόνα 9">
            <a:extLst>
              <a:ext uri="{FF2B5EF4-FFF2-40B4-BE49-F238E27FC236}">
                <a16:creationId xmlns:a16="http://schemas.microsoft.com/office/drawing/2014/main" id="{375A2720-E89D-6C10-70C3-794C330F95D9}"/>
              </a:ext>
            </a:extLst>
          </p:cNvPr>
          <p:cNvPicPr>
            <a:picLocks noChangeAspect="1"/>
          </p:cNvPicPr>
          <p:nvPr/>
        </p:nvPicPr>
        <p:blipFill>
          <a:blip r:embed="rId2"/>
          <a:stretch>
            <a:fillRect/>
          </a:stretch>
        </p:blipFill>
        <p:spPr>
          <a:xfrm>
            <a:off x="0" y="6283"/>
            <a:ext cx="12192000" cy="6845433"/>
          </a:xfrm>
          <a:prstGeom prst="rect">
            <a:avLst/>
          </a:prstGeom>
        </p:spPr>
      </p:pic>
      <p:sp>
        <p:nvSpPr>
          <p:cNvPr id="12" name="TextBox 11">
            <a:extLst>
              <a:ext uri="{FF2B5EF4-FFF2-40B4-BE49-F238E27FC236}">
                <a16:creationId xmlns:a16="http://schemas.microsoft.com/office/drawing/2014/main" id="{43D35620-1DF0-D4B8-25BF-7B80B1281261}"/>
              </a:ext>
            </a:extLst>
          </p:cNvPr>
          <p:cNvSpPr txBox="1"/>
          <p:nvPr/>
        </p:nvSpPr>
        <p:spPr>
          <a:xfrm>
            <a:off x="702733" y="1193800"/>
            <a:ext cx="10803468" cy="4278094"/>
          </a:xfrm>
          <a:prstGeom prst="rect">
            <a:avLst/>
          </a:prstGeom>
          <a:noFill/>
        </p:spPr>
        <p:txBody>
          <a:bodyPr wrap="square">
            <a:spAutoFit/>
          </a:bodyPr>
          <a:lstStyle/>
          <a:p>
            <a:pPr algn="ctr"/>
            <a:r>
              <a:rPr lang="en-US" sz="2800" b="1" i="0" u="none" strike="noStrike" baseline="0" dirty="0">
                <a:solidFill>
                  <a:schemeClr val="accent2">
                    <a:lumMod val="75000"/>
                  </a:schemeClr>
                </a:solidFill>
                <a:latin typeface="Calibri" panose="020F0502020204030204" pitchFamily="34" charset="0"/>
              </a:rPr>
              <a:t>Project Objectives</a:t>
            </a:r>
          </a:p>
          <a:p>
            <a:pPr algn="just"/>
            <a:endParaRPr lang="en-US" sz="2800" b="0" i="0" u="none" strike="noStrike" baseline="0" dirty="0">
              <a:solidFill>
                <a:srgbClr val="000000"/>
              </a:solidFill>
              <a:latin typeface="Calibri" panose="020F0502020204030204" pitchFamily="34" charset="0"/>
            </a:endParaRPr>
          </a:p>
          <a:p>
            <a:pPr marL="285750" indent="-285750" algn="just">
              <a:buFont typeface="Arial" panose="020B0604020202020204" pitchFamily="34" charset="0"/>
              <a:buChar char="•"/>
            </a:pPr>
            <a:r>
              <a:rPr lang="en-US" sz="2400" b="0" i="0" u="none" strike="noStrike" baseline="0" dirty="0">
                <a:solidFill>
                  <a:srgbClr val="000000"/>
                </a:solidFill>
                <a:latin typeface="Calibri" panose="020F0502020204030204" pitchFamily="34" charset="0"/>
              </a:rPr>
              <a:t>Empower NEETs (youth not in education, employment, or training)</a:t>
            </a:r>
          </a:p>
          <a:p>
            <a:pPr marL="285750" indent="-285750" algn="just">
              <a:buFont typeface="Arial" panose="020B0604020202020204" pitchFamily="34" charset="0"/>
              <a:buChar char="•"/>
            </a:pPr>
            <a:endParaRPr lang="en-US" sz="2400" b="0" i="0" u="none" strike="noStrike" baseline="0" dirty="0">
              <a:solidFill>
                <a:srgbClr val="000000"/>
              </a:solidFill>
              <a:latin typeface="Calibri" panose="020F0502020204030204" pitchFamily="34" charset="0"/>
            </a:endParaRPr>
          </a:p>
          <a:p>
            <a:pPr marL="285750" indent="-285750" algn="just">
              <a:buFont typeface="Arial" panose="020B0604020202020204" pitchFamily="34" charset="0"/>
              <a:buChar char="•"/>
            </a:pPr>
            <a:r>
              <a:rPr lang="en-US" sz="2400" b="0" i="0" u="none" strike="noStrike" baseline="0" dirty="0">
                <a:solidFill>
                  <a:srgbClr val="000000"/>
                </a:solidFill>
                <a:latin typeface="Calibri" panose="020F0502020204030204" pitchFamily="34" charset="0"/>
              </a:rPr>
              <a:t>Provide green, digital, and entrepreneurial skills for cultural and tourism sectors</a:t>
            </a:r>
          </a:p>
          <a:p>
            <a:pPr marL="285750" indent="-285750" algn="just">
              <a:buFont typeface="Arial" panose="020B0604020202020204" pitchFamily="34" charset="0"/>
              <a:buChar char="•"/>
            </a:pPr>
            <a:endParaRPr lang="en-US" sz="2400" b="0" i="0" u="none" strike="noStrike" baseline="0" dirty="0">
              <a:solidFill>
                <a:srgbClr val="000000"/>
              </a:solidFill>
              <a:latin typeface="Calibri" panose="020F0502020204030204" pitchFamily="34" charset="0"/>
            </a:endParaRPr>
          </a:p>
          <a:p>
            <a:pPr marL="285750" indent="-285750" algn="just">
              <a:buFont typeface="Arial" panose="020B0604020202020204" pitchFamily="34" charset="0"/>
              <a:buChar char="•"/>
            </a:pPr>
            <a:r>
              <a:rPr lang="en-US" sz="2400" b="0" i="0" u="none" strike="noStrike" baseline="0" dirty="0">
                <a:solidFill>
                  <a:srgbClr val="000000"/>
                </a:solidFill>
                <a:latin typeface="Calibri" panose="020F0502020204030204" pitchFamily="34" charset="0"/>
              </a:rPr>
              <a:t>Foster sustainable cultural heritage management</a:t>
            </a:r>
          </a:p>
          <a:p>
            <a:pPr marL="285750" indent="-285750" algn="just">
              <a:buFont typeface="Arial" panose="020B0604020202020204" pitchFamily="34" charset="0"/>
              <a:buChar char="•"/>
            </a:pPr>
            <a:endParaRPr lang="en-US" sz="2400" b="0" i="0" u="none" strike="noStrike" baseline="0" dirty="0">
              <a:solidFill>
                <a:srgbClr val="000000"/>
              </a:solidFill>
              <a:latin typeface="Calibri" panose="020F0502020204030204" pitchFamily="34" charset="0"/>
            </a:endParaRPr>
          </a:p>
          <a:p>
            <a:pPr marL="285750" indent="-285750" algn="just">
              <a:buFont typeface="Arial" panose="020B0604020202020204" pitchFamily="34" charset="0"/>
              <a:buChar char="•"/>
            </a:pPr>
            <a:r>
              <a:rPr lang="en-US" sz="2400" b="0" i="0" u="none" strike="noStrike" baseline="0" dirty="0">
                <a:solidFill>
                  <a:srgbClr val="000000"/>
                </a:solidFill>
                <a:latin typeface="Calibri" panose="020F0502020204030204" pitchFamily="34" charset="0"/>
              </a:rPr>
              <a:t>Build common Capacity Building, Educational &amp; Training </a:t>
            </a:r>
            <a:r>
              <a:rPr lang="en-US" sz="2400" b="0" i="0" u="none" strike="noStrike" baseline="0" dirty="0" err="1">
                <a:solidFill>
                  <a:srgbClr val="000000"/>
                </a:solidFill>
                <a:latin typeface="Calibri" panose="020F0502020204030204" pitchFamily="34" charset="0"/>
              </a:rPr>
              <a:t>Programmes</a:t>
            </a:r>
            <a:r>
              <a:rPr lang="en-US" sz="2400" b="0" i="0" u="none" strike="noStrike" baseline="0" dirty="0">
                <a:solidFill>
                  <a:srgbClr val="000000"/>
                </a:solidFill>
                <a:latin typeface="Calibri" panose="020F0502020204030204" pitchFamily="34" charset="0"/>
              </a:rPr>
              <a:t> and Platforms</a:t>
            </a:r>
          </a:p>
          <a:p>
            <a:pPr algn="just"/>
            <a:endParaRPr lang="en-US" sz="2400" b="0" i="0" u="none" strike="noStrike" baseline="0" dirty="0">
              <a:solidFill>
                <a:srgbClr val="000000"/>
              </a:solidFill>
              <a:latin typeface="Calibri" panose="020F0502020204030204" pitchFamily="34" charset="0"/>
            </a:endParaRPr>
          </a:p>
          <a:p>
            <a:pPr marL="285750" indent="-285750" algn="just">
              <a:buFont typeface="Arial" panose="020B0604020202020204" pitchFamily="34" charset="0"/>
              <a:buChar char="•"/>
            </a:pPr>
            <a:r>
              <a:rPr lang="en-US" sz="2400" b="0" i="0" u="none" strike="noStrike" baseline="0" dirty="0">
                <a:solidFill>
                  <a:srgbClr val="000000"/>
                </a:solidFill>
                <a:latin typeface="Calibri" panose="020F0502020204030204" pitchFamily="34" charset="0"/>
              </a:rPr>
              <a:t>Support cross-border cooperation between Greece and Italy</a:t>
            </a:r>
          </a:p>
        </p:txBody>
      </p:sp>
    </p:spTree>
    <p:extLst>
      <p:ext uri="{BB962C8B-B14F-4D97-AF65-F5344CB8AC3E}">
        <p14:creationId xmlns:p14="http://schemas.microsoft.com/office/powerpoint/2010/main" val="509554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03E47-4162-8106-D74C-75FA88D33DAB}"/>
            </a:ext>
          </a:extLst>
        </p:cNvPr>
        <p:cNvGrpSpPr/>
        <p:nvPr/>
      </p:nvGrpSpPr>
      <p:grpSpPr>
        <a:xfrm>
          <a:off x="0" y="0"/>
          <a:ext cx="0" cy="0"/>
          <a:chOff x="0" y="0"/>
          <a:chExt cx="0" cy="0"/>
        </a:xfrm>
      </p:grpSpPr>
      <p:pic>
        <p:nvPicPr>
          <p:cNvPr id="4" name="Εικόνα 3">
            <a:extLst>
              <a:ext uri="{FF2B5EF4-FFF2-40B4-BE49-F238E27FC236}">
                <a16:creationId xmlns:a16="http://schemas.microsoft.com/office/drawing/2014/main" id="{DEEB0B0A-19A7-6EFE-3141-FE0CB1D910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2264"/>
          </a:xfrm>
          <a:prstGeom prst="rect">
            <a:avLst/>
          </a:prstGeom>
        </p:spPr>
      </p:pic>
      <p:sp>
        <p:nvSpPr>
          <p:cNvPr id="2" name="Title 1">
            <a:extLst>
              <a:ext uri="{FF2B5EF4-FFF2-40B4-BE49-F238E27FC236}">
                <a16:creationId xmlns:a16="http://schemas.microsoft.com/office/drawing/2014/main" id="{CD6701AA-3F5D-FA52-7E27-346888D10D36}"/>
              </a:ext>
            </a:extLst>
          </p:cNvPr>
          <p:cNvSpPr txBox="1">
            <a:spLocks/>
          </p:cNvSpPr>
          <p:nvPr/>
        </p:nvSpPr>
        <p:spPr>
          <a:xfrm>
            <a:off x="838200" y="1768615"/>
            <a:ext cx="10515600" cy="5203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R"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42E02370-7EE2-4A78-3EED-2A990252AC6E}"/>
              </a:ext>
            </a:extLst>
          </p:cNvPr>
          <p:cNvSpPr txBox="1"/>
          <p:nvPr/>
        </p:nvSpPr>
        <p:spPr>
          <a:xfrm>
            <a:off x="309033" y="1218106"/>
            <a:ext cx="11573933" cy="4708981"/>
          </a:xfrm>
          <a:prstGeom prst="rect">
            <a:avLst/>
          </a:prstGeom>
          <a:noFill/>
        </p:spPr>
        <p:txBody>
          <a:bodyPr wrap="square">
            <a:spAutoFit/>
          </a:bodyPr>
          <a:lstStyle/>
          <a:p>
            <a:pPr algn="ctr"/>
            <a:r>
              <a:rPr lang="en-US" sz="2400" b="1" i="0" u="none" strike="noStrike" baseline="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Planned Actions</a:t>
            </a:r>
          </a:p>
          <a:p>
            <a:pPr algn="just"/>
            <a:endParaRPr lang="en-US" sz="24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US"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Studies / analysis of professional and training needs in the partner regions</a:t>
            </a:r>
          </a:p>
          <a:p>
            <a:pPr marL="285750" indent="-285750" algn="just">
              <a:buFont typeface="Arial" panose="020B0604020202020204" pitchFamily="34" charset="0"/>
              <a:buChar char="•"/>
            </a:pPr>
            <a:endParaRPr lang="en-US"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US"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Co-design Labs, Workshops, training programs</a:t>
            </a:r>
          </a:p>
          <a:p>
            <a:pPr marL="285750" indent="-285750" algn="just">
              <a:buFont typeface="Arial" panose="020B0604020202020204" pitchFamily="34" charset="0"/>
              <a:buChar char="•"/>
            </a:pPr>
            <a:endParaRPr lang="en-US"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US"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Development of a cross-border digital e-learning platform</a:t>
            </a:r>
          </a:p>
          <a:p>
            <a:pPr marL="285750" indent="-285750" algn="just">
              <a:buFont typeface="Arial" panose="020B0604020202020204" pitchFamily="34" charset="0"/>
              <a:buChar char="•"/>
            </a:pPr>
            <a:endParaRPr lang="en-US"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US"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Creation/equipment of 6 physical hubs in Greece and Italy</a:t>
            </a:r>
          </a:p>
          <a:p>
            <a:pPr marL="285750" indent="-285750" algn="just">
              <a:buFont typeface="Arial" panose="020B0604020202020204" pitchFamily="34" charset="0"/>
              <a:buChar char="•"/>
            </a:pPr>
            <a:endParaRPr lang="en-US"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US"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Digitalization of cultural assets and AR/VR applications</a:t>
            </a:r>
          </a:p>
          <a:p>
            <a:pPr marL="285750" indent="-285750" algn="just">
              <a:buFont typeface="Arial" panose="020B0604020202020204" pitchFamily="34" charset="0"/>
              <a:buChar char="•"/>
            </a:pPr>
            <a:endParaRPr lang="en-US"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US"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Capacity Building Program with stakeholders</a:t>
            </a:r>
          </a:p>
          <a:p>
            <a:pPr marL="285750" indent="-285750" algn="just">
              <a:buFont typeface="Arial" panose="020B0604020202020204" pitchFamily="34" charset="0"/>
              <a:buChar char="•"/>
            </a:pPr>
            <a:endParaRPr lang="en-US"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US"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Creative cultural events (theatre, book-trailers, performances)</a:t>
            </a:r>
          </a:p>
          <a:p>
            <a:endParaRPr lang="en-US" sz="18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69286789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5493a53-471c-4a23-b845-b845b9e4f7d3">
      <Terms xmlns="http://schemas.microsoft.com/office/infopath/2007/PartnerControls"/>
    </lcf76f155ced4ddcb4097134ff3c332f>
    <TaxCatchAll xmlns="c31f2434-9200-4e37-8d31-cf89c92849b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Έγγραφο" ma:contentTypeID="0x010100DDF008E1F5DAA64CBCE9CB481EA441A4" ma:contentTypeVersion="16" ma:contentTypeDescription="Δημιουργία νέου εγγράφου" ma:contentTypeScope="" ma:versionID="3afc47394d5012ba6706af9e8f045736">
  <xsd:schema xmlns:xsd="http://www.w3.org/2001/XMLSchema" xmlns:xs="http://www.w3.org/2001/XMLSchema" xmlns:p="http://schemas.microsoft.com/office/2006/metadata/properties" xmlns:ns2="55493a53-471c-4a23-b845-b845b9e4f7d3" xmlns:ns3="c31f2434-9200-4e37-8d31-cf89c92849b8" targetNamespace="http://schemas.microsoft.com/office/2006/metadata/properties" ma:root="true" ma:fieldsID="b1d6aae71e709293d294702650aa059b" ns2:_="" ns3:_="">
    <xsd:import namespace="55493a53-471c-4a23-b845-b845b9e4f7d3"/>
    <xsd:import namespace="c31f2434-9200-4e37-8d31-cf89c92849b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493a53-471c-4a23-b845-b845b9e4f7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Ετικέτες εικόνας" ma:readOnly="false" ma:fieldId="{5cf76f15-5ced-4ddc-b409-7134ff3c332f}" ma:taxonomyMulti="true" ma:sspId="62963a4d-2c58-4d90-a1b3-ca36b2cc71a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1f2434-9200-4e37-8d31-cf89c92849b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21dbb2a-4f5e-47d5-9fce-9f6544c24bc5}" ma:internalName="TaxCatchAll" ma:showField="CatchAllData" ma:web="c31f2434-9200-4e37-8d31-cf89c92849b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Κοινή χρήση με λεπτομέρειες"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9C8273-7931-4774-91D8-502966A40FD7}">
  <ds:schemaRefs>
    <ds:schemaRef ds:uri="http://schemas.microsoft.com/sharepoint/v3/contenttype/forms"/>
  </ds:schemaRefs>
</ds:datastoreItem>
</file>

<file path=customXml/itemProps2.xml><?xml version="1.0" encoding="utf-8"?>
<ds:datastoreItem xmlns:ds="http://schemas.openxmlformats.org/officeDocument/2006/customXml" ds:itemID="{07C9FB82-FC5E-43D4-A281-927E5E6831BC}">
  <ds:schemaRefs>
    <ds:schemaRef ds:uri="http://schemas.microsoft.com/office/2006/metadata/properties"/>
    <ds:schemaRef ds:uri="http://schemas.microsoft.com/office/infopath/2007/PartnerControls"/>
    <ds:schemaRef ds:uri="55493a53-471c-4a23-b845-b845b9e4f7d3"/>
    <ds:schemaRef ds:uri="c31f2434-9200-4e37-8d31-cf89c92849b8"/>
  </ds:schemaRefs>
</ds:datastoreItem>
</file>

<file path=customXml/itemProps3.xml><?xml version="1.0" encoding="utf-8"?>
<ds:datastoreItem xmlns:ds="http://schemas.openxmlformats.org/officeDocument/2006/customXml" ds:itemID="{CD1CE020-93A0-4146-B243-A5A2C449A8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493a53-471c-4a23-b845-b845b9e4f7d3"/>
    <ds:schemaRef ds:uri="c31f2434-9200-4e37-8d31-cf89c92849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220</TotalTime>
  <Words>1254</Words>
  <Application>Microsoft Office PowerPoint</Application>
  <PresentationFormat>Ευρεία οθόνη</PresentationFormat>
  <Paragraphs>111</Paragraphs>
  <Slides>15</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15</vt:i4>
      </vt:variant>
    </vt:vector>
  </HeadingPairs>
  <TitlesOfParts>
    <vt:vector size="22" baseType="lpstr">
      <vt:lpstr>Apple Chancery</vt:lpstr>
      <vt:lpstr>Arial</vt:lpstr>
      <vt:lpstr>Calibri</vt:lpstr>
      <vt:lpstr>Calibri Light</vt:lpstr>
      <vt:lpstr>Open Sans</vt:lpstr>
      <vt:lpstr>Wingdings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ΓΕΩΡΓΙΟΣ ΡΟΜΠΟΛΑΣ</cp:lastModifiedBy>
  <cp:revision>48</cp:revision>
  <dcterms:created xsi:type="dcterms:W3CDTF">2025-09-15T07:08:39Z</dcterms:created>
  <dcterms:modified xsi:type="dcterms:W3CDTF">2025-11-24T12:24:59Z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0x010100DDF008E1F5DAA64CBCE9CB481EA441A4</vt:lpwstr>
  </property>
  <property fmtid="{D5CDD505-2E9C-101B-9397-08002B2CF9AE}" pid="3" name="MediaServiceImageTags">
    <vt:lpwstr/>
  </property>
</Properties>
</file>