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1" r:id="rId7"/>
    <p:sldId id="262" r:id="rId8"/>
    <p:sldId id="263" r:id="rId9"/>
    <p:sldId id="264" r:id="rId10"/>
    <p:sldId id="270" r:id="rId11"/>
    <p:sldId id="265" r:id="rId12"/>
    <p:sldId id="268" r:id="rId13"/>
    <p:sldId id="273" r:id="rId14"/>
    <p:sldId id="266" r:id="rId15"/>
    <p:sldId id="271" r:id="rId16"/>
    <p:sldId id="272" r:id="rId17"/>
    <p:sldId id="274" r:id="rId18"/>
    <p:sldId id="267" r:id="rId1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5F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67" autoAdjust="0"/>
    <p:restoredTop sz="94660"/>
  </p:normalViewPr>
  <p:slideViewPr>
    <p:cSldViewPr snapToGrid="0">
      <p:cViewPr varScale="1">
        <p:scale>
          <a:sx n="88" d="100"/>
          <a:sy n="88" d="100"/>
        </p:scale>
        <p:origin x="540"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1DCFB50-49C4-4E22-9568-BAAC83B0DC51}"/>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xmlns="" id="{08FF9A05-F284-43C2-819F-5F34D16273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xmlns="" id="{2E711B30-DF87-4E1C-9900-62342C0B3C0F}"/>
              </a:ext>
            </a:extLst>
          </p:cNvPr>
          <p:cNvSpPr>
            <a:spLocks noGrp="1"/>
          </p:cNvSpPr>
          <p:nvPr>
            <p:ph type="dt" sz="half" idx="10"/>
          </p:nvPr>
        </p:nvSpPr>
        <p:spPr/>
        <p:txBody>
          <a:bodyPr/>
          <a:lstStyle/>
          <a:p>
            <a:fld id="{F33E6163-1012-4086-8A2F-BD1CE37D1CAA}" type="datetimeFigureOut">
              <a:rPr lang="el-GR" smtClean="0"/>
              <a:t>28/11/25</a:t>
            </a:fld>
            <a:endParaRPr lang="el-GR"/>
          </a:p>
        </p:txBody>
      </p:sp>
      <p:sp>
        <p:nvSpPr>
          <p:cNvPr id="5" name="Θέση υποσέλιδου 4">
            <a:extLst>
              <a:ext uri="{FF2B5EF4-FFF2-40B4-BE49-F238E27FC236}">
                <a16:creationId xmlns:a16="http://schemas.microsoft.com/office/drawing/2014/main" xmlns="" id="{0CEBBE78-8CC1-4D6D-A6C3-78F93AED10F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857D6C4E-B08A-4C7A-98D9-F8E43C184E4D}"/>
              </a:ext>
            </a:extLst>
          </p:cNvPr>
          <p:cNvSpPr>
            <a:spLocks noGrp="1"/>
          </p:cNvSpPr>
          <p:nvPr>
            <p:ph type="sldNum" sz="quarter" idx="12"/>
          </p:nvPr>
        </p:nvSpPr>
        <p:spPr/>
        <p:txBody>
          <a:bodyPr/>
          <a:lstStyle/>
          <a:p>
            <a:fld id="{9F549DF2-CF67-4ABF-B039-EACEE06D3FAF}" type="slidenum">
              <a:rPr lang="el-GR" smtClean="0"/>
              <a:t>‹#›</a:t>
            </a:fld>
            <a:endParaRPr lang="el-GR"/>
          </a:p>
        </p:txBody>
      </p:sp>
    </p:spTree>
    <p:extLst>
      <p:ext uri="{BB962C8B-B14F-4D97-AF65-F5344CB8AC3E}">
        <p14:creationId xmlns:p14="http://schemas.microsoft.com/office/powerpoint/2010/main" val="55984637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p14="http://schemas.microsoft.com/office/powerpoint/2010/main" xmlns="" id="{4BBDBEE0-3BE5-41FD-BE6B-38634E4AC8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p14="http://schemas.microsoft.com/office/powerpoint/2010/main" xmlns="" id="{FA5DABFC-DC33-459E-9013-718AD2D15B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p14="http://schemas.microsoft.com/office/powerpoint/2010/main" xmlns="" id="{93C84755-8843-48D3-930C-12F422606F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E6163-1012-4086-8A2F-BD1CE37D1CAA}" type="datetimeFigureOut">
              <a:rPr lang="el-GR" smtClean="0"/>
              <a:t>28/11/25</a:t>
            </a:fld>
            <a:endParaRPr lang="el-GR"/>
          </a:p>
        </p:txBody>
      </p:sp>
      <p:sp>
        <p:nvSpPr>
          <p:cNvPr id="5" name="Θέση υποσέλιδου 4">
            <a:extLst>
              <a:ext uri="{FF2B5EF4-FFF2-40B4-BE49-F238E27FC236}">
                <a16:creationId xmlns:a16="http://schemas.microsoft.com/office/drawing/2014/main" xmlns:p14="http://schemas.microsoft.com/office/powerpoint/2010/main" xmlns="" id="{DE346CD7-3A5A-4034-AA77-97DFE7C1D2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xmlns:p14="http://schemas.microsoft.com/office/powerpoint/2010/main" xmlns="" id="{946AD067-1BAE-4F23-8AC9-0D4E21E6C4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549DF2-CF67-4ABF-B039-EACEE06D3FAF}" type="slidenum">
              <a:rPr lang="el-GR" smtClean="0"/>
              <a:t>‹#›</a:t>
            </a:fld>
            <a:endParaRPr lang="el-GR"/>
          </a:p>
        </p:txBody>
      </p:sp>
    </p:spTree>
    <p:extLst>
      <p:ext uri="{BB962C8B-B14F-4D97-AF65-F5344CB8AC3E}">
        <p14:creationId xmlns:p14="http://schemas.microsoft.com/office/powerpoint/2010/main" val="94779000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xmlns="" id="{44ACA031-F6C6-420F-8CB0-FC151A7A37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4548"/>
            <a:ext cx="12192000" cy="6852264"/>
          </a:xfrm>
          <a:prstGeom prst="rect">
            <a:avLst/>
          </a:prstGeom>
        </p:spPr>
      </p:pic>
      <p:sp>
        <p:nvSpPr>
          <p:cNvPr id="12" name="TextBox 11">
            <a:extLst>
              <a:ext uri="{FF2B5EF4-FFF2-40B4-BE49-F238E27FC236}">
                <a16:creationId xmlns:a16="http://schemas.microsoft.com/office/drawing/2014/main" xmlns="" id="{A2E5BA32-5B47-4C23-B180-4EB255E4918C}"/>
              </a:ext>
            </a:extLst>
          </p:cNvPr>
          <p:cNvSpPr txBox="1"/>
          <p:nvPr/>
        </p:nvSpPr>
        <p:spPr>
          <a:xfrm>
            <a:off x="485115" y="3948998"/>
            <a:ext cx="5106900" cy="1831271"/>
          </a:xfrm>
          <a:prstGeom prst="rect">
            <a:avLst/>
          </a:prstGeom>
          <a:noFill/>
        </p:spPr>
        <p:txBody>
          <a:bodyPr wrap="square">
            <a:spAutoFit/>
          </a:bodyPr>
          <a:lstStyle/>
          <a:p>
            <a:pPr algn="ctr"/>
            <a:r>
              <a:rPr lang="en-GB" sz="1600" b="1" i="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SMART-HUBs</a:t>
            </a:r>
            <a:endParaRPr lang="el-GR" sz="1600" b="1" i="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el-GR" sz="1600" b="1" i="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Βελτίωση της πρόσβασης στην απασχόληση, αναπτύσσοντας δεξιότητες και ικανότητες των νέων υποστηρίζοντας την έξυπνη οικονομική μετάβαση των </a:t>
            </a:r>
            <a:r>
              <a:rPr lang="el-GR" sz="1600" b="1" i="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κοινωνικοπολιτιστικών</a:t>
            </a:r>
            <a:r>
              <a:rPr lang="el-GR" sz="1600" b="1" i="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τουριστικών προορισμών  μέσω της επίδρασης των κόμβων πολιτιστικής Βιομηχανίας </a:t>
            </a:r>
            <a:endParaRPr lang="en-GB" sz="1600" b="1" i="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xmlns="" id="{D45CCBFD-FC1E-4034-A4EB-7EA8209D2468}"/>
              </a:ext>
            </a:extLst>
          </p:cNvPr>
          <p:cNvSpPr txBox="1"/>
          <p:nvPr/>
        </p:nvSpPr>
        <p:spPr>
          <a:xfrm>
            <a:off x="6862453" y="4081432"/>
            <a:ext cx="4271214" cy="1169551"/>
          </a:xfrm>
          <a:prstGeom prst="rect">
            <a:avLst/>
          </a:prstGeom>
          <a:noFill/>
        </p:spPr>
        <p:txBody>
          <a:bodyPr wrap="square">
            <a:spAutoFit/>
          </a:bodyPr>
          <a:lstStyle/>
          <a:p>
            <a:pPr algn="just"/>
            <a:r>
              <a:rPr lang="el-GR" sz="1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The SMART-</a:t>
            </a:r>
            <a:r>
              <a:rPr lang="el-GR" sz="1400" b="1" dirty="0" err="1">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HUBs</a:t>
            </a:r>
            <a:r>
              <a:rPr lang="el-GR" sz="1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 Project</a:t>
            </a:r>
            <a:r>
              <a:rPr lang="en-US" sz="1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 - CoA Profile </a:t>
            </a:r>
            <a:endParaRPr lang="en-US" sz="1400" b="1"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l-GR" sz="1400" b="1"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altLang="el-GR" sz="1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Rompolas Georgios, Project Manager CoA</a:t>
            </a:r>
          </a:p>
          <a:p>
            <a:pPr algn="just"/>
            <a:endParaRPr kumimoji="0" lang="el-GR" altLang="el-GR" sz="1400" b="1" i="0" u="none" strike="noStrike" cap="none" normalizeH="0" baseline="0" dirty="0">
              <a:ln>
                <a:noFill/>
              </a:ln>
              <a:solidFill>
                <a:schemeClr val="accent2">
                  <a:lumMod val="75000"/>
                </a:schemeClr>
              </a:solidFill>
              <a:effectLst/>
              <a:latin typeface="Open Sans" panose="020B0606030504020204" pitchFamily="34" charset="0"/>
              <a:ea typeface="Calibri" panose="020F0502020204030204" pitchFamily="34" charset="0"/>
              <a:cs typeface="Open Sans" panose="020B0606030504020204" pitchFamily="34" charset="0"/>
            </a:endParaRPr>
          </a:p>
          <a:p>
            <a:pPr algn="just"/>
            <a:endParaRPr kumimoji="0" lang="en-US" altLang="el-GR" sz="1400" b="0" i="0" u="none" strike="noStrike" cap="none" normalizeH="0" baseline="0" dirty="0">
              <a:ln>
                <a:noFill/>
              </a:ln>
              <a:solidFill>
                <a:srgbClr val="365F91"/>
              </a:solidFill>
              <a:effectLst/>
              <a:latin typeface="Open Sans" panose="020B0606030504020204" pitchFamily="34" charset="0"/>
              <a:ea typeface="Calibri" panose="020F0502020204030204" pitchFamily="34" charset="0"/>
              <a:cs typeface="Open Sans" panose="020B0606030504020204" pitchFamily="34" charset="0"/>
            </a:endParaRPr>
          </a:p>
        </p:txBody>
      </p:sp>
    </p:spTree>
    <p:extLst>
      <p:ext uri="{BB962C8B-B14F-4D97-AF65-F5344CB8AC3E}">
        <p14:creationId xmlns:p14="http://schemas.microsoft.com/office/powerpoint/2010/main" val="1874092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92CD822-CF0E-2E7A-6F4D-7D9EF4ED3234}"/>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87935967-91A7-E92B-9FB9-A8E6420BE5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2264"/>
          </a:xfrm>
          <a:prstGeom prst="rect">
            <a:avLst/>
          </a:prstGeom>
        </p:spPr>
      </p:pic>
      <p:sp>
        <p:nvSpPr>
          <p:cNvPr id="2" name="Title 1">
            <a:extLst>
              <a:ext uri="{FF2B5EF4-FFF2-40B4-BE49-F238E27FC236}">
                <a16:creationId xmlns:a16="http://schemas.microsoft.com/office/drawing/2014/main" xmlns="" id="{69874ABD-ED17-3475-0A95-B1D5CAD12D72}"/>
              </a:ext>
            </a:extLst>
          </p:cNvPr>
          <p:cNvSpPr txBox="1">
            <a:spLocks/>
          </p:cNvSpPr>
          <p:nvPr/>
        </p:nvSpPr>
        <p:spPr>
          <a:xfrm>
            <a:off x="838200" y="1768615"/>
            <a:ext cx="10515600" cy="5203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xmlns="" id="{9997E3AA-0345-5594-4859-D2858CDE147B}"/>
              </a:ext>
            </a:extLst>
          </p:cNvPr>
          <p:cNvSpPr txBox="1"/>
          <p:nvPr/>
        </p:nvSpPr>
        <p:spPr>
          <a:xfrm>
            <a:off x="-131234" y="1167306"/>
            <a:ext cx="12454467" cy="2739211"/>
          </a:xfrm>
          <a:prstGeom prst="rect">
            <a:avLst/>
          </a:prstGeom>
          <a:noFill/>
        </p:spPr>
        <p:txBody>
          <a:bodyPr wrap="square">
            <a:spAutoFit/>
          </a:bodyPr>
          <a:lstStyle/>
          <a:p>
            <a:pPr algn="ctr"/>
            <a:r>
              <a:rPr lang="el-GR" sz="28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Σχέδιο υλοποίησης του έργου</a:t>
            </a:r>
            <a:endParaRPr lang="en-US" sz="1800" b="1" i="0" u="none" strike="noStrike" baseline="0" dirty="0">
              <a:solidFill>
                <a:srgbClr val="000000"/>
              </a:solidFill>
              <a:latin typeface="Calibri" panose="020F0502020204030204" pitchFamily="34" charset="0"/>
            </a:endParaRPr>
          </a:p>
          <a:p>
            <a:pPr algn="ctr"/>
            <a:endParaRPr lang="en-US" b="1" dirty="0">
              <a:solidFill>
                <a:srgbClr val="000000"/>
              </a:solidFill>
              <a:latin typeface="Calibri" panose="020F0502020204030204" pitchFamily="34" charset="0"/>
            </a:endParaRPr>
          </a:p>
          <a:p>
            <a:pPr algn="ctr"/>
            <a:endParaRPr lang="en-US" sz="1800" b="1" i="0" u="none" strike="noStrike" baseline="0" dirty="0">
              <a:solidFill>
                <a:srgbClr val="000000"/>
              </a:solidFill>
              <a:latin typeface="Calibri" panose="020F0502020204030204" pitchFamily="34" charset="0"/>
            </a:endParaRPr>
          </a:p>
          <a:p>
            <a:pPr algn="ctr"/>
            <a:endParaRPr lang="en-US" b="1" dirty="0">
              <a:solidFill>
                <a:srgbClr val="000000"/>
              </a:solidFill>
              <a:latin typeface="Calibri" panose="020F0502020204030204" pitchFamily="34" charset="0"/>
            </a:endParaRPr>
          </a:p>
          <a:p>
            <a:pPr algn="ctr"/>
            <a:endParaRPr lang="en-US" sz="1800" b="1" i="0" u="none" strike="noStrike" baseline="0" dirty="0">
              <a:solidFill>
                <a:srgbClr val="000000"/>
              </a:solidFill>
              <a:latin typeface="Calibri" panose="020F0502020204030204" pitchFamily="34" charset="0"/>
            </a:endParaRPr>
          </a:p>
          <a:p>
            <a:pPr algn="ctr"/>
            <a:endParaRPr lang="en-US" b="1" dirty="0">
              <a:solidFill>
                <a:srgbClr val="000000"/>
              </a:solidFill>
              <a:latin typeface="Calibri" panose="020F0502020204030204" pitchFamily="34" charset="0"/>
            </a:endParaRPr>
          </a:p>
          <a:p>
            <a:pPr algn="ctr"/>
            <a:endParaRPr lang="en-US" sz="1800" b="1" i="0" u="none" strike="noStrike" baseline="0" dirty="0">
              <a:solidFill>
                <a:srgbClr val="000000"/>
              </a:solidFill>
              <a:latin typeface="Calibri" panose="020F0502020204030204" pitchFamily="34" charset="0"/>
            </a:endParaRPr>
          </a:p>
          <a:p>
            <a:pPr algn="ctr"/>
            <a:endParaRPr lang="en-US" b="1" dirty="0">
              <a:solidFill>
                <a:srgbClr val="000000"/>
              </a:solidFill>
              <a:latin typeface="Calibri" panose="020F0502020204030204" pitchFamily="34" charset="0"/>
            </a:endParaRPr>
          </a:p>
          <a:p>
            <a:pPr algn="ctr"/>
            <a:endParaRPr lang="en-US" sz="1800" b="0" i="0" u="none" strike="noStrike" baseline="0" dirty="0">
              <a:solidFill>
                <a:srgbClr val="000000"/>
              </a:solidFill>
              <a:latin typeface="Calibri" panose="020F0502020204030204" pitchFamily="34" charset="0"/>
            </a:endParaRPr>
          </a:p>
        </p:txBody>
      </p:sp>
      <p:pic>
        <p:nvPicPr>
          <p:cNvPr id="5" name="Εικόνα 4">
            <a:extLst>
              <a:ext uri="{FF2B5EF4-FFF2-40B4-BE49-F238E27FC236}">
                <a16:creationId xmlns:a16="http://schemas.microsoft.com/office/drawing/2014/main" xmlns="" id="{EC1605AF-AF25-587E-C893-2F881D3D339B}"/>
              </a:ext>
            </a:extLst>
          </p:cNvPr>
          <p:cNvPicPr>
            <a:picLocks noChangeAspect="1"/>
          </p:cNvPicPr>
          <p:nvPr/>
        </p:nvPicPr>
        <p:blipFill>
          <a:blip r:embed="rId3"/>
          <a:stretch>
            <a:fillRect/>
          </a:stretch>
        </p:blipFill>
        <p:spPr>
          <a:xfrm>
            <a:off x="2937933" y="1768614"/>
            <a:ext cx="6604000" cy="4260755"/>
          </a:xfrm>
          <a:prstGeom prst="rect">
            <a:avLst/>
          </a:prstGeom>
        </p:spPr>
      </p:pic>
    </p:spTree>
    <p:extLst>
      <p:ext uri="{BB962C8B-B14F-4D97-AF65-F5344CB8AC3E}">
        <p14:creationId xmlns:p14="http://schemas.microsoft.com/office/powerpoint/2010/main" val="2231240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4D47076-5636-EF74-5D9B-1ADA65DE8971}"/>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92B9B375-C679-73B1-4AA4-899821F99A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934"/>
            <a:ext cx="12192000" cy="6852264"/>
          </a:xfrm>
          <a:prstGeom prst="rect">
            <a:avLst/>
          </a:prstGeom>
        </p:spPr>
      </p:pic>
      <p:sp>
        <p:nvSpPr>
          <p:cNvPr id="3" name="TextBox 2">
            <a:extLst>
              <a:ext uri="{FF2B5EF4-FFF2-40B4-BE49-F238E27FC236}">
                <a16:creationId xmlns:a16="http://schemas.microsoft.com/office/drawing/2014/main" xmlns="" id="{6EDDC3D6-D5AF-ADFB-2C6D-096B91995CF1}"/>
              </a:ext>
            </a:extLst>
          </p:cNvPr>
          <p:cNvSpPr txBox="1"/>
          <p:nvPr/>
        </p:nvSpPr>
        <p:spPr>
          <a:xfrm>
            <a:off x="228600" y="1194587"/>
            <a:ext cx="11700933" cy="4401205"/>
          </a:xfrm>
          <a:prstGeom prst="rect">
            <a:avLst/>
          </a:prstGeom>
          <a:noFill/>
        </p:spPr>
        <p:txBody>
          <a:bodyPr wrap="square">
            <a:spAutoFit/>
          </a:bodyPr>
          <a:lstStyle/>
          <a:p>
            <a:pPr algn="ctr"/>
            <a:r>
              <a:rPr lang="el-GR" sz="32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Αποτελέσματα του σχεδίου</a:t>
            </a:r>
          </a:p>
          <a:p>
            <a:pPr algn="ctr"/>
            <a:endParaRPr lang="en-US" sz="3200" b="0" i="0" u="none" strike="noStrike" baseline="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lnSpc>
                <a:spcPct val="150000"/>
              </a:lnSpc>
              <a:buFont typeface="Arial" panose="020B0604020202020204" pitchFamily="34" charset="0"/>
              <a:buChar char="•"/>
            </a:pPr>
            <a:r>
              <a:rPr lang="el-GR"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Διασυνοριακή ανάλυση κοινών εκπαιδευτικών και επαγγελματικών αναγκών, που παρουσιάζεται μέσω ενός βίντεο μέσω αφηγήσεως.</a:t>
            </a:r>
          </a:p>
          <a:p>
            <a:pPr marL="285750" indent="-285750" algn="just">
              <a:lnSpc>
                <a:spcPct val="150000"/>
              </a:lnSpc>
              <a:buFont typeface="Arial" panose="020B0604020202020204" pitchFamily="34" charset="0"/>
              <a:buChar char="•"/>
            </a:pPr>
            <a:r>
              <a:rPr lang="el-GR"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Έξι καινοτόμες εγκαταστάσεις που θα επιτρέψουν τη τελειοποίηση της διαχείρισης, της διατήρησης και της απόλαυσης των αναγνωρισμένων πολιτιστικών αγαθών μέσω προγραμμάτων κατάρτισης και ανάπτυξης ικανοτήτων</a:t>
            </a:r>
          </a:p>
          <a:p>
            <a:pPr marL="285750" indent="-285750" algn="just">
              <a:lnSpc>
                <a:spcPct val="150000"/>
              </a:lnSpc>
              <a:buFont typeface="Arial" panose="020B0604020202020204" pitchFamily="34" charset="0"/>
              <a:buChar char="•"/>
            </a:pPr>
            <a:r>
              <a:rPr lang="el-GR"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Μια κοινή καινοτόμο πλατφόρμα ηλεκτρονικής μάθησης για τον πολιτιστικό και τουριστικό τομέα, η οποία θα παρέχει υπηρεσίες πολιτιστικής εκπαίδευσης για την ενίσχυση της μοναδικής επίτευξης των πολιτιστικών ταυτοτήτων των περιφερειών</a:t>
            </a:r>
            <a:r>
              <a:rPr lang="en-US" sz="16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p>
          <a:p>
            <a:pPr marL="285750" indent="-285750" algn="just">
              <a:lnSpc>
                <a:spcPct val="150000"/>
              </a:lnSpc>
              <a:buFont typeface="Arial" panose="020B0604020202020204" pitchFamily="34" charset="0"/>
              <a:buChar char="•"/>
            </a:pPr>
            <a:r>
              <a:rPr lang="el-GR"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Ένα ενσωματωμένο πρόγραμμα ενδυνάμωσης των δεξιοτήτων με τη συμμετοχή δημόσιων και ιδιωτικών φορέων και έξι δημιουργικές πολιτιστικές εκδηλώσεις που θα προσελκύσουν επισκέπτες μέσω της συνδυασμένης εικονικής και φυσικής εμπειρίας.</a:t>
            </a:r>
          </a:p>
          <a:p>
            <a:pPr marL="285750" indent="-285750" algn="just">
              <a:lnSpc>
                <a:spcPct val="150000"/>
              </a:lnSpc>
              <a:buFont typeface="Arial" panose="020B0604020202020204" pitchFamily="34" charset="0"/>
              <a:buChar char="•"/>
            </a:pPr>
            <a:r>
              <a:rPr lang="el-GR"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Δύο εκπαιδευτικά προγράμματα που θα υλοποιηθούν από τους κόμβους  </a:t>
            </a: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Hubs</a:t>
            </a:r>
            <a:r>
              <a:rPr lang="el-GR"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CCIs</a:t>
            </a:r>
            <a:r>
              <a:rPr lang="el-GR"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για την ανάπτυξη βελτιωμένων ψηφιακών υπηρεσιών σε τουριστικούς προορισμούς, προς όφελος των NEET.</a:t>
            </a:r>
            <a:endParaRPr lang="en-US" sz="16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66107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1CE46F9-A4A4-E0C9-953D-76101EB3A4D9}"/>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4BCE1405-C177-C175-68E7-E5782D6F6E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2264"/>
          </a:xfrm>
          <a:prstGeom prst="rect">
            <a:avLst/>
          </a:prstGeom>
        </p:spPr>
      </p:pic>
      <p:sp>
        <p:nvSpPr>
          <p:cNvPr id="3" name="TextBox 2">
            <a:extLst>
              <a:ext uri="{FF2B5EF4-FFF2-40B4-BE49-F238E27FC236}">
                <a16:creationId xmlns:a16="http://schemas.microsoft.com/office/drawing/2014/main" xmlns="" id="{19161480-2382-C7B9-161C-193984807DC1}"/>
              </a:ext>
            </a:extLst>
          </p:cNvPr>
          <p:cNvSpPr txBox="1"/>
          <p:nvPr/>
        </p:nvSpPr>
        <p:spPr>
          <a:xfrm>
            <a:off x="753532" y="1194587"/>
            <a:ext cx="10803467" cy="4062651"/>
          </a:xfrm>
          <a:prstGeom prst="rect">
            <a:avLst/>
          </a:prstGeom>
          <a:noFill/>
        </p:spPr>
        <p:txBody>
          <a:bodyPr wrap="square">
            <a:spAutoFit/>
          </a:bodyPr>
          <a:lstStyle/>
          <a:p>
            <a:pPr algn="ctr">
              <a:lnSpc>
                <a:spcPct val="150000"/>
              </a:lnSpc>
            </a:pPr>
            <a:r>
              <a:rPr lang="el-GR" sz="28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Αναμενόμενα αποτελέσματα</a:t>
            </a:r>
            <a:endParaRPr lang="en-US" sz="28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gn="just">
              <a:lnSpc>
                <a:spcPct val="150000"/>
              </a:lnSpc>
              <a:buFont typeface="Arial" panose="020B0604020202020204" pitchFamily="34" charset="0"/>
              <a:buChar char="•"/>
            </a:pPr>
            <a:r>
              <a:rPr lang="el-GR" sz="2400" dirty="0">
                <a:latin typeface="Open Sans" panose="020B0606030504020204" pitchFamily="34" charset="0"/>
                <a:ea typeface="Open Sans" panose="020B0606030504020204" pitchFamily="34" charset="0"/>
                <a:cs typeface="Open Sans" panose="020B0606030504020204" pitchFamily="34" charset="0"/>
              </a:rPr>
              <a:t>Βελτιωμένη απασχόληση - πρόσληψη και δεξιότητες των NEET</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457200" indent="-457200" algn="just">
              <a:lnSpc>
                <a:spcPct val="150000"/>
              </a:lnSpc>
              <a:buFont typeface="Arial" panose="020B0604020202020204" pitchFamily="34" charset="0"/>
              <a:buChar char="•"/>
            </a:pPr>
            <a:r>
              <a:rPr lang="el-GR" sz="2400" dirty="0">
                <a:latin typeface="Open Sans" panose="020B0606030504020204" pitchFamily="34" charset="0"/>
                <a:ea typeface="Open Sans" panose="020B0606030504020204" pitchFamily="34" charset="0"/>
                <a:cs typeface="Open Sans" panose="020B0606030504020204" pitchFamily="34" charset="0"/>
              </a:rPr>
              <a:t>Ενίσχυση των ψηφιακών και πράσινων ικανοτήτων στους τομείς του τουρισμού και των πολιτιστικών και δημιουργικών βιομηχανιών</a:t>
            </a:r>
          </a:p>
          <a:p>
            <a:pPr marL="457200" indent="-457200" algn="just">
              <a:lnSpc>
                <a:spcPct val="150000"/>
              </a:lnSpc>
              <a:buFont typeface="Arial" panose="020B0604020202020204" pitchFamily="34" charset="0"/>
              <a:buChar char="•"/>
            </a:pPr>
            <a:r>
              <a:rPr lang="el-GR" sz="2400" dirty="0">
                <a:latin typeface="Open Sans" panose="020B0606030504020204" pitchFamily="34" charset="0"/>
                <a:ea typeface="Open Sans" panose="020B0606030504020204" pitchFamily="34" charset="0"/>
                <a:cs typeface="Open Sans" panose="020B0606030504020204" pitchFamily="34" charset="0"/>
              </a:rPr>
              <a:t>Αναζωογόνηση της πολιτιστικής κληρονομιάς με ψηφιακά μέσα</a:t>
            </a:r>
          </a:p>
          <a:p>
            <a:pPr marL="457200" indent="-457200" algn="just">
              <a:lnSpc>
                <a:spcPct val="150000"/>
              </a:lnSpc>
              <a:buFont typeface="Arial" panose="020B0604020202020204" pitchFamily="34" charset="0"/>
              <a:buChar char="•"/>
            </a:pPr>
            <a:r>
              <a:rPr lang="el-GR" sz="2400" dirty="0">
                <a:latin typeface="Open Sans" panose="020B0606030504020204" pitchFamily="34" charset="0"/>
                <a:ea typeface="Open Sans" panose="020B0606030504020204" pitchFamily="34" charset="0"/>
                <a:cs typeface="Open Sans" panose="020B0606030504020204" pitchFamily="34" charset="0"/>
              </a:rPr>
              <a:t>Ανάπτυξη της διασυνοριακής συνεργασίας</a:t>
            </a:r>
          </a:p>
          <a:p>
            <a:pPr marL="457200" indent="-457200" algn="just">
              <a:lnSpc>
                <a:spcPct val="150000"/>
              </a:lnSpc>
              <a:buFont typeface="Arial" panose="020B0604020202020204" pitchFamily="34" charset="0"/>
              <a:buChar char="•"/>
            </a:pPr>
            <a:r>
              <a:rPr lang="el-GR" sz="2400" dirty="0">
                <a:latin typeface="Open Sans" panose="020B0606030504020204" pitchFamily="34" charset="0"/>
                <a:ea typeface="Open Sans" panose="020B0606030504020204" pitchFamily="34" charset="0"/>
                <a:cs typeface="Open Sans" panose="020B0606030504020204" pitchFamily="34" charset="0"/>
              </a:rPr>
              <a:t>Ενισχυμένη κοινωνικοοικονομική ένταξη στην Ελλάδα και την Ιταλία</a:t>
            </a:r>
            <a:endParaRPr lang="en-US" sz="32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05898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5E6730D-EAA7-A338-AC82-46902E6181CE}"/>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A04E1B21-EBB2-EBD5-9376-9F707EB1FA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2264"/>
          </a:xfrm>
          <a:prstGeom prst="rect">
            <a:avLst/>
          </a:prstGeom>
        </p:spPr>
      </p:pic>
      <p:sp>
        <p:nvSpPr>
          <p:cNvPr id="3" name="TextBox 2">
            <a:extLst>
              <a:ext uri="{FF2B5EF4-FFF2-40B4-BE49-F238E27FC236}">
                <a16:creationId xmlns:a16="http://schemas.microsoft.com/office/drawing/2014/main" xmlns="" id="{A04F32D2-2B8F-FA97-34D4-DAF899DBB94E}"/>
              </a:ext>
            </a:extLst>
          </p:cNvPr>
          <p:cNvSpPr txBox="1"/>
          <p:nvPr/>
        </p:nvSpPr>
        <p:spPr>
          <a:xfrm>
            <a:off x="1" y="1176868"/>
            <a:ext cx="6315906" cy="4339650"/>
          </a:xfrm>
          <a:prstGeom prst="rect">
            <a:avLst/>
          </a:prstGeom>
          <a:noFill/>
        </p:spPr>
        <p:txBody>
          <a:bodyPr wrap="square">
            <a:spAutoFit/>
          </a:bodyPr>
          <a:lstStyle/>
          <a:p>
            <a:pPr algn="ctr"/>
            <a:r>
              <a:rPr lang="el-GR" sz="2800" b="1" dirty="0">
                <a:solidFill>
                  <a:schemeClr val="accent2">
                    <a:lumMod val="75000"/>
                  </a:schemeClr>
                </a:solidFill>
              </a:rPr>
              <a:t>Η σημασία του έργου SMART-</a:t>
            </a:r>
            <a:r>
              <a:rPr lang="el-GR" sz="2800" b="1" dirty="0" err="1">
                <a:solidFill>
                  <a:schemeClr val="accent2">
                    <a:lumMod val="75000"/>
                  </a:schemeClr>
                </a:solidFill>
              </a:rPr>
              <a:t>HUBs</a:t>
            </a:r>
            <a:r>
              <a:rPr lang="el-GR" sz="2800" b="1" dirty="0">
                <a:solidFill>
                  <a:schemeClr val="accent2">
                    <a:lumMod val="75000"/>
                  </a:schemeClr>
                </a:solidFill>
              </a:rPr>
              <a:t> για την Επικράτεια του RWG</a:t>
            </a:r>
            <a:endParaRPr lang="en-US" sz="2800" b="1" dirty="0">
              <a:solidFill>
                <a:schemeClr val="accent2">
                  <a:lumMod val="75000"/>
                </a:schemeClr>
              </a:solidFill>
            </a:endParaRPr>
          </a:p>
          <a:p>
            <a:pPr algn="ctr"/>
            <a:endParaRPr lang="en-US" sz="2800" b="1" dirty="0"/>
          </a:p>
          <a:p>
            <a:pPr marL="285750" indent="-285750" algn="just">
              <a:lnSpc>
                <a:spcPct val="15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CCI </a:t>
            </a:r>
            <a:r>
              <a:rPr lang="el-GR" sz="1600" dirty="0">
                <a:latin typeface="Open Sans" panose="020B0606030504020204" pitchFamily="34" charset="0"/>
                <a:ea typeface="Open Sans" panose="020B0606030504020204" pitchFamily="34" charset="0"/>
                <a:cs typeface="Open Sans" panose="020B0606030504020204" pitchFamily="34" charset="0"/>
              </a:rPr>
              <a:t>στο επίκεντρο των περιφερειακών πολιτικών</a:t>
            </a: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lnSpc>
                <a:spcPct val="150000"/>
              </a:lnSpc>
              <a:buFont typeface="Arial" panose="020B0604020202020204" pitchFamily="34" charset="0"/>
              <a:buChar char="•"/>
            </a:pPr>
            <a:r>
              <a:rPr lang="el-GR" sz="1600" dirty="0">
                <a:latin typeface="Open Sans" panose="020B0606030504020204" pitchFamily="34" charset="0"/>
                <a:ea typeface="Open Sans" panose="020B0606030504020204" pitchFamily="34" charset="0"/>
                <a:cs typeface="Open Sans" panose="020B0606030504020204" pitchFamily="34" charset="0"/>
              </a:rPr>
              <a:t>Συμβατότητα με άλλα έργα του </a:t>
            </a:r>
            <a:r>
              <a:rPr lang="en-US" sz="1600" dirty="0">
                <a:latin typeface="Open Sans" panose="020B0606030504020204" pitchFamily="34" charset="0"/>
                <a:ea typeface="Open Sans" panose="020B0606030504020204" pitchFamily="34" charset="0"/>
                <a:cs typeface="Open Sans" panose="020B0606030504020204" pitchFamily="34" charset="0"/>
              </a:rPr>
              <a:t>CCI (</a:t>
            </a:r>
            <a:r>
              <a:rPr lang="en-US" sz="1600" dirty="0" err="1">
                <a:latin typeface="Open Sans" panose="020B0606030504020204" pitchFamily="34" charset="0"/>
                <a:ea typeface="Open Sans" panose="020B0606030504020204" pitchFamily="34" charset="0"/>
                <a:cs typeface="Open Sans" panose="020B0606030504020204" pitchFamily="34" charset="0"/>
              </a:rPr>
              <a:t>DigiContent</a:t>
            </a:r>
            <a:r>
              <a:rPr lang="en-US" sz="1600" dirty="0">
                <a:latin typeface="Open Sans" panose="020B0606030504020204" pitchFamily="34" charset="0"/>
                <a:ea typeface="Open Sans" panose="020B0606030504020204" pitchFamily="34" charset="0"/>
                <a:cs typeface="Open Sans" panose="020B0606030504020204" pitchFamily="34" charset="0"/>
              </a:rPr>
              <a:t>, CHERRY, SPARC, </a:t>
            </a:r>
            <a:r>
              <a:rPr lang="el-GR" sz="1600" dirty="0">
                <a:latin typeface="Open Sans" panose="020B0606030504020204" pitchFamily="34" charset="0"/>
                <a:ea typeface="Open Sans" panose="020B0606030504020204" pitchFamily="34" charset="0"/>
                <a:cs typeface="Open Sans" panose="020B0606030504020204" pitchFamily="34" charset="0"/>
              </a:rPr>
              <a:t>"</a:t>
            </a:r>
            <a:r>
              <a:rPr lang="el-GR" sz="1600" dirty="0" err="1">
                <a:latin typeface="Open Sans" panose="020B0606030504020204" pitchFamily="34" charset="0"/>
                <a:ea typeface="Open Sans" panose="020B0606030504020204" pitchFamily="34" charset="0"/>
                <a:cs typeface="Open Sans" panose="020B0606030504020204" pitchFamily="34" charset="0"/>
              </a:rPr>
              <a:t>Aetolian</a:t>
            </a:r>
            <a:r>
              <a:rPr lang="el-GR" sz="1600" dirty="0">
                <a:latin typeface="Open Sans" panose="020B0606030504020204" pitchFamily="34" charset="0"/>
                <a:ea typeface="Open Sans" panose="020B0606030504020204" pitchFamily="34" charset="0"/>
                <a:cs typeface="Open Sans" panose="020B0606030504020204" pitchFamily="34" charset="0"/>
              </a:rPr>
              <a:t> </a:t>
            </a:r>
            <a:r>
              <a:rPr lang="el-GR" sz="1600" dirty="0" err="1">
                <a:latin typeface="Open Sans" panose="020B0606030504020204" pitchFamily="34" charset="0"/>
                <a:ea typeface="Open Sans" panose="020B0606030504020204" pitchFamily="34" charset="0"/>
                <a:cs typeface="Open Sans" panose="020B0606030504020204" pitchFamily="34" charset="0"/>
              </a:rPr>
              <a:t>Hospitality</a:t>
            </a:r>
            <a:r>
              <a:rPr lang="en-US" sz="1600" dirty="0">
                <a:latin typeface="Open Sans" panose="020B0606030504020204" pitchFamily="34" charset="0"/>
                <a:ea typeface="Open Sans" panose="020B0606030504020204" pitchFamily="34" charset="0"/>
                <a:cs typeface="Open Sans" panose="020B0606030504020204" pitchFamily="34" charset="0"/>
              </a:rPr>
              <a:t> I &amp; II, </a:t>
            </a:r>
            <a:r>
              <a:rPr lang="el-GR" sz="1600" dirty="0">
                <a:latin typeface="Open Sans" panose="020B0606030504020204" pitchFamily="34" charset="0"/>
                <a:ea typeface="Open Sans" panose="020B0606030504020204" pitchFamily="34" charset="0"/>
                <a:cs typeface="Open Sans" panose="020B0606030504020204" pitchFamily="34" charset="0"/>
              </a:rPr>
              <a:t> </a:t>
            </a:r>
            <a:r>
              <a:rPr lang="en-US" sz="1600" dirty="0">
                <a:latin typeface="Open Sans" panose="020B0606030504020204" pitchFamily="34" charset="0"/>
                <a:ea typeface="Open Sans" panose="020B0606030504020204" pitchFamily="34" charset="0"/>
                <a:cs typeface="Open Sans" panose="020B0606030504020204" pitchFamily="34" charset="0"/>
              </a:rPr>
              <a:t>etc.) </a:t>
            </a:r>
          </a:p>
          <a:p>
            <a:pPr marL="285750" indent="-285750" algn="just">
              <a:lnSpc>
                <a:spcPct val="150000"/>
              </a:lnSpc>
              <a:buFont typeface="Arial" panose="020B0604020202020204" pitchFamily="34" charset="0"/>
              <a:buChar char="•"/>
            </a:pPr>
            <a:r>
              <a:rPr lang="el-GR" sz="1600" dirty="0">
                <a:latin typeface="Open Sans" panose="020B0606030504020204" pitchFamily="34" charset="0"/>
                <a:ea typeface="Open Sans" panose="020B0606030504020204" pitchFamily="34" charset="0"/>
                <a:cs typeface="Open Sans" panose="020B0606030504020204" pitchFamily="34" charset="0"/>
              </a:rPr>
              <a:t>Κεφαλαιοποίηση των αποτελεσμάτων του στρατηγικού σχεδίου </a:t>
            </a:r>
            <a:r>
              <a:rPr lang="en-US" sz="1600" dirty="0">
                <a:latin typeface="Open Sans" panose="020B0606030504020204" pitchFamily="34" charset="0"/>
                <a:ea typeface="Open Sans" panose="020B0606030504020204" pitchFamily="34" charset="0"/>
                <a:cs typeface="Open Sans" panose="020B0606030504020204" pitchFamily="34" charset="0"/>
              </a:rPr>
              <a:t>“CREATIVE@HUBs”</a:t>
            </a:r>
          </a:p>
          <a:p>
            <a:pPr marL="285750" indent="-285750" algn="just">
              <a:lnSpc>
                <a:spcPct val="150000"/>
              </a:lnSpc>
              <a:buFont typeface="Arial" panose="020B0604020202020204" pitchFamily="34" charset="0"/>
              <a:buChar char="•"/>
            </a:pPr>
            <a:r>
              <a:rPr lang="el-GR" sz="1600" dirty="0">
                <a:latin typeface="Open Sans" panose="020B0606030504020204" pitchFamily="34" charset="0"/>
                <a:ea typeface="Open Sans" panose="020B0606030504020204" pitchFamily="34" charset="0"/>
                <a:cs typeface="Open Sans" panose="020B0606030504020204" pitchFamily="34" charset="0"/>
              </a:rPr>
              <a:t>Περαιτέρω αξιοποίηση των </a:t>
            </a:r>
            <a:r>
              <a:rPr lang="el-GR" sz="1600" dirty="0" err="1">
                <a:latin typeface="Open Sans" panose="020B0606030504020204" pitchFamily="34" charset="0"/>
                <a:ea typeface="Open Sans" panose="020B0606030504020204" pitchFamily="34" charset="0"/>
                <a:cs typeface="Open Sans" panose="020B0606030504020204" pitchFamily="34" charset="0"/>
              </a:rPr>
              <a:t>HUBs</a:t>
            </a:r>
            <a:r>
              <a:rPr lang="el-GR" sz="1600" dirty="0">
                <a:latin typeface="Open Sans" panose="020B0606030504020204" pitchFamily="34" charset="0"/>
                <a:ea typeface="Open Sans" panose="020B0606030504020204" pitchFamily="34" charset="0"/>
                <a:cs typeface="Open Sans" panose="020B0606030504020204" pitchFamily="34" charset="0"/>
              </a:rPr>
              <a:t> Πάτρας, Μεσολογγίου και Αγρινίου με εξειδικευμένο εξοπλισμό για την οικοδόμηση πράσινων και ψηφιακών δεξιοτήτων</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Εικόνα 7">
            <a:extLst>
              <a:ext uri="{FF2B5EF4-FFF2-40B4-BE49-F238E27FC236}">
                <a16:creationId xmlns:a16="http://schemas.microsoft.com/office/drawing/2014/main" xmlns="" id="{3C7CBBA2-33AB-17BB-92B4-9654B45528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6202" y="1431653"/>
            <a:ext cx="5655503" cy="4524402"/>
          </a:xfrm>
          <a:prstGeom prst="rect">
            <a:avLst/>
          </a:prstGeom>
        </p:spPr>
      </p:pic>
    </p:spTree>
    <p:extLst>
      <p:ext uri="{BB962C8B-B14F-4D97-AF65-F5344CB8AC3E}">
        <p14:creationId xmlns:p14="http://schemas.microsoft.com/office/powerpoint/2010/main" val="639164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6B80496-962E-3030-3022-B330619CF95F}"/>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C548077F-8B83-CAFB-D308-E6D3330DF6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2264"/>
          </a:xfrm>
          <a:prstGeom prst="rect">
            <a:avLst/>
          </a:prstGeom>
        </p:spPr>
      </p:pic>
      <p:sp>
        <p:nvSpPr>
          <p:cNvPr id="5" name="TextBox 4">
            <a:extLst>
              <a:ext uri="{FF2B5EF4-FFF2-40B4-BE49-F238E27FC236}">
                <a16:creationId xmlns:a16="http://schemas.microsoft.com/office/drawing/2014/main" xmlns="" id="{3DC5DEB5-0665-067C-9745-BAE37AD4AF67}"/>
              </a:ext>
            </a:extLst>
          </p:cNvPr>
          <p:cNvSpPr txBox="1"/>
          <p:nvPr/>
        </p:nvSpPr>
        <p:spPr>
          <a:xfrm>
            <a:off x="2723619" y="1203923"/>
            <a:ext cx="6778626" cy="1323439"/>
          </a:xfrm>
          <a:prstGeom prst="rect">
            <a:avLst/>
          </a:prstGeom>
          <a:noFill/>
        </p:spPr>
        <p:txBody>
          <a:bodyPr wrap="square">
            <a:spAutoFit/>
          </a:bodyPr>
          <a:lstStyle/>
          <a:p>
            <a:pPr algn="just"/>
            <a:r>
              <a:rPr lang="el-GR" sz="2000" b="1" dirty="0">
                <a:solidFill>
                  <a:schemeClr val="accent2">
                    <a:lumMod val="75000"/>
                  </a:schemeClr>
                </a:solidFill>
              </a:rPr>
              <a:t>Η σημασία του έργου SMART-</a:t>
            </a:r>
            <a:r>
              <a:rPr lang="el-GR" sz="2000" b="1" dirty="0" err="1">
                <a:solidFill>
                  <a:schemeClr val="accent2">
                    <a:lumMod val="75000"/>
                  </a:schemeClr>
                </a:solidFill>
              </a:rPr>
              <a:t>HUBs</a:t>
            </a:r>
            <a:r>
              <a:rPr lang="el-GR" sz="2000" b="1" dirty="0">
                <a:solidFill>
                  <a:schemeClr val="accent2">
                    <a:lumMod val="75000"/>
                  </a:schemeClr>
                </a:solidFill>
              </a:rPr>
              <a:t> για την Επικράτεια της </a:t>
            </a:r>
            <a:r>
              <a:rPr lang="en-US" sz="2000" b="1" dirty="0">
                <a:solidFill>
                  <a:schemeClr val="accent2">
                    <a:lumMod val="75000"/>
                  </a:schemeClr>
                </a:solidFill>
              </a:rPr>
              <a:t>RWG </a:t>
            </a:r>
            <a:endParaRPr lang="el-GR" sz="2000" b="1" dirty="0">
              <a:solidFill>
                <a:schemeClr val="accent2">
                  <a:lumMod val="75000"/>
                </a:schemeClr>
              </a:solidFill>
            </a:endParaRPr>
          </a:p>
          <a:p>
            <a:pPr algn="just"/>
            <a:endParaRPr lang="en-US" sz="2000" b="1" dirty="0">
              <a:solidFill>
                <a:schemeClr val="accent2">
                  <a:lumMod val="75000"/>
                </a:schemeClr>
              </a:solidFill>
            </a:endParaRPr>
          </a:p>
          <a:p>
            <a:pPr>
              <a:buNone/>
            </a:pPr>
            <a:endParaRPr lang="el-GR" sz="2000" b="1" kern="100" dirty="0">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xmlns="" id="{890B9225-56D8-632C-E78D-F82C3CEEFB6A}"/>
              </a:ext>
            </a:extLst>
          </p:cNvPr>
          <p:cNvSpPr txBox="1"/>
          <p:nvPr/>
        </p:nvSpPr>
        <p:spPr>
          <a:xfrm>
            <a:off x="228598" y="1968099"/>
            <a:ext cx="11768667" cy="3517886"/>
          </a:xfrm>
          <a:prstGeom prst="rect">
            <a:avLst/>
          </a:prstGeom>
          <a:noFill/>
        </p:spPr>
        <p:txBody>
          <a:bodyPr wrap="square">
            <a:spAutoFit/>
          </a:bodyPr>
          <a:lstStyle/>
          <a:p>
            <a:pPr algn="just">
              <a:lnSpc>
                <a:spcPct val="150000"/>
              </a:lnSpc>
              <a:buNone/>
            </a:pPr>
            <a:r>
              <a:rPr lang="el-GR" sz="1500" kern="100" dirty="0">
                <a:latin typeface="Open Sans" panose="020B0606030504020204" pitchFamily="34" charset="0"/>
                <a:ea typeface="Open Sans" panose="020B0606030504020204" pitchFamily="34" charset="0"/>
                <a:cs typeface="Open Sans" panose="020B0606030504020204" pitchFamily="34" charset="0"/>
              </a:rPr>
              <a:t>-</a:t>
            </a:r>
            <a:r>
              <a:rPr lang="en-US" sz="1500" kern="100" dirty="0">
                <a:latin typeface="Open Sans" panose="020B0606030504020204" pitchFamily="34" charset="0"/>
                <a:ea typeface="Open Sans" panose="020B0606030504020204" pitchFamily="34" charset="0"/>
                <a:cs typeface="Open Sans" panose="020B0606030504020204" pitchFamily="34" charset="0"/>
              </a:rPr>
              <a:t> </a:t>
            </a:r>
            <a:r>
              <a:rPr lang="el-GR" sz="1500" kern="100" dirty="0">
                <a:latin typeface="Open Sans" panose="020B0606030504020204" pitchFamily="34" charset="0"/>
                <a:ea typeface="Open Sans" panose="020B0606030504020204" pitchFamily="34" charset="0"/>
                <a:cs typeface="Open Sans" panose="020B0606030504020204" pitchFamily="34" charset="0"/>
              </a:rPr>
              <a:t>Δράση για τη μείωση των ψηφιακών κενών και του κατακερματισμού των </a:t>
            </a:r>
            <a:r>
              <a:rPr lang="en-US" sz="1500" kern="100" dirty="0">
                <a:latin typeface="Open Sans" panose="020B0606030504020204" pitchFamily="34" charset="0"/>
                <a:ea typeface="Open Sans" panose="020B0606030504020204" pitchFamily="34" charset="0"/>
                <a:cs typeface="Open Sans" panose="020B0606030504020204" pitchFamily="34" charset="0"/>
              </a:rPr>
              <a:t>CCIs</a:t>
            </a:r>
            <a:r>
              <a:rPr lang="el-GR" sz="1500" kern="100" dirty="0">
                <a:latin typeface="Open Sans" panose="020B0606030504020204" pitchFamily="34" charset="0"/>
                <a:ea typeface="Open Sans" panose="020B0606030504020204" pitchFamily="34" charset="0"/>
                <a:cs typeface="Open Sans" panose="020B0606030504020204" pitchFamily="34" charset="0"/>
              </a:rPr>
              <a:t>, επιτρέποντας στις περιφέρειες και στους οργανισμούς να υιοθετήσουν σύγχρονες ψηφιακές λύσεις.</a:t>
            </a:r>
          </a:p>
          <a:p>
            <a:pPr algn="just">
              <a:lnSpc>
                <a:spcPct val="150000"/>
              </a:lnSpc>
              <a:buNone/>
            </a:pPr>
            <a:r>
              <a:rPr lang="el-GR" sz="1500" kern="100" dirty="0">
                <a:latin typeface="Open Sans" panose="020B0606030504020204" pitchFamily="34" charset="0"/>
                <a:ea typeface="Open Sans" panose="020B0606030504020204" pitchFamily="34" charset="0"/>
                <a:cs typeface="Open Sans" panose="020B0606030504020204" pitchFamily="34" charset="0"/>
              </a:rPr>
              <a:t>-</a:t>
            </a:r>
            <a:r>
              <a:rPr lang="en-US" sz="1500" kern="100" dirty="0">
                <a:effectLst/>
                <a:latin typeface="Open Sans" panose="020B0606030504020204" pitchFamily="34" charset="0"/>
                <a:ea typeface="Open Sans" panose="020B0606030504020204" pitchFamily="34" charset="0"/>
                <a:cs typeface="Open Sans" panose="020B0606030504020204" pitchFamily="34" charset="0"/>
              </a:rPr>
              <a:t> </a:t>
            </a:r>
            <a:r>
              <a:rPr lang="el-GR" sz="1500" kern="100" dirty="0">
                <a:latin typeface="Open Sans" panose="020B0606030504020204" pitchFamily="34" charset="0"/>
                <a:ea typeface="Open Sans" panose="020B0606030504020204" pitchFamily="34" charset="0"/>
                <a:cs typeface="Open Sans" panose="020B0606030504020204" pitchFamily="34" charset="0"/>
              </a:rPr>
              <a:t>Προώθηση της χρήσης των τεχνολογιών ενσωμάτωσης και των προηγμένων τεχνολογιών (</a:t>
            </a:r>
            <a:r>
              <a:rPr lang="el-GR" sz="1500" kern="100" dirty="0">
                <a:effectLst/>
                <a:latin typeface="Open Sans" panose="020B0606030504020204" pitchFamily="34" charset="0"/>
                <a:ea typeface="Open Sans" panose="020B0606030504020204" pitchFamily="34" charset="0"/>
                <a:cs typeface="Open Sans" panose="020B0606030504020204" pitchFamily="34" charset="0"/>
              </a:rPr>
              <a:t>ΧR-&gt; AR/MR/VR) </a:t>
            </a:r>
            <a:r>
              <a:rPr lang="el-GR" sz="1500" kern="100" dirty="0">
                <a:latin typeface="Open Sans" panose="020B0606030504020204" pitchFamily="34" charset="0"/>
                <a:ea typeface="Open Sans" panose="020B0606030504020204" pitchFamily="34" charset="0"/>
                <a:cs typeface="Open Sans" panose="020B0606030504020204" pitchFamily="34" charset="0"/>
              </a:rPr>
              <a:t>για την πολιτιστική κληρονομιά, τη δημιουργία ψηφιακού περιεχομένου, την οικοδόμηση ικανοτήτων και την ενισχυμένη δέσμευση κοινού σε </a:t>
            </a:r>
            <a:r>
              <a:rPr lang="en-US" sz="1500" kern="100" dirty="0">
                <a:latin typeface="Open Sans" panose="020B0606030504020204" pitchFamily="34" charset="0"/>
                <a:ea typeface="Open Sans" panose="020B0606030504020204" pitchFamily="34" charset="0"/>
                <a:cs typeface="Open Sans" panose="020B0606030504020204" pitchFamily="34" charset="0"/>
              </a:rPr>
              <a:t>CCIs</a:t>
            </a:r>
            <a:r>
              <a:rPr lang="el-GR" sz="1500" kern="100" dirty="0">
                <a:latin typeface="Open Sans" panose="020B0606030504020204" pitchFamily="34" charset="0"/>
                <a:ea typeface="Open Sans" panose="020B0606030504020204" pitchFamily="34" charset="0"/>
                <a:cs typeface="Open Sans" panose="020B0606030504020204" pitchFamily="34" charset="0"/>
              </a:rPr>
              <a:t>.</a:t>
            </a:r>
            <a:endParaRPr lang="el-GR" sz="1500" kern="100" dirty="0">
              <a:effectLst/>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buNone/>
            </a:pPr>
            <a:r>
              <a:rPr lang="en-US" sz="1500" kern="100" dirty="0">
                <a:latin typeface="Open Sans" panose="020B0606030504020204" pitchFamily="34" charset="0"/>
                <a:ea typeface="Open Sans" panose="020B0606030504020204" pitchFamily="34" charset="0"/>
                <a:cs typeface="Open Sans" panose="020B0606030504020204" pitchFamily="34" charset="0"/>
              </a:rPr>
              <a:t>- </a:t>
            </a:r>
            <a:r>
              <a:rPr lang="el-GR" sz="1500" kern="100" dirty="0">
                <a:latin typeface="Open Sans" panose="020B0606030504020204" pitchFamily="34" charset="0"/>
                <a:ea typeface="Open Sans" panose="020B0606030504020204" pitchFamily="34" charset="0"/>
                <a:cs typeface="Open Sans" panose="020B0606030504020204" pitchFamily="34" charset="0"/>
              </a:rPr>
              <a:t>Επένδυση στην ανάπτυξη δεξιοτήτων και στην ενδυνάμωση του εργατικού δυναμικού, βοηθώντας το NEET, τους επαγγελματίες και τους οργανισμούς να αναπτύξουν τις ικανότητες που απαιτούνται για έναν ανταγωνιστικό και ψηφιακά ώριμο δημιουργικό τομέα.</a:t>
            </a:r>
            <a:endParaRPr lang="en-US" sz="1500" kern="1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en-US" sz="1500" kern="100" dirty="0">
                <a:latin typeface="Open Sans" panose="020B0606030504020204" pitchFamily="34" charset="0"/>
                <a:ea typeface="Open Sans" panose="020B0606030504020204" pitchFamily="34" charset="0"/>
                <a:cs typeface="Open Sans" panose="020B0606030504020204" pitchFamily="34" charset="0"/>
              </a:rPr>
              <a:t>- </a:t>
            </a:r>
            <a:r>
              <a:rPr lang="el-GR" sz="1500" kern="100" dirty="0">
                <a:latin typeface="Open Sans" panose="020B0606030504020204" pitchFamily="34" charset="0"/>
                <a:ea typeface="Open Sans" panose="020B0606030504020204" pitchFamily="34" charset="0"/>
                <a:cs typeface="Open Sans" panose="020B0606030504020204" pitchFamily="34" charset="0"/>
              </a:rPr>
              <a:t>Ενίσχυση των περιφερειακών οικοσυστημάτων και υποδομών των </a:t>
            </a:r>
            <a:r>
              <a:rPr lang="en-US" sz="1500" kern="100" dirty="0">
                <a:latin typeface="Open Sans" panose="020B0606030504020204" pitchFamily="34" charset="0"/>
                <a:ea typeface="Open Sans" panose="020B0606030504020204" pitchFamily="34" charset="0"/>
                <a:cs typeface="Open Sans" panose="020B0606030504020204" pitchFamily="34" charset="0"/>
              </a:rPr>
              <a:t>CCI </a:t>
            </a:r>
            <a:r>
              <a:rPr lang="el-GR" sz="1500" kern="100" dirty="0">
                <a:latin typeface="Open Sans" panose="020B0606030504020204" pitchFamily="34" charset="0"/>
                <a:ea typeface="Open Sans" panose="020B0606030504020204" pitchFamily="34" charset="0"/>
                <a:cs typeface="Open Sans" panose="020B0606030504020204" pitchFamily="34" charset="0"/>
              </a:rPr>
              <a:t>, από δημιουργικούς κόμβους και πλατφόρμες κατάρτισης έως κοινά πλαίσια μάθησης και διασυνοριακή συνεργασία.</a:t>
            </a:r>
          </a:p>
          <a:p>
            <a:pPr algn="just">
              <a:lnSpc>
                <a:spcPct val="150000"/>
              </a:lnSpc>
            </a:pPr>
            <a:r>
              <a:rPr lang="en-US" sz="1500" kern="100">
                <a:latin typeface="Open Sans" panose="020B0606030504020204" pitchFamily="34" charset="0"/>
                <a:ea typeface="Open Sans" panose="020B0606030504020204" pitchFamily="34" charset="0"/>
                <a:cs typeface="Open Sans" panose="020B0606030504020204" pitchFamily="34" charset="0"/>
              </a:rPr>
              <a:t>-  </a:t>
            </a:r>
            <a:r>
              <a:rPr lang="el-GR" sz="1500" kern="100">
                <a:latin typeface="Open Sans" panose="020B0606030504020204" pitchFamily="34" charset="0"/>
                <a:ea typeface="Open Sans" panose="020B0606030504020204" pitchFamily="34" charset="0"/>
                <a:cs typeface="Open Sans" panose="020B0606030504020204" pitchFamily="34" charset="0"/>
              </a:rPr>
              <a:t>Υποστήριξη </a:t>
            </a:r>
            <a:r>
              <a:rPr lang="el-GR" sz="1500" kern="100" dirty="0">
                <a:latin typeface="Open Sans" panose="020B0606030504020204" pitchFamily="34" charset="0"/>
                <a:ea typeface="Open Sans" panose="020B0606030504020204" pitchFamily="34" charset="0"/>
                <a:cs typeface="Open Sans" panose="020B0606030504020204" pitchFamily="34" charset="0"/>
              </a:rPr>
              <a:t>της συνολικής και βιώσιμης ανάπτυξης των </a:t>
            </a:r>
            <a:r>
              <a:rPr lang="en-US" sz="1500" kern="100" dirty="0">
                <a:latin typeface="Open Sans" panose="020B0606030504020204" pitchFamily="34" charset="0"/>
                <a:ea typeface="Open Sans" panose="020B0606030504020204" pitchFamily="34" charset="0"/>
                <a:cs typeface="Open Sans" panose="020B0606030504020204" pitchFamily="34" charset="0"/>
              </a:rPr>
              <a:t>CCIs </a:t>
            </a:r>
            <a:r>
              <a:rPr lang="el-GR" sz="1500" kern="100" dirty="0">
                <a:latin typeface="Open Sans" panose="020B0606030504020204" pitchFamily="34" charset="0"/>
                <a:ea typeface="Open Sans" panose="020B0606030504020204" pitchFamily="34" charset="0"/>
                <a:cs typeface="Open Sans" panose="020B0606030504020204" pitchFamily="34" charset="0"/>
              </a:rPr>
              <a:t>  και του τουρισμού, δημιουργώντας νέες ευκαιρίες για τους NEET.</a:t>
            </a:r>
            <a:endParaRPr lang="el-GR" sz="15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81870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D6FE5E1-1796-B01C-E6BA-7F893B4817F2}"/>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A780C34E-0982-EDF7-DF9C-134EDBAF22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2264"/>
          </a:xfrm>
          <a:prstGeom prst="rect">
            <a:avLst/>
          </a:prstGeom>
        </p:spPr>
      </p:pic>
      <p:pic>
        <p:nvPicPr>
          <p:cNvPr id="3" name="Εικόνα 2">
            <a:extLst>
              <a:ext uri="{FF2B5EF4-FFF2-40B4-BE49-F238E27FC236}">
                <a16:creationId xmlns:a16="http://schemas.microsoft.com/office/drawing/2014/main" xmlns="" id="{7285BA79-3364-4862-0534-F913FD7464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865" y="2983984"/>
            <a:ext cx="2726267" cy="1643439"/>
          </a:xfrm>
          <a:prstGeom prst="rect">
            <a:avLst/>
          </a:prstGeom>
        </p:spPr>
      </p:pic>
      <p:pic>
        <p:nvPicPr>
          <p:cNvPr id="2" name="Εικόνα 1">
            <a:extLst>
              <a:ext uri="{FF2B5EF4-FFF2-40B4-BE49-F238E27FC236}">
                <a16:creationId xmlns:a16="http://schemas.microsoft.com/office/drawing/2014/main" xmlns="" id="{7539E24E-1245-14D0-73FA-B4C52AD7DA4C}"/>
              </a:ext>
            </a:extLst>
          </p:cNvPr>
          <p:cNvPicPr>
            <a:picLocks noChangeAspect="1"/>
          </p:cNvPicPr>
          <p:nvPr/>
        </p:nvPicPr>
        <p:blipFill>
          <a:blip r:embed="rId4"/>
          <a:stretch>
            <a:fillRect/>
          </a:stretch>
        </p:blipFill>
        <p:spPr>
          <a:xfrm>
            <a:off x="5029239" y="1571015"/>
            <a:ext cx="2133521" cy="1072375"/>
          </a:xfrm>
          <a:prstGeom prst="rect">
            <a:avLst/>
          </a:prstGeom>
        </p:spPr>
      </p:pic>
      <p:sp>
        <p:nvSpPr>
          <p:cNvPr id="6" name="TextBox 5">
            <a:extLst>
              <a:ext uri="{FF2B5EF4-FFF2-40B4-BE49-F238E27FC236}">
                <a16:creationId xmlns:a16="http://schemas.microsoft.com/office/drawing/2014/main" xmlns="" id="{06ED574A-9F8C-8A22-BF0D-0EE8062B8707}"/>
              </a:ext>
            </a:extLst>
          </p:cNvPr>
          <p:cNvSpPr txBox="1"/>
          <p:nvPr/>
        </p:nvSpPr>
        <p:spPr>
          <a:xfrm>
            <a:off x="2798232" y="4917653"/>
            <a:ext cx="6155266" cy="1077218"/>
          </a:xfrm>
          <a:prstGeom prst="rect">
            <a:avLst/>
          </a:prstGeom>
          <a:noFill/>
        </p:spPr>
        <p:txBody>
          <a:bodyPr wrap="square">
            <a:spAutoFit/>
          </a:bodyPr>
          <a:lstStyle/>
          <a:p>
            <a:pPr algn="ctr"/>
            <a:r>
              <a:rPr lang="el-GR" sz="3200" b="1" i="1" dirty="0">
                <a:solidFill>
                  <a:schemeClr val="accent2">
                    <a:lumMod val="75000"/>
                  </a:schemeClr>
                </a:solidFill>
                <a:latin typeface="Apple Chancery" panose="03020702040506060504" pitchFamily="66" charset="0"/>
                <a:ea typeface="Open Sans" panose="020B0606030504020204" pitchFamily="34" charset="0"/>
                <a:cs typeface="Open Sans" panose="020B0606030504020204" pitchFamily="34" charset="0"/>
              </a:rPr>
              <a:t>Ευχαριστώ πολύ για την προσοχή σας !</a:t>
            </a:r>
            <a:endParaRPr lang="el-GR" sz="32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76008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89C2DE9C-2733-43B0-9BBF-78BD08FA53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36"/>
            <a:ext cx="12192000" cy="6852264"/>
          </a:xfrm>
          <a:prstGeom prst="rect">
            <a:avLst/>
          </a:prstGeom>
        </p:spPr>
      </p:pic>
      <p:sp>
        <p:nvSpPr>
          <p:cNvPr id="3" name="Title 1">
            <a:extLst>
              <a:ext uri="{FF2B5EF4-FFF2-40B4-BE49-F238E27FC236}">
                <a16:creationId xmlns:a16="http://schemas.microsoft.com/office/drawing/2014/main" xmlns="" id="{7D951481-B60E-4D75-CB5C-6605C5B8FF29}"/>
              </a:ext>
            </a:extLst>
          </p:cNvPr>
          <p:cNvSpPr txBox="1">
            <a:spLocks/>
          </p:cNvSpPr>
          <p:nvPr/>
        </p:nvSpPr>
        <p:spPr>
          <a:xfrm>
            <a:off x="387263" y="1342997"/>
            <a:ext cx="3822189" cy="661524"/>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l-GR" sz="4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l-GR" sz="4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el-GR" sz="5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Σχετικά με εμάς </a:t>
            </a:r>
            <a:endParaRPr lang="x-none" sz="5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xmlns="" id="{8CDC87A1-B0B3-0AA7-D2B1-1630174334F0}"/>
              </a:ext>
            </a:extLst>
          </p:cNvPr>
          <p:cNvPicPr>
            <a:picLocks noChangeAspect="1"/>
          </p:cNvPicPr>
          <p:nvPr/>
        </p:nvPicPr>
        <p:blipFill>
          <a:blip r:embed="rId3"/>
          <a:srcRect l="4366" r="1516" b="-1"/>
          <a:stretch>
            <a:fillRect/>
          </a:stretch>
        </p:blipFill>
        <p:spPr>
          <a:xfrm>
            <a:off x="4596714" y="1191861"/>
            <a:ext cx="7595286" cy="4724753"/>
          </a:xfrm>
          <a:prstGeom prst="rect">
            <a:avLst/>
          </a:prstGeom>
        </p:spPr>
      </p:pic>
      <p:sp>
        <p:nvSpPr>
          <p:cNvPr id="7" name="Content Placeholder 2">
            <a:extLst>
              <a:ext uri="{FF2B5EF4-FFF2-40B4-BE49-F238E27FC236}">
                <a16:creationId xmlns:a16="http://schemas.microsoft.com/office/drawing/2014/main" xmlns="" id="{998987D4-6583-B9C3-7D1C-4E4C9570294F}"/>
              </a:ext>
            </a:extLst>
          </p:cNvPr>
          <p:cNvSpPr txBox="1">
            <a:spLocks/>
          </p:cNvSpPr>
          <p:nvPr/>
        </p:nvSpPr>
        <p:spPr>
          <a:xfrm>
            <a:off x="309174" y="2173852"/>
            <a:ext cx="3822189" cy="3742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buFont typeface="Wingdings" pitchFamily="2" charset="2"/>
              <a:buChar char="Ø"/>
            </a:pPr>
            <a:r>
              <a:rPr lang="el-GR" sz="1600" dirty="0">
                <a:latin typeface="Open Sans" panose="020B0606030504020204" pitchFamily="34" charset="0"/>
                <a:ea typeface="Open Sans" panose="020B0606030504020204" pitchFamily="34" charset="0"/>
                <a:cs typeface="Open Sans" panose="020B0606030504020204" pitchFamily="34" charset="0"/>
              </a:rPr>
              <a:t>Το Επιμελητήριο Αιτωλοακαρνανίας λειτουργεί ως κομβικός οργανισμός για την οικονομική ανάπτυξη στην Περιφέρεια Δυτικής Ελλάδας.</a:t>
            </a:r>
          </a:p>
          <a:p>
            <a:pPr marL="285750" indent="-285750">
              <a:buFont typeface="Wingdings" pitchFamily="2" charset="2"/>
              <a:buChar char="Ø"/>
            </a:pPr>
            <a:r>
              <a:rPr lang="en-US" sz="1600" dirty="0">
                <a:latin typeface="Open Sans" panose="020B0606030504020204" pitchFamily="34" charset="0"/>
                <a:ea typeface="Open Sans" panose="020B0606030504020204" pitchFamily="34" charset="0"/>
                <a:cs typeface="Open Sans" panose="020B0606030504020204" pitchFamily="34" charset="0"/>
              </a:rPr>
              <a:t> </a:t>
            </a:r>
            <a:r>
              <a:rPr lang="el-GR" sz="1600" dirty="0">
                <a:latin typeface="Open Sans" panose="020B0606030504020204" pitchFamily="34" charset="0"/>
                <a:ea typeface="Open Sans" panose="020B0606030504020204" pitchFamily="34" charset="0"/>
                <a:cs typeface="Open Sans" panose="020B0606030504020204" pitchFamily="34" charset="0"/>
              </a:rPr>
              <a:t>Υποστηρίζει τις τοπικές επιχειρήσεις και τους επιχειρηματίες παρέχοντας καθοδήγηση, πόρους και ευκαιρίες δικτύωσης.</a:t>
            </a:r>
          </a:p>
          <a:p>
            <a:pPr marL="285750" indent="-285750">
              <a:buFont typeface="Wingdings" pitchFamily="2" charset="2"/>
              <a:buChar char="Ø"/>
            </a:pPr>
            <a:r>
              <a:rPr lang="el-GR" sz="1600" dirty="0">
                <a:latin typeface="Open Sans" panose="020B0606030504020204" pitchFamily="34" charset="0"/>
                <a:ea typeface="Open Sans" panose="020B0606030504020204" pitchFamily="34" charset="0"/>
                <a:cs typeface="Open Sans" panose="020B0606030504020204" pitchFamily="34" charset="0"/>
              </a:rPr>
              <a:t>Το Επιμελητήριο διαδραματίζει κρίσιμο ρόλο στην προώθηση των περιφερειακών οικονομικών συμφερόντων και στη διευκόλυνση της συνεργασίας μεταξύ δημόσιων και ιδιωτικών φορέων για τη βελτίωση του τοπικού οικονομικού τοπίου.</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03200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672DCFA-7B50-2D02-DFF2-072A64DCB2F5}"/>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ED55B4A9-2D2E-A536-36F8-94CFFDA6A1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36"/>
            <a:ext cx="12192000" cy="6852264"/>
          </a:xfrm>
          <a:prstGeom prst="rect">
            <a:avLst/>
          </a:prstGeom>
        </p:spPr>
      </p:pic>
      <p:sp>
        <p:nvSpPr>
          <p:cNvPr id="2" name="Title 1">
            <a:extLst>
              <a:ext uri="{FF2B5EF4-FFF2-40B4-BE49-F238E27FC236}">
                <a16:creationId xmlns:a16="http://schemas.microsoft.com/office/drawing/2014/main" xmlns="" id="{633CD291-3F34-8360-FAA3-4E578B016168}"/>
              </a:ext>
            </a:extLst>
          </p:cNvPr>
          <p:cNvSpPr txBox="1">
            <a:spLocks/>
          </p:cNvSpPr>
          <p:nvPr/>
        </p:nvSpPr>
        <p:spPr>
          <a:xfrm>
            <a:off x="745067" y="1371601"/>
            <a:ext cx="10515600" cy="5304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chemeClr val="accent2">
                    <a:lumMod val="75000"/>
                  </a:schemeClr>
                </a:solidFill>
              </a:rPr>
              <a:t>CoA </a:t>
            </a:r>
            <a:r>
              <a:rPr lang="el-GR" sz="3600" b="1" dirty="0">
                <a:solidFill>
                  <a:schemeClr val="accent2">
                    <a:lumMod val="75000"/>
                  </a:schemeClr>
                </a:solidFill>
              </a:rPr>
              <a:t>στρατηγικές </a:t>
            </a:r>
            <a:r>
              <a:rPr lang="en-US" sz="3600" b="1" dirty="0">
                <a:solidFill>
                  <a:schemeClr val="accent2">
                    <a:lumMod val="75000"/>
                  </a:schemeClr>
                </a:solidFill>
              </a:rPr>
              <a:t>&amp; </a:t>
            </a:r>
            <a:r>
              <a:rPr lang="el-GR" sz="3600" b="1" dirty="0">
                <a:solidFill>
                  <a:schemeClr val="accent2">
                    <a:lumMod val="75000"/>
                  </a:schemeClr>
                </a:solidFill>
              </a:rPr>
              <a:t>έργα</a:t>
            </a:r>
            <a:endParaRPr lang="en-GB" sz="36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xmlns="" id="{F6BD84A2-6F13-FFF4-FC4F-E063217E9A45}"/>
              </a:ext>
            </a:extLst>
          </p:cNvPr>
          <p:cNvSpPr txBox="1">
            <a:spLocks/>
          </p:cNvSpPr>
          <p:nvPr/>
        </p:nvSpPr>
        <p:spPr>
          <a:xfrm>
            <a:off x="87944" y="1902083"/>
            <a:ext cx="11443656" cy="39737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q"/>
            </a:pPr>
            <a:r>
              <a:rPr lang="el-GR" sz="1600" dirty="0">
                <a:latin typeface="Open Sans" panose="020B0606030504020204" pitchFamily="34" charset="0"/>
                <a:ea typeface="Open Sans" panose="020B0606030504020204" pitchFamily="34" charset="0"/>
                <a:cs typeface="Open Sans" panose="020B0606030504020204" pitchFamily="34" charset="0"/>
              </a:rPr>
              <a:t>Για την επίτευξη των προαναφερθέντων στόχων, το Επιμελητήριο της Αιτωλοακαρνα­νίας επεξεργάζεται στρατηγικές που υποστηρίζονται μέσω της υποβολής και της υλοποίησης σχεδίων σε εθνικό, περιφερειακό και διεθνές επίπεδο. Το </a:t>
            </a:r>
            <a:r>
              <a:rPr lang="en-US" sz="1600" dirty="0">
                <a:latin typeface="Open Sans" panose="020B0606030504020204" pitchFamily="34" charset="0"/>
                <a:ea typeface="Open Sans" panose="020B0606030504020204" pitchFamily="34" charset="0"/>
                <a:cs typeface="Open Sans" panose="020B0606030504020204" pitchFamily="34" charset="0"/>
              </a:rPr>
              <a:t>CoA</a:t>
            </a:r>
            <a:r>
              <a:rPr lang="el-GR" sz="1600" dirty="0">
                <a:latin typeface="Open Sans" panose="020B0606030504020204" pitchFamily="34" charset="0"/>
                <a:ea typeface="Open Sans" panose="020B0606030504020204" pitchFamily="34" charset="0"/>
                <a:cs typeface="Open Sans" panose="020B0606030504020204" pitchFamily="34" charset="0"/>
              </a:rPr>
              <a:t> έχει σημαντική εμπειρία στην υλοποίηση έργων που συγχρηματοδοτούνται από την ΕΕ ή άλλων διεθνών οργανισμών. Με 33 έργα που υλοποιήθηκαν τα τελευταία 25 χρόνια. </a:t>
            </a: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just">
              <a:buFont typeface="Wingdings" panose="05000000000000000000" pitchFamily="2" charset="2"/>
              <a:buChar char="q"/>
            </a:pPr>
            <a:r>
              <a:rPr lang="el-GR" sz="1600" dirty="0">
                <a:latin typeface="Open Sans" panose="020B0606030504020204" pitchFamily="34" charset="0"/>
                <a:ea typeface="Open Sans" panose="020B0606030504020204" pitchFamily="34" charset="0"/>
                <a:cs typeface="Open Sans" panose="020B0606030504020204" pitchFamily="34" charset="0"/>
              </a:rPr>
              <a:t>Τα τελευταία χρόνια ωριμάσαμε και επεξεργαστήκαμε πολλές στρατηγικές και ενδεικτικές δράσεις για την ενίσχυση του κοινού οράματος για τη δημιουργία και ανάπτυξη της πολιτιστικής βιομηχανίας σε σχέση και με τον πολιτιστικό τουρισμό. Το </a:t>
            </a:r>
            <a:r>
              <a:rPr lang="en-US" sz="1600" dirty="0">
                <a:latin typeface="Open Sans" panose="020B0606030504020204" pitchFamily="34" charset="0"/>
                <a:ea typeface="Open Sans" panose="020B0606030504020204" pitchFamily="34" charset="0"/>
                <a:cs typeface="Open Sans" panose="020B0606030504020204" pitchFamily="34" charset="0"/>
              </a:rPr>
              <a:t>CoA</a:t>
            </a:r>
            <a:r>
              <a:rPr lang="el-GR" sz="1600" dirty="0">
                <a:latin typeface="Open Sans" panose="020B0606030504020204" pitchFamily="34" charset="0"/>
                <a:ea typeface="Open Sans" panose="020B0606030504020204" pitchFamily="34" charset="0"/>
                <a:cs typeface="Open Sans" panose="020B0606030504020204" pitchFamily="34" charset="0"/>
              </a:rPr>
              <a:t> κατά την διάρκεια της προηγούμενης προγραμματικής περιόδου συνεργάστηκε με την Περιφέρεια Δυτικής Ελλάδας και το Ταμείο Περιφερειακής Ανάπτυξης καθώς και με άλλους διακρατικούς φορείς και υλοποιεί τα ακόλουθα έργα και στρατηγικές:</a:t>
            </a:r>
          </a:p>
          <a:p>
            <a:pPr algn="just"/>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800100" lvl="1" indent="-342900" algn="l">
              <a:buFont typeface="Arial" panose="020B0604020202020204" pitchFamily="34" charset="0"/>
              <a:buChar char="•"/>
            </a:pPr>
            <a:r>
              <a:rPr lang="el-GR" sz="1400" dirty="0">
                <a:latin typeface="Open Sans" panose="020B0606030504020204" pitchFamily="34" charset="0"/>
                <a:ea typeface="Open Sans" panose="020B0606030504020204" pitchFamily="34" charset="0"/>
                <a:cs typeface="Open Sans" panose="020B0606030504020204" pitchFamily="34" charset="0"/>
              </a:rPr>
              <a:t>το έργο «Αιτωλική Φιλοξενία», ένα ψηφιακό εργαλείο τουρισμού και πολιτισμού</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800100" lvl="1" indent="-342900" algn="l">
              <a:buFont typeface="Arial" panose="020B0604020202020204" pitchFamily="34" charset="0"/>
              <a:buChar char="•"/>
            </a:pPr>
            <a:r>
              <a:rPr lang="el-GR" sz="1400" dirty="0">
                <a:latin typeface="Open Sans" panose="020B0606030504020204" pitchFamily="34" charset="0"/>
                <a:ea typeface="Open Sans" panose="020B0606030504020204" pitchFamily="34" charset="0"/>
                <a:cs typeface="Open Sans" panose="020B0606030504020204" pitchFamily="34" charset="0"/>
              </a:rPr>
              <a:t>Έχουμε τη διαχείριση των 2 δημιουργικών κόμβων για την υποστήριξη της επιχειρηματικότητας των δημιουργικών βιομηχανιών (CREATIVE@ </a:t>
            </a:r>
            <a:r>
              <a:rPr lang="el-GR" sz="1400" dirty="0" err="1">
                <a:latin typeface="Open Sans" panose="020B0606030504020204" pitchFamily="34" charset="0"/>
                <a:ea typeface="Open Sans" panose="020B0606030504020204" pitchFamily="34" charset="0"/>
                <a:cs typeface="Open Sans" panose="020B0606030504020204" pitchFamily="34" charset="0"/>
              </a:rPr>
              <a:t>HUBs</a:t>
            </a:r>
            <a:r>
              <a:rPr lang="el-GR" sz="1400" dirty="0">
                <a:latin typeface="Open Sans" panose="020B0606030504020204" pitchFamily="34" charset="0"/>
                <a:ea typeface="Open Sans" panose="020B0606030504020204" pitchFamily="34" charset="0"/>
                <a:cs typeface="Open Sans" panose="020B0606030504020204" pitchFamily="34" charset="0"/>
              </a:rPr>
              <a:t> Project σε συνεργασία με την Περιφέρεια της Δυτικής Ελλάδας και το Ταμείο Περιφερειακής Ανάπτυξης),</a:t>
            </a:r>
          </a:p>
          <a:p>
            <a:pPr marL="800100" lvl="1" indent="-342900" algn="l">
              <a:buFont typeface="Arial" panose="020B0604020202020204" pitchFamily="34" charset="0"/>
              <a:buChar char="•"/>
            </a:pPr>
            <a:r>
              <a:rPr lang="el-GR" sz="1400" dirty="0">
                <a:latin typeface="Open Sans" panose="020B0606030504020204" pitchFamily="34" charset="0"/>
                <a:ea typeface="Open Sans" panose="020B0606030504020204" pitchFamily="34" charset="0"/>
                <a:cs typeface="Open Sans" panose="020B0606030504020204" pitchFamily="34" charset="0"/>
              </a:rPr>
              <a:t>το </a:t>
            </a:r>
            <a:r>
              <a:rPr lang="en-US" sz="1400" dirty="0">
                <a:latin typeface="Open Sans" panose="020B0606030504020204" pitchFamily="34" charset="0"/>
                <a:ea typeface="Open Sans" panose="020B0606030504020204" pitchFamily="34" charset="0"/>
                <a:cs typeface="Open Sans" panose="020B0606030504020204" pitchFamily="34" charset="0"/>
              </a:rPr>
              <a:t>LOCAL CONTACT POINT </a:t>
            </a:r>
            <a:r>
              <a:rPr lang="el-GR" sz="1400" dirty="0">
                <a:latin typeface="Open Sans" panose="020B0606030504020204" pitchFamily="34" charset="0"/>
                <a:ea typeface="Open Sans" panose="020B0606030504020204" pitchFamily="34" charset="0"/>
                <a:cs typeface="Open Sans" panose="020B0606030504020204" pitchFamily="34" charset="0"/>
              </a:rPr>
              <a:t>του </a:t>
            </a:r>
            <a:r>
              <a:rPr lang="en-US" sz="1400" dirty="0">
                <a:latin typeface="Open Sans" panose="020B0606030504020204" pitchFamily="34" charset="0"/>
                <a:ea typeface="Open Sans" panose="020B0606030504020204" pitchFamily="34" charset="0"/>
                <a:cs typeface="Open Sans" panose="020B0606030504020204" pitchFamily="34" charset="0"/>
              </a:rPr>
              <a:t>ECAPITAL CULTURE Adriatic Start up School </a:t>
            </a:r>
            <a:r>
              <a:rPr lang="el-GR" sz="1400" dirty="0">
                <a:latin typeface="Open Sans" panose="020B0606030504020204" pitchFamily="34" charset="0"/>
                <a:ea typeface="Open Sans" panose="020B0606030504020204" pitchFamily="34" charset="0"/>
                <a:cs typeface="Open Sans" panose="020B0606030504020204" pitchFamily="34" charset="0"/>
              </a:rPr>
              <a:t>στην επικράτεια της Αιτωλοακαρνανίας (σε συνεργασία με το </a:t>
            </a:r>
            <a:r>
              <a:rPr lang="en-US" sz="1400" dirty="0">
                <a:latin typeface="Open Sans" panose="020B0606030504020204" pitchFamily="34" charset="0"/>
                <a:ea typeface="Open Sans" panose="020B0606030504020204" pitchFamily="34" charset="0"/>
                <a:cs typeface="Open Sans" panose="020B0606030504020204" pitchFamily="34" charset="0"/>
              </a:rPr>
              <a:t>FORUM AIC),</a:t>
            </a:r>
            <a:endParaRPr lang="el-GR" sz="1400" dirty="0">
              <a:latin typeface="Open Sans" panose="020B0606030504020204" pitchFamily="34" charset="0"/>
              <a:ea typeface="Open Sans" panose="020B0606030504020204" pitchFamily="34" charset="0"/>
              <a:cs typeface="Open Sans" panose="020B0606030504020204" pitchFamily="34" charset="0"/>
            </a:endParaRPr>
          </a:p>
          <a:p>
            <a:pPr marL="800100" lvl="1" indent="-342900" algn="l">
              <a:buFont typeface="Arial" panose="020B0604020202020204" pitchFamily="34" charset="0"/>
              <a:buChar char="•"/>
            </a:pPr>
            <a:r>
              <a:rPr lang="el-GR" sz="1400" dirty="0">
                <a:latin typeface="Open Sans" panose="020B0606030504020204" pitchFamily="34" charset="0"/>
                <a:ea typeface="Open Sans" panose="020B0606030504020204" pitchFamily="34" charset="0"/>
                <a:cs typeface="Open Sans" panose="020B0606030504020204" pitchFamily="34" charset="0"/>
              </a:rPr>
              <a:t>Και το </a:t>
            </a:r>
            <a:r>
              <a:rPr lang="en-US" sz="1400" dirty="0">
                <a:latin typeface="Open Sans" panose="020B0606030504020204" pitchFamily="34" charset="0"/>
                <a:ea typeface="Open Sans" panose="020B0606030504020204" pitchFamily="34" charset="0"/>
                <a:cs typeface="Open Sans" panose="020B0606030504020204" pitchFamily="34" charset="0"/>
              </a:rPr>
              <a:t> </a:t>
            </a:r>
            <a:r>
              <a:rPr lang="el-GR" sz="1400" dirty="0">
                <a:latin typeface="Open Sans" panose="020B0606030504020204" pitchFamily="34" charset="0"/>
                <a:ea typeface="Open Sans" panose="020B0606030504020204" pitchFamily="34" charset="0"/>
                <a:cs typeface="Open Sans" panose="020B0606030504020204" pitchFamily="34" charset="0"/>
              </a:rPr>
              <a:t>LOCAL CONTACT POINT </a:t>
            </a:r>
            <a:r>
              <a:rPr lang="sv-SE" sz="1400" dirty="0">
                <a:latin typeface="Open Sans" panose="020B0606030504020204" pitchFamily="34" charset="0"/>
                <a:ea typeface="Open Sans" panose="020B0606030504020204" pitchFamily="34" charset="0"/>
                <a:cs typeface="Open Sans" panose="020B0606030504020204" pitchFamily="34" charset="0"/>
              </a:rPr>
              <a:t>του δικτύου Enterprise Europe-Hellas (EEN-Hellas 2025) </a:t>
            </a:r>
            <a:r>
              <a:rPr lang="el-GR" sz="1400" dirty="0">
                <a:latin typeface="Open Sans" panose="020B0606030504020204" pitchFamily="34" charset="0"/>
                <a:ea typeface="Open Sans" panose="020B0606030504020204" pitchFamily="34" charset="0"/>
                <a:cs typeface="Open Sans" panose="020B0606030504020204" pitchFamily="34" charset="0"/>
              </a:rPr>
              <a:t>στην επικράτεια της Αιτωλοακαρνανίας </a:t>
            </a:r>
            <a:r>
              <a:rPr lang="en-US" sz="1400" i="1" dirty="0">
                <a:latin typeface="Open Sans" panose="020B0606030504020204" pitchFamily="34" charset="0"/>
                <a:ea typeface="Open Sans" panose="020B0606030504020204" pitchFamily="34" charset="0"/>
                <a:cs typeface="Open Sans" panose="020B0606030504020204" pitchFamily="34" charset="0"/>
              </a:rPr>
              <a:t>.</a:t>
            </a:r>
            <a:endParaRPr lang="el-GR" sz="14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just">
              <a:buFont typeface="Wingdings" panose="05000000000000000000" pitchFamily="2" charset="2"/>
              <a:buChar char="q"/>
            </a:pPr>
            <a:endParaRPr lang="el-GR" sz="1600" dirty="0"/>
          </a:p>
        </p:txBody>
      </p:sp>
    </p:spTree>
    <p:extLst>
      <p:ext uri="{BB962C8B-B14F-4D97-AF65-F5344CB8AC3E}">
        <p14:creationId xmlns:p14="http://schemas.microsoft.com/office/powerpoint/2010/main" val="1848936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9EABBF6-79EF-7436-27AE-3860E3A2D44D}"/>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67AB2F3C-3AC2-32BF-D5DB-1CC30C1C38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2264"/>
          </a:xfrm>
          <a:prstGeom prst="rect">
            <a:avLst/>
          </a:prstGeom>
        </p:spPr>
      </p:pic>
      <p:sp>
        <p:nvSpPr>
          <p:cNvPr id="6" name="Content Placeholder 2">
            <a:extLst>
              <a:ext uri="{FF2B5EF4-FFF2-40B4-BE49-F238E27FC236}">
                <a16:creationId xmlns:a16="http://schemas.microsoft.com/office/drawing/2014/main" xmlns="" id="{3D469E22-6C21-EED1-3F80-F383F683B3DD}"/>
              </a:ext>
            </a:extLst>
          </p:cNvPr>
          <p:cNvSpPr txBox="1">
            <a:spLocks/>
          </p:cNvSpPr>
          <p:nvPr/>
        </p:nvSpPr>
        <p:spPr>
          <a:xfrm>
            <a:off x="237068" y="1862667"/>
            <a:ext cx="11487684" cy="41793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q"/>
            </a:pPr>
            <a:r>
              <a:rPr lang="el-GR" sz="2000" dirty="0">
                <a:latin typeface="Open Sans" panose="020B0606030504020204" pitchFamily="34" charset="0"/>
                <a:ea typeface="Open Sans" panose="020B0606030504020204" pitchFamily="34" charset="0"/>
                <a:cs typeface="Open Sans" panose="020B0606030504020204" pitchFamily="34" charset="0"/>
              </a:rPr>
              <a:t>Κατά την  προγραμματική περίοδο 2021-2027 συμμετέχουμε στην υλοποίηση του</a:t>
            </a:r>
            <a:r>
              <a:rPr lang="en-US" sz="2000" dirty="0">
                <a:latin typeface="Open Sans" panose="020B0606030504020204" pitchFamily="34" charset="0"/>
                <a:ea typeface="Open Sans" panose="020B0606030504020204" pitchFamily="34" charset="0"/>
                <a:cs typeface="Open Sans" panose="020B0606030504020204" pitchFamily="34" charset="0"/>
              </a:rPr>
              <a:t>,</a:t>
            </a:r>
          </a:p>
          <a:p>
            <a:pPr algn="just"/>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1257300" lvl="2" indent="-342900" algn="just">
              <a:buFont typeface="Arial" panose="020B0604020202020204" pitchFamily="34" charset="0"/>
              <a:buChar char="•"/>
            </a:pPr>
            <a:r>
              <a:rPr lang="el-GR" sz="2000" b="1" dirty="0">
                <a:latin typeface="Open Sans" panose="020B0606030504020204" pitchFamily="34" charset="0"/>
                <a:ea typeface="Open Sans" panose="020B0606030504020204" pitchFamily="34" charset="0"/>
                <a:cs typeface="Open Sans" panose="020B0606030504020204" pitchFamily="34" charset="0"/>
              </a:rPr>
              <a:t>Το έργο </a:t>
            </a:r>
            <a:r>
              <a:rPr lang="en-US" sz="2000" b="1" dirty="0">
                <a:latin typeface="Open Sans" panose="020B0606030504020204" pitchFamily="34" charset="0"/>
                <a:ea typeface="Open Sans" panose="020B0606030504020204" pitchFamily="34" charset="0"/>
                <a:cs typeface="Open Sans" panose="020B0606030504020204" pitchFamily="34" charset="0"/>
              </a:rPr>
              <a:t>SMART-HUBs / Partnership (CCI Hubs),</a:t>
            </a:r>
          </a:p>
          <a:p>
            <a:pPr marL="1257300" lvl="2" indent="-342900" algn="just">
              <a:buFont typeface="Arial" panose="020B0604020202020204" pitchFamily="34" charset="0"/>
              <a:buChar char="•"/>
            </a:pPr>
            <a:r>
              <a:rPr lang="el-GR" sz="2000" b="1" dirty="0">
                <a:latin typeface="Open Sans" panose="020B0606030504020204" pitchFamily="34" charset="0"/>
                <a:ea typeface="Open Sans" panose="020B0606030504020204" pitchFamily="34" charset="0"/>
                <a:cs typeface="Open Sans" panose="020B0606030504020204" pitchFamily="34" charset="0"/>
              </a:rPr>
              <a:t>""Αιτωλική Φιλοξενία II",</a:t>
            </a: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marL="1257300" lvl="2" indent="-342900" algn="just">
              <a:buFont typeface="Arial" panose="020B0604020202020204" pitchFamily="34" charset="0"/>
              <a:buChar char="•"/>
            </a:pPr>
            <a:r>
              <a:rPr lang="el-GR" sz="2000" b="1" dirty="0">
                <a:latin typeface="Open Sans" panose="020B0606030504020204" pitchFamily="34" charset="0"/>
                <a:ea typeface="Open Sans" panose="020B0606030504020204" pitchFamily="34" charset="0"/>
                <a:cs typeface="Open Sans" panose="020B0606030504020204" pitchFamily="34" charset="0"/>
              </a:rPr>
              <a:t>ολοκληρωμένη πλατφόρμα διαχείρισης γεγονότων</a:t>
            </a:r>
            <a:r>
              <a:rPr lang="en-US" sz="2000" b="1" dirty="0">
                <a:latin typeface="Open Sans" panose="020B0606030504020204" pitchFamily="34" charset="0"/>
                <a:ea typeface="Open Sans" panose="020B0606030504020204" pitchFamily="34" charset="0"/>
                <a:cs typeface="Open Sans" panose="020B0606030504020204" pitchFamily="34" charset="0"/>
              </a:rPr>
              <a:t> </a:t>
            </a:r>
            <a:r>
              <a:rPr lang="el-GR" sz="2000" b="1" dirty="0">
                <a:latin typeface="Open Sans" panose="020B0606030504020204" pitchFamily="34" charset="0"/>
                <a:ea typeface="Open Sans" panose="020B0606030504020204" pitchFamily="34" charset="0"/>
                <a:cs typeface="Open Sans" panose="020B0606030504020204" pitchFamily="34" charset="0"/>
              </a:rPr>
              <a:t>για την έξυπνη οργάνωση και την αποτελεσματική επικοινωνία,</a:t>
            </a: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marL="342900" lvl="0" indent="-342900" algn="just">
              <a:buFont typeface="Wingdings" panose="05000000000000000000" pitchFamily="2" charset="2"/>
              <a:buChar char="Ø"/>
            </a:pPr>
            <a:endParaRPr lang="el-GR" sz="2000" dirty="0">
              <a:latin typeface="Open Sans" panose="020B0606030504020204" pitchFamily="34" charset="0"/>
              <a:ea typeface="Open Sans" panose="020B0606030504020204" pitchFamily="34" charset="0"/>
              <a:cs typeface="Open Sans" panose="020B0606030504020204" pitchFamily="34" charset="0"/>
            </a:endParaRPr>
          </a:p>
          <a:p>
            <a:pPr algn="just"/>
            <a:r>
              <a:rPr lang="el-GR" sz="2000" dirty="0">
                <a:latin typeface="Open Sans" panose="020B0606030504020204" pitchFamily="34" charset="0"/>
                <a:ea typeface="Open Sans" panose="020B0606030504020204" pitchFamily="34" charset="0"/>
                <a:cs typeface="Open Sans" panose="020B0606030504020204" pitchFamily="34" charset="0"/>
              </a:rPr>
              <a:t>Όλα τα παραπάνω έργα και εργαλεία αποδεικνύουν τη στρατηγική δέσμευση της </a:t>
            </a:r>
            <a:r>
              <a:rPr lang="en-US" sz="2000" dirty="0">
                <a:latin typeface="Open Sans" panose="020B0606030504020204" pitchFamily="34" charset="0"/>
                <a:ea typeface="Open Sans" panose="020B0606030504020204" pitchFamily="34" charset="0"/>
                <a:cs typeface="Open Sans" panose="020B0606030504020204" pitchFamily="34" charset="0"/>
              </a:rPr>
              <a:t>CoA</a:t>
            </a:r>
            <a:r>
              <a:rPr lang="el-GR" sz="2000" dirty="0">
                <a:latin typeface="Open Sans" panose="020B0606030504020204" pitchFamily="34" charset="0"/>
                <a:ea typeface="Open Sans" panose="020B0606030504020204" pitchFamily="34" charset="0"/>
                <a:cs typeface="Open Sans" panose="020B0606030504020204" pitchFamily="34" charset="0"/>
              </a:rPr>
              <a:t> να εφαρμόσει ένα μηχανισμό ενίσχυσης της συνεργασίας μεταξύ δημιουργικών επιχειρήσεων και φορέων χάραξης πολιτικής για την ενίσχυση της ικανότητας των περιφερειών να παράγουν νέα γνώση και καινοτομία, σε σύνδεση επίσης με την </a:t>
            </a:r>
            <a:r>
              <a:rPr lang="el-GR" sz="2000" dirty="0" err="1">
                <a:latin typeface="Open Sans" panose="020B0606030504020204" pitchFamily="34" charset="0"/>
                <a:ea typeface="Open Sans" panose="020B0606030504020204" pitchFamily="34" charset="0"/>
                <a:cs typeface="Open Sans" panose="020B0606030504020204" pitchFamily="34" charset="0"/>
              </a:rPr>
              <a:t>ψηφιοποίηση</a:t>
            </a:r>
            <a:r>
              <a:rPr lang="el-GR" sz="2000" dirty="0">
                <a:latin typeface="Open Sans" panose="020B0606030504020204" pitchFamily="34" charset="0"/>
                <a:ea typeface="Open Sans" panose="020B0606030504020204" pitchFamily="34" charset="0"/>
                <a:cs typeface="Open Sans" panose="020B0606030504020204" pitchFamily="34" charset="0"/>
              </a:rPr>
              <a:t>, που σχετίζονται με την ανάπτυξη της πολιτιστικής βιομηχανίας και του πολιτιστικού τουρισμού στην </a:t>
            </a:r>
            <a:r>
              <a:rPr lang="el-GR" sz="2000" dirty="0" err="1">
                <a:latin typeface="Open Sans" panose="020B0606030504020204" pitchFamily="34" charset="0"/>
                <a:ea typeface="Open Sans" panose="020B0606030504020204" pitchFamily="34" charset="0"/>
                <a:cs typeface="Open Sans" panose="020B0606030504020204" pitchFamily="34" charset="0"/>
              </a:rPr>
              <a:t>Μακροπεριφέρεια</a:t>
            </a:r>
            <a:r>
              <a:rPr lang="el-GR" sz="2000" dirty="0">
                <a:latin typeface="Open Sans" panose="020B0606030504020204" pitchFamily="34" charset="0"/>
                <a:ea typeface="Open Sans" panose="020B0606030504020204" pitchFamily="34" charset="0"/>
                <a:cs typeface="Open Sans" panose="020B0606030504020204" pitchFamily="34" charset="0"/>
              </a:rPr>
              <a:t> της Αδριατικής και Ιονίου.</a:t>
            </a:r>
          </a:p>
        </p:txBody>
      </p:sp>
      <p:sp>
        <p:nvSpPr>
          <p:cNvPr id="2" name="Title 1">
            <a:extLst>
              <a:ext uri="{FF2B5EF4-FFF2-40B4-BE49-F238E27FC236}">
                <a16:creationId xmlns:a16="http://schemas.microsoft.com/office/drawing/2014/main" xmlns="" id="{8E1E8052-D90C-C698-0D88-1DD158A9F696}"/>
              </a:ext>
            </a:extLst>
          </p:cNvPr>
          <p:cNvSpPr txBox="1">
            <a:spLocks/>
          </p:cNvSpPr>
          <p:nvPr/>
        </p:nvSpPr>
        <p:spPr>
          <a:xfrm>
            <a:off x="702734" y="1253068"/>
            <a:ext cx="10515600" cy="5304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chemeClr val="accent2">
                    <a:lumMod val="75000"/>
                  </a:schemeClr>
                </a:solidFill>
              </a:rPr>
              <a:t>CoA </a:t>
            </a:r>
            <a:r>
              <a:rPr lang="el-GR" sz="3600" b="1" dirty="0">
                <a:solidFill>
                  <a:schemeClr val="accent2">
                    <a:lumMod val="75000"/>
                  </a:schemeClr>
                </a:solidFill>
              </a:rPr>
              <a:t>στρατηγικές </a:t>
            </a:r>
            <a:r>
              <a:rPr lang="en-US" sz="3600" b="1" dirty="0">
                <a:solidFill>
                  <a:schemeClr val="accent2">
                    <a:lumMod val="75000"/>
                  </a:schemeClr>
                </a:solidFill>
              </a:rPr>
              <a:t>&amp; </a:t>
            </a:r>
            <a:r>
              <a:rPr lang="el-GR" sz="3600" b="1" dirty="0">
                <a:solidFill>
                  <a:schemeClr val="accent2">
                    <a:lumMod val="75000"/>
                  </a:schemeClr>
                </a:solidFill>
              </a:rPr>
              <a:t>έργα</a:t>
            </a:r>
            <a:endParaRPr lang="en-GB" sz="36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39794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4C18AA5-72CD-0508-1E6B-06B338D181B3}"/>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5362CB3C-66F7-3DD4-F8F5-BE2DA16776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2264"/>
          </a:xfrm>
          <a:prstGeom prst="rect">
            <a:avLst/>
          </a:prstGeom>
        </p:spPr>
      </p:pic>
      <p:sp>
        <p:nvSpPr>
          <p:cNvPr id="5" name="Content Placeholder 2">
            <a:extLst>
              <a:ext uri="{FF2B5EF4-FFF2-40B4-BE49-F238E27FC236}">
                <a16:creationId xmlns:a16="http://schemas.microsoft.com/office/drawing/2014/main" xmlns="" id="{844243EF-0D7B-9861-6FA4-CC8710F978DE}"/>
              </a:ext>
            </a:extLst>
          </p:cNvPr>
          <p:cNvSpPr txBox="1">
            <a:spLocks/>
          </p:cNvSpPr>
          <p:nvPr/>
        </p:nvSpPr>
        <p:spPr>
          <a:xfrm>
            <a:off x="320291" y="1973175"/>
            <a:ext cx="11551418" cy="40426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x-none"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xmlns="" id="{B190A994-325D-99CE-1459-56758DC0895A}"/>
              </a:ext>
            </a:extLst>
          </p:cNvPr>
          <p:cNvSpPr txBox="1"/>
          <p:nvPr/>
        </p:nvSpPr>
        <p:spPr>
          <a:xfrm>
            <a:off x="3462867" y="1136698"/>
            <a:ext cx="5422900" cy="738664"/>
          </a:xfrm>
          <a:prstGeom prst="rect">
            <a:avLst/>
          </a:prstGeom>
          <a:noFill/>
        </p:spPr>
        <p:txBody>
          <a:bodyPr wrap="square">
            <a:spAutoFit/>
          </a:bodyPr>
          <a:lstStyle/>
          <a:p>
            <a:pPr marL="67945" algn="just">
              <a:lnSpc>
                <a:spcPct val="150000"/>
              </a:lnSpc>
              <a:spcBef>
                <a:spcPts val="180"/>
              </a:spcBef>
              <a:buNone/>
            </a:pPr>
            <a:r>
              <a:rPr lang="el-GR" sz="2800" dirty="0">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el-GR" sz="2800" smtClean="0">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rPr>
              <a:t>Το έργο</a:t>
            </a:r>
            <a:r>
              <a:rPr lang="el-GR" sz="2800" b="1" smtClean="0">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el-GR" sz="2800" b="1" dirty="0" smtClean="0">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rPr>
              <a:t>SMART-</a:t>
            </a:r>
            <a:r>
              <a:rPr lang="el-GR" sz="2800" b="1" dirty="0" err="1" smtClean="0">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rPr>
              <a:t>HUBs</a:t>
            </a:r>
            <a:endParaRPr lang="el-GR" sz="2800" dirty="0">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xmlns="" id="{4AC9A817-5DBF-8BF2-B50A-EF863F883D4F}"/>
              </a:ext>
            </a:extLst>
          </p:cNvPr>
          <p:cNvSpPr txBox="1"/>
          <p:nvPr/>
        </p:nvSpPr>
        <p:spPr>
          <a:xfrm>
            <a:off x="84667" y="1806497"/>
            <a:ext cx="12107333" cy="4185761"/>
          </a:xfrm>
          <a:prstGeom prst="rect">
            <a:avLst/>
          </a:prstGeom>
          <a:noFill/>
        </p:spPr>
        <p:txBody>
          <a:bodyPr wrap="square">
            <a:spAutoFit/>
          </a:bodyPr>
          <a:lstStyle/>
          <a:p>
            <a:r>
              <a:rPr lang="en-US" b="1" i="0" u="none" strike="noStrike" baseline="0" dirty="0">
                <a:solidFill>
                  <a:srgbClr val="000000"/>
                </a:solidFill>
                <a:latin typeface="Calibri" panose="020F0502020204030204" pitchFamily="34" charset="0"/>
              </a:rPr>
              <a:t>SMART-HUBs project: </a:t>
            </a:r>
            <a:r>
              <a:rPr lang="el-GR" b="1" dirty="0">
                <a:solidFill>
                  <a:srgbClr val="000000"/>
                </a:solidFill>
                <a:latin typeface="Calibri" panose="020F0502020204030204" pitchFamily="34" charset="0"/>
              </a:rPr>
              <a:t>Γενικές Πληροφορίες</a:t>
            </a:r>
            <a:endParaRPr lang="en-US" b="0" i="0" u="none" strike="noStrike" baseline="0" dirty="0">
              <a:solidFill>
                <a:srgbClr val="000000"/>
              </a:solidFill>
              <a:latin typeface="Calibri" panose="020F0502020204030204" pitchFamily="34" charset="0"/>
            </a:endParaRPr>
          </a:p>
          <a:p>
            <a:r>
              <a:rPr lang="el-GR" dirty="0">
                <a:solidFill>
                  <a:srgbClr val="000000"/>
                </a:solidFill>
                <a:latin typeface="Calibri" panose="020F0502020204030204" pitchFamily="34" charset="0"/>
              </a:rPr>
              <a:t>Πρόγραμμα Διασυνοριακής Συνεργασίας</a:t>
            </a:r>
            <a:r>
              <a:rPr lang="en-US" b="0" i="0" u="none" strike="noStrike" baseline="0" dirty="0">
                <a:solidFill>
                  <a:srgbClr val="000000"/>
                </a:solidFill>
                <a:latin typeface="Calibri" panose="020F0502020204030204" pitchFamily="34" charset="0"/>
              </a:rPr>
              <a:t>: </a:t>
            </a:r>
            <a:r>
              <a:rPr lang="en-US" b="1" i="0" u="none" strike="noStrike" baseline="0" dirty="0">
                <a:solidFill>
                  <a:srgbClr val="000000"/>
                </a:solidFill>
                <a:latin typeface="Calibri" panose="020F0502020204030204" pitchFamily="34" charset="0"/>
              </a:rPr>
              <a:t>INTERREG VI-A “Greece -Italy 2021-2027”</a:t>
            </a:r>
            <a:endParaRPr lang="en-US" b="0" i="0" u="none" strike="noStrike" baseline="0" dirty="0">
              <a:solidFill>
                <a:srgbClr val="000000"/>
              </a:solidFill>
              <a:latin typeface="Calibri" panose="020F0502020204030204" pitchFamily="34" charset="0"/>
            </a:endParaRPr>
          </a:p>
          <a:p>
            <a:r>
              <a:rPr lang="el-GR" b="1" dirty="0">
                <a:solidFill>
                  <a:srgbClr val="000000"/>
                </a:solidFill>
                <a:latin typeface="Calibri" panose="020F0502020204030204" pitchFamily="34" charset="0"/>
              </a:rPr>
              <a:t>Άξονας Προτεραιότητας</a:t>
            </a:r>
            <a:r>
              <a:rPr lang="en-US" b="1" dirty="0">
                <a:solidFill>
                  <a:srgbClr val="000000"/>
                </a:solidFill>
                <a:latin typeface="Calibri" panose="020F0502020204030204" pitchFamily="34" charset="0"/>
              </a:rPr>
              <a:t> </a:t>
            </a:r>
            <a:r>
              <a:rPr lang="en-US" b="1" i="0" u="none" strike="noStrike" baseline="0" dirty="0">
                <a:solidFill>
                  <a:srgbClr val="000000"/>
                </a:solidFill>
                <a:latin typeface="Calibri" panose="020F0502020204030204" pitchFamily="34" charset="0"/>
              </a:rPr>
              <a:t>3:</a:t>
            </a:r>
            <a:r>
              <a:rPr lang="el-GR" dirty="0">
                <a:solidFill>
                  <a:srgbClr val="000000"/>
                </a:solidFill>
                <a:latin typeface="Calibri" panose="020F0502020204030204" pitchFamily="34" charset="0"/>
              </a:rPr>
              <a:t>Ενισχυμένη συνεργασία για έναν πιο κοινωνικό και χωρίς αποκλεισμούς χώρο GR-IT</a:t>
            </a:r>
            <a:r>
              <a:rPr lang="en-US" b="1" i="0" u="none" strike="noStrike" baseline="0" dirty="0">
                <a:solidFill>
                  <a:srgbClr val="000000"/>
                </a:solidFill>
                <a:latin typeface="Calibri" panose="020F0502020204030204" pitchFamily="34" charset="0"/>
              </a:rPr>
              <a:t>Intervention </a:t>
            </a:r>
            <a:endParaRPr lang="el-GR" b="1" dirty="0">
              <a:solidFill>
                <a:srgbClr val="000000"/>
              </a:solidFill>
              <a:latin typeface="Calibri" panose="020F0502020204030204" pitchFamily="34" charset="0"/>
            </a:endParaRPr>
          </a:p>
          <a:p>
            <a:r>
              <a:rPr lang="el-GR" b="1" dirty="0">
                <a:solidFill>
                  <a:srgbClr val="000000"/>
                </a:solidFill>
                <a:latin typeface="Calibri" panose="020F0502020204030204" pitchFamily="34" charset="0"/>
              </a:rPr>
              <a:t>πεδίο </a:t>
            </a:r>
            <a:r>
              <a:rPr lang="en-US" b="1" i="0" u="none" strike="noStrike" baseline="0" dirty="0">
                <a:solidFill>
                  <a:srgbClr val="000000"/>
                </a:solidFill>
                <a:latin typeface="Calibri" panose="020F0502020204030204" pitchFamily="34" charset="0"/>
              </a:rPr>
              <a:t>: </a:t>
            </a:r>
            <a:r>
              <a:rPr lang="el-GR" dirty="0">
                <a:solidFill>
                  <a:srgbClr val="000000"/>
                </a:solidFill>
                <a:latin typeface="Calibri" panose="020F0502020204030204" pitchFamily="34" charset="0"/>
              </a:rPr>
              <a:t>Ειδική στήριξη για την απασχόληση των νέων και την κοινωνικοοικονομική ένταξή τους</a:t>
            </a:r>
            <a:endParaRPr lang="en-US" dirty="0">
              <a:solidFill>
                <a:srgbClr val="000000"/>
              </a:solidFill>
              <a:latin typeface="Calibri" panose="020F0502020204030204" pitchFamily="34" charset="0"/>
            </a:endParaRPr>
          </a:p>
          <a:p>
            <a:r>
              <a:rPr lang="el-GR" b="1" dirty="0">
                <a:solidFill>
                  <a:srgbClr val="000000"/>
                </a:solidFill>
                <a:latin typeface="Calibri" panose="020F0502020204030204" pitchFamily="34" charset="0"/>
              </a:rPr>
              <a:t>Ειδικός στόχος</a:t>
            </a:r>
            <a:r>
              <a:rPr lang="en-US" b="1" dirty="0">
                <a:solidFill>
                  <a:srgbClr val="000000"/>
                </a:solidFill>
                <a:latin typeface="Calibri" panose="020F0502020204030204" pitchFamily="34" charset="0"/>
              </a:rPr>
              <a:t> </a:t>
            </a:r>
            <a:r>
              <a:rPr lang="en-US" b="1" i="0" u="none" strike="noStrike" baseline="0" dirty="0">
                <a:solidFill>
                  <a:srgbClr val="000000"/>
                </a:solidFill>
                <a:latin typeface="Calibri" panose="020F0502020204030204" pitchFamily="34" charset="0"/>
              </a:rPr>
              <a:t>RSO4.2: </a:t>
            </a:r>
            <a:r>
              <a:rPr lang="el-GR" dirty="0">
                <a:solidFill>
                  <a:srgbClr val="000000"/>
                </a:solidFill>
                <a:latin typeface="Calibri" panose="020F0502020204030204" pitchFamily="34" charset="0"/>
              </a:rPr>
              <a:t>Υποδομές εκπαίδευσης και κατάρτισης</a:t>
            </a:r>
            <a:endParaRPr lang="en-US" b="0" i="0" u="none" strike="noStrike" baseline="0" dirty="0">
              <a:solidFill>
                <a:srgbClr val="000000"/>
              </a:solidFill>
              <a:latin typeface="Calibri" panose="020F0502020204030204" pitchFamily="34" charset="0"/>
            </a:endParaRPr>
          </a:p>
          <a:p>
            <a:endParaRPr lang="en-US" sz="1600" b="0" i="0" u="none" strike="noStrike" baseline="0" dirty="0">
              <a:solidFill>
                <a:srgbClr val="000000"/>
              </a:solidFill>
              <a:latin typeface="Calibri" panose="020F0502020204030204" pitchFamily="34" charset="0"/>
            </a:endParaRPr>
          </a:p>
          <a:p>
            <a:r>
              <a:rPr lang="el-GR" sz="1600" b="1" dirty="0">
                <a:solidFill>
                  <a:srgbClr val="000000"/>
                </a:solidFill>
                <a:latin typeface="Calibri" panose="020F0502020204030204" pitchFamily="34" charset="0"/>
              </a:rPr>
              <a:t>Διάρκεια: 24 μήνες</a:t>
            </a:r>
            <a:r>
              <a:rPr lang="en-US" sz="1600" b="1" dirty="0">
                <a:solidFill>
                  <a:srgbClr val="000000"/>
                </a:solidFill>
                <a:latin typeface="Calibri" panose="020F0502020204030204" pitchFamily="34" charset="0"/>
              </a:rPr>
              <a:t> </a:t>
            </a:r>
            <a:r>
              <a:rPr lang="en-US" sz="1600" b="0" i="0" u="none" strike="noStrike" baseline="0" dirty="0">
                <a:solidFill>
                  <a:srgbClr val="000000"/>
                </a:solidFill>
                <a:latin typeface="Calibri" panose="020F0502020204030204" pitchFamily="34" charset="0"/>
              </a:rPr>
              <a:t>(5/2025 –5/2027)</a:t>
            </a:r>
          </a:p>
          <a:p>
            <a:r>
              <a:rPr lang="el-GR" sz="1600" b="1" dirty="0">
                <a:solidFill>
                  <a:srgbClr val="000000"/>
                </a:solidFill>
                <a:latin typeface="Calibri" panose="020F0502020204030204" pitchFamily="34" charset="0"/>
              </a:rPr>
              <a:t>Προϋπολογισμός</a:t>
            </a:r>
            <a:r>
              <a:rPr lang="en-US" sz="1600" b="1" i="0" u="none" strike="noStrike" baseline="0" dirty="0">
                <a:solidFill>
                  <a:srgbClr val="000000"/>
                </a:solidFill>
                <a:latin typeface="Calibri" panose="020F0502020204030204" pitchFamily="34" charset="0"/>
              </a:rPr>
              <a:t>: </a:t>
            </a:r>
            <a:r>
              <a:rPr lang="en-US" sz="1600" b="0" i="0" u="none" strike="noStrike" baseline="0" dirty="0">
                <a:solidFill>
                  <a:srgbClr val="000000"/>
                </a:solidFill>
                <a:latin typeface="Calibri" panose="020F0502020204030204" pitchFamily="34" charset="0"/>
              </a:rPr>
              <a:t>1.485.410,16 €</a:t>
            </a:r>
          </a:p>
          <a:p>
            <a:endParaRPr lang="en-US" sz="1600" b="0" i="0" u="none" strike="noStrike" baseline="0" dirty="0">
              <a:solidFill>
                <a:srgbClr val="000000"/>
              </a:solidFill>
              <a:latin typeface="Calibri" panose="020F0502020204030204" pitchFamily="34" charset="0"/>
            </a:endParaRPr>
          </a:p>
          <a:p>
            <a:r>
              <a:rPr lang="el-GR" sz="1600" b="1" dirty="0">
                <a:solidFill>
                  <a:srgbClr val="000000"/>
                </a:solidFill>
                <a:latin typeface="Calibri" panose="020F0502020204030204" pitchFamily="34" charset="0"/>
              </a:rPr>
              <a:t>Συνεργασία</a:t>
            </a:r>
            <a:r>
              <a:rPr lang="en-US" sz="1600" b="1" i="0" u="none" strike="noStrike" baseline="0" dirty="0">
                <a:solidFill>
                  <a:srgbClr val="000000"/>
                </a:solidFill>
                <a:latin typeface="Calibri" panose="020F0502020204030204" pitchFamily="34" charset="0"/>
              </a:rPr>
              <a:t>(CCI Hubs)</a:t>
            </a:r>
            <a:endParaRPr lang="en-US" sz="1600" b="0" i="0" u="none" strike="noStrike" baseline="0" dirty="0">
              <a:solidFill>
                <a:srgbClr val="000000"/>
              </a:solidFill>
              <a:latin typeface="Calibri" panose="020F0502020204030204" pitchFamily="34" charset="0"/>
            </a:endParaRPr>
          </a:p>
          <a:p>
            <a:r>
              <a:rPr lang="en-US" sz="1600" b="0" i="0" u="none" strike="noStrike" baseline="0" dirty="0">
                <a:solidFill>
                  <a:srgbClr val="000000"/>
                </a:solidFill>
                <a:latin typeface="Calibri" panose="020F0502020204030204" pitchFamily="34" charset="0"/>
              </a:rPr>
              <a:t>1. (LP) </a:t>
            </a:r>
            <a:r>
              <a:rPr lang="el-GR" sz="1600" dirty="0">
                <a:solidFill>
                  <a:srgbClr val="000000"/>
                </a:solidFill>
                <a:latin typeface="Calibri" panose="020F0502020204030204" pitchFamily="34" charset="0"/>
              </a:rPr>
              <a:t>ΤΑΜΕΙΟ ΠΕΡΙΦΕΡΕΙΑΚΗΣ ΑΝΑΠΤΥΞΗΣ/ΠΕΡΙΦΕΡΕΙΑ ΔΥΤΙΚΗΣ ΕΛΛΑΔΑΣ </a:t>
            </a:r>
            <a:r>
              <a:rPr lang="en-US" sz="1600" b="0" i="0" u="none" strike="noStrike" baseline="0" dirty="0">
                <a:solidFill>
                  <a:srgbClr val="000000"/>
                </a:solidFill>
                <a:latin typeface="Calibri" panose="020F0502020204030204" pitchFamily="34" charset="0"/>
              </a:rPr>
              <a:t>(GR)</a:t>
            </a:r>
          </a:p>
          <a:p>
            <a:r>
              <a:rPr lang="pl-PL" sz="1600" b="0" i="0" u="none" strike="noStrike" baseline="0" dirty="0">
                <a:solidFill>
                  <a:srgbClr val="000000"/>
                </a:solidFill>
                <a:latin typeface="Calibri" panose="020F0502020204030204" pitchFamily="34" charset="0"/>
              </a:rPr>
              <a:t>2. </a:t>
            </a:r>
            <a:r>
              <a:rPr lang="el-GR" sz="1600" dirty="0">
                <a:solidFill>
                  <a:srgbClr val="000000"/>
                </a:solidFill>
                <a:latin typeface="Calibri" panose="020F0502020204030204" pitchFamily="34" charset="0"/>
              </a:rPr>
              <a:t>ΕΠΙΜΕΛΗΤΗΡΙΟ  ΑΙΤΩΛΟΑΚΑΡΝΑΝΙΑΣ</a:t>
            </a:r>
            <a:r>
              <a:rPr lang="pl-PL" sz="1600" b="0" i="0" u="none" strike="noStrike" baseline="0" dirty="0">
                <a:solidFill>
                  <a:srgbClr val="000000"/>
                </a:solidFill>
                <a:latin typeface="Calibri" panose="020F0502020204030204" pitchFamily="34" charset="0"/>
              </a:rPr>
              <a:t>(GR)</a:t>
            </a:r>
          </a:p>
          <a:p>
            <a:r>
              <a:rPr lang="en-US" sz="1600" b="0" i="0" u="none" strike="noStrike" baseline="0" dirty="0">
                <a:solidFill>
                  <a:srgbClr val="000000"/>
                </a:solidFill>
                <a:latin typeface="Calibri" panose="020F0502020204030204" pitchFamily="34" charset="0"/>
              </a:rPr>
              <a:t>3. </a:t>
            </a:r>
            <a:r>
              <a:rPr lang="el-GR" sz="1600" dirty="0">
                <a:solidFill>
                  <a:srgbClr val="000000"/>
                </a:solidFill>
                <a:latin typeface="Calibri" panose="020F0502020204030204" pitchFamily="34" charset="0"/>
              </a:rPr>
              <a:t>ΕΜΠΟΡΙΚΟ ΕΠΙΜΕΛΗΤΗΡΙΟ ΖΑΚΥΝΘΟΥ </a:t>
            </a:r>
            <a:r>
              <a:rPr lang="en-US" sz="1600" b="0" i="0" u="none" strike="noStrike" baseline="0" dirty="0">
                <a:solidFill>
                  <a:srgbClr val="000000"/>
                </a:solidFill>
                <a:latin typeface="Calibri" panose="020F0502020204030204" pitchFamily="34" charset="0"/>
              </a:rPr>
              <a:t>(GR)</a:t>
            </a:r>
          </a:p>
          <a:p>
            <a:r>
              <a:rPr lang="en-US" sz="1600" b="0" i="0" u="none" strike="noStrike" baseline="0" dirty="0">
                <a:solidFill>
                  <a:srgbClr val="000000"/>
                </a:solidFill>
                <a:latin typeface="Calibri" panose="020F0502020204030204" pitchFamily="34" charset="0"/>
              </a:rPr>
              <a:t>4. </a:t>
            </a:r>
            <a:r>
              <a:rPr lang="el-GR" sz="1600" dirty="0">
                <a:solidFill>
                  <a:srgbClr val="000000"/>
                </a:solidFill>
                <a:latin typeface="Calibri" panose="020F0502020204030204" pitchFamily="34" charset="0"/>
              </a:rPr>
              <a:t>ΔΗΜΟΣ ΝΑΡΝΤΟ</a:t>
            </a:r>
            <a:r>
              <a:rPr lang="en-US" sz="1600" b="0" i="0" u="none" strike="noStrike" baseline="0" dirty="0">
                <a:solidFill>
                  <a:srgbClr val="000000"/>
                </a:solidFill>
                <a:latin typeface="Calibri" panose="020F0502020204030204" pitchFamily="34" charset="0"/>
              </a:rPr>
              <a:t>(IT)</a:t>
            </a:r>
          </a:p>
          <a:p>
            <a:r>
              <a:rPr lang="en-US" sz="1600" b="0" i="0" u="none" strike="noStrike" baseline="0" dirty="0">
                <a:solidFill>
                  <a:srgbClr val="000000"/>
                </a:solidFill>
                <a:latin typeface="Calibri" panose="020F0502020204030204" pitchFamily="34" charset="0"/>
              </a:rPr>
              <a:t>5. MATERAHUB CULTURAL AND CREATIVE INDUSTRIES CONSORTIUM SCARL (IT)</a:t>
            </a:r>
          </a:p>
          <a:p>
            <a:r>
              <a:rPr lang="en-US" sz="1600" b="0" i="0" u="none" strike="noStrike" baseline="0" dirty="0">
                <a:solidFill>
                  <a:srgbClr val="000000"/>
                </a:solidFill>
                <a:latin typeface="Calibri" panose="020F0502020204030204" pitchFamily="34" charset="0"/>
              </a:rPr>
              <a:t>6. </a:t>
            </a:r>
            <a:r>
              <a:rPr lang="el-GR" sz="1600" dirty="0">
                <a:solidFill>
                  <a:srgbClr val="000000"/>
                </a:solidFill>
                <a:latin typeface="Calibri" panose="020F0502020204030204" pitchFamily="34" charset="0"/>
              </a:rPr>
              <a:t>ΔΗΜΟΣ ΤΟΥ </a:t>
            </a:r>
            <a:r>
              <a:rPr lang="en-US" sz="1600" b="0" i="0" u="none" strike="noStrike" baseline="0" dirty="0">
                <a:solidFill>
                  <a:srgbClr val="000000"/>
                </a:solidFill>
                <a:latin typeface="Calibri" panose="020F0502020204030204" pitchFamily="34" charset="0"/>
              </a:rPr>
              <a:t>MAIDA (IT)</a:t>
            </a:r>
            <a:endParaRPr lang="el-GR" sz="1600" dirty="0"/>
          </a:p>
        </p:txBody>
      </p:sp>
      <p:pic>
        <p:nvPicPr>
          <p:cNvPr id="11" name="Εικόνα 10">
            <a:extLst>
              <a:ext uri="{FF2B5EF4-FFF2-40B4-BE49-F238E27FC236}">
                <a16:creationId xmlns:a16="http://schemas.microsoft.com/office/drawing/2014/main" xmlns="" id="{6A62928B-891B-B0B1-5914-53A86BD4DF42}"/>
              </a:ext>
            </a:extLst>
          </p:cNvPr>
          <p:cNvPicPr>
            <a:picLocks noChangeAspect="1"/>
          </p:cNvPicPr>
          <p:nvPr/>
        </p:nvPicPr>
        <p:blipFill>
          <a:blip r:embed="rId3"/>
          <a:stretch>
            <a:fillRect/>
          </a:stretch>
        </p:blipFill>
        <p:spPr>
          <a:xfrm>
            <a:off x="6839975" y="3242733"/>
            <a:ext cx="4033533" cy="2773054"/>
          </a:xfrm>
          <a:prstGeom prst="rect">
            <a:avLst/>
          </a:prstGeom>
        </p:spPr>
      </p:pic>
    </p:spTree>
    <p:extLst>
      <p:ext uri="{BB962C8B-B14F-4D97-AF65-F5344CB8AC3E}">
        <p14:creationId xmlns:p14="http://schemas.microsoft.com/office/powerpoint/2010/main" val="3370673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F0FE93F-65BE-8AFB-F8A8-8420FD2D5A60}"/>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ADC563E7-DAA7-368F-2C9D-5BA12904FE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2264"/>
          </a:xfrm>
          <a:prstGeom prst="rect">
            <a:avLst/>
          </a:prstGeom>
        </p:spPr>
      </p:pic>
      <p:sp>
        <p:nvSpPr>
          <p:cNvPr id="6" name="TextBox 5">
            <a:extLst>
              <a:ext uri="{FF2B5EF4-FFF2-40B4-BE49-F238E27FC236}">
                <a16:creationId xmlns:a16="http://schemas.microsoft.com/office/drawing/2014/main" xmlns="" id="{93EB98D4-2E95-27D2-AA6B-7A13888EDB6D}"/>
              </a:ext>
            </a:extLst>
          </p:cNvPr>
          <p:cNvSpPr txBox="1"/>
          <p:nvPr/>
        </p:nvSpPr>
        <p:spPr>
          <a:xfrm>
            <a:off x="220134" y="1233830"/>
            <a:ext cx="11599334" cy="5047536"/>
          </a:xfrm>
          <a:prstGeom prst="rect">
            <a:avLst/>
          </a:prstGeom>
          <a:noFill/>
        </p:spPr>
        <p:txBody>
          <a:bodyPr wrap="square">
            <a:spAutoFit/>
          </a:bodyPr>
          <a:lstStyle/>
          <a:p>
            <a:pPr algn="ctr">
              <a:lnSpc>
                <a:spcPct val="150000"/>
              </a:lnSpc>
            </a:pPr>
            <a:r>
              <a:rPr lang="en-US" sz="2400" b="1" i="0" u="none" strike="noStrike" baseline="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Project Background</a:t>
            </a:r>
          </a:p>
          <a:p>
            <a:pPr marL="342900" indent="-342900" algn="just">
              <a:lnSpc>
                <a:spcPct val="150000"/>
              </a:lnSpc>
              <a:buFont typeface="Arial" panose="020B0604020202020204" pitchFamily="34" charset="0"/>
              <a:buChar char="•"/>
            </a:pPr>
            <a:r>
              <a:rPr lang="el-GR"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Οι διασυνοριακές περιοχές GR IT αντιμετωπίζουν σημαντικές κοινωνικές προκλήσεις, όπως ο υψηλός αριθμός NEET (που δεν είναι σε εκπαίδευση, απασχόληση ή κατάρτιση), η άνιση πρόσβαση στην εκπαίδευση/απασχόληση και το υψηλό επίπεδο ανεργίας, τα οποία υπογραμμίζουν την ανάγκη βελτίωσης των κοινωνικών πολιτικών για τη γεφύρωση του χάσματος μεταξύ εκπαίδευσης και αγοράς εργασίας.</a:t>
            </a:r>
            <a:r>
              <a:rPr lang="en-US" sz="16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p>
          <a:p>
            <a:pPr marL="342900" indent="-342900" algn="just">
              <a:lnSpc>
                <a:spcPct val="150000"/>
              </a:lnSpc>
              <a:buFont typeface="Arial" panose="020B0604020202020204" pitchFamily="34" charset="0"/>
              <a:buChar char="•"/>
            </a:pPr>
            <a:endPar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just">
              <a:lnSpc>
                <a:spcPct val="150000"/>
              </a:lnSpc>
              <a:buFont typeface="Arial" panose="020B0604020202020204" pitchFamily="34" charset="0"/>
              <a:buChar char="•"/>
            </a:pPr>
            <a:r>
              <a:rPr lang="el-GR" sz="1600" dirty="0">
                <a:latin typeface="Open Sans" panose="020B0606030504020204" pitchFamily="34" charset="0"/>
                <a:ea typeface="Open Sans" panose="020B0606030504020204" pitchFamily="34" charset="0"/>
                <a:cs typeface="Open Sans" panose="020B0606030504020204" pitchFamily="34" charset="0"/>
              </a:rPr>
              <a:t>Επιπλέον, το ψηφιακό χάσμα παρεμποδίζει τη διάδοση της γνώσης και την πρόσβαση στην εργασία και οι αδύναμες επιχειρηματικές- πράσινες - ψηφιακές δεξιότητες παρεμποδίζουν τον ψηφιακό ανθεκτικό μετασχηματισμό των σχετικών κοινωνιών.</a:t>
            </a:r>
          </a:p>
          <a:p>
            <a:pPr algn="just">
              <a:lnSpc>
                <a:spcPct val="150000"/>
              </a:lnSpc>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just">
              <a:lnSpc>
                <a:spcPct val="150000"/>
              </a:lnSpc>
              <a:buFont typeface="Arial" panose="020B0604020202020204" pitchFamily="34" charset="0"/>
              <a:buChar char="•"/>
            </a:pPr>
            <a:r>
              <a:rPr lang="el-GR" sz="1600" dirty="0">
                <a:latin typeface="Open Sans" panose="020B0606030504020204" pitchFamily="34" charset="0"/>
                <a:ea typeface="Open Sans" panose="020B0606030504020204" pitchFamily="34" charset="0"/>
                <a:cs typeface="Open Sans" panose="020B0606030504020204" pitchFamily="34" charset="0"/>
              </a:rPr>
              <a:t>Ενάντια σε αυτό, οι περιοχές των έργων παρουσιάζουν μια πλούσια πολιτιστική-δημιουργική κληρονομιά, της οποίας η πλήρης δυναμική ως παραγωγός βιώσιμου τουρισμού παραμένει ανεκμετάλλευτη, όπως φαίνεται από την πρωτοφανή πανδημία του Covid-19, η οποία ήταν ένα σκληρό χτύπημα για αυτόν τον τομέα κυρίως λόγω της αδύναμης πράσινης-ψηφιακής ωριμότητας.</a:t>
            </a:r>
            <a:endParaRPr lang="en-US" dirty="0"/>
          </a:p>
          <a:p>
            <a:pPr marL="342900" indent="-342900">
              <a:buFont typeface="Arial" panose="020B0604020202020204" pitchFamily="34" charset="0"/>
              <a:buChar char="•"/>
            </a:pPr>
            <a:endParaRPr lang="en-US" sz="22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800261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FEFE1D5-364F-87A0-4427-468F03511D57}"/>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F2D15879-62AA-230C-7964-1AF0011899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2264"/>
          </a:xfrm>
          <a:prstGeom prst="rect">
            <a:avLst/>
          </a:prstGeom>
        </p:spPr>
      </p:pic>
      <p:sp>
        <p:nvSpPr>
          <p:cNvPr id="6" name="TextBox 5">
            <a:extLst>
              <a:ext uri="{FF2B5EF4-FFF2-40B4-BE49-F238E27FC236}">
                <a16:creationId xmlns:a16="http://schemas.microsoft.com/office/drawing/2014/main" xmlns="" id="{E5ED0234-161D-B374-365E-1F1124356428}"/>
              </a:ext>
            </a:extLst>
          </p:cNvPr>
          <p:cNvSpPr txBox="1"/>
          <p:nvPr/>
        </p:nvSpPr>
        <p:spPr>
          <a:xfrm>
            <a:off x="313265" y="1233831"/>
            <a:ext cx="11438468" cy="5016758"/>
          </a:xfrm>
          <a:prstGeom prst="rect">
            <a:avLst/>
          </a:prstGeom>
          <a:noFill/>
        </p:spPr>
        <p:txBody>
          <a:bodyPr wrap="square">
            <a:spAutoFit/>
          </a:bodyPr>
          <a:lstStyle/>
          <a:p>
            <a:pPr algn="ctr">
              <a:lnSpc>
                <a:spcPct val="200000"/>
              </a:lnSpc>
            </a:pPr>
            <a:r>
              <a:rPr lang="el-GR"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Βασικοί Στόχοι </a:t>
            </a:r>
          </a:p>
          <a:p>
            <a:pPr algn="ctr">
              <a:lnSpc>
                <a:spcPct val="200000"/>
              </a:lnSpc>
            </a:pPr>
            <a:r>
              <a:rPr lang="el-GR" sz="2000" dirty="0">
                <a:latin typeface="Open Sans" panose="020B0606030504020204" pitchFamily="34" charset="0"/>
                <a:ea typeface="Open Sans" panose="020B0606030504020204" pitchFamily="34" charset="0"/>
                <a:cs typeface="Open Sans" panose="020B0606030504020204" pitchFamily="34" charset="0"/>
              </a:rPr>
              <a:t>Τα SMART-HUB αποσκοπούν στην αντιμετώπιση των περιφερειακών ανισοτήτων, στην ενδυνάμωση των νέων, καθιστώντας τις ευκαιρίες πιο </a:t>
            </a:r>
            <a:r>
              <a:rPr lang="el-GR" sz="2000" dirty="0" err="1">
                <a:latin typeface="Open Sans" panose="020B0606030504020204" pitchFamily="34" charset="0"/>
                <a:ea typeface="Open Sans" panose="020B0606030504020204" pitchFamily="34" charset="0"/>
                <a:cs typeface="Open Sans" panose="020B0606030504020204" pitchFamily="34" charset="0"/>
              </a:rPr>
              <a:t>προσβάσιμες</a:t>
            </a:r>
            <a:r>
              <a:rPr lang="el-GR" sz="2000" dirty="0">
                <a:latin typeface="Open Sans" panose="020B0606030504020204" pitchFamily="34" charset="0"/>
                <a:ea typeface="Open Sans" panose="020B0606030504020204" pitchFamily="34" charset="0"/>
                <a:cs typeface="Open Sans" panose="020B0606030504020204" pitchFamily="34" charset="0"/>
              </a:rPr>
              <a:t> σε ένα ευρύτερο κοινό μέσω της ανάπτυξης νέων επιχειρηματικών - πράσινων - ψηφιακών δεξιοτήτων στον πολιτιστικό τουρισμό. Το έργο υποστηρίζει την ψηφιακή και κοινωνική μετάβαση των συμμετεχόντων περιφερειών με την προώθηση της διάδοσης των ψηφιακών τεχνολογιών στα πολιτιστικά αγαθά, την υλική πολιτιστική κληρονομιά (βιβλιοθήκες, μουσεία και κτίρια), τις τοπικές παραδόσεις, τις δημιουργικές θεατρικές και ψυχαγωγικές </a:t>
            </a:r>
            <a:r>
              <a:rPr lang="el-GR" sz="2000" dirty="0" smtClean="0">
                <a:latin typeface="Open Sans" panose="020B0606030504020204" pitchFamily="34" charset="0"/>
                <a:ea typeface="Open Sans" panose="020B0606030504020204" pitchFamily="34" charset="0"/>
                <a:cs typeface="Open Sans" panose="020B0606030504020204" pitchFamily="34" charset="0"/>
              </a:rPr>
              <a:t>παραστάσεις</a:t>
            </a:r>
            <a:r>
              <a:rPr lang="en-US" sz="2000" dirty="0" smtClean="0">
                <a:latin typeface="Open Sans" panose="020B0606030504020204" pitchFamily="34" charset="0"/>
                <a:ea typeface="Open Sans" panose="020B0606030504020204" pitchFamily="34" charset="0"/>
                <a:cs typeface="Open Sans" panose="020B0606030504020204" pitchFamily="34" charset="0"/>
              </a:rPr>
              <a:t>.</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just">
              <a:lnSpc>
                <a:spcPct val="200000"/>
              </a:lnSpc>
            </a:pPr>
            <a:endParaRPr lang="en-US" sz="20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52856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90D0624-485C-21BD-4A47-B5349CC74F4E}"/>
            </a:ext>
          </a:extLst>
        </p:cNvPr>
        <p:cNvGrpSpPr/>
        <p:nvPr/>
      </p:nvGrpSpPr>
      <p:grpSpPr>
        <a:xfrm>
          <a:off x="0" y="0"/>
          <a:ext cx="0" cy="0"/>
          <a:chOff x="0" y="0"/>
          <a:chExt cx="0" cy="0"/>
        </a:xfrm>
      </p:grpSpPr>
      <p:pic>
        <p:nvPicPr>
          <p:cNvPr id="10" name="Εικόνα 9">
            <a:extLst>
              <a:ext uri="{FF2B5EF4-FFF2-40B4-BE49-F238E27FC236}">
                <a16:creationId xmlns:a16="http://schemas.microsoft.com/office/drawing/2014/main" xmlns="" id="{375A2720-E89D-6C10-70C3-794C330F95D9}"/>
              </a:ext>
            </a:extLst>
          </p:cNvPr>
          <p:cNvPicPr>
            <a:picLocks noChangeAspect="1"/>
          </p:cNvPicPr>
          <p:nvPr/>
        </p:nvPicPr>
        <p:blipFill>
          <a:blip r:embed="rId2"/>
          <a:stretch>
            <a:fillRect/>
          </a:stretch>
        </p:blipFill>
        <p:spPr>
          <a:xfrm>
            <a:off x="0" y="6283"/>
            <a:ext cx="12192000" cy="6845433"/>
          </a:xfrm>
          <a:prstGeom prst="rect">
            <a:avLst/>
          </a:prstGeom>
        </p:spPr>
      </p:pic>
      <p:sp>
        <p:nvSpPr>
          <p:cNvPr id="12" name="TextBox 11">
            <a:extLst>
              <a:ext uri="{FF2B5EF4-FFF2-40B4-BE49-F238E27FC236}">
                <a16:creationId xmlns:a16="http://schemas.microsoft.com/office/drawing/2014/main" xmlns="" id="{43D35620-1DF0-D4B8-25BF-7B80B1281261}"/>
              </a:ext>
            </a:extLst>
          </p:cNvPr>
          <p:cNvSpPr txBox="1"/>
          <p:nvPr/>
        </p:nvSpPr>
        <p:spPr>
          <a:xfrm>
            <a:off x="702733" y="1193800"/>
            <a:ext cx="10803468" cy="4647426"/>
          </a:xfrm>
          <a:prstGeom prst="rect">
            <a:avLst/>
          </a:prstGeom>
          <a:noFill/>
        </p:spPr>
        <p:txBody>
          <a:bodyPr wrap="square">
            <a:spAutoFit/>
          </a:bodyPr>
          <a:lstStyle/>
          <a:p>
            <a:pPr algn="ctr"/>
            <a:r>
              <a:rPr lang="el-GR" sz="2800" b="1" dirty="0">
                <a:solidFill>
                  <a:schemeClr val="accent2">
                    <a:lumMod val="75000"/>
                  </a:schemeClr>
                </a:solidFill>
                <a:latin typeface="Calibri" panose="020F0502020204030204" pitchFamily="34" charset="0"/>
              </a:rPr>
              <a:t>Στόχοι του έργου</a:t>
            </a:r>
            <a:endParaRPr lang="en-US" sz="2800" b="1" dirty="0">
              <a:solidFill>
                <a:schemeClr val="accent2">
                  <a:lumMod val="75000"/>
                </a:schemeClr>
              </a:solidFill>
              <a:latin typeface="Calibri" panose="020F0502020204030204" pitchFamily="34" charset="0"/>
            </a:endParaRPr>
          </a:p>
          <a:p>
            <a:pPr algn="ctr"/>
            <a:endParaRPr lang="en-US" sz="2800" b="0" i="0" u="none" strike="noStrike" baseline="0" dirty="0">
              <a:solidFill>
                <a:srgbClr val="000000"/>
              </a:solidFill>
              <a:latin typeface="Calibri" panose="020F0502020204030204" pitchFamily="34" charset="0"/>
            </a:endParaRPr>
          </a:p>
          <a:p>
            <a:pPr marL="285750" indent="-285750" algn="just">
              <a:buFont typeface="Arial" panose="020B0604020202020204" pitchFamily="34" charset="0"/>
              <a:buChar char="•"/>
            </a:pPr>
            <a:r>
              <a:rPr lang="el-GR" sz="2000" dirty="0">
                <a:solidFill>
                  <a:srgbClr val="000000"/>
                </a:solidFill>
                <a:latin typeface="Calibri" panose="020F0502020204030204" pitchFamily="34" charset="0"/>
              </a:rPr>
              <a:t>Ενδυνάμωση των NEET (νέοι που δεν βρίσκονται στην εκπαίδευση, την απασχόληση ή την κατάρτιση)</a:t>
            </a:r>
            <a:endParaRPr lang="en-US" sz="2000" dirty="0">
              <a:solidFill>
                <a:srgbClr val="000000"/>
              </a:solidFill>
              <a:latin typeface="Calibri" panose="020F0502020204030204" pitchFamily="34" charset="0"/>
            </a:endParaRPr>
          </a:p>
          <a:p>
            <a:pPr marL="285750" indent="-285750" algn="just">
              <a:buFont typeface="Arial" panose="020B0604020202020204" pitchFamily="34" charset="0"/>
              <a:buChar char="•"/>
            </a:pPr>
            <a:endParaRPr lang="en-US" sz="2000" b="0" i="0" u="none" strike="noStrike" baseline="0" dirty="0">
              <a:solidFill>
                <a:srgbClr val="000000"/>
              </a:solidFill>
              <a:latin typeface="Calibri" panose="020F0502020204030204" pitchFamily="34" charset="0"/>
            </a:endParaRPr>
          </a:p>
          <a:p>
            <a:pPr marL="285750" indent="-285750" algn="just">
              <a:buFont typeface="Arial" panose="020B0604020202020204" pitchFamily="34" charset="0"/>
              <a:buChar char="•"/>
            </a:pPr>
            <a:r>
              <a:rPr lang="el-GR" sz="2000" dirty="0">
                <a:solidFill>
                  <a:srgbClr val="000000"/>
                </a:solidFill>
                <a:latin typeface="Calibri" panose="020F0502020204030204" pitchFamily="34" charset="0"/>
              </a:rPr>
              <a:t>Παροχή πράσινων, ψηφιακών και επιχειρηματικών δεξιοτήτων στους τομείς του πολιτισμού και του τουρισμού</a:t>
            </a:r>
            <a:endParaRPr lang="en-US" sz="2000" dirty="0">
              <a:solidFill>
                <a:srgbClr val="000000"/>
              </a:solidFill>
              <a:latin typeface="Calibri" panose="020F0502020204030204" pitchFamily="34" charset="0"/>
            </a:endParaRPr>
          </a:p>
          <a:p>
            <a:pPr marL="285750" indent="-285750" algn="just">
              <a:buFont typeface="Arial" panose="020B0604020202020204" pitchFamily="34" charset="0"/>
              <a:buChar char="•"/>
            </a:pPr>
            <a:endParaRPr lang="en-US" sz="2000" b="0" i="0" u="none" strike="noStrike" baseline="0" dirty="0">
              <a:solidFill>
                <a:srgbClr val="000000"/>
              </a:solidFill>
              <a:latin typeface="Calibri" panose="020F0502020204030204" pitchFamily="34" charset="0"/>
            </a:endParaRPr>
          </a:p>
          <a:p>
            <a:pPr marL="285750" indent="-285750" algn="just">
              <a:buFont typeface="Arial" panose="020B0604020202020204" pitchFamily="34" charset="0"/>
              <a:buChar char="•"/>
            </a:pPr>
            <a:r>
              <a:rPr lang="el-GR" sz="2000" dirty="0">
                <a:solidFill>
                  <a:srgbClr val="000000"/>
                </a:solidFill>
                <a:latin typeface="Calibri" panose="020F0502020204030204" pitchFamily="34" charset="0"/>
              </a:rPr>
              <a:t>Προώθηση της βιώσιμης διαχείρισης της πολιτιστικής κληρονομιάς</a:t>
            </a:r>
            <a:endParaRPr lang="en-US" sz="2000" dirty="0">
              <a:solidFill>
                <a:srgbClr val="000000"/>
              </a:solidFill>
              <a:latin typeface="Calibri" panose="020F0502020204030204" pitchFamily="34" charset="0"/>
            </a:endParaRPr>
          </a:p>
          <a:p>
            <a:pPr marL="285750" indent="-285750" algn="just">
              <a:buFont typeface="Arial" panose="020B0604020202020204" pitchFamily="34" charset="0"/>
              <a:buChar char="•"/>
            </a:pPr>
            <a:endParaRPr lang="en-US" sz="2000" b="0" i="0" u="none" strike="noStrike" baseline="0" dirty="0">
              <a:solidFill>
                <a:srgbClr val="000000"/>
              </a:solidFill>
              <a:latin typeface="Calibri" panose="020F0502020204030204" pitchFamily="34" charset="0"/>
            </a:endParaRPr>
          </a:p>
          <a:p>
            <a:pPr marL="285750" indent="-285750" algn="just">
              <a:buFont typeface="Arial" panose="020B0604020202020204" pitchFamily="34" charset="0"/>
              <a:buChar char="•"/>
            </a:pPr>
            <a:r>
              <a:rPr lang="el-GR" sz="2000" dirty="0">
                <a:solidFill>
                  <a:srgbClr val="000000"/>
                </a:solidFill>
                <a:latin typeface="Calibri" panose="020F0502020204030204" pitchFamily="34" charset="0"/>
              </a:rPr>
              <a:t>Δημιουργία κοινών προγραμμάτων και </a:t>
            </a:r>
            <a:r>
              <a:rPr lang="el-GR" sz="2000" dirty="0" err="1">
                <a:solidFill>
                  <a:srgbClr val="000000"/>
                </a:solidFill>
                <a:latin typeface="Calibri" panose="020F0502020204030204" pitchFamily="34" charset="0"/>
              </a:rPr>
              <a:t>πλατφορμών</a:t>
            </a:r>
            <a:r>
              <a:rPr lang="el-GR" sz="2000" dirty="0">
                <a:solidFill>
                  <a:srgbClr val="000000"/>
                </a:solidFill>
                <a:latin typeface="Calibri" panose="020F0502020204030204" pitchFamily="34" charset="0"/>
              </a:rPr>
              <a:t> ανάπτυξης ικανοτήτων, εκπαίδευσης και κατάρτισης</a:t>
            </a:r>
            <a:endParaRPr lang="en-US" sz="2000" dirty="0">
              <a:solidFill>
                <a:srgbClr val="000000"/>
              </a:solidFill>
              <a:latin typeface="Calibri" panose="020F0502020204030204" pitchFamily="34" charset="0"/>
            </a:endParaRPr>
          </a:p>
          <a:p>
            <a:pPr marL="285750" indent="-285750" algn="just">
              <a:buFont typeface="Arial" panose="020B0604020202020204" pitchFamily="34" charset="0"/>
              <a:buChar char="•"/>
            </a:pPr>
            <a:endParaRPr lang="en-US" sz="2000" b="0" i="0" u="none" strike="noStrike" baseline="0" dirty="0">
              <a:solidFill>
                <a:srgbClr val="000000"/>
              </a:solidFill>
              <a:latin typeface="Calibri" panose="020F0502020204030204" pitchFamily="34" charset="0"/>
            </a:endParaRPr>
          </a:p>
          <a:p>
            <a:pPr marL="285750" indent="-285750" algn="just">
              <a:buFont typeface="Arial" panose="020B0604020202020204" pitchFamily="34" charset="0"/>
              <a:buChar char="•"/>
            </a:pPr>
            <a:r>
              <a:rPr lang="el-GR" sz="2000" dirty="0">
                <a:solidFill>
                  <a:srgbClr val="000000"/>
                </a:solidFill>
                <a:latin typeface="Calibri" panose="020F0502020204030204" pitchFamily="34" charset="0"/>
              </a:rPr>
              <a:t>Υποστήριξη της διασυνοριακής συνεργασίας μεταξύ Ελλάδας και Ιταλίας</a:t>
            </a:r>
            <a:endParaRPr lang="en-US" sz="20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509554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3403E47-4162-8106-D74C-75FA88D33DAB}"/>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DEEB0B0A-19A7-6EFE-3141-FE0CB1D910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2264"/>
          </a:xfrm>
          <a:prstGeom prst="rect">
            <a:avLst/>
          </a:prstGeom>
        </p:spPr>
      </p:pic>
      <p:sp>
        <p:nvSpPr>
          <p:cNvPr id="2" name="Title 1">
            <a:extLst>
              <a:ext uri="{FF2B5EF4-FFF2-40B4-BE49-F238E27FC236}">
                <a16:creationId xmlns:a16="http://schemas.microsoft.com/office/drawing/2014/main" xmlns="" id="{CD6701AA-3F5D-FA52-7E27-346888D10D36}"/>
              </a:ext>
            </a:extLst>
          </p:cNvPr>
          <p:cNvSpPr txBox="1">
            <a:spLocks/>
          </p:cNvSpPr>
          <p:nvPr/>
        </p:nvSpPr>
        <p:spPr>
          <a:xfrm>
            <a:off x="838200" y="1768615"/>
            <a:ext cx="10515600" cy="5203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xmlns="" id="{42E02370-7EE2-4A78-3EED-2A990252AC6E}"/>
              </a:ext>
            </a:extLst>
          </p:cNvPr>
          <p:cNvSpPr txBox="1"/>
          <p:nvPr/>
        </p:nvSpPr>
        <p:spPr>
          <a:xfrm>
            <a:off x="309033" y="1218106"/>
            <a:ext cx="11573933" cy="4431983"/>
          </a:xfrm>
          <a:prstGeom prst="rect">
            <a:avLst/>
          </a:prstGeom>
          <a:noFill/>
        </p:spPr>
        <p:txBody>
          <a:bodyPr wrap="square">
            <a:spAutoFit/>
          </a:bodyPr>
          <a:lstStyle/>
          <a:p>
            <a:pPr algn="ctr"/>
            <a:r>
              <a:rPr lang="el-GR"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Προγραμματισμένες Δράσεις</a:t>
            </a:r>
            <a:endParaRPr lang="en-US"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24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l-GR" dirty="0">
                <a:solidFill>
                  <a:srgbClr val="000000"/>
                </a:solidFill>
                <a:latin typeface="Open Sans" panose="020B0606030504020204" pitchFamily="34" charset="0"/>
                <a:ea typeface="Open Sans" panose="020B0606030504020204" pitchFamily="34" charset="0"/>
                <a:cs typeface="Open Sans" panose="020B0606030504020204" pitchFamily="34" charset="0"/>
              </a:rPr>
              <a:t>Μελέτες/ανάλυση των επαγγελματικών και εκπαιδευτικών αναγκών στις περιφέρειες των εταίρων</a:t>
            </a:r>
            <a:endPar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endParaRPr lang="en-US"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l-GR" dirty="0">
                <a:solidFill>
                  <a:srgbClr val="000000"/>
                </a:solidFill>
                <a:latin typeface="Open Sans" panose="020B0606030504020204" pitchFamily="34" charset="0"/>
                <a:ea typeface="Open Sans" panose="020B0606030504020204" pitchFamily="34" charset="0"/>
                <a:cs typeface="Open Sans" panose="020B0606030504020204" pitchFamily="34" charset="0"/>
              </a:rPr>
              <a:t>Συνεργασία σχεδιασμού εργαστηρίων, εργαστήρια, </a:t>
            </a:r>
            <a:r>
              <a:rPr lang="el-GR"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προγραμμάτα</a:t>
            </a:r>
            <a:r>
              <a:rPr lang="el-GR" dirty="0">
                <a:solidFill>
                  <a:srgbClr val="000000"/>
                </a:solidFill>
                <a:latin typeface="Open Sans" panose="020B0606030504020204" pitchFamily="34" charset="0"/>
                <a:ea typeface="Open Sans" panose="020B0606030504020204" pitchFamily="34" charset="0"/>
                <a:cs typeface="Open Sans" panose="020B0606030504020204" pitchFamily="34" charset="0"/>
              </a:rPr>
              <a:t> κατάρτισης</a:t>
            </a:r>
          </a:p>
          <a:p>
            <a:pPr marL="285750" indent="-285750" algn="just">
              <a:buFont typeface="Arial" panose="020B0604020202020204" pitchFamily="34" charset="0"/>
              <a:buChar char="•"/>
            </a:pPr>
            <a:endParaRPr lang="en-US"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l-GR" dirty="0">
                <a:solidFill>
                  <a:srgbClr val="000000"/>
                </a:solidFill>
                <a:latin typeface="Open Sans" panose="020B0606030504020204" pitchFamily="34" charset="0"/>
                <a:ea typeface="Open Sans" panose="020B0606030504020204" pitchFamily="34" charset="0"/>
                <a:cs typeface="Open Sans" panose="020B0606030504020204" pitchFamily="34" charset="0"/>
              </a:rPr>
              <a:t>Ανάπτυξη διασυνοριακής ψηφιακής πλατφόρμας ηλεκτρονικής μάθησης</a:t>
            </a:r>
          </a:p>
          <a:p>
            <a:pPr marL="285750" indent="-285750" algn="just">
              <a:buFont typeface="Arial" panose="020B0604020202020204" pitchFamily="34" charset="0"/>
              <a:buChar char="•"/>
            </a:pPr>
            <a:endParaRPr lang="en-US"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l-GR" dirty="0">
                <a:solidFill>
                  <a:srgbClr val="000000"/>
                </a:solidFill>
                <a:latin typeface="Open Sans" panose="020B0606030504020204" pitchFamily="34" charset="0"/>
                <a:ea typeface="Open Sans" panose="020B0606030504020204" pitchFamily="34" charset="0"/>
                <a:cs typeface="Open Sans" panose="020B0606030504020204" pitchFamily="34" charset="0"/>
              </a:rPr>
              <a:t>Δημιουργία/εξοπλισμός 6 φυσικών κόμβων στην Ελλάδα και την Ιταλία</a:t>
            </a:r>
          </a:p>
          <a:p>
            <a:pPr marL="285750" indent="-285750" algn="just">
              <a:buFont typeface="Arial" panose="020B0604020202020204" pitchFamily="34" charset="0"/>
              <a:buChar char="•"/>
            </a:pPr>
            <a:endParaRPr lang="en-US"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l-GR"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Ψηφιοποίηση</a:t>
            </a:r>
            <a:r>
              <a:rPr lang="el-GR" dirty="0">
                <a:solidFill>
                  <a:srgbClr val="000000"/>
                </a:solidFill>
                <a:latin typeface="Open Sans" panose="020B0606030504020204" pitchFamily="34" charset="0"/>
                <a:ea typeface="Open Sans" panose="020B0606030504020204" pitchFamily="34" charset="0"/>
                <a:cs typeface="Open Sans" panose="020B0606030504020204" pitchFamily="34" charset="0"/>
              </a:rPr>
              <a:t> πολιτιστικών αγαθών και εφαρμογές AR/VR</a:t>
            </a:r>
          </a:p>
          <a:p>
            <a:pPr marL="285750" indent="-285750" algn="just">
              <a:buFont typeface="Arial" panose="020B0604020202020204" pitchFamily="34" charset="0"/>
              <a:buChar char="•"/>
            </a:pPr>
            <a:endParaRPr lang="en-US"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l-GR" dirty="0">
                <a:solidFill>
                  <a:srgbClr val="000000"/>
                </a:solidFill>
                <a:latin typeface="Open Sans" panose="020B0606030504020204" pitchFamily="34" charset="0"/>
                <a:ea typeface="Open Sans" panose="020B0606030504020204" pitchFamily="34" charset="0"/>
                <a:cs typeface="Open Sans" panose="020B0606030504020204" pitchFamily="34" charset="0"/>
              </a:rPr>
              <a:t>Πρόγραμμα ανάπτυξης ικανοτήτων με τους ενδιαφερόμενους φορείς</a:t>
            </a:r>
          </a:p>
          <a:p>
            <a:pPr marL="285750" indent="-285750" algn="just">
              <a:buFont typeface="Arial" panose="020B0604020202020204" pitchFamily="34" charset="0"/>
              <a:buChar char="•"/>
            </a:pPr>
            <a:endParaRPr lang="en-US"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l-GR" dirty="0">
                <a:solidFill>
                  <a:srgbClr val="000000"/>
                </a:solidFill>
                <a:latin typeface="Open Sans" panose="020B0606030504020204" pitchFamily="34" charset="0"/>
                <a:ea typeface="Open Sans" panose="020B0606030504020204" pitchFamily="34" charset="0"/>
                <a:cs typeface="Open Sans" panose="020B0606030504020204" pitchFamily="34" charset="0"/>
              </a:rPr>
              <a:t>Δημιουργικές πολιτιστικές εκδηλώσεις (θέατρο, προώθηση βιβλίων, παραστάσεις)</a:t>
            </a:r>
            <a:endParaRPr lang="en-US"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69286789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5493a53-471c-4a23-b845-b845b9e4f7d3">
      <Terms xmlns="http://schemas.microsoft.com/office/infopath/2007/PartnerControls"/>
    </lcf76f155ced4ddcb4097134ff3c332f>
    <TaxCatchAll xmlns="c31f2434-9200-4e37-8d31-cf89c92849b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Έγγραφο" ma:contentTypeID="0x010100DDF008E1F5DAA64CBCE9CB481EA441A4" ma:contentTypeVersion="16" ma:contentTypeDescription="Δημιουργία νέου εγγράφου" ma:contentTypeScope="" ma:versionID="3afc47394d5012ba6706af9e8f045736">
  <xsd:schema xmlns:xsd="http://www.w3.org/2001/XMLSchema" xmlns:xs="http://www.w3.org/2001/XMLSchema" xmlns:p="http://schemas.microsoft.com/office/2006/metadata/properties" xmlns:ns2="55493a53-471c-4a23-b845-b845b9e4f7d3" xmlns:ns3="c31f2434-9200-4e37-8d31-cf89c92849b8" targetNamespace="http://schemas.microsoft.com/office/2006/metadata/properties" ma:root="true" ma:fieldsID="b1d6aae71e709293d294702650aa059b" ns2:_="" ns3:_="">
    <xsd:import namespace="55493a53-471c-4a23-b845-b845b9e4f7d3"/>
    <xsd:import namespace="c31f2434-9200-4e37-8d31-cf89c92849b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493a53-471c-4a23-b845-b845b9e4f7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Ετικέτες εικόνας" ma:readOnly="false" ma:fieldId="{5cf76f15-5ced-4ddc-b409-7134ff3c332f}" ma:taxonomyMulti="true" ma:sspId="62963a4d-2c58-4d90-a1b3-ca36b2cc71a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1f2434-9200-4e37-8d31-cf89c92849b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21dbb2a-4f5e-47d5-9fce-9f6544c24bc5}" ma:internalName="TaxCatchAll" ma:showField="CatchAllData" ma:web="c31f2434-9200-4e37-8d31-cf89c92849b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Κοινή χρήση με λεπτομέρειες"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9C8273-7931-4774-91D8-502966A40FD7}">
  <ds:schemaRefs>
    <ds:schemaRef ds:uri="http://schemas.microsoft.com/sharepoint/v3/contenttype/forms"/>
  </ds:schemaRefs>
</ds:datastoreItem>
</file>

<file path=customXml/itemProps2.xml><?xml version="1.0" encoding="utf-8"?>
<ds:datastoreItem xmlns:ds="http://schemas.openxmlformats.org/officeDocument/2006/customXml" ds:itemID="{07C9FB82-FC5E-43D4-A281-927E5E6831BC}">
  <ds:schemaRefs>
    <ds:schemaRef ds:uri="http://schemas.microsoft.com/office/2006/documentManagement/types"/>
    <ds:schemaRef ds:uri="http://purl.org/dc/dcmitype/"/>
    <ds:schemaRef ds:uri="http://purl.org/dc/elements/1.1/"/>
    <ds:schemaRef ds:uri="http://schemas.microsoft.com/office/2006/metadata/properties"/>
    <ds:schemaRef ds:uri="http://www.w3.org/XML/1998/namespace"/>
    <ds:schemaRef ds:uri="http://purl.org/dc/terms/"/>
    <ds:schemaRef ds:uri="http://schemas.microsoft.com/office/infopath/2007/PartnerControls"/>
    <ds:schemaRef ds:uri="http://schemas.openxmlformats.org/package/2006/metadata/core-properties"/>
    <ds:schemaRef ds:uri="c31f2434-9200-4e37-8d31-cf89c92849b8"/>
    <ds:schemaRef ds:uri="55493a53-471c-4a23-b845-b845b9e4f7d3"/>
  </ds:schemaRefs>
</ds:datastoreItem>
</file>

<file path=customXml/itemProps3.xml><?xml version="1.0" encoding="utf-8"?>
<ds:datastoreItem xmlns:ds="http://schemas.openxmlformats.org/officeDocument/2006/customXml" ds:itemID="{CD1CE020-93A0-4146-B243-A5A2C449A8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493a53-471c-4a23-b845-b845b9e4f7d3"/>
    <ds:schemaRef ds:uri="c31f2434-9200-4e37-8d31-cf89c92849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554</TotalTime>
  <Words>1304</Words>
  <Application>Microsoft Office PowerPoint</Application>
  <PresentationFormat>Ευρεία οθόνη</PresentationFormat>
  <Paragraphs>111</Paragraphs>
  <Slides>15</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15</vt:i4>
      </vt:variant>
    </vt:vector>
  </HeadingPairs>
  <TitlesOfParts>
    <vt:vector size="22" baseType="lpstr">
      <vt:lpstr>Apple Chancery</vt:lpstr>
      <vt:lpstr>Arial</vt:lpstr>
      <vt:lpstr>Calibri</vt:lpstr>
      <vt:lpstr>Calibri Light</vt:lpstr>
      <vt:lpstr>Open Sans</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aitoloakarnania</cp:lastModifiedBy>
  <cp:revision>90</cp:revision>
  <dcterms:created xsi:type="dcterms:W3CDTF">2025-09-15T07:08:39Z</dcterms:created>
  <dcterms:modified xsi:type="dcterms:W3CDTF">2025-11-28T09:41:31Z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0x010100DDF008E1F5DAA64CBCE9CB481EA441A4</vt:lpwstr>
  </property>
  <property fmtid="{D5CDD505-2E9C-101B-9397-08002B2CF9AE}" pid="3" name="MediaServiceImageTags">
    <vt:lpwstr/>
  </property>
</Properties>
</file>