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278" r:id="rId5"/>
    <p:sldId id="258" r:id="rId6"/>
    <p:sldId id="280" r:id="rId7"/>
    <p:sldId id="284" r:id="rId8"/>
    <p:sldId id="285" r:id="rId9"/>
    <p:sldId id="279" r:id="rId10"/>
    <p:sldId id="281" r:id="rId11"/>
    <p:sldId id="282" r:id="rId12"/>
    <p:sldId id="283" r:id="rId13"/>
    <p:sldId id="292" r:id="rId14"/>
    <p:sldId id="293" r:id="rId15"/>
    <p:sldId id="265" r:id="rId16"/>
    <p:sldId id="286" r:id="rId17"/>
    <p:sldId id="288" r:id="rId18"/>
    <p:sldId id="289" r:id="rId19"/>
    <p:sldId id="290" r:id="rId20"/>
    <p:sldId id="277" r:id="rId21"/>
    <p:sldId id="291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9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iros Vasiliadis" userId="960d733c-e11f-478c-ab8d-56f80a57759a" providerId="ADAL" clId="{D1810404-4797-4460-B540-BD14103961EA}"/>
    <pc:docChg chg="delSld modSld sldOrd">
      <pc:chgData name="Spiros Vasiliadis" userId="960d733c-e11f-478c-ab8d-56f80a57759a" providerId="ADAL" clId="{D1810404-4797-4460-B540-BD14103961EA}" dt="2025-11-26T08:55:06.306" v="20" actId="20577"/>
      <pc:docMkLst>
        <pc:docMk/>
      </pc:docMkLst>
      <pc:sldChg chg="ord">
        <pc:chgData name="Spiros Vasiliadis" userId="960d733c-e11f-478c-ab8d-56f80a57759a" providerId="ADAL" clId="{D1810404-4797-4460-B540-BD14103961EA}" dt="2025-11-26T08:47:00.580" v="2"/>
        <pc:sldMkLst>
          <pc:docMk/>
          <pc:sldMk cId="4273263250" sldId="280"/>
        </pc:sldMkLst>
      </pc:sldChg>
      <pc:sldChg chg="ord">
        <pc:chgData name="Spiros Vasiliadis" userId="960d733c-e11f-478c-ab8d-56f80a57759a" providerId="ADAL" clId="{D1810404-4797-4460-B540-BD14103961EA}" dt="2025-11-26T08:48:18.998" v="10"/>
        <pc:sldMkLst>
          <pc:docMk/>
          <pc:sldMk cId="3979666411" sldId="284"/>
        </pc:sldMkLst>
      </pc:sldChg>
      <pc:sldChg chg="ord">
        <pc:chgData name="Spiros Vasiliadis" userId="960d733c-e11f-478c-ab8d-56f80a57759a" providerId="ADAL" clId="{D1810404-4797-4460-B540-BD14103961EA}" dt="2025-11-26T08:48:56.739" v="16"/>
        <pc:sldMkLst>
          <pc:docMk/>
          <pc:sldMk cId="3537402292" sldId="285"/>
        </pc:sldMkLst>
      </pc:sldChg>
      <pc:sldChg chg="modSp mod">
        <pc:chgData name="Spiros Vasiliadis" userId="960d733c-e11f-478c-ab8d-56f80a57759a" providerId="ADAL" clId="{D1810404-4797-4460-B540-BD14103961EA}" dt="2025-11-26T08:55:06.306" v="20" actId="20577"/>
        <pc:sldMkLst>
          <pc:docMk/>
          <pc:sldMk cId="1143879103" sldId="288"/>
        </pc:sldMkLst>
        <pc:spChg chg="mod">
          <ac:chgData name="Spiros Vasiliadis" userId="960d733c-e11f-478c-ab8d-56f80a57759a" providerId="ADAL" clId="{D1810404-4797-4460-B540-BD14103961EA}" dt="2025-11-26T08:55:06.306" v="20" actId="20577"/>
          <ac:spMkLst>
            <pc:docMk/>
            <pc:sldMk cId="1143879103" sldId="288"/>
            <ac:spMk id="15" creationId="{F5625F90-374F-5E3D-D441-7C117477B8F2}"/>
          </ac:spMkLst>
        </pc:spChg>
      </pc:sldChg>
      <pc:sldChg chg="del">
        <pc:chgData name="Spiros Vasiliadis" userId="960d733c-e11f-478c-ab8d-56f80a57759a" providerId="ADAL" clId="{D1810404-4797-4460-B540-BD14103961EA}" dt="2025-11-26T08:45:43.511" v="0" actId="47"/>
        <pc:sldMkLst>
          <pc:docMk/>
          <pc:sldMk cId="755904878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B3104-6B00-4936-B615-B0F82ABAD16C}" type="datetimeFigureOut">
              <a:rPr lang="it-IT" smtClean="0"/>
              <a:t>26/11/2025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A79CE-9B8E-4821-8311-C1851CB78A6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67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20387D-6C5A-3DB5-DD4D-F073DEC95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949" y="1854201"/>
            <a:ext cx="12207949" cy="1655762"/>
          </a:xfrm>
          <a:solidFill>
            <a:srgbClr val="DC97AF"/>
          </a:solidFill>
        </p:spPr>
        <p:txBody>
          <a:bodyPr lIns="720000" tIns="72000" rIns="720000" bIns="72000" anchor="ctr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68CD3C5-FB1D-C6C8-66E4-DF2719DBD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57AE5893-06FF-2DB7-402C-6B7AF088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741B0-CB05-440F-A64C-C6DC8E51A1FD}" type="datetime1">
              <a:rPr lang="it-IT" smtClean="0"/>
              <a:t>26/11/2025</a:t>
            </a:fld>
            <a:endParaRPr lang="it-IT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06B49277-AD08-6F3E-72D9-4EFCDB15C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B20B663D-B9D2-4A72-6986-042A890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13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D67027-4FFD-A4F2-F897-BEA36FE4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97A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5238C6-C19C-A087-BF7A-AEAD6ABC5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5E9FFA-700C-F20E-1072-819529DFA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F7AD7-EEB4-49CD-B5FF-942E6AFFD759}" type="datetime1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3C24EC-3E6C-06A7-30BF-71C619DA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DCEB24-CD90-0B96-7C06-5EF4ABDE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85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75D9CD2-3262-F9A0-C9A6-5F7A8491A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46162"/>
            <a:ext cx="2628900" cy="4902754"/>
          </a:xfrm>
        </p:spPr>
        <p:txBody>
          <a:bodyPr vert="eaVert"/>
          <a:lstStyle>
            <a:lvl1pPr>
              <a:defRPr>
                <a:solidFill>
                  <a:srgbClr val="DC97A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F1488FC-F847-CBD5-DD2E-195BE7E66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46162"/>
            <a:ext cx="7734300" cy="485490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667FDF-416D-0D36-EFF4-CAD6B706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BEA16-544C-4055-94F2-79AC8C7BA4C7}" type="datetime1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F8CEAD-72F1-8696-9BA6-E277D5D88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A224B6-041F-E41B-FE0D-06A24794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93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39B5B3-C724-EB70-4049-EFF96A63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97A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73996B-371C-F7E4-E8F5-97CC12BA5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AA2E44-EBEC-4E05-2ACF-6D683281D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99573D-E87F-430C-ABD1-1D6666822FC1}" type="datetime1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4C9562-C01C-16E2-F405-DB0E7582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DEF6B7-FBB5-86BC-6F57-1A020694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95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86E5B1-DABB-0FCF-1225-CC60FD541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DC97A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544BD1-A0D9-08EC-20DB-24950EED1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56173E-2971-A98F-60A7-5D33048D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165F8-79C5-4745-8CFB-27A4FB7CAF39}" type="datetime1">
              <a:rPr lang="it-IT" smtClean="0"/>
              <a:t>26/11/2025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08D126-CF91-0D08-A0D5-F814C58A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FEF6B3-AC99-0E66-8614-FF2AA02B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79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3CE00-E40E-AF0B-0049-8042131A1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97A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173F20-E0F2-237B-1CDA-E91495CCA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4499"/>
            <a:ext cx="5181600" cy="3782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04E09F-CCE9-2E63-91A4-2C3F2552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4499"/>
            <a:ext cx="5181600" cy="3782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A897C7-4E9F-2E82-F74B-DA3FFFA0E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DCA21F-18AE-485A-BA05-69450D757E85}" type="datetime1">
              <a:rPr lang="it-IT" smtClean="0"/>
              <a:t>26/11/2025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1D3C6F-509C-7714-C3E6-C87673C4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2848CF-7829-D9C7-970D-09B103DB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24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906B42-C171-C9CF-EFB3-88E706BB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12702"/>
            <a:ext cx="10515600" cy="1325563"/>
          </a:xfrm>
        </p:spPr>
        <p:txBody>
          <a:bodyPr/>
          <a:lstStyle>
            <a:lvl1pPr>
              <a:defRPr>
                <a:solidFill>
                  <a:srgbClr val="DC97A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1F6791-5A07-39A9-7249-5C3E594CF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2874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5DB962-C7FB-BE4F-A1E3-A18F5F3D1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52653"/>
            <a:ext cx="5157787" cy="323731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FE56B96-50E5-966A-CFCE-9653B43C7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2874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B60F359-1902-C8F4-9789-879CDADF6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52653"/>
            <a:ext cx="5183188" cy="3237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47FC13B-33AB-C73B-515B-CC54D89A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4008B-122A-4A2A-8D7A-D5EE6A925B9A}" type="datetime1">
              <a:rPr lang="it-IT" smtClean="0"/>
              <a:t>26/11/2025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F05AC1A-8473-B070-F742-BD881165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5553AE-10C4-A934-37A7-444A8F276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13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8A57E0-C81E-B656-B110-561F9C2F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97A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9B5CE19-2ACF-60A3-B46C-CD51B896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52A3F-6F3A-4516-9C30-A3261EED7EAD}" type="datetime1">
              <a:rPr lang="it-IT" smtClean="0"/>
              <a:t>26/11/2025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67BE143-D858-CC7B-B5A5-C3BD724E7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02DDC07-F5F0-20F8-4F62-5AC6E1BC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66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C3DB58-2373-4960-F202-3CB7DD40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05444-7223-45AD-91C1-DD30FFFF359D}" type="datetime1">
              <a:rPr lang="it-IT" smtClean="0"/>
              <a:t>26/11/2025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F7DBEB-2095-0170-A111-0B7BED9A7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7D57B2-7F6B-F5D5-083C-397C988D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74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422C30-926A-54CD-D8B3-E77C649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90847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DC97A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E86DCA-1676-DEB2-6D03-4D5D78732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21073"/>
            <a:ext cx="6172200" cy="45827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8DE384-DA56-B30D-B1EE-47576349A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1047"/>
            <a:ext cx="3932237" cy="35127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7E63B2-0C0A-33D9-30B3-C912850D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E3757E-88E0-44C9-9157-8F3D976C1F5D}" type="datetime1">
              <a:rPr lang="it-IT" smtClean="0"/>
              <a:t>26/11/2025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41FB31-B27F-42D9-079F-58F11FB0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4BB61A-1BF1-63AF-7C74-E4B00592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77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BCFA1A2-ED63-28DE-C210-C54C9B145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04312"/>
            <a:ext cx="6172200" cy="4576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6936BA-B36A-8DC6-C9E4-806FC4CB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74087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DC97A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647BD6E-3AB8-8E13-B974-0741837A9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74287"/>
            <a:ext cx="3932237" cy="3506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6F72EB-53CE-8BEA-BAA4-17A082D4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2C1021-42AD-4DFF-A3E8-3093D30B79AF}" type="datetime1">
              <a:rPr lang="it-IT" smtClean="0"/>
              <a:t>26/11/2025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8385A2-7577-3697-B48D-5C0AC44B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C96727-08D2-80D2-670E-FB8CFE6B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48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342C47D-4109-4F12-FB0B-DD896CB5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89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81958B-A415-C0BB-046D-6F58D5F92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19436"/>
            <a:ext cx="10515600" cy="3700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2261500B-8D1C-4081-5894-644299A09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34723"/>
          <a:stretch/>
        </p:blipFill>
        <p:spPr>
          <a:xfrm>
            <a:off x="0" y="5327796"/>
            <a:ext cx="12169074" cy="1530204"/>
          </a:xfrm>
          <a:prstGeom prst="rect">
            <a:avLst/>
          </a:prstGeom>
        </p:spPr>
      </p:pic>
      <p:pic>
        <p:nvPicPr>
          <p:cNvPr id="18" name="Immagine 17" descr="Immagine che contiene arte, cerchio, Policromia, luce&#10;&#10;Descrizione generata automaticamente">
            <a:extLst>
              <a:ext uri="{FF2B5EF4-FFF2-40B4-BE49-F238E27FC236}">
                <a16:creationId xmlns:a16="http://schemas.microsoft.com/office/drawing/2014/main" id="{6405AE90-1253-3AB4-5D7E-5AB00CA84E0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332">
            <a:off x="-1637506" y="1205370"/>
            <a:ext cx="3066560" cy="6047789"/>
          </a:xfrm>
          <a:prstGeom prst="rect">
            <a:avLst/>
          </a:prstGeom>
        </p:spPr>
      </p:pic>
      <p:pic>
        <p:nvPicPr>
          <p:cNvPr id="16" name="Immagine 15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FD0BDD88-2462-EE7B-B0F5-44437556781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" y="23813"/>
            <a:ext cx="6815328" cy="957072"/>
          </a:xfrm>
          <a:prstGeom prst="rect">
            <a:avLst/>
          </a:prstGeom>
        </p:spPr>
      </p:pic>
      <p:sp>
        <p:nvSpPr>
          <p:cNvPr id="15" name="Segnaposto data 14">
            <a:extLst>
              <a:ext uri="{FF2B5EF4-FFF2-40B4-BE49-F238E27FC236}">
                <a16:creationId xmlns:a16="http://schemas.microsoft.com/office/drawing/2014/main" id="{D905F56B-0ED2-33CB-3393-796F0FAF0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7E4596-9E9F-4983-A7DB-A59CE0AD28F7}" type="datetime1">
              <a:rPr lang="it-IT" smtClean="0"/>
              <a:t>26/11/2025</a:t>
            </a:fld>
            <a:endParaRPr lang="it-IT"/>
          </a:p>
        </p:txBody>
      </p:sp>
      <p:sp>
        <p:nvSpPr>
          <p:cNvPr id="17" name="Segnaposto piè di pagina 16">
            <a:extLst>
              <a:ext uri="{FF2B5EF4-FFF2-40B4-BE49-F238E27FC236}">
                <a16:creationId xmlns:a16="http://schemas.microsoft.com/office/drawing/2014/main" id="{6A85312D-BB1E-3BFE-27D6-8A1ABAA43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B8761485-915D-31E3-37DF-81A7ABF5B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337608-75A8-42AD-82EF-8E01F13A90C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44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DC97A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1AF717-BD24-BE22-F428-D64F573130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Aptos Display" panose="020B0004020202020204" pitchFamily="34" charset="0"/>
              </a:rPr>
              <a:t>LIBECCIO</a:t>
            </a:r>
            <a:br>
              <a:rPr lang="it-IT" dirty="0">
                <a:latin typeface="Aptos Display" panose="020B0004020202020204" pitchFamily="34" charset="0"/>
              </a:rPr>
            </a:br>
            <a:r>
              <a:rPr lang="el-G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Σεμινάριο Ευαισθητοποίησης 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&amp;</a:t>
            </a:r>
            <a:r>
              <a:rPr lang="el-G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 Εναρκτήρια Συνάντηση του Ζωντανού Εργαστηρίου </a:t>
            </a:r>
            <a:br>
              <a:rPr lang="el-G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</a:br>
            <a:r>
              <a:rPr lang="el-G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(</a:t>
            </a:r>
            <a:r>
              <a:rPr lang="el-GR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Living</a:t>
            </a:r>
            <a:r>
              <a:rPr lang="el-G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l-GR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Lab</a:t>
            </a:r>
            <a:r>
              <a:rPr lang="el-G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) για φορείς του Τουρισμού</a:t>
            </a:r>
            <a:endParaRPr lang="it-IT" sz="2200" dirty="0">
              <a:solidFill>
                <a:schemeClr val="tx2">
                  <a:lumMod val="90000"/>
                  <a:lumOff val="10000"/>
                </a:schemeClr>
              </a:solidFill>
              <a:latin typeface="Aptos Display" panose="020B00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C9F5D34-D07B-791D-26BE-F2A2D0940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319" y="3918757"/>
            <a:ext cx="9583479" cy="2521800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Παρουσίαση Έργου LIBECCIO</a:t>
            </a:r>
            <a:endParaRPr lang="it-IT" sz="3200" b="1" dirty="0">
              <a:solidFill>
                <a:schemeClr val="tx2">
                  <a:lumMod val="90000"/>
                  <a:lumOff val="10000"/>
                </a:schemeClr>
              </a:solidFill>
              <a:latin typeface="Aptos Display" panose="020B0004020202020204" pitchFamily="34" charset="0"/>
            </a:endParaRPr>
          </a:p>
          <a:p>
            <a:r>
              <a:rPr lang="it-IT" sz="2000" i="1" dirty="0">
                <a:solidFill>
                  <a:srgbClr val="DC97AF"/>
                </a:solidFill>
                <a:latin typeface="Aptos Display" panose="020B0004020202020204" pitchFamily="34" charset="0"/>
              </a:rPr>
              <a:t>26-11-2025, </a:t>
            </a:r>
            <a:r>
              <a:rPr lang="el-GR" sz="2000" i="1" dirty="0">
                <a:solidFill>
                  <a:srgbClr val="DC97AF"/>
                </a:solidFill>
                <a:latin typeface="Aptos Display" panose="020B0004020202020204" pitchFamily="34" charset="0"/>
              </a:rPr>
              <a:t>Πάτρα</a:t>
            </a:r>
            <a:endParaRPr lang="it-IT" sz="2000" i="1" dirty="0">
              <a:solidFill>
                <a:srgbClr val="DC97AF"/>
              </a:solidFill>
              <a:latin typeface="Aptos Display" panose="020B0004020202020204" pitchFamily="34" charset="0"/>
            </a:endParaRPr>
          </a:p>
          <a:p>
            <a:endParaRPr lang="it-IT" sz="2000" dirty="0">
              <a:latin typeface="Aptos Display" panose="020B0004020202020204" pitchFamily="34" charset="0"/>
            </a:endParaRPr>
          </a:p>
          <a:p>
            <a:r>
              <a:rPr lang="el-GR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Σπύρος Βασιλειάδης</a:t>
            </a:r>
            <a:endParaRPr lang="en-ID" sz="2400" b="1" dirty="0">
              <a:solidFill>
                <a:schemeClr val="tx2">
                  <a:lumMod val="90000"/>
                  <a:lumOff val="10000"/>
                </a:schemeClr>
              </a:solidFill>
              <a:latin typeface="Aptos Display" panose="020B0004020202020204" pitchFamily="34" charset="0"/>
            </a:endParaRPr>
          </a:p>
          <a:p>
            <a:r>
              <a:rPr lang="it-IT" sz="20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Managing Director &amp; Partner</a:t>
            </a:r>
            <a:r>
              <a:rPr lang="en-US" sz="20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, Living Prospects</a:t>
            </a:r>
            <a:endParaRPr lang="el-GR" sz="2000" b="1" i="1" dirty="0">
              <a:solidFill>
                <a:schemeClr val="tx2">
                  <a:lumMod val="90000"/>
                  <a:lumOff val="10000"/>
                </a:schemeClr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27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6382D-37B9-FC9E-E393-561DC49E7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B755BD-C016-1111-03B4-D66DC01CC236}"/>
              </a:ext>
            </a:extLst>
          </p:cNvPr>
          <p:cNvSpPr/>
          <p:nvPr/>
        </p:nvSpPr>
        <p:spPr>
          <a:xfrm>
            <a:off x="946189" y="1276105"/>
            <a:ext cx="7887094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C64FE0-E0E1-5D2D-7DF5-3C3108EE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101" y="1118309"/>
            <a:ext cx="8092737" cy="805375"/>
          </a:xfrm>
        </p:spPr>
        <p:txBody>
          <a:bodyPr>
            <a:norm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Μεθοδολογία υλοποίησης του έργου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8C338D-39A0-D24E-D1CC-3557C80EDF03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26/11/2025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9101AF-875A-4F92-9AEA-8F609E1FF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70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Παρουσίαση Έργου </a:t>
            </a:r>
            <a:r>
              <a:rPr lang="en-US" sz="1100" dirty="0">
                <a:latin typeface="Aptos" panose="020B0004020202020204" pitchFamily="34" charset="0"/>
              </a:rPr>
              <a:t>LIBECCIO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6D73013B-02DC-D1CD-3B21-4758DC16F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189" y="2283667"/>
            <a:ext cx="9163050" cy="345602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Το </a:t>
            </a:r>
            <a:r>
              <a:rPr lang="en-ID" sz="2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LIBECCIO</a:t>
            </a: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ακολουθεί μια </a:t>
            </a: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διεπιστημονική και </a:t>
            </a:r>
            <a:r>
              <a:rPr lang="el-GR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διατομεακή</a:t>
            </a: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προσέγγιση </a:t>
            </a: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στην περιοχή της </a:t>
            </a:r>
            <a:r>
              <a:rPr lang="el-GR" sz="20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Ευρωμεσογείου</a:t>
            </a: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μέσα από τη συμμετοχή των εταίρων μαζί με την </a:t>
            </a: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τουριστική κοινότητα τετραπλού έλικα (Q </a:t>
            </a:r>
            <a:r>
              <a:rPr lang="el-GR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Helix</a:t>
            </a: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)</a:t>
            </a:r>
            <a:r>
              <a:rPr lang="en-ID" sz="20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στην πιλοτική δοκιμή και στο σχεδιασμό της μεταφοράς κατάλληλων λύσεων ακολουθώντας την μέθοδο των </a:t>
            </a:r>
            <a:r>
              <a:rPr lang="el-GR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Living</a:t>
            </a: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Lab</a:t>
            </a:r>
            <a:r>
              <a:rPr lang="en-ID" sz="20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</a:t>
            </a: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  <a:endParaRPr lang="en-ID" sz="20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Η συνεργασία των εμπλεκόμενων ατόμων και φορέων επιτυγχάνεται μέσω της </a:t>
            </a:r>
            <a:r>
              <a:rPr lang="el-GR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Ευρωμεσογειακής</a:t>
            </a: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Πλατφόρμας Καινοτομίας Τουρισμού (ETIP).</a:t>
            </a:r>
            <a:endParaRPr lang="en-ID" sz="2000" b="1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75925-D829-7FBB-5643-E42FEF282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A6BD1D-2F58-B4CD-A751-2C30081F7412}"/>
              </a:ext>
            </a:extLst>
          </p:cNvPr>
          <p:cNvSpPr/>
          <p:nvPr/>
        </p:nvSpPr>
        <p:spPr>
          <a:xfrm>
            <a:off x="946188" y="1276105"/>
            <a:ext cx="8092737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BFF95F-5408-139E-EA84-FAB60542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101" y="1118309"/>
            <a:ext cx="8092737" cy="805375"/>
          </a:xfrm>
        </p:spPr>
        <p:txBody>
          <a:bodyPr>
            <a:norm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Πιλοτική δοκιμή και σχεδιασμός λύσεων μέσω </a:t>
            </a:r>
            <a:r>
              <a:rPr lang="el-GR" sz="2300" dirty="0" err="1">
                <a:solidFill>
                  <a:schemeClr val="bg1"/>
                </a:solidFill>
                <a:latin typeface="Aptos" panose="020B0004020202020204" pitchFamily="34" charset="0"/>
              </a:rPr>
              <a:t>Living</a:t>
            </a:r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l-GR" sz="2300" dirty="0" err="1">
                <a:solidFill>
                  <a:schemeClr val="bg1"/>
                </a:solidFill>
                <a:latin typeface="Aptos" panose="020B0004020202020204" pitchFamily="34" charset="0"/>
              </a:rPr>
              <a:t>Labs</a:t>
            </a:r>
            <a:endParaRPr lang="el-GR" sz="23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C6777D-251C-3596-0921-991404445B9A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26/11/2025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6F71901-0AD6-33A3-EEB9-C69A2E9B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70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Παρουσίαση Έργου </a:t>
            </a:r>
            <a:r>
              <a:rPr lang="en-US" sz="1100" dirty="0">
                <a:latin typeface="Aptos" panose="020B0004020202020204" pitchFamily="34" charset="0"/>
              </a:rPr>
              <a:t>LIBECCIO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DB3C9515-7832-53CD-C5D3-E1BD2C221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188" y="1977767"/>
            <a:ext cx="6938229" cy="41841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  <a:cs typeface="Aptos Serif" panose="020B0502040204020203" pitchFamily="18" charset="0"/>
              </a:rPr>
              <a:t> </a:t>
            </a: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  <a:cs typeface="Aptos Serif" panose="020B0502040204020203" pitchFamily="18" charset="0"/>
              </a:rPr>
              <a:t>Πλατφόρμα πιλοτικής δοκιμής</a:t>
            </a:r>
            <a:endParaRPr lang="el-GR" sz="1800" b="1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  <a:cs typeface="Aptos Serif" panose="020B0502040204020203" pitchFamily="18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  <a:cs typeface="Aptos Serif" panose="020B0502040204020203" pitchFamily="18" charset="0"/>
              </a:rPr>
              <a:t>Τα </a:t>
            </a:r>
            <a:r>
              <a:rPr lang="el-GR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  <a:cs typeface="Aptos Serif" panose="020B0502040204020203" pitchFamily="18" charset="0"/>
              </a:rPr>
              <a:t>Living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  <a:cs typeface="Aptos Serif" panose="020B0502040204020203" pitchFamily="18" charset="0"/>
              </a:rPr>
              <a:t> </a:t>
            </a:r>
            <a:r>
              <a:rPr lang="el-GR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  <a:cs typeface="Aptos Serif" panose="020B0502040204020203" pitchFamily="18" charset="0"/>
              </a:rPr>
              <a:t>Labs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  <a:cs typeface="Aptos Serif" panose="020B0502040204020203" pitchFamily="18" charset="0"/>
              </a:rPr>
              <a:t> παρέχουν έναν ασφαλή χώρο για την πιλοτική δοκιμή και αξιολόγηση καινοτόμων λύσεων σε πραγματικές συνθήκες.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l-GR" sz="18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  <a:cs typeface="Aptos Serif" panose="020B0502040204020203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  <a:cs typeface="Aptos Serif" panose="020B0502040204020203" pitchFamily="18" charset="0"/>
              </a:rPr>
              <a:t> </a:t>
            </a: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  <a:cs typeface="Aptos Serif" panose="020B0502040204020203" pitchFamily="18" charset="0"/>
              </a:rPr>
              <a:t>Αλληλεπίδραση χρηστών και προγραμματιστών</a:t>
            </a:r>
            <a:endParaRPr lang="el-GR" sz="1800" b="1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  <a:cs typeface="Aptos Serif" panose="020B0502040204020203" pitchFamily="18" charset="0"/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  <a:cs typeface="Aptos Serif" panose="020B0502040204020203" pitchFamily="18" charset="0"/>
              </a:rPr>
              <a:t>Η συνεργασία μεταξύ χρηστών και προγραμματιστών είναι θεμελιώδης για την ανάπτυξη λύσεων που είναι βιώσιμες και λειτουργικές.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l-GR" sz="18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  <a:cs typeface="Aptos Serif" panose="020B0502040204020203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  <a:cs typeface="Aptos Serif" panose="020B0502040204020203" pitchFamily="18" charset="0"/>
              </a:rPr>
              <a:t> </a:t>
            </a: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  <a:cs typeface="Aptos Serif" panose="020B0502040204020203" pitchFamily="18" charset="0"/>
              </a:rPr>
              <a:t>Βιώσιμες πρωτοβουλίες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  <a:cs typeface="Aptos Serif" panose="020B0502040204020203" pitchFamily="18" charset="0"/>
              </a:rPr>
              <a:t>Αυτή η προσέγγιση υποστηρίζει την ανάπτυξη βιώσιμων πρωτοβουλιών που ανταποκρίνονται στις ανάγκες των χρηστών και της κοινωνίας.</a:t>
            </a:r>
          </a:p>
        </p:txBody>
      </p:sp>
      <p:pic>
        <p:nvPicPr>
          <p:cNvPr id="7" name="Θέση περιεχομένου 4" descr="Lifestyle νέο επιχειρηματικό γραφείο στη Βαρκελώνη.">
            <a:extLst>
              <a:ext uri="{FF2B5EF4-FFF2-40B4-BE49-F238E27FC236}">
                <a16:creationId xmlns:a16="http://schemas.microsoft.com/office/drawing/2014/main" id="{11741730-8337-06FC-9728-BFE7408EF0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43" r="25751"/>
          <a:stretch/>
        </p:blipFill>
        <p:spPr>
          <a:xfrm>
            <a:off x="8077200" y="1783381"/>
            <a:ext cx="3743325" cy="454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6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C35C39-0870-9F62-1C86-52793F27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ptos Display" panose="020B0004020202020204" pitchFamily="34" charset="0"/>
              </a:rPr>
              <a:t>Σχέδιο κεφαλαιοποίησης αποτελεσμάτων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89C0C2-B93B-29E5-0CA7-CDC7137CD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8297"/>
            <a:ext cx="10515600" cy="3197262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>
                <a:latin typeface="Aptos Display" panose="020B0004020202020204" pitchFamily="34" charset="0"/>
              </a:rPr>
              <a:t>Τα αποτελέσματα της πιλοτικής δοκιμής του DMSS σε επιλεγμένες τουριστικές περιοχές των εταίρων του έργου και η εμπειρία που θα αποκτηθεί θα αξιολογηθούν από το δίκτυο ETIP για την κατάρτιση ενός </a:t>
            </a:r>
            <a:r>
              <a:rPr lang="el-GR" b="1" dirty="0">
                <a:latin typeface="Aptos Display" panose="020B0004020202020204" pitchFamily="34" charset="0"/>
              </a:rPr>
              <a:t>σχεδίου κεφαλαιοποίησης </a:t>
            </a:r>
            <a:r>
              <a:rPr lang="el-GR" dirty="0">
                <a:latin typeface="Aptos Display" panose="020B0004020202020204" pitchFamily="34" charset="0"/>
              </a:rPr>
              <a:t>των αποτελεσμάτων του έργου, το οποίο θα εστιάζει στο πώς ο κάθε εταίρος θα μεταφέρει και θα κάνει λειτουργική στο τοπικό του οικοσύστημα την πλατφόρμα ETIP και το κύριο εργαλείο της, το DMSS, μετά το τέλος του έργου. </a:t>
            </a:r>
          </a:p>
        </p:txBody>
      </p:sp>
    </p:spTree>
    <p:extLst>
      <p:ext uri="{BB962C8B-B14F-4D97-AF65-F5344CB8AC3E}">
        <p14:creationId xmlns:p14="http://schemas.microsoft.com/office/powerpoint/2010/main" val="1573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E0937-E880-2440-84BD-31667E466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AEEF1F-E0C3-5C4B-F431-731B17587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84516"/>
            <a:ext cx="12207949" cy="1655762"/>
          </a:xfrm>
        </p:spPr>
        <p:txBody>
          <a:bodyPr>
            <a:normAutofit/>
          </a:bodyPr>
          <a:lstStyle/>
          <a:p>
            <a:r>
              <a:rPr lang="el-GR" sz="4000" dirty="0">
                <a:latin typeface="Aptos Display" panose="020B0004020202020204" pitchFamily="34" charset="0"/>
              </a:rPr>
              <a:t>Πλατφόρμα Καινοτομίας Τουρισμού (</a:t>
            </a:r>
            <a:r>
              <a:rPr lang="it-IT" sz="4000" dirty="0">
                <a:latin typeface="Aptos Display" panose="020B0004020202020204" pitchFamily="34" charset="0"/>
              </a:rPr>
              <a:t>ETIP) </a:t>
            </a:r>
          </a:p>
        </p:txBody>
      </p:sp>
    </p:spTree>
    <p:extLst>
      <p:ext uri="{BB962C8B-B14F-4D97-AF65-F5344CB8AC3E}">
        <p14:creationId xmlns:p14="http://schemas.microsoft.com/office/powerpoint/2010/main" val="3731481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0DFF2-12F4-2205-B340-2AD6DFAD9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106D2-B6ED-C817-C67F-F19A3516AAB0}"/>
              </a:ext>
            </a:extLst>
          </p:cNvPr>
          <p:cNvSpPr/>
          <p:nvPr/>
        </p:nvSpPr>
        <p:spPr>
          <a:xfrm>
            <a:off x="1066101" y="1104945"/>
            <a:ext cx="7896665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2DBAE8-27D9-95B2-DBF1-82511EA1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310" y="955895"/>
            <a:ext cx="8717091" cy="805375"/>
          </a:xfrm>
        </p:spPr>
        <p:txBody>
          <a:bodyPr>
            <a:normAutofit/>
          </a:bodyPr>
          <a:lstStyle/>
          <a:p>
            <a:r>
              <a:rPr lang="el-GR" sz="2300" dirty="0" err="1">
                <a:solidFill>
                  <a:schemeClr val="bg1"/>
                </a:solidFill>
                <a:latin typeface="Aptos" panose="020B0004020202020204" pitchFamily="34" charset="0"/>
              </a:rPr>
              <a:t>EUROMed</a:t>
            </a:r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 Πλατφόρμα Καινοτομίας στον Τουρισμό - </a:t>
            </a:r>
            <a:r>
              <a:rPr lang="it-IT" sz="2300" dirty="0">
                <a:solidFill>
                  <a:schemeClr val="bg1"/>
                </a:solidFill>
                <a:latin typeface="Aptos" panose="020B0004020202020204" pitchFamily="34" charset="0"/>
              </a:rPr>
              <a:t>ETIP</a:t>
            </a:r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B233BD4-157C-2FCF-24BF-1EDA367BF8AD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26/11/2025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8B469C0-2E8F-8493-33AE-43DA6B5B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70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Πλατφόρμα Καινοτομίας Τουρισμού (</a:t>
            </a:r>
            <a:r>
              <a:rPr lang="it-IT" sz="1100" dirty="0">
                <a:latin typeface="Aptos" panose="020B0004020202020204" pitchFamily="34" charset="0"/>
              </a:rPr>
              <a:t>ETIP) 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25F90-374F-5E3D-D441-7C117477B8F2}"/>
              </a:ext>
            </a:extLst>
          </p:cNvPr>
          <p:cNvSpPr txBox="1"/>
          <p:nvPr/>
        </p:nvSpPr>
        <p:spPr>
          <a:xfrm>
            <a:off x="963244" y="1732319"/>
            <a:ext cx="8077900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Η ETIP είναι μια στρατηγική 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Πλατφόρμα </a:t>
            </a:r>
            <a:r>
              <a:rPr lang="el-GR" sz="1700" b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Καινοτομίας για </a:t>
            </a:r>
            <a:r>
              <a:rPr lang="el-GR" sz="170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την 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ενίσχυση της 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καινοτομίας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και της 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βιωσιμότητας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στον τομέα του τουρισμού στην περιοχή της </a:t>
            </a:r>
            <a:r>
              <a:rPr lang="el-GR" sz="17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Ευρωμεσογείου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l-GR" sz="17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Αποσκοπεί να αποτελέσει ένα 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κοινό χώρο ανταλλαγών 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για την 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δημιουργία συνεργασιών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μεταξύ διαφορετικών φορέων του τουριστικού τομέα (δημόσιες αρχές, επιχειρηματίες, τουριστικοί οργανισμοί, ακαδημαϊκοί, κλπ.).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46E08-93C7-CDB6-995D-DD428A5B7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538" y="5049180"/>
            <a:ext cx="4070027" cy="140775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76F008B-FF57-6BB3-2B4A-7254F45DE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023" y="4303743"/>
            <a:ext cx="8077900" cy="110658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Η σύνδεση με την κοινότητα του έργου βελτιώνει την 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διακυβέρνηση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και την 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διαχείριση προορισμών</a:t>
            </a:r>
            <a:r>
              <a:rPr lang="en-US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καθώς και την αύξηση της 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ανθεκτικότητας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έναντι ποικίλων κινδύνων αξιοποιώντας 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δεδομένα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των προορισμών και </a:t>
            </a:r>
            <a:r>
              <a:rPr lang="el-GR" sz="17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επικαιροποιημένη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πληροφορία</a:t>
            </a:r>
            <a:r>
              <a:rPr lang="en-US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.</a:t>
            </a:r>
            <a:endParaRPr lang="ca-ES" sz="17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ca-ES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ca-E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A94354-D913-4230-C7BA-865AF55B9CD6}"/>
              </a:ext>
            </a:extLst>
          </p:cNvPr>
          <p:cNvSpPr/>
          <p:nvPr/>
        </p:nvSpPr>
        <p:spPr>
          <a:xfrm>
            <a:off x="1066100" y="3784162"/>
            <a:ext cx="3566859" cy="373313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BAF42EB9-E6FD-2F0C-81E8-C8A01702D7CA}"/>
              </a:ext>
            </a:extLst>
          </p:cNvPr>
          <p:cNvSpPr txBox="1">
            <a:spLocks/>
          </p:cNvSpPr>
          <p:nvPr/>
        </p:nvSpPr>
        <p:spPr>
          <a:xfrm>
            <a:off x="1073236" y="3811095"/>
            <a:ext cx="3807264" cy="419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1700" b="1" dirty="0">
                <a:solidFill>
                  <a:schemeClr val="bg1"/>
                </a:solidFill>
                <a:latin typeface="Aptos" panose="020B0004020202020204" pitchFamily="34" charset="0"/>
              </a:rPr>
              <a:t>Ποιος είναι ο βασικός της στόχος;</a:t>
            </a:r>
            <a:endParaRPr lang="ca-E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a-ES" dirty="0"/>
          </a:p>
          <a:p>
            <a:pPr marL="0" indent="0">
              <a:buFont typeface="Arial" panose="020B0604020202020204" pitchFamily="34" charset="0"/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43879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6870D-30EF-020D-27E4-DA1383FA6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20C4DC-8572-6F6A-145B-F05D3F4785E9}"/>
              </a:ext>
            </a:extLst>
          </p:cNvPr>
          <p:cNvSpPr/>
          <p:nvPr/>
        </p:nvSpPr>
        <p:spPr>
          <a:xfrm>
            <a:off x="1066101" y="955895"/>
            <a:ext cx="7896665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377433-5327-9265-90FC-671EE3E7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310" y="806845"/>
            <a:ext cx="8717091" cy="805375"/>
          </a:xfrm>
        </p:spPr>
        <p:txBody>
          <a:bodyPr>
            <a:normAutofit/>
          </a:bodyPr>
          <a:lstStyle/>
          <a:p>
            <a:r>
              <a:rPr lang="el-GR" sz="2300" dirty="0" err="1">
                <a:solidFill>
                  <a:schemeClr val="bg1"/>
                </a:solidFill>
                <a:latin typeface="Aptos" panose="020B0004020202020204" pitchFamily="34" charset="0"/>
              </a:rPr>
              <a:t>EUROMed</a:t>
            </a:r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 Πλατφόρμα Καινοτομίας στον Τουρισμό - </a:t>
            </a:r>
            <a:r>
              <a:rPr lang="it-IT" sz="2300" dirty="0">
                <a:solidFill>
                  <a:schemeClr val="bg1"/>
                </a:solidFill>
                <a:latin typeface="Aptos" panose="020B0004020202020204" pitchFamily="34" charset="0"/>
              </a:rPr>
              <a:t>ETIP</a:t>
            </a:r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60E576-8810-A1A9-C142-7B045D1589F5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26/11/2025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C50F9FA-F006-77C4-C7EF-2BD8F2CF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70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Πλατφόρμα Καινοτομίας Τουρισμού (</a:t>
            </a:r>
            <a:r>
              <a:rPr lang="it-IT" sz="1100" dirty="0">
                <a:latin typeface="Aptos" panose="020B0004020202020204" pitchFamily="34" charset="0"/>
              </a:rPr>
              <a:t>ETIP) 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81D8A223-21BC-D5C9-02E8-0834F2125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101" y="1602860"/>
            <a:ext cx="6693236" cy="1706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>
                <a:solidFill>
                  <a:srgbClr val="DC97AF"/>
                </a:solidFill>
                <a:latin typeface="Aptos" panose="020B0004020202020204" pitchFamily="34" charset="0"/>
              </a:rPr>
              <a:t>Πώς η </a:t>
            </a:r>
            <a:r>
              <a:rPr lang="en-US" sz="2000" b="1" dirty="0">
                <a:solidFill>
                  <a:srgbClr val="DC97AF"/>
                </a:solidFill>
                <a:latin typeface="Aptos" panose="020B0004020202020204" pitchFamily="34" charset="0"/>
              </a:rPr>
              <a:t>ETIP </a:t>
            </a:r>
            <a:r>
              <a:rPr lang="el-GR" sz="2000" b="1" dirty="0">
                <a:solidFill>
                  <a:srgbClr val="DC97AF"/>
                </a:solidFill>
                <a:latin typeface="Aptos" panose="020B0004020202020204" pitchFamily="34" charset="0"/>
              </a:rPr>
              <a:t>σχετίζεται με το έργο </a:t>
            </a:r>
            <a:r>
              <a:rPr lang="en-US" sz="2000" b="1" dirty="0">
                <a:solidFill>
                  <a:srgbClr val="DC97AF"/>
                </a:solidFill>
                <a:latin typeface="Aptos" panose="020B0004020202020204" pitchFamily="34" charset="0"/>
              </a:rPr>
              <a:t>LIBECCIO</a:t>
            </a:r>
            <a:r>
              <a:rPr lang="el-GR" sz="2000" b="1" dirty="0">
                <a:solidFill>
                  <a:srgbClr val="DC97AF"/>
                </a:solidFill>
                <a:latin typeface="Aptos" panose="020B0004020202020204" pitchFamily="34" charset="0"/>
              </a:rPr>
              <a:t>;</a:t>
            </a:r>
            <a:endParaRPr lang="en-US" sz="2000" b="1" dirty="0">
              <a:solidFill>
                <a:srgbClr val="DC97AF"/>
              </a:solidFill>
              <a:latin typeface="Aptos" panose="020B00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Εμπλέκοντας την κοινότητα της </a:t>
            </a: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Τετραπλής Έλικας 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(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τουρίστες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τοπικές επιχειρήσεις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ερευνητές και δημόσιους φορείς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)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παρέχει ένα περιβάλλον επικοινωνίας και συνεργασίας για την διερεύνηση των πραγματικών </a:t>
            </a: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αναγκών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στον τουριστικό τομέα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.</a:t>
            </a:r>
            <a:endParaRPr lang="ca-ES" dirty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B3DF94-88D7-A4FC-7EAA-FDD18F71A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088" y="1612221"/>
            <a:ext cx="2422626" cy="2325035"/>
          </a:xfrm>
          <a:prstGeom prst="rect">
            <a:avLst/>
          </a:prstGeom>
        </p:spPr>
      </p:pic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41F36FA7-6D6D-37D5-CFF0-F3E67A1407C5}"/>
              </a:ext>
            </a:extLst>
          </p:cNvPr>
          <p:cNvSpPr txBox="1">
            <a:spLocks/>
          </p:cNvSpPr>
          <p:nvPr/>
        </p:nvSpPr>
        <p:spPr>
          <a:xfrm>
            <a:off x="1084285" y="3384796"/>
            <a:ext cx="6983389" cy="2978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Η ETIP παρέχει πρόσβαση στην πλατφόρμα </a:t>
            </a:r>
            <a:r>
              <a:rPr lang="it-IT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DMSS</a:t>
            </a:r>
            <a:endParaRPr lang="en-US" sz="2000" b="1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2000" b="1" dirty="0">
                <a:solidFill>
                  <a:srgbClr val="DC97AF"/>
                </a:solidFill>
                <a:latin typeface="Aptos" panose="020B0004020202020204" pitchFamily="34" charset="0"/>
              </a:rPr>
              <a:t>Σε τι είδη δεδομένων θα υπάρχει πρόσβαση;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Προβλέψεις: Έλεγχος μετεωρολογικών προβλέψεων, συμβάντων</a:t>
            </a:r>
            <a:r>
              <a:rPr lang="el-GR" sz="1700" dirty="0">
                <a:latin typeface="Aptos" panose="020B0004020202020204" pitchFamily="34" charset="0"/>
              </a:rPr>
              <a:t>,...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Ανάλυση </a:t>
            </a:r>
            <a:r>
              <a:rPr lang="el-GR" sz="17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τμηματοποίησης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επισκεπτών: εκτίμηση ενδιαφερόντων, προτιμήσεων, οικονομικών δυνατοτήτων διαφορετικών ειδών επισκεπτών.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Ανάδραση και Κριτικές επισκεπτών: μέτρηση επιπέδων ικανοποίησης για προσδιορισμό τάσεων και ικανότητα κατάστρωσης στρατηγικών αναλόγως της ζήτησης.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a-ES" sz="1400" dirty="0">
              <a:latin typeface="Aptos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a-E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62521A-698A-B2BC-1914-4F906E081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997" y="4454436"/>
            <a:ext cx="3278193" cy="15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7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3906D-9350-1D94-576C-D3EE6D422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F07609-5722-9C81-C653-BA5EE28D1181}"/>
              </a:ext>
            </a:extLst>
          </p:cNvPr>
          <p:cNvSpPr/>
          <p:nvPr/>
        </p:nvSpPr>
        <p:spPr>
          <a:xfrm>
            <a:off x="1066102" y="1104945"/>
            <a:ext cx="4239323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D57552-E622-F044-AA47-690B154CE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310" y="955895"/>
            <a:ext cx="8717091" cy="805375"/>
          </a:xfrm>
        </p:spPr>
        <p:txBody>
          <a:bodyPr>
            <a:norm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Ρόλος του ETIP στο </a:t>
            </a:r>
            <a:r>
              <a:rPr lang="el-GR" sz="2300" dirty="0" err="1">
                <a:solidFill>
                  <a:schemeClr val="bg1"/>
                </a:solidFill>
                <a:latin typeface="Aptos" panose="020B0004020202020204" pitchFamily="34" charset="0"/>
              </a:rPr>
              <a:t>Living</a:t>
            </a:r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l-GR" sz="2300" dirty="0" err="1">
                <a:solidFill>
                  <a:schemeClr val="bg1"/>
                </a:solidFill>
                <a:latin typeface="Aptos" panose="020B0004020202020204" pitchFamily="34" charset="0"/>
              </a:rPr>
              <a:t>Lab</a:t>
            </a:r>
            <a:endParaRPr lang="el-GR" sz="23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DDBF1B-B614-5560-D090-338D2D46A5C6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26/11/2025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7A7E7CE-E0A1-66B2-1736-814A425A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70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Πλατφόρμα Καινοτομίας Τουρισμού (</a:t>
            </a:r>
            <a:r>
              <a:rPr lang="it-IT" sz="1100" dirty="0">
                <a:latin typeface="Aptos" panose="020B0004020202020204" pitchFamily="34" charset="0"/>
              </a:rPr>
              <a:t>ETIP) 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47A3FB-F3DF-A1B6-DCDC-040DA5624785}"/>
              </a:ext>
            </a:extLst>
          </p:cNvPr>
          <p:cNvSpPr txBox="1"/>
          <p:nvPr/>
        </p:nvSpPr>
        <p:spPr>
          <a:xfrm>
            <a:off x="982294" y="2511644"/>
            <a:ext cx="80779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Δημιουργία Δικτύου </a:t>
            </a:r>
            <a:r>
              <a:rPr lang="el-GR" sz="17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Living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7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Lab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:</a:t>
            </a:r>
          </a:p>
          <a:p>
            <a:pPr algn="just"/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Η ETIP βοηθά στη δημιουργία ενός δικτύου </a:t>
            </a:r>
            <a:r>
              <a:rPr lang="el-GR" sz="17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Living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7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Lab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που θα περιλαμβάνει τοπικούς </a:t>
            </a:r>
            <a:r>
              <a:rPr lang="el-GR" sz="17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stakeholders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, επιχειρήσεις και φορείς, οι οποίοι θα συνεργαστούν για να εφαρμόσουν τις καινοτόμες λύσεις του DMSS στην πράξη.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4B842-FA5C-540D-1FC2-0717B5393D34}"/>
              </a:ext>
            </a:extLst>
          </p:cNvPr>
          <p:cNvSpPr txBox="1"/>
          <p:nvPr/>
        </p:nvSpPr>
        <p:spPr>
          <a:xfrm>
            <a:off x="982294" y="3780413"/>
            <a:ext cx="80779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Ενθάρρυνση Συμμετοχής:</a:t>
            </a:r>
          </a:p>
          <a:p>
            <a:pPr algn="just"/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Η ETIP ενθαρρύνει τη συμμετοχή νέων μελών από τουριστικές περιοχές που θέλουν να δοκιμάσουν και να αξιολογήσουν την πλατφόρμα DMSS μέσω του </a:t>
            </a:r>
            <a:r>
              <a:rPr lang="el-GR" sz="17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Living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7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Lab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, επιτρέποντας την εξατομίκευση και βελτίωση του συστήματος σε τοπικό επίπεδο.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3D85F1-25AF-C2C9-634E-FB02CEF59B25}"/>
              </a:ext>
            </a:extLst>
          </p:cNvPr>
          <p:cNvSpPr txBox="1"/>
          <p:nvPr/>
        </p:nvSpPr>
        <p:spPr>
          <a:xfrm>
            <a:off x="982294" y="1989307"/>
            <a:ext cx="80779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Η 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ETIP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είναι επίσης καθοριστική για τη λειτουργία του </a:t>
            </a:r>
            <a:r>
              <a:rPr lang="el-GR" sz="17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Living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7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Lab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καθώς: </a:t>
            </a:r>
          </a:p>
        </p:txBody>
      </p:sp>
    </p:spTree>
    <p:extLst>
      <p:ext uri="{BB962C8B-B14F-4D97-AF65-F5344CB8AC3E}">
        <p14:creationId xmlns:p14="http://schemas.microsoft.com/office/powerpoint/2010/main" val="1510084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6CC6-0D1E-4C13-B7DE-072322A3E8EC}" type="slidenum">
              <a:rPr lang="it-IT" smtClean="0"/>
              <a:t>17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808283" y="1277638"/>
            <a:ext cx="4687642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3600" b="1" dirty="0">
                <a:solidFill>
                  <a:srgbClr val="DC97AF"/>
                </a:solidFill>
                <a:latin typeface="Aptos" panose="020B0004020202020204" pitchFamily="34" charset="0"/>
              </a:rPr>
              <a:t>Ακολουθήστε μας!</a:t>
            </a:r>
            <a:endParaRPr lang="el-GR" sz="3600" b="1" i="0" u="none" strike="noStrike" baseline="0" dirty="0">
              <a:solidFill>
                <a:srgbClr val="DC97AF"/>
              </a:solidFill>
              <a:latin typeface="Aptos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F6C6B8-1837-E7A6-8983-0ABE5BBEB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33" y="2292994"/>
            <a:ext cx="1981200" cy="1981200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D2330C8-5220-D01A-73C4-64D13502A402}"/>
              </a:ext>
            </a:extLst>
          </p:cNvPr>
          <p:cNvSpPr txBox="1">
            <a:spLocks/>
          </p:cNvSpPr>
          <p:nvPr/>
        </p:nvSpPr>
        <p:spPr>
          <a:xfrm>
            <a:off x="1915196" y="4121472"/>
            <a:ext cx="1525342" cy="5073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C97AF"/>
                </a:solidFill>
                <a:latin typeface="Aptos" panose="020B0004020202020204" pitchFamily="34" charset="0"/>
              </a:rPr>
              <a:t>LinkedIn</a:t>
            </a:r>
            <a:endParaRPr lang="ca-E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6B94BAE-9DB6-C071-642E-18175B6A09BB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26/11/2025</a:t>
            </a:r>
            <a:endParaRPr lang="el-GR" sz="1100" dirty="0">
              <a:latin typeface="Aptos" panose="020B00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2446AF-F8A2-2D79-6AF7-561F91EE2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292994"/>
            <a:ext cx="1981200" cy="1981200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3BF0309C-8A9C-ECF9-B4ED-D862AC1DCEB6}"/>
              </a:ext>
            </a:extLst>
          </p:cNvPr>
          <p:cNvSpPr txBox="1">
            <a:spLocks/>
          </p:cNvSpPr>
          <p:nvPr/>
        </p:nvSpPr>
        <p:spPr>
          <a:xfrm>
            <a:off x="4978891" y="4121472"/>
            <a:ext cx="1525342" cy="5073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C97AF"/>
                </a:solidFill>
                <a:latin typeface="Aptos" panose="020B0004020202020204" pitchFamily="34" charset="0"/>
              </a:rPr>
              <a:t>Facebook</a:t>
            </a:r>
            <a:endParaRPr lang="ca-E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3A8F84-0F3D-DD1E-4E6E-9A6749DA8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292994"/>
            <a:ext cx="1981200" cy="1981200"/>
          </a:xfrm>
          <a:prstGeom prst="rect">
            <a:avLst/>
          </a:prstGeom>
        </p:spPr>
      </p:pic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AE116D3C-E39D-A4AC-D7A5-6D40A72C71D9}"/>
              </a:ext>
            </a:extLst>
          </p:cNvPr>
          <p:cNvSpPr txBox="1">
            <a:spLocks/>
          </p:cNvSpPr>
          <p:nvPr/>
        </p:nvSpPr>
        <p:spPr>
          <a:xfrm>
            <a:off x="7988791" y="4121472"/>
            <a:ext cx="1525342" cy="5073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C97AF"/>
                </a:solidFill>
                <a:latin typeface="Aptos" panose="020B0004020202020204" pitchFamily="34" charset="0"/>
              </a:rPr>
              <a:t>Website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67719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6CC6-0D1E-4C13-B7DE-072322A3E8EC}" type="slidenum">
              <a:rPr lang="it-IT" smtClean="0"/>
              <a:t>18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371475" y="2905626"/>
            <a:ext cx="6131593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4400" b="1" dirty="0">
                <a:solidFill>
                  <a:srgbClr val="DC97AF"/>
                </a:solidFill>
                <a:latin typeface="Aptos" panose="020B0004020202020204" pitchFamily="34" charset="0"/>
              </a:rPr>
              <a:t>Ευχαριστούμε πολύ!</a:t>
            </a:r>
            <a:endParaRPr lang="el-GR" sz="4400" b="1" i="0" u="none" strike="noStrike" baseline="0" dirty="0">
              <a:solidFill>
                <a:srgbClr val="DC97AF"/>
              </a:solidFill>
              <a:latin typeface="Aptos" panose="020B00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C130D4-F3C0-051D-6572-01CD3C753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33" y="1476040"/>
            <a:ext cx="4874633" cy="4086395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74901A-2899-89A0-9212-8DFA721A722B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26/11/2025</a:t>
            </a:r>
            <a:endParaRPr lang="el-GR" sz="11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1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8745F-C4C4-7FFF-B22B-609DF72BC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1">
            <a:extLst>
              <a:ext uri="{FF2B5EF4-FFF2-40B4-BE49-F238E27FC236}">
                <a16:creationId xmlns:a16="http://schemas.microsoft.com/office/drawing/2014/main" id="{A8880591-85CE-A8F4-F644-5045218D3D9B}"/>
              </a:ext>
            </a:extLst>
          </p:cNvPr>
          <p:cNvSpPr txBox="1">
            <a:spLocks/>
          </p:cNvSpPr>
          <p:nvPr/>
        </p:nvSpPr>
        <p:spPr>
          <a:xfrm>
            <a:off x="838200" y="1771602"/>
            <a:ext cx="9577187" cy="955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DC97A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l-GR" sz="2500" i="1" dirty="0">
                <a:latin typeface="Aptos" panose="020B0004020202020204" pitchFamily="34" charset="0"/>
              </a:rPr>
              <a:t>LIBECCIO</a:t>
            </a:r>
            <a:r>
              <a:rPr lang="el-GR" sz="2500" i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ID" sz="25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-</a:t>
            </a:r>
            <a:r>
              <a:rPr lang="el-GR" sz="25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250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Sustainabi</a:t>
            </a:r>
            <a:r>
              <a:rPr lang="el-GR" sz="2500" i="1" dirty="0" err="1">
                <a:latin typeface="Aptos" panose="020B0004020202020204" pitchFamily="34" charset="0"/>
              </a:rPr>
              <a:t>LI</a:t>
            </a:r>
            <a:r>
              <a:rPr lang="el-GR" sz="250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ty</a:t>
            </a:r>
            <a:r>
              <a:rPr lang="el-GR" sz="2500" i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l-GR" sz="25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of </a:t>
            </a:r>
            <a:r>
              <a:rPr lang="el-GR" sz="250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tourism</a:t>
            </a:r>
            <a:r>
              <a:rPr lang="el-GR" sz="25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2500" i="1" dirty="0" err="1">
                <a:latin typeface="Aptos" panose="020B0004020202020204" pitchFamily="34" charset="0"/>
              </a:rPr>
              <a:t>B</a:t>
            </a:r>
            <a:r>
              <a:rPr lang="el-GR" sz="250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y</a:t>
            </a:r>
            <a:r>
              <a:rPr lang="el-GR" sz="2500" i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l-GR" sz="2500" i="1" dirty="0" err="1">
                <a:latin typeface="Aptos" panose="020B0004020202020204" pitchFamily="34" charset="0"/>
              </a:rPr>
              <a:t>E</a:t>
            </a:r>
            <a:r>
              <a:rPr lang="el-GR" sz="250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nha</a:t>
            </a:r>
            <a:r>
              <a:rPr lang="el-GR" sz="2500" i="1" dirty="0" err="1">
                <a:latin typeface="Aptos" panose="020B0004020202020204" pitchFamily="34" charset="0"/>
              </a:rPr>
              <a:t>C</a:t>
            </a:r>
            <a:r>
              <a:rPr lang="el-GR" sz="250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ing</a:t>
            </a:r>
            <a:r>
              <a:rPr lang="el-GR" sz="2500" i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l-GR" sz="2500" i="1" dirty="0">
                <a:latin typeface="Aptos" panose="020B0004020202020204" pitchFamily="34" charset="0"/>
              </a:rPr>
              <a:t>C</a:t>
            </a:r>
            <a:r>
              <a:rPr lang="el-GR" sz="25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ooperation</a:t>
            </a:r>
            <a:r>
              <a:rPr lang="el-GR" sz="2500" i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l-GR" sz="25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and</a:t>
            </a:r>
            <a:r>
              <a:rPr lang="el-GR" sz="2500" i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l-GR" sz="250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d</a:t>
            </a:r>
            <a:r>
              <a:rPr lang="el-GR" sz="2500" i="1" dirty="0" err="1">
                <a:latin typeface="Aptos" panose="020B0004020202020204" pitchFamily="34" charset="0"/>
              </a:rPr>
              <a:t>I</a:t>
            </a:r>
            <a:r>
              <a:rPr lang="el-GR" sz="250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gital</a:t>
            </a:r>
            <a:r>
              <a:rPr lang="el-GR" sz="2500" i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l-GR" sz="250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transf</a:t>
            </a:r>
            <a:r>
              <a:rPr lang="el-GR" sz="2500" i="1" dirty="0" err="1">
                <a:latin typeface="Aptos" panose="020B0004020202020204" pitchFamily="34" charset="0"/>
              </a:rPr>
              <a:t>Ο</a:t>
            </a:r>
            <a:r>
              <a:rPr lang="el-GR" sz="250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rmation</a:t>
            </a:r>
            <a:r>
              <a:rPr lang="el-GR" sz="2500" i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A4D757-F8AE-330D-B6B3-A794A59AA322}"/>
              </a:ext>
            </a:extLst>
          </p:cNvPr>
          <p:cNvSpPr/>
          <p:nvPr/>
        </p:nvSpPr>
        <p:spPr>
          <a:xfrm>
            <a:off x="838201" y="1028561"/>
            <a:ext cx="1709690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8973485-7F62-C40F-599E-00CF8AA4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425" y="889653"/>
            <a:ext cx="1256930" cy="805375"/>
          </a:xfrm>
        </p:spPr>
        <p:txBody>
          <a:bodyPr>
            <a:norm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Το Έργο</a:t>
            </a:r>
          </a:p>
        </p:txBody>
      </p:sp>
      <p:pic>
        <p:nvPicPr>
          <p:cNvPr id="6" name="Picture 5" descr="A green hills with trees and buildings&#10;&#10;AI-generated content may be incorrect.">
            <a:extLst>
              <a:ext uri="{FF2B5EF4-FFF2-40B4-BE49-F238E27FC236}">
                <a16:creationId xmlns:a16="http://schemas.microsoft.com/office/drawing/2014/main" id="{AA811645-17C2-82B2-DFC8-1F77C4CE4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41" y="3896116"/>
            <a:ext cx="7802880" cy="241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Τίτλος 1">
            <a:extLst>
              <a:ext uri="{FF2B5EF4-FFF2-40B4-BE49-F238E27FC236}">
                <a16:creationId xmlns:a16="http://schemas.microsoft.com/office/drawing/2014/main" id="{A7F6F8E0-F4DA-16E5-866A-6064162AC658}"/>
              </a:ext>
            </a:extLst>
          </p:cNvPr>
          <p:cNvSpPr txBox="1">
            <a:spLocks/>
          </p:cNvSpPr>
          <p:nvPr/>
        </p:nvSpPr>
        <p:spPr>
          <a:xfrm>
            <a:off x="760149" y="2880095"/>
            <a:ext cx="9848665" cy="805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DC97A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l-GR" sz="20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είναι ένα </a:t>
            </a: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ευρωπαϊκό έργο </a:t>
            </a:r>
            <a:r>
              <a:rPr lang="el-GR" sz="20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που στοχεύει στη </a:t>
            </a: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βελτίωση της βιωσιμότητας </a:t>
            </a:r>
            <a:r>
              <a:rPr lang="el-GR" sz="20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του τουρισμού μέσω της </a:t>
            </a: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ενίσχυσης της συνεργασίας </a:t>
            </a:r>
            <a:r>
              <a:rPr lang="el-GR" sz="20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και του </a:t>
            </a: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ψηφιακού μετασχηματισμού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B248152-B676-C9B6-F12C-10181F2C75A3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26/11/2025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CF9B6CA-E034-11E0-4DD2-B0FC4D72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70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Παρουσίαση Έργου </a:t>
            </a:r>
            <a:r>
              <a:rPr lang="en-US" sz="1100" dirty="0">
                <a:latin typeface="Aptos" panose="020B0004020202020204" pitchFamily="34" charset="0"/>
              </a:rPr>
              <a:t>LIBECCIO</a:t>
            </a:r>
            <a:endParaRPr lang="el-GR" sz="11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8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CC559-8F57-000A-EF1A-195B2B493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FB678E-1FCC-C46B-984E-74D436FEB843}"/>
              </a:ext>
            </a:extLst>
          </p:cNvPr>
          <p:cNvSpPr/>
          <p:nvPr/>
        </p:nvSpPr>
        <p:spPr>
          <a:xfrm>
            <a:off x="838200" y="1028561"/>
            <a:ext cx="2659602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4FC9C1-BF4F-7D9E-DDE6-400F0F43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424" y="889653"/>
            <a:ext cx="2287457" cy="805375"/>
          </a:xfrm>
        </p:spPr>
        <p:txBody>
          <a:bodyPr>
            <a:norm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Εταιρικό Σχήμα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4370B08-E663-08F1-E73A-394BB22D65BA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26/11/2025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F808CB8-3365-06FD-F3CE-82618CD2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70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Παρουσίαση Έργου </a:t>
            </a:r>
            <a:r>
              <a:rPr lang="en-US" sz="1100" dirty="0">
                <a:latin typeface="Aptos" panose="020B0004020202020204" pitchFamily="34" charset="0"/>
              </a:rPr>
              <a:t>LIBECCIO</a:t>
            </a:r>
            <a:endParaRPr lang="el-GR" sz="1100" dirty="0">
              <a:latin typeface="Aptos" panose="020B0004020202020204" pitchFamily="34" charset="0"/>
            </a:endParaRPr>
          </a:p>
        </p:txBody>
      </p:sp>
      <p:pic>
        <p:nvPicPr>
          <p:cNvPr id="5" name="Elemento grafico 8">
            <a:extLst>
              <a:ext uri="{FF2B5EF4-FFF2-40B4-BE49-F238E27FC236}">
                <a16:creationId xmlns:a16="http://schemas.microsoft.com/office/drawing/2014/main" id="{F6A06692-57A5-6AC6-C840-6E7CEAEF1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517" b="58802"/>
          <a:stretch/>
        </p:blipFill>
        <p:spPr>
          <a:xfrm>
            <a:off x="1821055" y="1872461"/>
            <a:ext cx="7954962" cy="17383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D902F4-D48C-D008-0627-18B9B7EDAC64}"/>
              </a:ext>
            </a:extLst>
          </p:cNvPr>
          <p:cNvSpPr txBox="1"/>
          <p:nvPr/>
        </p:nvSpPr>
        <p:spPr>
          <a:xfrm>
            <a:off x="838200" y="4116345"/>
            <a:ext cx="5424192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l-GR" sz="13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Περιφέρεια </a:t>
            </a:r>
            <a:r>
              <a:rPr lang="el-GR" sz="1300" b="1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Emilia-Romagna</a:t>
            </a:r>
            <a:r>
              <a:rPr lang="el-GR" sz="13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13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– (Ιταλία</a:t>
            </a:r>
            <a:r>
              <a:rPr lang="en-ID" sz="13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el-GR" sz="13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Επικεφαλής Εταίρος)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l-GR" sz="13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Εθνική Συνομοσπονδία Χειροτεχνίας και Μικρών και Μεσαίων Επιχειρήσεων του Abruzzo </a:t>
            </a:r>
            <a:r>
              <a:rPr lang="el-GR" sz="13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(CNA ABRUZZO, Ιταλία)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l-GR" sz="13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ΑΘΗΝΑ – Κέντρο Έρευνας και Καινοτομίας</a:t>
            </a:r>
            <a:r>
              <a:rPr lang="el-GR" sz="13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(ATHENA, Ελλάδα)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l-GR" sz="13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Συμβούλιο της πόλης </a:t>
            </a:r>
            <a:r>
              <a:rPr lang="el-GR" sz="1300" b="1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Terrassa</a:t>
            </a:r>
            <a:r>
              <a:rPr lang="el-GR" sz="13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13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(Ισπανία) 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l-GR" sz="13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Επιμελητήριο Εμπορίου, Βιομηχανίας και Υπηρεσιών της </a:t>
            </a:r>
            <a:r>
              <a:rPr lang="el-GR" sz="1300" b="1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Terrassa</a:t>
            </a:r>
            <a:r>
              <a:rPr lang="el-GR" sz="13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13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(Ισπανία)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FE1ACC-1600-48DD-DB78-C112140B3284}"/>
              </a:ext>
            </a:extLst>
          </p:cNvPr>
          <p:cNvSpPr txBox="1"/>
          <p:nvPr/>
        </p:nvSpPr>
        <p:spPr>
          <a:xfrm>
            <a:off x="6454133" y="4116344"/>
            <a:ext cx="5166737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600"/>
              </a:spcAft>
              <a:buFont typeface="+mj-lt"/>
              <a:buAutoNum type="arabicPeriod" startAt="6"/>
            </a:pPr>
            <a:r>
              <a:rPr lang="el-GR" sz="13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Περιφερειακός Σύνδεσμος Τουρισμού του </a:t>
            </a:r>
            <a:r>
              <a:rPr lang="el-GR" sz="1300" b="1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Bourgas</a:t>
            </a:r>
            <a:r>
              <a:rPr lang="el-GR" sz="13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(Βουλγαρία)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 startAt="6"/>
            </a:pPr>
            <a:r>
              <a:rPr lang="en-US" sz="13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RDA Green Karst, Ltd. </a:t>
            </a:r>
            <a:r>
              <a:rPr lang="en-US" sz="13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</a:t>
            </a:r>
            <a:r>
              <a:rPr lang="el-GR" sz="13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Σλοβενία</a:t>
            </a:r>
            <a:r>
              <a:rPr lang="en-US" sz="13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)</a:t>
            </a:r>
            <a:endParaRPr lang="el-GR" sz="13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 startAt="6"/>
            </a:pPr>
            <a:r>
              <a:rPr lang="el-GR" sz="13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Δήμος </a:t>
            </a:r>
            <a:r>
              <a:rPr lang="el-GR" sz="1300" b="1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Kotor</a:t>
            </a:r>
            <a:r>
              <a:rPr lang="el-GR" sz="13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l-GR" sz="13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(Μαυροβούνιο)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 startAt="6"/>
            </a:pPr>
            <a:r>
              <a:rPr lang="el-GR" sz="13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Δημοτική Αναπτυξιακή Εταιρία του Ανατολικού Σαράγιεβο </a:t>
            </a:r>
            <a:r>
              <a:rPr lang="el-GR" sz="13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(Βοσνία Ερζεγοβίνη)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 startAt="6"/>
            </a:pPr>
            <a:r>
              <a:rPr lang="el-GR" sz="13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Περιφέρεια Δυτικής Ελλάδας</a:t>
            </a:r>
          </a:p>
        </p:txBody>
      </p:sp>
    </p:spTree>
    <p:extLst>
      <p:ext uri="{BB962C8B-B14F-4D97-AF65-F5344CB8AC3E}">
        <p14:creationId xmlns:p14="http://schemas.microsoft.com/office/powerpoint/2010/main" val="42732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B1292-2B2A-3572-C2E8-5558F2AAC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711A18-F8BA-0D08-269F-9794FFA422AC}"/>
              </a:ext>
            </a:extLst>
          </p:cNvPr>
          <p:cNvSpPr/>
          <p:nvPr/>
        </p:nvSpPr>
        <p:spPr>
          <a:xfrm>
            <a:off x="946189" y="1276105"/>
            <a:ext cx="8632817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927469-4843-4AC3-414E-1224E015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101" y="1118309"/>
            <a:ext cx="8717091" cy="805375"/>
          </a:xfrm>
        </p:spPr>
        <p:txBody>
          <a:bodyPr>
            <a:norm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Περιοχές πιλοτικής δοκιμής στην Περιφέρεια Δυτικής Ελλάδας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9C1FB2-3E1D-EB34-2025-39AF5421A728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26/11/2025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0BA1B0F-58A4-31BA-3209-12070934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70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Παρουσίαση Έργου </a:t>
            </a:r>
            <a:r>
              <a:rPr lang="en-US" sz="1100" dirty="0">
                <a:latin typeface="Aptos" panose="020B0004020202020204" pitchFamily="34" charset="0"/>
              </a:rPr>
              <a:t>LIBECCIO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7ADB8C3F-8C5D-E463-CE52-CC68B0DCC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189" y="2088745"/>
            <a:ext cx="4338422" cy="738525"/>
          </a:xfrm>
        </p:spPr>
        <p:txBody>
          <a:bodyPr/>
          <a:lstStyle/>
          <a:p>
            <a:pPr lvl="0" algn="l">
              <a:lnSpc>
                <a:spcPct val="107000"/>
              </a:lnSpc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Αιτωλοακαρνανία</a:t>
            </a: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παραλιακή ζώνη </a:t>
            </a:r>
            <a:r>
              <a:rPr lang="el-GR" sz="20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Παλαίρου</a:t>
            </a: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-Αστακού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695A55-7010-429C-70CF-EF821938E47A}"/>
              </a:ext>
            </a:extLst>
          </p:cNvPr>
          <p:cNvSpPr txBox="1"/>
          <p:nvPr/>
        </p:nvSpPr>
        <p:spPr>
          <a:xfrm>
            <a:off x="5284611" y="2088745"/>
            <a:ext cx="5437982" cy="73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Αχαΐα</a:t>
            </a: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παραλιακή ζώνη Αιγίου-</a:t>
            </a:r>
            <a:r>
              <a:rPr lang="el-GR" sz="20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Σελιανιτίκων</a:t>
            </a: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-Λόγγου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5AE84-A2B2-232A-F279-128DA9D19304}"/>
              </a:ext>
            </a:extLst>
          </p:cNvPr>
          <p:cNvSpPr/>
          <p:nvPr/>
        </p:nvSpPr>
        <p:spPr>
          <a:xfrm>
            <a:off x="946189" y="3175362"/>
            <a:ext cx="3909896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04A533-4401-1BA3-ABBF-8A3E6A34CC98}"/>
              </a:ext>
            </a:extLst>
          </p:cNvPr>
          <p:cNvSpPr txBox="1">
            <a:spLocks/>
          </p:cNvSpPr>
          <p:nvPr/>
        </p:nvSpPr>
        <p:spPr>
          <a:xfrm>
            <a:off x="1066101" y="3026312"/>
            <a:ext cx="8717091" cy="80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DC97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Χρηματοδότηση του έργου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40C4F-2572-2508-60C5-ACCA30D33BFD}"/>
              </a:ext>
            </a:extLst>
          </p:cNvPr>
          <p:cNvSpPr txBox="1"/>
          <p:nvPr/>
        </p:nvSpPr>
        <p:spPr>
          <a:xfrm>
            <a:off x="946189" y="3880062"/>
            <a:ext cx="94761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Το έργο «</a:t>
            </a:r>
            <a:r>
              <a:rPr lang="el-GR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Libeccio</a:t>
            </a:r>
            <a:r>
              <a:rPr lang="el-GR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» υλοποιείται στο πλαίσιο του Ευρωπαϊκού Προγράμματος </a:t>
            </a:r>
            <a:r>
              <a:rPr lang="el-GR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Interreg</a:t>
            </a:r>
            <a:r>
              <a:rPr lang="el-GR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l-GR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Euro</a:t>
            </a:r>
            <a:r>
              <a:rPr lang="el-GR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-MED 2021- 2027 </a:t>
            </a:r>
            <a:r>
              <a:rPr lang="el-GR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και συγχρηματοδοτείται από το </a:t>
            </a:r>
            <a:r>
              <a:rPr lang="el-GR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Ευρωπαϊκό Ταμείο Περιφερειακής Ανάπτυξης </a:t>
            </a:r>
            <a:r>
              <a:rPr lang="el-GR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(ΕΤΠΑ) κατά 80% και από </a:t>
            </a:r>
            <a:r>
              <a:rPr lang="el-GR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εθνικούς πόρους </a:t>
            </a:r>
            <a:r>
              <a:rPr lang="el-GR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κατά 20%.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FC9F72-3E3B-E84F-5258-07370406A4BC}"/>
              </a:ext>
            </a:extLst>
          </p:cNvPr>
          <p:cNvSpPr txBox="1"/>
          <p:nvPr/>
        </p:nvSpPr>
        <p:spPr>
          <a:xfrm>
            <a:off x="946189" y="4842392"/>
            <a:ext cx="9476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Συνολικός προϋπολογισμός έργου: 2.993.000,00 €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l-GR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Προϋπολογισμός Περιφέρειας Δυτικής Ελλάδας: 229.700,00€.</a:t>
            </a:r>
            <a:endParaRPr lang="el-GR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6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CB74A-CD4F-D770-5311-CB3B81465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83FCA-2315-479F-DC1F-5F9BF83CEAD1}"/>
              </a:ext>
            </a:extLst>
          </p:cNvPr>
          <p:cNvSpPr/>
          <p:nvPr/>
        </p:nvSpPr>
        <p:spPr>
          <a:xfrm>
            <a:off x="946190" y="1276105"/>
            <a:ext cx="3847752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793FF4-EE53-E924-AD0A-3889BF38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101" y="1144341"/>
            <a:ext cx="8717091" cy="805375"/>
          </a:xfrm>
        </p:spPr>
        <p:txBody>
          <a:bodyPr>
            <a:norm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Δομή του έργου </a:t>
            </a:r>
            <a:r>
              <a:rPr lang="it-IT" sz="2300" dirty="0">
                <a:solidFill>
                  <a:schemeClr val="bg1"/>
                </a:solidFill>
                <a:latin typeface="Aptos" panose="020B0004020202020204" pitchFamily="34" charset="0"/>
              </a:rPr>
              <a:t>LIBECCIO</a:t>
            </a:r>
            <a:endParaRPr lang="el-GR" sz="23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817E63-D3D2-B14C-C6A0-6CE3D7215A84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26/11/2025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69D7B8F-50EC-82F4-EC45-3F2E0096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70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Παρουσίαση Έργου </a:t>
            </a:r>
            <a:r>
              <a:rPr lang="en-US" sz="1100" dirty="0">
                <a:latin typeface="Aptos" panose="020B0004020202020204" pitchFamily="34" charset="0"/>
              </a:rPr>
              <a:t>LIBECCIO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CED4D9-87FF-8617-2619-A80E7C921462}"/>
              </a:ext>
            </a:extLst>
          </p:cNvPr>
          <p:cNvSpPr txBox="1"/>
          <p:nvPr/>
        </p:nvSpPr>
        <p:spPr>
          <a:xfrm>
            <a:off x="1066101" y="2140465"/>
            <a:ext cx="94761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Π.Ε.1: </a:t>
            </a: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Σχεδίαση αναβαθμισμένου συστήματος λήψης αποφάσεων για τουριστικούς προορισμούς βασισμένου σε </a:t>
            </a:r>
            <a:r>
              <a:rPr lang="el-GR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Big</a:t>
            </a: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 Data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74B55-7CBB-05FA-6358-5EEB54579E06}"/>
              </a:ext>
            </a:extLst>
          </p:cNvPr>
          <p:cNvSpPr txBox="1"/>
          <p:nvPr/>
        </p:nvSpPr>
        <p:spPr>
          <a:xfrm>
            <a:off x="1066101" y="3143308"/>
            <a:ext cx="94761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Π.Ε.2: </a:t>
            </a: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Πιλοτική δοκιμή του αναβαθμισμένου συστήματος διαχείρισης προορισμών για τουριστική </a:t>
            </a:r>
            <a:r>
              <a:rPr lang="el-GR" sz="2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αειφορία</a:t>
            </a: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3E96DF-C0CF-9EE3-7976-02B0E3ACD8E0}"/>
              </a:ext>
            </a:extLst>
          </p:cNvPr>
          <p:cNvSpPr txBox="1"/>
          <p:nvPr/>
        </p:nvSpPr>
        <p:spPr>
          <a:xfrm>
            <a:off x="1066101" y="4100928"/>
            <a:ext cx="94761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Π.Ε.3: </a:t>
            </a: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Προαγωγή της διαχείρισης προορισμών βάσει δεδομένων μέσω τοπικών δικτύων ETIP</a:t>
            </a:r>
          </a:p>
        </p:txBody>
      </p:sp>
    </p:spTree>
    <p:extLst>
      <p:ext uri="{BB962C8B-B14F-4D97-AF65-F5344CB8AC3E}">
        <p14:creationId xmlns:p14="http://schemas.microsoft.com/office/powerpoint/2010/main" val="353740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D881F-8982-B898-6842-8D8EB067C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9B5EF7-E0DF-84DF-E6F5-E079645D5787}"/>
              </a:ext>
            </a:extLst>
          </p:cNvPr>
          <p:cNvSpPr/>
          <p:nvPr/>
        </p:nvSpPr>
        <p:spPr>
          <a:xfrm>
            <a:off x="838200" y="1326659"/>
            <a:ext cx="3689412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D1FB00-F992-2E93-BCAA-CAB575F8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10" y="1177609"/>
            <a:ext cx="4187279" cy="805375"/>
          </a:xfrm>
        </p:spPr>
        <p:txBody>
          <a:bodyPr>
            <a:norm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Κύριοι στόχοι του έργου</a:t>
            </a:r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BC6F9DE9-F7F7-825A-6229-8113DEAD461F}"/>
              </a:ext>
            </a:extLst>
          </p:cNvPr>
          <p:cNvSpPr txBox="1">
            <a:spLocks/>
          </p:cNvSpPr>
          <p:nvPr/>
        </p:nvSpPr>
        <p:spPr>
          <a:xfrm>
            <a:off x="838200" y="2136952"/>
            <a:ext cx="9848665" cy="27380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DC97A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Βελτίωση της 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διακυβέρνησης</a:t>
            </a:r>
            <a:r>
              <a:rPr lang="el-GR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του 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τουρισμού</a:t>
            </a:r>
            <a:r>
              <a:rPr lang="el-GR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και της 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διαχείρισης προορισμών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Υποστήριξη της 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λήψης αποφάσεων </a:t>
            </a:r>
            <a:r>
              <a:rPr lang="el-GR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βάσει δεδομένων για τη 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χάραξη πολιτικών </a:t>
            </a:r>
            <a:r>
              <a:rPr lang="el-GR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τουριστικής βιωσιμότητας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Δημιουργία 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καινοτόμων εργαλείων </a:t>
            </a:r>
            <a:r>
              <a:rPr lang="el-GR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για την υποστήριξη των δημόσιων και ιδιωτικών φορέων στον τουριστικό τομέα, μέσω της 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χρήσης δεδομένων </a:t>
            </a:r>
            <a:r>
              <a:rPr lang="el-GR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και </a:t>
            </a:r>
            <a:r>
              <a:rPr lang="el-GR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Big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Data</a:t>
            </a:r>
          </a:p>
          <a:p>
            <a:pPr marL="285750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Δοκιμή και εφαρμογή του 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Συστήματος Υποστήριξης Διαχείρισης Προορισμού (DMSS) </a:t>
            </a:r>
            <a:r>
              <a:rPr lang="el-GR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σε πιλοτικές περιοχές, προκειμένου να ενισχυθεί η 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ανθεκτικότητα</a:t>
            </a:r>
            <a:r>
              <a:rPr lang="el-GR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και η 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βιωσιμότητα</a:t>
            </a:r>
            <a:r>
              <a:rPr lang="el-GR" sz="1800" b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στον τουρισμό. </a:t>
            </a:r>
            <a:endParaRPr lang="el-GR" sz="18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6ACFFD-01E5-E5F9-31A7-17F1EE55E045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26/11/2025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CCC54B0-AF41-3D83-A20E-BFDCE2CC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70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Παρουσίαση Έργου </a:t>
            </a:r>
            <a:r>
              <a:rPr lang="en-US" sz="1100" dirty="0">
                <a:latin typeface="Aptos" panose="020B0004020202020204" pitchFamily="34" charset="0"/>
              </a:rPr>
              <a:t>LIBECCIO</a:t>
            </a:r>
            <a:endParaRPr lang="el-GR" sz="1100" dirty="0">
              <a:latin typeface="Aptos" panose="020B0004020202020204" pitchFamily="34" charset="0"/>
            </a:endParaRPr>
          </a:p>
        </p:txBody>
      </p:sp>
      <p:pic>
        <p:nvPicPr>
          <p:cNvPr id="18" name="Graphic 17" descr="Target with solid fill">
            <a:extLst>
              <a:ext uri="{FF2B5EF4-FFF2-40B4-BE49-F238E27FC236}">
                <a16:creationId xmlns:a16="http://schemas.microsoft.com/office/drawing/2014/main" id="{10DE0947-7225-0AD8-1E05-95FB8E440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2171" y="4828756"/>
            <a:ext cx="1182209" cy="11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8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9133D-4FA7-13CD-3F63-ACD2039DD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4F81AD-3682-2066-6FA1-D45375AE1B10}"/>
              </a:ext>
            </a:extLst>
          </p:cNvPr>
          <p:cNvSpPr/>
          <p:nvPr/>
        </p:nvSpPr>
        <p:spPr>
          <a:xfrm>
            <a:off x="838199" y="1326659"/>
            <a:ext cx="5731277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F03D50-1AA5-CD9D-3F69-0E6F7B3BB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610" y="1177609"/>
            <a:ext cx="5544844" cy="805375"/>
          </a:xfrm>
        </p:spPr>
        <p:txBody>
          <a:bodyPr>
            <a:norm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Η σημασία του τουρισμού στη Μεσόγειο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83BC1D-ECC5-0937-D0B1-DE6AE43CC524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26/11/2025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87CECF6-E08B-0336-7C52-EB21B560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70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Παρουσίαση Έργου </a:t>
            </a:r>
            <a:r>
              <a:rPr lang="en-US" sz="1100" dirty="0">
                <a:latin typeface="Aptos" panose="020B0004020202020204" pitchFamily="34" charset="0"/>
              </a:rPr>
              <a:t>LIBECCIO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D93FCC-3F33-1740-96C7-7EA2AF24D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0820"/>
            <a:ext cx="9610817" cy="3649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900" b="1" kern="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 τουρισμός:</a:t>
            </a:r>
            <a:endParaRPr lang="en-ID" sz="1900" b="1" kern="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900" kern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είναι ένας από τους </a:t>
            </a:r>
            <a:r>
              <a:rPr lang="el-GR" sz="1900" b="1" kern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κύριους μοχλούς της παγκόσμιας οικονομίας </a:t>
            </a:r>
            <a:r>
              <a:rPr lang="el-GR" sz="1900" kern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και ένας από τους πρώτους τομείς που υιοθέτησαν τις τεχνολογίες </a:t>
            </a:r>
            <a:r>
              <a:rPr lang="el-GR" sz="1900" b="1" kern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ψηφιακού μετασχηματισμού </a:t>
            </a:r>
            <a:r>
              <a:rPr lang="el-GR" sz="1900" kern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στη λεκάνη της Μεσογείου</a:t>
            </a:r>
            <a:r>
              <a:rPr lang="el-GR" sz="1900" kern="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ID" sz="1900" kern="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9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ενισχύει τις τοπικές οικονομίες, παρέχοντας </a:t>
            </a:r>
            <a:r>
              <a:rPr lang="el-GR" sz="19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θέσεις εργασίας </a:t>
            </a:r>
            <a:r>
              <a:rPr lang="el-GR" sz="19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και θέτοντας τις βάσεις για </a:t>
            </a:r>
            <a:r>
              <a:rPr lang="el-GR" sz="19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βιώσιμη ανάπτυξη</a:t>
            </a:r>
            <a:r>
              <a:rPr lang="el-GR" sz="19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9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παίζει καθοριστικό ρόλο στη διατήρηση και προώθηση της </a:t>
            </a:r>
            <a:r>
              <a:rPr lang="el-GR" sz="19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πολιτιστικής κληρονομιάς </a:t>
            </a:r>
            <a:r>
              <a:rPr lang="el-GR" sz="19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της Μεσογείου.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9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προάγει </a:t>
            </a:r>
            <a:r>
              <a:rPr lang="el-GR" sz="19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βιώσιμες πρακτικές </a:t>
            </a:r>
            <a:r>
              <a:rPr lang="el-GR" sz="19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που προστατεύουν το περιβάλλον και ενισχύουν τις τοπικές κοινότητες.</a:t>
            </a:r>
          </a:p>
          <a:p>
            <a:endParaRPr lang="el-GR" sz="2400" dirty="0">
              <a:latin typeface="Aptos Display" panose="020B0004020202020204" pitchFamily="34" charset="0"/>
            </a:endParaRPr>
          </a:p>
          <a:p>
            <a:endParaRPr lang="el-GR" sz="24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9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6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6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222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42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EC7E2-5DE1-9EEC-67D5-C6292D0EC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6900CE-132C-6119-2F71-5236832773E2}"/>
              </a:ext>
            </a:extLst>
          </p:cNvPr>
          <p:cNvSpPr/>
          <p:nvPr/>
        </p:nvSpPr>
        <p:spPr>
          <a:xfrm>
            <a:off x="946188" y="1276105"/>
            <a:ext cx="8092737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E9DA71-0CFA-523C-AB88-DD30190E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101" y="1118309"/>
            <a:ext cx="8092737" cy="805375"/>
          </a:xfrm>
        </p:spPr>
        <p:txBody>
          <a:bodyPr>
            <a:norm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Υιοθέτηση ψηφιακών τεχνολογιών στον τουριστικό τομέα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52850C-E59A-0097-0CC2-914335723819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26/11/2025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7637C9E-AE68-8380-6478-8F66EA50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70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Παρουσίαση Έργου </a:t>
            </a:r>
            <a:r>
              <a:rPr lang="en-US" sz="1100" dirty="0">
                <a:latin typeface="Aptos" panose="020B0004020202020204" pitchFamily="34" charset="0"/>
              </a:rPr>
              <a:t>LIBECCIO</a:t>
            </a:r>
            <a:endParaRPr lang="el-GR" sz="1100" dirty="0">
              <a:latin typeface="Aptos" panose="020B0004020202020204" pitchFamily="34" charset="0"/>
            </a:endParaRPr>
          </a:p>
        </p:txBody>
      </p:sp>
      <p:pic>
        <p:nvPicPr>
          <p:cNvPr id="12" name="Θέση περιεχομένου 4" descr="Αεροφωτογραφία του ορίζοντα μιας πόλης">
            <a:extLst>
              <a:ext uri="{FF2B5EF4-FFF2-40B4-BE49-F238E27FC236}">
                <a16:creationId xmlns:a16="http://schemas.microsoft.com/office/drawing/2014/main" id="{D09033F0-A037-ADE3-3AE2-2D504E1CDD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81" r="22853" b="2"/>
          <a:stretch/>
        </p:blipFill>
        <p:spPr>
          <a:xfrm>
            <a:off x="8291744" y="2063988"/>
            <a:ext cx="3366062" cy="4080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Θέση περιεχομένου 2">
            <a:extLst>
              <a:ext uri="{FF2B5EF4-FFF2-40B4-BE49-F238E27FC236}">
                <a16:creationId xmlns:a16="http://schemas.microsoft.com/office/drawing/2014/main" id="{EAF387CB-CDD5-A63D-2D8E-438A576BE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188" y="2222220"/>
            <a:ext cx="6806609" cy="3763726"/>
          </a:xfrm>
        </p:spPr>
        <p:txBody>
          <a:bodyPr>
            <a:noAutofit/>
          </a:bodyPr>
          <a:lstStyle/>
          <a:p>
            <a:pPr>
              <a:spcBef>
                <a:spcPts val="2500"/>
              </a:spcBef>
              <a:buFont typeface="Wingdings" panose="05000000000000000000" pitchFamily="2" charset="2"/>
              <a:buChar char="q"/>
            </a:pP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Ψηφιοποίηση</a:t>
            </a: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του τουριστικού τομέα</a:t>
            </a:r>
          </a:p>
          <a:p>
            <a:pPr marL="0" lvl="1" indent="0">
              <a:buNone/>
            </a:pP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Η </a:t>
            </a:r>
            <a:r>
              <a:rPr lang="el-GR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ψηφιοποίηση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έχει επιφέρει σημαντικές αλλαγές στη διαχείριση πόρων και στην προώθηση τουριστικών προορισμών.</a:t>
            </a:r>
          </a:p>
          <a:p>
            <a:pPr>
              <a:spcBef>
                <a:spcPts val="2500"/>
              </a:spcBef>
              <a:buFont typeface="Wingdings" panose="05000000000000000000" pitchFamily="2" charset="2"/>
              <a:buChar char="q"/>
            </a:pP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Τεχνητή νοημοσύνη στον τουρισμό</a:t>
            </a:r>
          </a:p>
          <a:p>
            <a:pPr marL="0" lvl="1" indent="0">
              <a:buNone/>
            </a:pP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Η τεχνητή νοημοσύνη βοηθά στην ανάλυση δεδομένων και στη βελτίωση της εμπειρίας των ταξιδιωτών.</a:t>
            </a:r>
          </a:p>
          <a:p>
            <a:pPr>
              <a:spcBef>
                <a:spcPts val="2500"/>
              </a:spcBef>
              <a:buFont typeface="Wingdings" panose="05000000000000000000" pitchFamily="2" charset="2"/>
              <a:buChar char="q"/>
            </a:pP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Big</a:t>
            </a: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Data και βιωσιμότητα</a:t>
            </a:r>
          </a:p>
          <a:p>
            <a:pPr marL="0" lvl="1" indent="0">
              <a:buNone/>
            </a:pP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Η ανάλυση μεγάλων δεδομένων είναι κρίσιμη για τη βιωσιμότητα στον τουριστικό τομέα και την αποτελεσματική διαχείριση των τουριστικών προορισμών</a:t>
            </a:r>
            <a:r>
              <a:rPr lang="el-GR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02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D47FE-FC01-5225-B5AB-B43D737C7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8BF5E4-FE98-940B-ABC8-CAB1F0750A40}"/>
              </a:ext>
            </a:extLst>
          </p:cNvPr>
          <p:cNvSpPr/>
          <p:nvPr/>
        </p:nvSpPr>
        <p:spPr>
          <a:xfrm>
            <a:off x="946189" y="1276105"/>
            <a:ext cx="7887094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0DB6F6-EC1F-E800-D6C8-CC1425B5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101" y="1118309"/>
            <a:ext cx="8092737" cy="805375"/>
          </a:xfrm>
        </p:spPr>
        <p:txBody>
          <a:bodyPr>
            <a:norm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Υποστήριξη υπεύθυνων χάραξης πολιτικής με δεδομένα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641579B-2033-6A16-2A91-73424944A8C3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26/11/2025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FE4127-A92B-21FB-57E8-3F0018F6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70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Παρουσίαση Έργου </a:t>
            </a:r>
            <a:r>
              <a:rPr lang="en-US" sz="1100" dirty="0">
                <a:latin typeface="Aptos" panose="020B0004020202020204" pitchFamily="34" charset="0"/>
              </a:rPr>
              <a:t>LIBECCIO</a:t>
            </a:r>
            <a:endParaRPr lang="el-GR" sz="1100" dirty="0">
              <a:latin typeface="Aptos" panose="020B0004020202020204" pitchFamily="34" charset="0"/>
            </a:endParaRPr>
          </a:p>
        </p:txBody>
      </p:sp>
      <p:pic>
        <p:nvPicPr>
          <p:cNvPr id="3" name="Θέση περιεχομένου 4" descr="3D απεικόνιση">
            <a:extLst>
              <a:ext uri="{FF2B5EF4-FFF2-40B4-BE49-F238E27FC236}">
                <a16:creationId xmlns:a16="http://schemas.microsoft.com/office/drawing/2014/main" id="{F811BE71-E925-6C25-93E1-90894058A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187350" y="2214645"/>
            <a:ext cx="2951929" cy="2951929"/>
          </a:xfrm>
          <a:prstGeom prst="rect">
            <a:avLst/>
          </a:prstGeom>
          <a:noFill/>
        </p:spPr>
      </p:pic>
      <p:sp>
        <p:nvSpPr>
          <p:cNvPr id="7" name="Θέση περιεχομένου 3">
            <a:extLst>
              <a:ext uri="{FF2B5EF4-FFF2-40B4-BE49-F238E27FC236}">
                <a16:creationId xmlns:a16="http://schemas.microsoft.com/office/drawing/2014/main" id="{A7C31B9E-32E2-E80F-E3CF-1BCC84F3DBD9}"/>
              </a:ext>
            </a:extLst>
          </p:cNvPr>
          <p:cNvSpPr>
            <a:spLocks noGrp="1"/>
          </p:cNvSpPr>
          <p:nvPr>
            <p:ph sz="half"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946189" y="2119711"/>
            <a:ext cx="6901671" cy="3646189"/>
          </a:xfrm>
        </p:spPr>
        <p:txBody>
          <a:bodyPr>
            <a:noAutofit/>
          </a:bodyPr>
          <a:lstStyle/>
          <a:p>
            <a:pPr>
              <a:spcBef>
                <a:spcPts val="2500"/>
              </a:spcBef>
              <a:buFont typeface="Wingdings" panose="05000000000000000000" pitchFamily="2" charset="2"/>
              <a:buChar char="q"/>
            </a:pP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 Σημασία των δεδομένων</a:t>
            </a:r>
          </a:p>
          <a:p>
            <a:pPr marL="0" lvl="1" indent="0">
              <a:buNone/>
            </a:pP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Η χρήση δεδομένων μεγάλης κλίμακας είναι καθοριστική για την υποστήριξη των πολιτικών αποφάσεων, καθώς προσφέρει κρίσιμες πληροφορίες.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 Κατανόηση τάσεων</a:t>
            </a:r>
          </a:p>
          <a:p>
            <a:pPr marL="0" lvl="1" indent="0">
              <a:buNone/>
            </a:pP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Τα δεδομένα βοηθούν στην κατανόηση των τάσεων και των αλλαγών σε τοπικό και διεθνές επίπεδο, οδηγώντας σε ευφυείς αποφάσεις.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 Λήψη αποφάσεων</a:t>
            </a:r>
          </a:p>
          <a:p>
            <a:pPr marL="0" lvl="1" indent="0">
              <a:buNone/>
            </a:pP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Η σωστή λήψη αποφάσεων απαιτεί την αξιολόγηση των δεδομένων, κάτι που οδηγεί σε τεκμηριωμένες και αποτελεσματικές πολιτικές αποφάσεις.</a:t>
            </a:r>
          </a:p>
        </p:txBody>
      </p:sp>
    </p:spTree>
    <p:extLst>
      <p:ext uri="{BB962C8B-B14F-4D97-AF65-F5344CB8AC3E}">
        <p14:creationId xmlns:p14="http://schemas.microsoft.com/office/powerpoint/2010/main" val="28375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interreg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fontScale="55000" lnSpcReduction="20000"/>
      </a:bodyPr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3600" b="1" i="0" u="none" strike="noStrike" baseline="0" dirty="0" smtClean="0">
            <a:solidFill>
              <a:srgbClr val="DC97AF"/>
            </a:solidFill>
            <a:latin typeface="Montserrat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1f2434-9200-4e37-8d31-cf89c92849b8" xsi:nil="true"/>
    <lcf76f155ced4ddcb4097134ff3c332f xmlns="55493a53-471c-4a23-b845-b845b9e4f7d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DDF008E1F5DAA64CBCE9CB481EA441A4" ma:contentTypeVersion="16" ma:contentTypeDescription="Δημιουργία νέου εγγράφου" ma:contentTypeScope="" ma:versionID="8eea8d1db909b38317f6061ae36e1ada">
  <xsd:schema xmlns:xsd="http://www.w3.org/2001/XMLSchema" xmlns:xs="http://www.w3.org/2001/XMLSchema" xmlns:p="http://schemas.microsoft.com/office/2006/metadata/properties" xmlns:ns2="55493a53-471c-4a23-b845-b845b9e4f7d3" xmlns:ns3="c31f2434-9200-4e37-8d31-cf89c92849b8" targetNamespace="http://schemas.microsoft.com/office/2006/metadata/properties" ma:root="true" ma:fieldsID="430635a9986f2a2b560e9d21ea342e33" ns2:_="" ns3:_="">
    <xsd:import namespace="55493a53-471c-4a23-b845-b845b9e4f7d3"/>
    <xsd:import namespace="c31f2434-9200-4e37-8d31-cf89c92849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93a53-471c-4a23-b845-b845b9e4f7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62963a4d-2c58-4d90-a1b3-ca36b2cc71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1f2434-9200-4e37-8d31-cf89c92849b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21dbb2a-4f5e-47d5-9fce-9f6544c24bc5}" ma:internalName="TaxCatchAll" ma:showField="CatchAllData" ma:web="c31f2434-9200-4e37-8d31-cf89c92849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401F92-2094-4A0A-A37E-13CD19EDAD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E6A76D-0781-40B3-9DFC-86023759393C}">
  <ds:schemaRefs>
    <ds:schemaRef ds:uri="http://schemas.microsoft.com/office/2006/metadata/properties"/>
    <ds:schemaRef ds:uri="http://www.w3.org/2000/xmlns/"/>
    <ds:schemaRef ds:uri="95d76a83-e4fc-436f-894a-5421399e2e55"/>
    <ds:schemaRef ds:uri="http://www.w3.org/2001/XMLSchema-instance"/>
    <ds:schemaRef ds:uri="03798b0c-3671-432a-b60d-7b1b1d20ca63"/>
    <ds:schemaRef ds:uri="http://schemas.microsoft.com/office/infopath/2007/PartnerControls"/>
    <ds:schemaRef ds:uri="c31f2434-9200-4e37-8d31-cf89c92849b8"/>
    <ds:schemaRef ds:uri="55493a53-471c-4a23-b845-b845b9e4f7d3"/>
  </ds:schemaRefs>
</ds:datastoreItem>
</file>

<file path=customXml/itemProps3.xml><?xml version="1.0" encoding="utf-8"?>
<ds:datastoreItem xmlns:ds="http://schemas.openxmlformats.org/officeDocument/2006/customXml" ds:itemID="{7315F66D-42AB-4B9A-B943-E6DE6C4167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93a53-471c-4a23-b845-b845b9e4f7d3"/>
    <ds:schemaRef ds:uri="c31f2434-9200-4e37-8d31-cf89c92849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1191</Words>
  <Application>Microsoft Office PowerPoint</Application>
  <PresentationFormat>Widescreen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Courier New</vt:lpstr>
      <vt:lpstr>Montserrat</vt:lpstr>
      <vt:lpstr>Wingdings</vt:lpstr>
      <vt:lpstr>Tema di Office</vt:lpstr>
      <vt:lpstr>LIBECCIO Σεμινάριο Ευαισθητοποίησης &amp; Εναρκτήρια Συνάντηση του Ζωντανού Εργαστηρίου  (Living Lab) για φορείς του Τουρισμού</vt:lpstr>
      <vt:lpstr>Το Έργο</vt:lpstr>
      <vt:lpstr>Εταιρικό Σχήμα</vt:lpstr>
      <vt:lpstr>Περιοχές πιλοτικής δοκιμής στην Περιφέρεια Δυτικής Ελλάδας</vt:lpstr>
      <vt:lpstr>Δομή του έργου LIBECCIO</vt:lpstr>
      <vt:lpstr>Κύριοι στόχοι του έργου</vt:lpstr>
      <vt:lpstr>Η σημασία του τουρισμού στη Μεσόγειο</vt:lpstr>
      <vt:lpstr>Υιοθέτηση ψηφιακών τεχνολογιών στον τουριστικό τομέα</vt:lpstr>
      <vt:lpstr>Υποστήριξη υπεύθυνων χάραξης πολιτικής με δεδομένα</vt:lpstr>
      <vt:lpstr>Μεθοδολογία υλοποίησης του έργου</vt:lpstr>
      <vt:lpstr>Πιλοτική δοκιμή και σχεδιασμός λύσεων μέσω Living Labs</vt:lpstr>
      <vt:lpstr>Σχέδιο κεφαλαιοποίησης αποτελεσμάτων</vt:lpstr>
      <vt:lpstr>Πλατφόρμα Καινοτομίας Τουρισμού (ETIP) </vt:lpstr>
      <vt:lpstr>EUROMed Πλατφόρμα Καινοτομίας στον Τουρισμό - ETIP </vt:lpstr>
      <vt:lpstr>EUROMed Πλατφόρμα Καινοτομίας στον Τουρισμό - ETIP </vt:lpstr>
      <vt:lpstr>Ρόλος του ETIP στο Living Lab</vt:lpstr>
      <vt:lpstr>PowerPoint Presentation</vt:lpstr>
      <vt:lpstr>PowerPoint Presentation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Chili Monica</dc:creator>
  <cp:lastModifiedBy>Spiros Vasiliadis</cp:lastModifiedBy>
  <cp:revision>21</cp:revision>
  <dcterms:created xsi:type="dcterms:W3CDTF">2024-03-19T14:25:59Z</dcterms:created>
  <dcterms:modified xsi:type="dcterms:W3CDTF">2025-11-26T08:55:07Z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0x010100DDF008E1F5DAA64CBCE9CB481EA441A4</vt:lpwstr>
  </property>
  <property fmtid="{D5CDD505-2E9C-101B-9397-08002B2CF9AE}" pid="3" name="MediaServiceImageTags">
    <vt:lpwstr/>
  </property>
</Properties>
</file>