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png" ContentType="image/pn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  <p:sldId id="307" r:id="rId57"/>
    <p:sldId id="308" r:id="rId58"/>
    <p:sldId id="309" r:id="rId59"/>
    <p:sldId id="310" r:id="rId60"/>
    <p:sldId id="311" r:id="rId61"/>
    <p:sldId id="312" r:id="rId62"/>
    <p:sldId id="313" r:id="rId63"/>
  </p:sldIdLst>
  <p:sldSz cx="9144000" cy="6858000"/>
  <p:notesSz cx="9144000" cy="6858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Relationship Id="rId29" Type="http://schemas.openxmlformats.org/officeDocument/2006/relationships/slide" Target="slides/slide24.xml"/><Relationship Id="rId30" Type="http://schemas.openxmlformats.org/officeDocument/2006/relationships/slide" Target="slides/slide25.xml"/><Relationship Id="rId31" Type="http://schemas.openxmlformats.org/officeDocument/2006/relationships/slide" Target="slides/slide26.xml"/><Relationship Id="rId32" Type="http://schemas.openxmlformats.org/officeDocument/2006/relationships/slide" Target="slides/slide27.xml"/><Relationship Id="rId33" Type="http://schemas.openxmlformats.org/officeDocument/2006/relationships/slide" Target="slides/slide28.xml"/><Relationship Id="rId34" Type="http://schemas.openxmlformats.org/officeDocument/2006/relationships/slide" Target="slides/slide29.xml"/><Relationship Id="rId35" Type="http://schemas.openxmlformats.org/officeDocument/2006/relationships/slide" Target="slides/slide30.xml"/><Relationship Id="rId36" Type="http://schemas.openxmlformats.org/officeDocument/2006/relationships/slide" Target="slides/slide31.xml"/><Relationship Id="rId37" Type="http://schemas.openxmlformats.org/officeDocument/2006/relationships/slide" Target="slides/slide32.xml"/><Relationship Id="rId38" Type="http://schemas.openxmlformats.org/officeDocument/2006/relationships/slide" Target="slides/slide33.xml"/><Relationship Id="rId39" Type="http://schemas.openxmlformats.org/officeDocument/2006/relationships/slide" Target="slides/slide34.xml"/><Relationship Id="rId40" Type="http://schemas.openxmlformats.org/officeDocument/2006/relationships/slide" Target="slides/slide35.xml"/><Relationship Id="rId41" Type="http://schemas.openxmlformats.org/officeDocument/2006/relationships/slide" Target="slides/slide36.xml"/><Relationship Id="rId42" Type="http://schemas.openxmlformats.org/officeDocument/2006/relationships/slide" Target="slides/slide37.xml"/><Relationship Id="rId43" Type="http://schemas.openxmlformats.org/officeDocument/2006/relationships/slide" Target="slides/slide38.xml"/><Relationship Id="rId44" Type="http://schemas.openxmlformats.org/officeDocument/2006/relationships/slide" Target="slides/slide39.xml"/><Relationship Id="rId45" Type="http://schemas.openxmlformats.org/officeDocument/2006/relationships/slide" Target="slides/slide40.xml"/><Relationship Id="rId46" Type="http://schemas.openxmlformats.org/officeDocument/2006/relationships/slide" Target="slides/slide41.xml"/><Relationship Id="rId47" Type="http://schemas.openxmlformats.org/officeDocument/2006/relationships/slide" Target="slides/slide42.xml"/><Relationship Id="rId48" Type="http://schemas.openxmlformats.org/officeDocument/2006/relationships/slide" Target="slides/slide43.xml"/><Relationship Id="rId49" Type="http://schemas.openxmlformats.org/officeDocument/2006/relationships/slide" Target="slides/slide44.xml"/><Relationship Id="rId50" Type="http://schemas.openxmlformats.org/officeDocument/2006/relationships/slide" Target="slides/slide45.xml"/><Relationship Id="rId51" Type="http://schemas.openxmlformats.org/officeDocument/2006/relationships/slide" Target="slides/slide46.xml"/><Relationship Id="rId52" Type="http://schemas.openxmlformats.org/officeDocument/2006/relationships/slide" Target="slides/slide47.xml"/><Relationship Id="rId53" Type="http://schemas.openxmlformats.org/officeDocument/2006/relationships/slide" Target="slides/slide48.xml"/><Relationship Id="rId54" Type="http://schemas.openxmlformats.org/officeDocument/2006/relationships/slide" Target="slides/slide49.xml"/><Relationship Id="rId55" Type="http://schemas.openxmlformats.org/officeDocument/2006/relationships/slide" Target="slides/slide50.xml"/><Relationship Id="rId56" Type="http://schemas.openxmlformats.org/officeDocument/2006/relationships/slide" Target="slides/slide51.xml"/><Relationship Id="rId57" Type="http://schemas.openxmlformats.org/officeDocument/2006/relationships/slide" Target="slides/slide52.xml"/><Relationship Id="rId58" Type="http://schemas.openxmlformats.org/officeDocument/2006/relationships/slide" Target="slides/slide53.xml"/><Relationship Id="rId59" Type="http://schemas.openxmlformats.org/officeDocument/2006/relationships/slide" Target="slides/slide54.xml"/><Relationship Id="rId60" Type="http://schemas.openxmlformats.org/officeDocument/2006/relationships/slide" Target="slides/slide55.xml"/><Relationship Id="rId61" Type="http://schemas.openxmlformats.org/officeDocument/2006/relationships/slide" Target="slides/slide56.xml"/><Relationship Id="rId62" Type="http://schemas.openxmlformats.org/officeDocument/2006/relationships/slide" Target="slides/slide57.xml"/><Relationship Id="rId63" Type="http://schemas.openxmlformats.org/officeDocument/2006/relationships/slide" Target="slides/slide58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337619" y="173706"/>
            <a:ext cx="6600190" cy="2997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rgbClr val="2CB8C5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200726" y="3609644"/>
            <a:ext cx="5685790" cy="10680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1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rgbClr val="9AC43C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860"/>
              </a:lnSpc>
            </a:pPr>
            <a:r>
              <a:rPr dirty="0" spc="-10">
                <a:solidFill>
                  <a:srgbClr val="9AC43D"/>
                </a:solidFill>
              </a:rPr>
              <a:t>IPA-ADRION00239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rgbClr val="2CB8C5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rgbClr val="9AC43C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860"/>
              </a:lnSpc>
            </a:pPr>
            <a:r>
              <a:rPr dirty="0" spc="-10">
                <a:solidFill>
                  <a:srgbClr val="9AC43D"/>
                </a:solidFill>
              </a:rPr>
              <a:t>IPA-ADRION00239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rgbClr val="2CB8C5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rgbClr val="9AC43C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860"/>
              </a:lnSpc>
            </a:pPr>
            <a:r>
              <a:rPr dirty="0" spc="-10">
                <a:solidFill>
                  <a:srgbClr val="9AC43D"/>
                </a:solidFill>
              </a:rPr>
              <a:t>IPA-ADRION00239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rgbClr val="2CB8C5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rgbClr val="9AC43C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860"/>
              </a:lnSpc>
            </a:pPr>
            <a:r>
              <a:rPr dirty="0" spc="-10">
                <a:solidFill>
                  <a:srgbClr val="9AC43D"/>
                </a:solidFill>
              </a:rPr>
              <a:t>IPA-ADRION00239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5646419" y="5867400"/>
            <a:ext cx="3497579" cy="161925"/>
          </a:xfrm>
          <a:custGeom>
            <a:avLst/>
            <a:gdLst/>
            <a:ahLst/>
            <a:cxnLst/>
            <a:rect l="l" t="t" r="r" b="b"/>
            <a:pathLst>
              <a:path w="3497579" h="161925">
                <a:moveTo>
                  <a:pt x="0" y="161582"/>
                </a:moveTo>
                <a:lnTo>
                  <a:pt x="3497582" y="161582"/>
                </a:lnTo>
                <a:lnTo>
                  <a:pt x="3497582" y="0"/>
                </a:lnTo>
                <a:lnTo>
                  <a:pt x="0" y="0"/>
                </a:lnTo>
                <a:lnTo>
                  <a:pt x="0" y="161582"/>
                </a:lnTo>
                <a:close/>
              </a:path>
            </a:pathLst>
          </a:custGeom>
          <a:solidFill>
            <a:srgbClr val="2CB8C5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20466" y="5867400"/>
            <a:ext cx="2825953" cy="816000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1064" y="5867400"/>
            <a:ext cx="2826385" cy="816610"/>
          </a:xfrm>
          <a:custGeom>
            <a:avLst/>
            <a:gdLst/>
            <a:ahLst/>
            <a:cxnLst/>
            <a:rect l="l" t="t" r="r" b="b"/>
            <a:pathLst>
              <a:path w="2826385" h="816609">
                <a:moveTo>
                  <a:pt x="2825953" y="0"/>
                </a:moveTo>
                <a:lnTo>
                  <a:pt x="0" y="0"/>
                </a:lnTo>
                <a:lnTo>
                  <a:pt x="0" y="816000"/>
                </a:lnTo>
                <a:lnTo>
                  <a:pt x="2825953" y="816000"/>
                </a:lnTo>
                <a:lnTo>
                  <a:pt x="2825953" y="0"/>
                </a:lnTo>
                <a:close/>
              </a:path>
            </a:pathLst>
          </a:custGeom>
          <a:solidFill>
            <a:srgbClr val="CDFFF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bg object 19"/>
          <p:cNvSpPr/>
          <p:nvPr/>
        </p:nvSpPr>
        <p:spPr>
          <a:xfrm>
            <a:off x="3131845" y="548680"/>
            <a:ext cx="5977255" cy="0"/>
          </a:xfrm>
          <a:custGeom>
            <a:avLst/>
            <a:gdLst/>
            <a:ahLst/>
            <a:cxnLst/>
            <a:rect l="l" t="t" r="r" b="b"/>
            <a:pathLst>
              <a:path w="5977255" h="0">
                <a:moveTo>
                  <a:pt x="0" y="0"/>
                </a:moveTo>
                <a:lnTo>
                  <a:pt x="5976658" y="0"/>
                </a:lnTo>
              </a:path>
            </a:pathLst>
          </a:custGeom>
          <a:ln w="28575">
            <a:solidFill>
              <a:srgbClr val="30859C"/>
            </a:solidFill>
          </a:ln>
        </p:spPr>
        <p:txBody>
          <a:bodyPr wrap="square" lIns="0" tIns="0" rIns="0" bIns="0" rtlCol="0"/>
          <a:lstStyle/>
          <a:p/>
        </p:txBody>
      </p:sp>
      <p:pic>
        <p:nvPicPr>
          <p:cNvPr id="20" name="bg object 2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995970" y="581055"/>
            <a:ext cx="5894743" cy="5694941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rgbClr val="9AC43C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860"/>
              </a:lnSpc>
            </a:pPr>
            <a:r>
              <a:rPr dirty="0" spc="-10">
                <a:solidFill>
                  <a:srgbClr val="9AC43D"/>
                </a:solidFill>
              </a:rPr>
              <a:t>IPA-ADRION00239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png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5646419" y="5867400"/>
            <a:ext cx="3497579" cy="161925"/>
          </a:xfrm>
          <a:custGeom>
            <a:avLst/>
            <a:gdLst/>
            <a:ahLst/>
            <a:cxnLst/>
            <a:rect l="l" t="t" r="r" b="b"/>
            <a:pathLst>
              <a:path w="3497579" h="161925">
                <a:moveTo>
                  <a:pt x="0" y="161582"/>
                </a:moveTo>
                <a:lnTo>
                  <a:pt x="3497582" y="161582"/>
                </a:lnTo>
                <a:lnTo>
                  <a:pt x="3497582" y="0"/>
                </a:lnTo>
                <a:lnTo>
                  <a:pt x="0" y="0"/>
                </a:lnTo>
                <a:lnTo>
                  <a:pt x="0" y="161582"/>
                </a:lnTo>
                <a:close/>
              </a:path>
            </a:pathLst>
          </a:custGeom>
          <a:solidFill>
            <a:srgbClr val="2CB8C5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7" name="bg object 1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820466" y="5867400"/>
            <a:ext cx="2825953" cy="816000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1064" y="5867400"/>
            <a:ext cx="2826385" cy="816610"/>
          </a:xfrm>
          <a:custGeom>
            <a:avLst/>
            <a:gdLst/>
            <a:ahLst/>
            <a:cxnLst/>
            <a:rect l="l" t="t" r="r" b="b"/>
            <a:pathLst>
              <a:path w="2826385" h="816609">
                <a:moveTo>
                  <a:pt x="2825953" y="0"/>
                </a:moveTo>
                <a:lnTo>
                  <a:pt x="0" y="0"/>
                </a:lnTo>
                <a:lnTo>
                  <a:pt x="0" y="816000"/>
                </a:lnTo>
                <a:lnTo>
                  <a:pt x="2825953" y="816000"/>
                </a:lnTo>
                <a:lnTo>
                  <a:pt x="2825953" y="0"/>
                </a:lnTo>
                <a:close/>
              </a:path>
            </a:pathLst>
          </a:custGeom>
          <a:solidFill>
            <a:srgbClr val="CDFFF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337619" y="173706"/>
            <a:ext cx="6600190" cy="2997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rgbClr val="2CB8C5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601377" y="2110485"/>
            <a:ext cx="4802505" cy="32365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1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8334816" y="6657975"/>
            <a:ext cx="801370" cy="12995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00" b="1" i="0">
                <a:solidFill>
                  <a:srgbClr val="9AC43C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860"/>
              </a:lnSpc>
            </a:pPr>
            <a:r>
              <a:rPr dirty="0" spc="-10">
                <a:solidFill>
                  <a:srgbClr val="9AC43D"/>
                </a:solidFill>
              </a:rPr>
              <a:t>IPA-ADRION00239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Relationship Id="rId3" Type="http://schemas.openxmlformats.org/officeDocument/2006/relationships/image" Target="../media/image16.png"/></Relationships>
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Relationship Id="rId3" Type="http://schemas.openxmlformats.org/officeDocument/2006/relationships/image" Target="../media/image18.png"/><Relationship Id="rId4" Type="http://schemas.openxmlformats.org/officeDocument/2006/relationships/hyperlink" Target="https://justgoodsoil.com/blogs/soil-101/organic-vs-synthetic-fertilizers-how-they-impact-the-healthiness-of-your-fruits-and-vegetables" TargetMode="External"/></Relationships>
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/Relationships>
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/Relationships>
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/Relationships>
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png"/><Relationship Id="rId3" Type="http://schemas.openxmlformats.org/officeDocument/2006/relationships/image" Target="../media/image23.png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.png"/></Relationships>

</file>

<file path=ppt/slides/_rels/slide2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png"/><Relationship Id="rId3" Type="http://schemas.openxmlformats.org/officeDocument/2006/relationships/hyperlink" Target="https://earthhow.com/soil-structure/" TargetMode="External"/></Relationships>

</file>

<file path=ppt/slides/_rels/slide2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png"/></Relationships>

</file>

<file path=ppt/slides/_rels/slide2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png"/><Relationship Id="rId3" Type="http://schemas.openxmlformats.org/officeDocument/2006/relationships/image" Target="../media/image27.png"/><Relationship Id="rId4" Type="http://schemas.openxmlformats.org/officeDocument/2006/relationships/image" Target="../media/image28.png"/></Relationships>

</file>

<file path=ppt/slides/_rels/slide2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png"/><Relationship Id="rId3" Type="http://schemas.openxmlformats.org/officeDocument/2006/relationships/image" Target="../media/image30.png"/><Relationship Id="rId4" Type="http://schemas.openxmlformats.org/officeDocument/2006/relationships/image" Target="../media/image31.png"/></Relationships>

</file>

<file path=ppt/slides/_rels/slide2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png"/><Relationship Id="rId3" Type="http://schemas.openxmlformats.org/officeDocument/2006/relationships/hyperlink" Target="https://www.dpi.nsw.gov.au/components/module/module-tabs/acidity-and-liming-ac.19/what-is-an-acidic-soil#%3A~%3Atext%3DA%20soil%20pH%20(CaCl2)%20between%205.5%20and%2Cis%20a%20natural%20characteristic%20of%20the%20soil" TargetMode="External"/></Relationships>

</file>

<file path=ppt/slides/_rels/slide2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3.png"/><Relationship Id="rId3" Type="http://schemas.openxmlformats.org/officeDocument/2006/relationships/hyperlink" Target="https://nutrien-ekonomics.com/news/soil-ph-effects-potassium-and-phosphorus-fertilizer-availability-and-management/#%3A~%3Atext%3DFarmers%20need%20to%20be%20aware%20that%20they%2Cfertilizer%20use%20efficiency%20by%20adjusting%20soil%20pH" TargetMode="External"/></Relationships>

</file>

<file path=ppt/slides/_rels/slide2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4.png"/><Relationship Id="rId3" Type="http://schemas.openxmlformats.org/officeDocument/2006/relationships/hyperlink" Target="https://privilifesciences.com/product-categories/speciality-nutrients" TargetMode="External"/></Relationships>

</file>

<file path=ppt/slides/_rels/slide2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5.png"/><Relationship Id="rId3" Type="http://schemas.openxmlformats.org/officeDocument/2006/relationships/image" Target="../media/image36.png"/><Relationship Id="rId4" Type="http://schemas.openxmlformats.org/officeDocument/2006/relationships/hyperlink" Target="https://observatoire.foret.gouv.fr/themes/biodiversite-et-sols" TargetMode="External"/><Relationship Id="rId5" Type="http://schemas.openxmlformats.org/officeDocument/2006/relationships/hyperlink" Target="https://www.vecteezy.com/vector-art/29911299-soil-biology-soil-microorganisms-bacteria-fungi-algae-protozoa-nematodes-actinomycetes-microbiology-vector-flat-illustration" TargetMode="External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3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7.png"/><Relationship Id="rId3" Type="http://schemas.openxmlformats.org/officeDocument/2006/relationships/hyperlink" Target="https://phycoterra.com/blog/role-of-active-carbon-in-high-performance-soil/" TargetMode="External"/></Relationships>

</file>

<file path=ppt/slides/_rels/slide3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3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3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8.png"/><Relationship Id="rId3" Type="http://schemas.openxmlformats.org/officeDocument/2006/relationships/image" Target="../media/image39.png"/><Relationship Id="rId4" Type="http://schemas.openxmlformats.org/officeDocument/2006/relationships/image" Target="../media/image40.png"/><Relationship Id="rId5" Type="http://schemas.openxmlformats.org/officeDocument/2006/relationships/image" Target="../media/image41.png"/><Relationship Id="rId6" Type="http://schemas.openxmlformats.org/officeDocument/2006/relationships/image" Target="../media/image42.png"/></Relationships>

</file>

<file path=ppt/slides/_rels/slide3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3.png"/><Relationship Id="rId3" Type="http://schemas.openxmlformats.org/officeDocument/2006/relationships/hyperlink" Target="https://cropwatch.unl.edu/2024/technological-advancements-soil-health-monitoring-and-management/#%3A~%3Atext%3DThis%20technology%20allows%20farmers%20and%20ag%20professionals%2Cin%20soil%20and%20plant%20health%20over%20time" TargetMode="External"/></Relationships>

</file>

<file path=ppt/slides/_rels/slide3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3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3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3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3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4.png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
</file>

<file path=ppt/slides/_rels/slide4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4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5.png"/><Relationship Id="rId3" Type="http://schemas.openxmlformats.org/officeDocument/2006/relationships/image" Target="../media/image46.png"/><Relationship Id="rId4" Type="http://schemas.openxmlformats.org/officeDocument/2006/relationships/image" Target="../media/image47.png"/><Relationship Id="rId5" Type="http://schemas.openxmlformats.org/officeDocument/2006/relationships/image" Target="../media/image48.png"/><Relationship Id="rId6" Type="http://schemas.openxmlformats.org/officeDocument/2006/relationships/image" Target="../media/image49.png"/><Relationship Id="rId7" Type="http://schemas.openxmlformats.org/officeDocument/2006/relationships/image" Target="../media/image50.png"/></Relationships>

</file>

<file path=ppt/slides/_rels/slide4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4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1.png"/></Relationships>

</file>

<file path=ppt/slides/_rels/slide4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52.png"/></Relationships>

</file>

<file path=ppt/slides/_rels/slide4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3.png"/><Relationship Id="rId3" Type="http://schemas.openxmlformats.org/officeDocument/2006/relationships/image" Target="../media/image54.png"/><Relationship Id="rId4" Type="http://schemas.openxmlformats.org/officeDocument/2006/relationships/image" Target="../media/image55.png"/><Relationship Id="rId5" Type="http://schemas.openxmlformats.org/officeDocument/2006/relationships/image" Target="../media/image56.png"/></Relationships>

</file>

<file path=ppt/slides/_rels/slide4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7.png"/><Relationship Id="rId3" Type="http://schemas.openxmlformats.org/officeDocument/2006/relationships/hyperlink" Target="https://yamhillswcd.org/wp-content/uploads/2022/09/faq-a-guide-to-collecting-soils-for-testing.pdf" TargetMode="External"/><Relationship Id="rId4" Type="http://schemas.openxmlformats.org/officeDocument/2006/relationships/image" Target="../media/image58.png"/></Relationships>

</file>

<file path=ppt/slides/_rels/slide4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9.png"/></Relationships>

</file>

<file path=ppt/slides/_rels/slide4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0.png"/><Relationship Id="rId3" Type="http://schemas.openxmlformats.org/officeDocument/2006/relationships/hyperlink" Target="https://mahdgut.naturschutzinformationen.nrw.de/mahdgut/de/fachinfo/methoden/auftrag" TargetMode="External"/></Relationships>

</file>

<file path=ppt/slides/_rels/slide4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1.png"/><Relationship Id="rId3" Type="http://schemas.openxmlformats.org/officeDocument/2006/relationships/image" Target="../media/image62.png"/><Relationship Id="rId4" Type="http://schemas.openxmlformats.org/officeDocument/2006/relationships/image" Target="../media/image63.png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5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4.png"/><Relationship Id="rId3" Type="http://schemas.openxmlformats.org/officeDocument/2006/relationships/hyperlink" Target="https://www.pss-subotica.rs/dokumenti/UPUTSTVO_ZA_UZIMANJE_UZORAKA.pdf" TargetMode="External"/></Relationships>

</file>

<file path=ppt/slides/_rels/slide5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5.png"/><Relationship Id="rId3" Type="http://schemas.openxmlformats.org/officeDocument/2006/relationships/hyperlink" Target="https://www.pss-subotica.rs/dokumenti/UPUTSTVO_ZA_UZIMANJE_UZORAKA.pdf" TargetMode="External"/></Relationships>

</file>

<file path=ppt/slides/_rels/slide5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6.png"/><Relationship Id="rId3" Type="http://schemas.openxmlformats.org/officeDocument/2006/relationships/image" Target="../media/image67.png"/><Relationship Id="rId4" Type="http://schemas.openxmlformats.org/officeDocument/2006/relationships/image" Target="../media/image68.png"/><Relationship Id="rId5" Type="http://schemas.openxmlformats.org/officeDocument/2006/relationships/hyperlink" Target="https://www.pss-subotica.rs/dokumenti/UPUTSTVO_ZA_UZIMANJE_UZORAKA.pdf" TargetMode="External"/></Relationships>

</file>

<file path=ppt/slides/_rels/slide5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9.png"/></Relationships>

</file>

<file path=ppt/slides/_rels/slide5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0.png"/><Relationship Id="rId3" Type="http://schemas.openxmlformats.org/officeDocument/2006/relationships/image" Target="../media/image71.png"/></Relationships>

</file>

<file path=ppt/slides/_rels/slide5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2.png"/></Relationships>

</file>

<file path=ppt/slides/_rels/slide5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3.png"/></Relationships>

</file>

<file path=ppt/slides/_rels/slide5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4.png"/></Relationships>

</file>

<file path=ppt/slides/_rels/slide5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75.png"/><Relationship Id="rId3" Type="http://schemas.openxmlformats.org/officeDocument/2006/relationships/hyperlink" Target="https://www.pss-subotica.rs/dokumenti/UPUTSTVO_ZA_UZIMANJE_UZORAKA.pdf" TargetMode="External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3" Type="http://schemas.openxmlformats.org/officeDocument/2006/relationships/hyperlink" Target="https://gardening.usask.ca/articles-and-lists/articles-healthysoils/is-this-a-soil-or-soilless-mix.php" TargetMode="External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5" Type="http://schemas.openxmlformats.org/officeDocument/2006/relationships/image" Target="../media/image11.png"/><Relationship Id="rId6" Type="http://schemas.openxmlformats.org/officeDocument/2006/relationships/image" Target="../media/image12.png"/><Relationship Id="rId7" Type="http://schemas.openxmlformats.org/officeDocument/2006/relationships/image" Target="../media/image13.png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Relationship Id="rId3" Type="http://schemas.openxmlformats.org/officeDocument/2006/relationships/hyperlink" Target="https://remyrossi.design/lao-uplands-initiative-branding-infographics" TargetMode="Externa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685799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4419600" y="6578600"/>
              <a:ext cx="1981200" cy="0"/>
            </a:xfrm>
            <a:custGeom>
              <a:avLst/>
              <a:gdLst/>
              <a:ahLst/>
              <a:cxnLst/>
              <a:rect l="l" t="t" r="r" b="b"/>
              <a:pathLst>
                <a:path w="1981200" h="0">
                  <a:moveTo>
                    <a:pt x="0" y="0"/>
                  </a:moveTo>
                  <a:lnTo>
                    <a:pt x="1981200" y="0"/>
                  </a:lnTo>
                </a:path>
              </a:pathLst>
            </a:custGeom>
            <a:ln w="12699">
              <a:solidFill>
                <a:srgbClr val="13429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xfrm>
            <a:off x="3352627" y="1886330"/>
            <a:ext cx="2461895" cy="9372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540385" marR="5080" indent="-528320">
              <a:lnSpc>
                <a:spcPct val="135900"/>
              </a:lnSpc>
              <a:spcBef>
                <a:spcPts val="100"/>
              </a:spcBef>
            </a:pPr>
            <a:r>
              <a:rPr dirty="0" sz="2200" spc="-10">
                <a:solidFill>
                  <a:srgbClr val="FFFFFF"/>
                </a:solidFill>
              </a:rPr>
              <a:t>IPA-ADRION00239 ECOBASE</a:t>
            </a:r>
            <a:endParaRPr sz="2200"/>
          </a:p>
        </p:txBody>
      </p:sp>
      <p:sp>
        <p:nvSpPr>
          <p:cNvPr id="8" name="object 8"/>
          <p:cNvSpPr txBox="1"/>
          <p:nvPr/>
        </p:nvSpPr>
        <p:spPr>
          <a:xfrm>
            <a:off x="271332" y="2918078"/>
            <a:ext cx="8620125" cy="3606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200" spc="-20" b="1">
                <a:solidFill>
                  <a:srgbClr val="FFFFFF"/>
                </a:solidFill>
                <a:latin typeface="Arial"/>
                <a:cs typeface="Arial"/>
              </a:rPr>
              <a:t>Eco-</a:t>
            </a:r>
            <a:r>
              <a:rPr dirty="0" sz="2200" b="1">
                <a:solidFill>
                  <a:srgbClr val="FFFFFF"/>
                </a:solidFill>
                <a:latin typeface="Arial"/>
                <a:cs typeface="Arial"/>
              </a:rPr>
              <a:t>Friendly</a:t>
            </a:r>
            <a:r>
              <a:rPr dirty="0" sz="2200" spc="-5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200" spc="-25" b="1">
                <a:solidFill>
                  <a:srgbClr val="FFFFFF"/>
                </a:solidFill>
                <a:latin typeface="Arial"/>
                <a:cs typeface="Arial"/>
              </a:rPr>
              <a:t>Nature-</a:t>
            </a:r>
            <a:r>
              <a:rPr dirty="0" sz="2200" b="1">
                <a:solidFill>
                  <a:srgbClr val="FFFFFF"/>
                </a:solidFill>
                <a:latin typeface="Arial"/>
                <a:cs typeface="Arial"/>
              </a:rPr>
              <a:t>based</a:t>
            </a:r>
            <a:r>
              <a:rPr dirty="0" sz="2200" spc="-5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200" b="1">
                <a:solidFill>
                  <a:srgbClr val="FFFFFF"/>
                </a:solidFill>
                <a:latin typeface="Arial"/>
                <a:cs typeface="Arial"/>
              </a:rPr>
              <a:t>solutions</a:t>
            </a:r>
            <a:r>
              <a:rPr dirty="0" sz="2200" spc="-5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200" b="1">
                <a:solidFill>
                  <a:srgbClr val="FFFFFF"/>
                </a:solidFill>
                <a:latin typeface="Arial"/>
                <a:cs typeface="Arial"/>
              </a:rPr>
              <a:t>to</a:t>
            </a:r>
            <a:r>
              <a:rPr dirty="0" sz="2200" spc="-5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200" b="1">
                <a:solidFill>
                  <a:srgbClr val="FFFFFF"/>
                </a:solidFill>
                <a:latin typeface="Arial"/>
                <a:cs typeface="Arial"/>
              </a:rPr>
              <a:t>mitigate</a:t>
            </a:r>
            <a:r>
              <a:rPr dirty="0" sz="2200" spc="-5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200" b="1">
                <a:solidFill>
                  <a:srgbClr val="FFFFFF"/>
                </a:solidFill>
                <a:latin typeface="Arial"/>
                <a:cs typeface="Arial"/>
              </a:rPr>
              <a:t>soil</a:t>
            </a:r>
            <a:r>
              <a:rPr dirty="0" sz="2200" spc="-5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200" spc="-10" b="1">
                <a:solidFill>
                  <a:srgbClr val="FFFFFF"/>
                </a:solidFill>
                <a:latin typeface="Arial"/>
                <a:cs typeface="Arial"/>
              </a:rPr>
              <a:t>degradation</a:t>
            </a:r>
            <a:endParaRPr sz="22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800599" y="4024497"/>
            <a:ext cx="4069079" cy="619125"/>
          </a:xfrm>
          <a:prstGeom prst="rect">
            <a:avLst/>
          </a:prstGeom>
        </p:spPr>
        <p:txBody>
          <a:bodyPr wrap="square" lIns="0" tIns="8509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670"/>
              </a:spcBef>
            </a:pPr>
            <a:r>
              <a:rPr dirty="0" sz="1600" spc="-75" b="1">
                <a:solidFill>
                  <a:srgbClr val="FFFFFF"/>
                </a:solidFill>
                <a:latin typeface="Arial"/>
                <a:cs typeface="Arial"/>
              </a:rPr>
              <a:t>Εισηγητής:Μπουγιουκλής</a:t>
            </a:r>
            <a:r>
              <a:rPr dirty="0" sz="1600" spc="114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-75" b="1">
                <a:solidFill>
                  <a:srgbClr val="FFFFFF"/>
                </a:solidFill>
                <a:latin typeface="Arial"/>
                <a:cs typeface="Arial"/>
              </a:rPr>
              <a:t>Ιωάννης-</a:t>
            </a:r>
            <a:r>
              <a:rPr dirty="0" sz="1600" spc="-45" b="1">
                <a:solidFill>
                  <a:srgbClr val="FFFFFF"/>
                </a:solidFill>
                <a:latin typeface="Arial"/>
                <a:cs typeface="Arial"/>
              </a:rPr>
              <a:t>Νικόλαος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00"/>
              </a:spcBef>
            </a:pPr>
            <a:r>
              <a:rPr dirty="0" sz="1400" spc="-10" b="1">
                <a:solidFill>
                  <a:srgbClr val="FFFFFF"/>
                </a:solidFill>
                <a:latin typeface="Arial"/>
                <a:cs typeface="Arial"/>
              </a:rPr>
              <a:t>Ίδρυμα:</a:t>
            </a:r>
            <a:r>
              <a:rPr dirty="0" sz="1400" spc="-5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FFFFFF"/>
                </a:solidFill>
                <a:latin typeface="Arial"/>
                <a:cs typeface="Arial"/>
              </a:rPr>
              <a:t>Πανεπιστήμιο</a:t>
            </a:r>
            <a:r>
              <a:rPr dirty="0" sz="1400" spc="-5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400" spc="-10" b="1">
                <a:solidFill>
                  <a:srgbClr val="FFFFFF"/>
                </a:solidFill>
                <a:latin typeface="Arial"/>
                <a:cs typeface="Arial"/>
              </a:rPr>
              <a:t>Πατρών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407153" y="6538620"/>
            <a:ext cx="692785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10">
                <a:solidFill>
                  <a:srgbClr val="9AC43D"/>
                </a:solidFill>
                <a:latin typeface="Calibri"/>
                <a:cs typeface="Calibri"/>
              </a:rPr>
              <a:t>ECOBASE</a:t>
            </a:r>
            <a:endParaRPr sz="140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477000" y="5908344"/>
            <a:ext cx="684000" cy="91199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Π2.3.1_Προγράμματα</a:t>
            </a:r>
            <a:r>
              <a:rPr dirty="0" spc="-55"/>
              <a:t> </a:t>
            </a:r>
            <a:r>
              <a:rPr dirty="0"/>
              <a:t>ανάπτυξης</a:t>
            </a:r>
            <a:r>
              <a:rPr dirty="0" spc="-55"/>
              <a:t> </a:t>
            </a:r>
            <a:r>
              <a:rPr dirty="0"/>
              <a:t>ικανοτήτων</a:t>
            </a:r>
            <a:r>
              <a:rPr dirty="0" spc="-55"/>
              <a:t> </a:t>
            </a:r>
            <a:r>
              <a:rPr dirty="0"/>
              <a:t>και</a:t>
            </a:r>
            <a:r>
              <a:rPr dirty="0" spc="-50"/>
              <a:t> </a:t>
            </a:r>
            <a:r>
              <a:rPr dirty="0" spc="-10"/>
              <a:t>κατάρτισης</a:t>
            </a:r>
          </a:p>
        </p:txBody>
      </p:sp>
      <p:sp>
        <p:nvSpPr>
          <p:cNvPr id="2" name="object 2"/>
          <p:cNvSpPr/>
          <p:nvPr/>
        </p:nvSpPr>
        <p:spPr>
          <a:xfrm>
            <a:off x="3131845" y="548680"/>
            <a:ext cx="5977255" cy="0"/>
          </a:xfrm>
          <a:custGeom>
            <a:avLst/>
            <a:gdLst/>
            <a:ahLst/>
            <a:cxnLst/>
            <a:rect l="l" t="t" r="r" b="b"/>
            <a:pathLst>
              <a:path w="5977255" h="0">
                <a:moveTo>
                  <a:pt x="0" y="0"/>
                </a:moveTo>
                <a:lnTo>
                  <a:pt x="5976658" y="0"/>
                </a:lnTo>
              </a:path>
            </a:pathLst>
          </a:custGeom>
          <a:ln w="28575">
            <a:solidFill>
              <a:srgbClr val="30859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186244" y="606278"/>
            <a:ext cx="8694420" cy="5146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 marR="5080">
              <a:lnSpc>
                <a:spcPct val="150000"/>
              </a:lnSpc>
              <a:spcBef>
                <a:spcPts val="100"/>
              </a:spcBef>
            </a:pPr>
            <a:r>
              <a:rPr dirty="0" sz="1400" b="1" i="1">
                <a:latin typeface="Trebuchet MS"/>
                <a:cs typeface="Trebuchet MS"/>
              </a:rPr>
              <a:t>Το</a:t>
            </a:r>
            <a:r>
              <a:rPr dirty="0" sz="1400" spc="345" b="1" i="1">
                <a:latin typeface="Trebuchet MS"/>
                <a:cs typeface="Trebuchet MS"/>
              </a:rPr>
              <a:t> </a:t>
            </a:r>
            <a:r>
              <a:rPr dirty="0" sz="1400" b="1" i="1">
                <a:latin typeface="Trebuchet MS"/>
                <a:cs typeface="Trebuchet MS"/>
              </a:rPr>
              <a:t>έδαφος</a:t>
            </a:r>
            <a:r>
              <a:rPr dirty="0" sz="1400" spc="345" b="1" i="1">
                <a:latin typeface="Trebuchet MS"/>
                <a:cs typeface="Trebuchet MS"/>
              </a:rPr>
              <a:t> </a:t>
            </a:r>
            <a:r>
              <a:rPr dirty="0" sz="1400" b="1" i="1">
                <a:latin typeface="Trebuchet MS"/>
                <a:cs typeface="Trebuchet MS"/>
              </a:rPr>
              <a:t>επιτελεί</a:t>
            </a:r>
            <a:r>
              <a:rPr dirty="0" sz="1400" spc="345" b="1" i="1">
                <a:latin typeface="Trebuchet MS"/>
                <a:cs typeface="Trebuchet MS"/>
              </a:rPr>
              <a:t> </a:t>
            </a:r>
            <a:r>
              <a:rPr dirty="0" sz="1400" b="1" i="1">
                <a:latin typeface="Trebuchet MS"/>
                <a:cs typeface="Trebuchet MS"/>
              </a:rPr>
              <a:t>πολλές</a:t>
            </a:r>
            <a:r>
              <a:rPr dirty="0" sz="1400" spc="345" b="1" i="1">
                <a:latin typeface="Trebuchet MS"/>
                <a:cs typeface="Trebuchet MS"/>
              </a:rPr>
              <a:t> </a:t>
            </a:r>
            <a:r>
              <a:rPr dirty="0" sz="1400" b="1" i="1">
                <a:latin typeface="Trebuchet MS"/>
                <a:cs typeface="Trebuchet MS"/>
              </a:rPr>
              <a:t>κρίσιμες</a:t>
            </a:r>
            <a:r>
              <a:rPr dirty="0" sz="1400" spc="345" b="1" i="1">
                <a:latin typeface="Trebuchet MS"/>
                <a:cs typeface="Trebuchet MS"/>
              </a:rPr>
              <a:t> </a:t>
            </a:r>
            <a:r>
              <a:rPr dirty="0" sz="1400" b="1" i="1">
                <a:latin typeface="Trebuchet MS"/>
                <a:cs typeface="Trebuchet MS"/>
              </a:rPr>
              <a:t>λειτουργίες</a:t>
            </a:r>
            <a:r>
              <a:rPr dirty="0" sz="1400" spc="345" b="1" i="1">
                <a:latin typeface="Trebuchet MS"/>
                <a:cs typeface="Trebuchet MS"/>
              </a:rPr>
              <a:t> </a:t>
            </a:r>
            <a:r>
              <a:rPr dirty="0" sz="1400" b="1" i="1">
                <a:latin typeface="Trebuchet MS"/>
                <a:cs typeface="Trebuchet MS"/>
              </a:rPr>
              <a:t>σχεδόν</a:t>
            </a:r>
            <a:r>
              <a:rPr dirty="0" sz="1400" spc="345" b="1" i="1">
                <a:latin typeface="Trebuchet MS"/>
                <a:cs typeface="Trebuchet MS"/>
              </a:rPr>
              <a:t> </a:t>
            </a:r>
            <a:r>
              <a:rPr dirty="0" sz="1400" b="1" i="1">
                <a:latin typeface="Trebuchet MS"/>
                <a:cs typeface="Trebuchet MS"/>
              </a:rPr>
              <a:t>σε</a:t>
            </a:r>
            <a:r>
              <a:rPr dirty="0" sz="1400" spc="345" b="1" i="1">
                <a:latin typeface="Trebuchet MS"/>
                <a:cs typeface="Trebuchet MS"/>
              </a:rPr>
              <a:t> </a:t>
            </a:r>
            <a:r>
              <a:rPr dirty="0" sz="1400" b="1" i="1">
                <a:latin typeface="Trebuchet MS"/>
                <a:cs typeface="Trebuchet MS"/>
              </a:rPr>
              <a:t>κάθε</a:t>
            </a:r>
            <a:r>
              <a:rPr dirty="0" sz="1400" spc="345" b="1" i="1">
                <a:latin typeface="Trebuchet MS"/>
                <a:cs typeface="Trebuchet MS"/>
              </a:rPr>
              <a:t> </a:t>
            </a:r>
            <a:r>
              <a:rPr dirty="0" sz="1400" b="1" i="1">
                <a:latin typeface="Trebuchet MS"/>
                <a:cs typeface="Trebuchet MS"/>
              </a:rPr>
              <a:t>οικοσύστημα</a:t>
            </a:r>
            <a:r>
              <a:rPr dirty="0" sz="1400" spc="345" b="1" i="1">
                <a:latin typeface="Trebuchet MS"/>
                <a:cs typeface="Trebuchet MS"/>
              </a:rPr>
              <a:t> </a:t>
            </a:r>
            <a:r>
              <a:rPr dirty="0" sz="1400" b="1" i="1">
                <a:latin typeface="Trebuchet MS"/>
                <a:cs typeface="Trebuchet MS"/>
              </a:rPr>
              <a:t>(είτε</a:t>
            </a:r>
            <a:r>
              <a:rPr dirty="0" sz="1400" spc="345" b="1" i="1">
                <a:latin typeface="Trebuchet MS"/>
                <a:cs typeface="Trebuchet MS"/>
              </a:rPr>
              <a:t> </a:t>
            </a:r>
            <a:r>
              <a:rPr dirty="0" sz="1400" b="1" i="1">
                <a:latin typeface="Trebuchet MS"/>
                <a:cs typeface="Trebuchet MS"/>
              </a:rPr>
              <a:t>πρόκειται</a:t>
            </a:r>
            <a:r>
              <a:rPr dirty="0" sz="1400" spc="345" b="1" i="1">
                <a:latin typeface="Trebuchet MS"/>
                <a:cs typeface="Trebuchet MS"/>
              </a:rPr>
              <a:t> </a:t>
            </a:r>
            <a:r>
              <a:rPr dirty="0" sz="1400" spc="-25" b="1" i="1">
                <a:latin typeface="Trebuchet MS"/>
                <a:cs typeface="Trebuchet MS"/>
              </a:rPr>
              <a:t>για </a:t>
            </a:r>
            <a:r>
              <a:rPr dirty="0" sz="1400" b="1" i="1">
                <a:latin typeface="Trebuchet MS"/>
                <a:cs typeface="Trebuchet MS"/>
              </a:rPr>
              <a:t>αγρόκτημα,</a:t>
            </a:r>
            <a:r>
              <a:rPr dirty="0" sz="1400" spc="185" b="1" i="1">
                <a:latin typeface="Trebuchet MS"/>
                <a:cs typeface="Trebuchet MS"/>
              </a:rPr>
              <a:t> </a:t>
            </a:r>
            <a:r>
              <a:rPr dirty="0" sz="1400" b="1" i="1">
                <a:latin typeface="Trebuchet MS"/>
                <a:cs typeface="Trebuchet MS"/>
              </a:rPr>
              <a:t>δάσος,</a:t>
            </a:r>
            <a:r>
              <a:rPr dirty="0" sz="1400" spc="190" b="1" i="1">
                <a:latin typeface="Trebuchet MS"/>
                <a:cs typeface="Trebuchet MS"/>
              </a:rPr>
              <a:t> </a:t>
            </a:r>
            <a:r>
              <a:rPr dirty="0" sz="1400" b="1" i="1">
                <a:latin typeface="Trebuchet MS"/>
                <a:cs typeface="Trebuchet MS"/>
              </a:rPr>
              <a:t>λιβάδι,</a:t>
            </a:r>
            <a:r>
              <a:rPr dirty="0" sz="1400" spc="190" b="1" i="1">
                <a:latin typeface="Trebuchet MS"/>
                <a:cs typeface="Trebuchet MS"/>
              </a:rPr>
              <a:t> </a:t>
            </a:r>
            <a:r>
              <a:rPr dirty="0" sz="1400" b="1" i="1">
                <a:latin typeface="Trebuchet MS"/>
                <a:cs typeface="Trebuchet MS"/>
              </a:rPr>
              <a:t>υγρότοπο</a:t>
            </a:r>
            <a:r>
              <a:rPr dirty="0" sz="1400" spc="190" b="1" i="1">
                <a:latin typeface="Trebuchet MS"/>
                <a:cs typeface="Trebuchet MS"/>
              </a:rPr>
              <a:t> </a:t>
            </a:r>
            <a:r>
              <a:rPr dirty="0" sz="1400" b="1" i="1">
                <a:latin typeface="Trebuchet MS"/>
                <a:cs typeface="Trebuchet MS"/>
              </a:rPr>
              <a:t>ή</a:t>
            </a:r>
            <a:r>
              <a:rPr dirty="0" sz="1400" spc="190" b="1" i="1">
                <a:latin typeface="Trebuchet MS"/>
                <a:cs typeface="Trebuchet MS"/>
              </a:rPr>
              <a:t> </a:t>
            </a:r>
            <a:r>
              <a:rPr dirty="0" sz="1400" b="1" i="1">
                <a:latin typeface="Trebuchet MS"/>
                <a:cs typeface="Trebuchet MS"/>
              </a:rPr>
              <a:t>περιαστική</a:t>
            </a:r>
            <a:r>
              <a:rPr dirty="0" sz="1400" spc="190" b="1" i="1">
                <a:latin typeface="Trebuchet MS"/>
                <a:cs typeface="Trebuchet MS"/>
              </a:rPr>
              <a:t> </a:t>
            </a:r>
            <a:r>
              <a:rPr dirty="0" sz="1400" b="1" i="1">
                <a:latin typeface="Trebuchet MS"/>
                <a:cs typeface="Trebuchet MS"/>
              </a:rPr>
              <a:t>λεκάνη</a:t>
            </a:r>
            <a:r>
              <a:rPr dirty="0" sz="1400" spc="190" b="1" i="1">
                <a:latin typeface="Trebuchet MS"/>
                <a:cs typeface="Trebuchet MS"/>
              </a:rPr>
              <a:t> </a:t>
            </a:r>
            <a:r>
              <a:rPr dirty="0" sz="1400" b="1" i="1">
                <a:latin typeface="Trebuchet MS"/>
                <a:cs typeface="Trebuchet MS"/>
              </a:rPr>
              <a:t>απορροής).</a:t>
            </a:r>
            <a:r>
              <a:rPr dirty="0" sz="1400" spc="190" b="1" i="1">
                <a:latin typeface="Trebuchet MS"/>
                <a:cs typeface="Trebuchet MS"/>
              </a:rPr>
              <a:t> </a:t>
            </a:r>
            <a:r>
              <a:rPr dirty="0" sz="1400" b="1" i="1">
                <a:latin typeface="Trebuchet MS"/>
                <a:cs typeface="Trebuchet MS"/>
              </a:rPr>
              <a:t>Υπάρχουν</a:t>
            </a:r>
            <a:r>
              <a:rPr dirty="0" sz="1400" spc="190" b="1" i="1">
                <a:latin typeface="Trebuchet MS"/>
                <a:cs typeface="Trebuchet MS"/>
              </a:rPr>
              <a:t> </a:t>
            </a:r>
            <a:r>
              <a:rPr dirty="0" sz="1400" b="1" i="1">
                <a:latin typeface="Trebuchet MS"/>
                <a:cs typeface="Trebuchet MS"/>
              </a:rPr>
              <a:t>επτά</a:t>
            </a:r>
            <a:r>
              <a:rPr dirty="0" sz="1400" spc="190" b="1" i="1">
                <a:latin typeface="Trebuchet MS"/>
                <a:cs typeface="Trebuchet MS"/>
              </a:rPr>
              <a:t> </a:t>
            </a:r>
            <a:r>
              <a:rPr dirty="0" sz="1400" b="1" i="1">
                <a:latin typeface="Trebuchet MS"/>
                <a:cs typeface="Trebuchet MS"/>
              </a:rPr>
              <a:t>γενικοί</a:t>
            </a:r>
            <a:r>
              <a:rPr dirty="0" sz="1400" spc="190" b="1" i="1">
                <a:latin typeface="Trebuchet MS"/>
                <a:cs typeface="Trebuchet MS"/>
              </a:rPr>
              <a:t> </a:t>
            </a:r>
            <a:r>
              <a:rPr dirty="0" sz="1400" spc="-10" b="1" i="1">
                <a:latin typeface="Trebuchet MS"/>
                <a:cs typeface="Trebuchet MS"/>
              </a:rPr>
              <a:t>ρόλοι </a:t>
            </a:r>
            <a:r>
              <a:rPr dirty="0" sz="1400" b="1" i="1">
                <a:latin typeface="Trebuchet MS"/>
                <a:cs typeface="Trebuchet MS"/>
              </a:rPr>
              <a:t>που</a:t>
            </a:r>
            <a:r>
              <a:rPr dirty="0" sz="1400" spc="-20" b="1" i="1">
                <a:latin typeface="Trebuchet MS"/>
                <a:cs typeface="Trebuchet MS"/>
              </a:rPr>
              <a:t> </a:t>
            </a:r>
            <a:r>
              <a:rPr dirty="0" sz="1400" spc="-10" b="1" i="1">
                <a:latin typeface="Trebuchet MS"/>
                <a:cs typeface="Trebuchet MS"/>
              </a:rPr>
              <a:t>διαδραματίζει</a:t>
            </a:r>
            <a:r>
              <a:rPr dirty="0" sz="1400" spc="-15" b="1" i="1">
                <a:latin typeface="Trebuchet MS"/>
                <a:cs typeface="Trebuchet MS"/>
              </a:rPr>
              <a:t> </a:t>
            </a:r>
            <a:r>
              <a:rPr dirty="0" sz="1400" b="1" i="1">
                <a:latin typeface="Trebuchet MS"/>
                <a:cs typeface="Trebuchet MS"/>
              </a:rPr>
              <a:t>το</a:t>
            </a:r>
            <a:r>
              <a:rPr dirty="0" sz="1400" spc="-15" b="1" i="1">
                <a:latin typeface="Trebuchet MS"/>
                <a:cs typeface="Trebuchet MS"/>
              </a:rPr>
              <a:t> </a:t>
            </a:r>
            <a:r>
              <a:rPr dirty="0" sz="1400" spc="-10" b="1" i="1">
                <a:latin typeface="Trebuchet MS"/>
                <a:cs typeface="Trebuchet MS"/>
              </a:rPr>
              <a:t>έδαφος:</a:t>
            </a:r>
            <a:endParaRPr sz="1400">
              <a:latin typeface="Trebuchet MS"/>
              <a:cs typeface="Trebuchet MS"/>
            </a:endParaRPr>
          </a:p>
          <a:p>
            <a:pPr marL="297815" indent="-285115">
              <a:lnSpc>
                <a:spcPct val="100000"/>
              </a:lnSpc>
              <a:spcBef>
                <a:spcPts val="840"/>
              </a:spcBef>
              <a:buFont typeface="Arial"/>
              <a:buChar char="•"/>
              <a:tabLst>
                <a:tab pos="297815" algn="l"/>
              </a:tabLst>
            </a:pPr>
            <a:r>
              <a:rPr dirty="0" sz="1400">
                <a:latin typeface="Trebuchet MS"/>
                <a:cs typeface="Trebuchet MS"/>
              </a:rPr>
              <a:t>λειτουργεί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ως</a:t>
            </a:r>
            <a:r>
              <a:rPr dirty="0" sz="1400" spc="-1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μέσο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ανάπτυξης</a:t>
            </a:r>
            <a:r>
              <a:rPr dirty="0" sz="1400" spc="-1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για</a:t>
            </a:r>
            <a:r>
              <a:rPr dirty="0" sz="1400" spc="-1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όλα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τα</a:t>
            </a:r>
            <a:r>
              <a:rPr dirty="0" sz="1400" spc="-1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είδη</a:t>
            </a:r>
            <a:r>
              <a:rPr dirty="0" sz="1400" spc="-10">
                <a:latin typeface="Trebuchet MS"/>
                <a:cs typeface="Trebuchet MS"/>
              </a:rPr>
              <a:t> φυτών·</a:t>
            </a:r>
            <a:endParaRPr sz="1400">
              <a:latin typeface="Trebuchet MS"/>
              <a:cs typeface="Trebuchet MS"/>
            </a:endParaRPr>
          </a:p>
          <a:p>
            <a:pPr marL="298450" marR="572135" indent="-285750">
              <a:lnSpc>
                <a:spcPct val="150000"/>
              </a:lnSpc>
              <a:buFont typeface="Arial"/>
              <a:buChar char="•"/>
              <a:tabLst>
                <a:tab pos="298450" algn="l"/>
              </a:tabLst>
            </a:pPr>
            <a:r>
              <a:rPr dirty="0" sz="1400">
                <a:latin typeface="Trebuchet MS"/>
                <a:cs typeface="Trebuchet MS"/>
              </a:rPr>
              <a:t>τροποποιεί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την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ατμόσφαιρα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μέσω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της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εκπομπής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και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της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απορρόφησης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αερίων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(όπως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διοξείδιο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 spc="-25">
                <a:latin typeface="Trebuchet MS"/>
                <a:cs typeface="Trebuchet MS"/>
              </a:rPr>
              <a:t>του </a:t>
            </a:r>
            <a:r>
              <a:rPr dirty="0" sz="1400">
                <a:latin typeface="Trebuchet MS"/>
                <a:cs typeface="Trebuchet MS"/>
              </a:rPr>
              <a:t>άνθρακα,</a:t>
            </a:r>
            <a:r>
              <a:rPr dirty="0" sz="1400" spc="-3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μεθάνιο,</a:t>
            </a:r>
            <a:r>
              <a:rPr dirty="0" sz="1400" spc="-2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υδρατμοί</a:t>
            </a:r>
            <a:r>
              <a:rPr dirty="0" sz="1400" spc="-2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κ.ά.)</a:t>
            </a:r>
            <a:r>
              <a:rPr dirty="0" sz="1400" spc="-3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και</a:t>
            </a:r>
            <a:r>
              <a:rPr dirty="0" sz="1400" spc="-25">
                <a:latin typeface="Trebuchet MS"/>
                <a:cs typeface="Trebuchet MS"/>
              </a:rPr>
              <a:t> </a:t>
            </a:r>
            <a:r>
              <a:rPr dirty="0" sz="1400" spc="-10">
                <a:latin typeface="Trebuchet MS"/>
                <a:cs typeface="Trebuchet MS"/>
              </a:rPr>
              <a:t>σκόνης·</a:t>
            </a:r>
            <a:endParaRPr sz="1400">
              <a:latin typeface="Trebuchet MS"/>
              <a:cs typeface="Trebuchet MS"/>
            </a:endParaRPr>
          </a:p>
          <a:p>
            <a:pPr marL="298450" marR="593090" indent="-285750">
              <a:lnSpc>
                <a:spcPct val="150000"/>
              </a:lnSpc>
              <a:buFont typeface="Arial"/>
              <a:buChar char="•"/>
              <a:tabLst>
                <a:tab pos="298450" algn="l"/>
              </a:tabLst>
            </a:pPr>
            <a:r>
              <a:rPr dirty="0" sz="1400">
                <a:latin typeface="Trebuchet MS"/>
                <a:cs typeface="Trebuchet MS"/>
              </a:rPr>
              <a:t>παρέχει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ενδιαίτημα</a:t>
            </a:r>
            <a:r>
              <a:rPr dirty="0" sz="1400" spc="-1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για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ζώα</a:t>
            </a:r>
            <a:r>
              <a:rPr dirty="0" sz="1400" spc="-1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που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ζουν</a:t>
            </a:r>
            <a:r>
              <a:rPr dirty="0" sz="1400" spc="-1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στο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έδαφος</a:t>
            </a:r>
            <a:r>
              <a:rPr dirty="0" sz="1400" spc="-1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(όπως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μορμότες</a:t>
            </a:r>
            <a:r>
              <a:rPr dirty="0" sz="1400" spc="-1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και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ποντίκια),</a:t>
            </a:r>
            <a:r>
              <a:rPr dirty="0" sz="1400" spc="-1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καθώς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και</a:t>
            </a:r>
            <a:r>
              <a:rPr dirty="0" sz="1400" spc="-10">
                <a:latin typeface="Trebuchet MS"/>
                <a:cs typeface="Trebuchet MS"/>
              </a:rPr>
              <a:t> </a:t>
            </a:r>
            <a:r>
              <a:rPr dirty="0" sz="1400" spc="-25">
                <a:latin typeface="Trebuchet MS"/>
                <a:cs typeface="Trebuchet MS"/>
              </a:rPr>
              <a:t>για </a:t>
            </a:r>
            <a:r>
              <a:rPr dirty="0" sz="1400">
                <a:latin typeface="Trebuchet MS"/>
                <a:cs typeface="Trebuchet MS"/>
              </a:rPr>
              <a:t>οργανισμούς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(όπως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βακτήρια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και</a:t>
            </a:r>
            <a:r>
              <a:rPr dirty="0" sz="1400" spc="-1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μύκητες),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οι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οποίοι</a:t>
            </a:r>
            <a:r>
              <a:rPr dirty="0" sz="1400" spc="-1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αποτελούν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το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μεγαλύτερο</a:t>
            </a:r>
            <a:r>
              <a:rPr dirty="0" sz="1400" spc="-1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μέρος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των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 spc="-10">
                <a:latin typeface="Trebuchet MS"/>
                <a:cs typeface="Trebuchet MS"/>
              </a:rPr>
              <a:t>έμβιων </a:t>
            </a:r>
            <a:r>
              <a:rPr dirty="0" sz="1400">
                <a:latin typeface="Trebuchet MS"/>
                <a:cs typeface="Trebuchet MS"/>
              </a:rPr>
              <a:t>οργανισμών</a:t>
            </a:r>
            <a:r>
              <a:rPr dirty="0" sz="1400" spc="-3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στη</a:t>
            </a:r>
            <a:r>
              <a:rPr dirty="0" sz="1400" spc="-30">
                <a:latin typeface="Trebuchet MS"/>
                <a:cs typeface="Trebuchet MS"/>
              </a:rPr>
              <a:t> </a:t>
            </a:r>
            <a:r>
              <a:rPr dirty="0" sz="1400" spc="-25">
                <a:latin typeface="Trebuchet MS"/>
                <a:cs typeface="Trebuchet MS"/>
              </a:rPr>
              <a:t>Γη·</a:t>
            </a:r>
            <a:endParaRPr sz="1400">
              <a:latin typeface="Trebuchet MS"/>
              <a:cs typeface="Trebuchet MS"/>
            </a:endParaRPr>
          </a:p>
          <a:p>
            <a:pPr marL="298450" marR="263525" indent="-285750">
              <a:lnSpc>
                <a:spcPct val="150000"/>
              </a:lnSpc>
              <a:buFont typeface="Arial"/>
              <a:buChar char="•"/>
              <a:tabLst>
                <a:tab pos="298450" algn="l"/>
              </a:tabLst>
            </a:pPr>
            <a:r>
              <a:rPr dirty="0" sz="1400">
                <a:latin typeface="Trebuchet MS"/>
                <a:cs typeface="Trebuchet MS"/>
              </a:rPr>
              <a:t>απορροφά,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συγκρατεί,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απελευθερώνει,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μεταβάλλει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και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καθαρίζει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το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μεγαλύτερο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μέρος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του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νερού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 spc="-25">
                <a:latin typeface="Trebuchet MS"/>
                <a:cs typeface="Trebuchet MS"/>
              </a:rPr>
              <a:t>στα </a:t>
            </a:r>
            <a:r>
              <a:rPr dirty="0" sz="1400">
                <a:latin typeface="Trebuchet MS"/>
                <a:cs typeface="Trebuchet MS"/>
              </a:rPr>
              <a:t>χερσαία</a:t>
            </a:r>
            <a:r>
              <a:rPr dirty="0" sz="1400" spc="-30">
                <a:latin typeface="Trebuchet MS"/>
                <a:cs typeface="Trebuchet MS"/>
              </a:rPr>
              <a:t> </a:t>
            </a:r>
            <a:r>
              <a:rPr dirty="0" sz="1400" spc="-10">
                <a:latin typeface="Trebuchet MS"/>
                <a:cs typeface="Trebuchet MS"/>
              </a:rPr>
              <a:t>συστήματα·</a:t>
            </a:r>
            <a:endParaRPr sz="1400">
              <a:latin typeface="Trebuchet MS"/>
              <a:cs typeface="Trebuchet MS"/>
            </a:endParaRPr>
          </a:p>
          <a:p>
            <a:pPr marL="298450" marR="693420" indent="-285750">
              <a:lnSpc>
                <a:spcPct val="150000"/>
              </a:lnSpc>
              <a:buFont typeface="Arial"/>
              <a:buChar char="•"/>
              <a:tabLst>
                <a:tab pos="298450" algn="l"/>
              </a:tabLst>
            </a:pPr>
            <a:r>
              <a:rPr dirty="0" sz="1400">
                <a:latin typeface="Trebuchet MS"/>
                <a:cs typeface="Trebuchet MS"/>
              </a:rPr>
              <a:t>επεξεργάζεται</a:t>
            </a:r>
            <a:r>
              <a:rPr dirty="0" sz="1400" spc="-3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και</a:t>
            </a:r>
            <a:r>
              <a:rPr dirty="0" sz="1400" spc="-3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ανακυκλώνει</a:t>
            </a:r>
            <a:r>
              <a:rPr dirty="0" sz="1400" spc="-2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θρεπτικά</a:t>
            </a:r>
            <a:r>
              <a:rPr dirty="0" sz="1400" spc="-3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στοιχεία,</a:t>
            </a:r>
            <a:r>
              <a:rPr dirty="0" sz="1400" spc="-3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συμπεριλαμβανομένου</a:t>
            </a:r>
            <a:r>
              <a:rPr dirty="0" sz="1400" spc="-2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του</a:t>
            </a:r>
            <a:r>
              <a:rPr dirty="0" sz="1400" spc="-3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άνθρακα,</a:t>
            </a:r>
            <a:r>
              <a:rPr dirty="0" sz="1400" spc="-2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ώστε</a:t>
            </a:r>
            <a:r>
              <a:rPr dirty="0" sz="1400" spc="-30">
                <a:latin typeface="Trebuchet MS"/>
                <a:cs typeface="Trebuchet MS"/>
              </a:rPr>
              <a:t> </a:t>
            </a:r>
            <a:r>
              <a:rPr dirty="0" sz="1400" spc="-25">
                <a:latin typeface="Trebuchet MS"/>
                <a:cs typeface="Trebuchet MS"/>
              </a:rPr>
              <a:t>οι </a:t>
            </a:r>
            <a:r>
              <a:rPr dirty="0" sz="1400">
                <a:latin typeface="Trebuchet MS"/>
                <a:cs typeface="Trebuchet MS"/>
              </a:rPr>
              <a:t>ζωντανοί</a:t>
            </a:r>
            <a:r>
              <a:rPr dirty="0" sz="1400" spc="-2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οργανισμοί</a:t>
            </a:r>
            <a:r>
              <a:rPr dirty="0" sz="1400" spc="-2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να</a:t>
            </a:r>
            <a:r>
              <a:rPr dirty="0" sz="1400" spc="-2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μπορούν</a:t>
            </a:r>
            <a:r>
              <a:rPr dirty="0" sz="1400" spc="-2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να</a:t>
            </a:r>
            <a:r>
              <a:rPr dirty="0" sz="1400" spc="-2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τα</a:t>
            </a:r>
            <a:r>
              <a:rPr dirty="0" sz="1400" spc="-2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χρησιμοποιούν</a:t>
            </a:r>
            <a:r>
              <a:rPr dirty="0" sz="1400" spc="-25">
                <a:latin typeface="Trebuchet MS"/>
                <a:cs typeface="Trebuchet MS"/>
              </a:rPr>
              <a:t> </a:t>
            </a:r>
            <a:r>
              <a:rPr dirty="0" sz="1400" spc="-10">
                <a:latin typeface="Trebuchet MS"/>
                <a:cs typeface="Trebuchet MS"/>
              </a:rPr>
              <a:t>επανειλημμένα·</a:t>
            </a:r>
            <a:endParaRPr sz="1400">
              <a:latin typeface="Trebuchet MS"/>
              <a:cs typeface="Trebuchet MS"/>
            </a:endParaRPr>
          </a:p>
          <a:p>
            <a:pPr marL="298450" marR="82550" indent="-285750">
              <a:lnSpc>
                <a:spcPct val="150000"/>
              </a:lnSpc>
              <a:buFont typeface="Arial"/>
              <a:buChar char="•"/>
              <a:tabLst>
                <a:tab pos="298450" algn="l"/>
              </a:tabLst>
            </a:pPr>
            <a:r>
              <a:rPr dirty="0" sz="1400">
                <a:latin typeface="Trebuchet MS"/>
                <a:cs typeface="Trebuchet MS"/>
              </a:rPr>
              <a:t>λειτουργεί</a:t>
            </a:r>
            <a:r>
              <a:rPr dirty="0" sz="1400" spc="-2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ως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τεχνικό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υπόβαθρο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για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την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κατασκευή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θεμελίων,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οδοστρωμάτων,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φραγμάτων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και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 spc="-10">
                <a:latin typeface="Trebuchet MS"/>
                <a:cs typeface="Trebuchet MS"/>
              </a:rPr>
              <a:t>κτιρίων, </a:t>
            </a:r>
            <a:r>
              <a:rPr dirty="0" sz="1400">
                <a:latin typeface="Trebuchet MS"/>
                <a:cs typeface="Trebuchet MS"/>
              </a:rPr>
              <a:t>ενώ</a:t>
            </a:r>
            <a:r>
              <a:rPr dirty="0" sz="1400" spc="-2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παράλληλα</a:t>
            </a:r>
            <a:r>
              <a:rPr dirty="0" sz="1400" spc="-2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διατηρεί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ή</a:t>
            </a:r>
            <a:r>
              <a:rPr dirty="0" sz="1400" spc="-2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καταστρέφει</a:t>
            </a:r>
            <a:r>
              <a:rPr dirty="0" sz="1400" spc="-2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τεκμήρια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της</a:t>
            </a:r>
            <a:r>
              <a:rPr dirty="0" sz="1400" spc="-2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ανθρώπινης</a:t>
            </a:r>
            <a:r>
              <a:rPr dirty="0" sz="1400" spc="-25">
                <a:latin typeface="Trebuchet MS"/>
                <a:cs typeface="Trebuchet MS"/>
              </a:rPr>
              <a:t> </a:t>
            </a:r>
            <a:r>
              <a:rPr dirty="0" sz="1400" spc="-10">
                <a:latin typeface="Trebuchet MS"/>
                <a:cs typeface="Trebuchet MS"/>
              </a:rPr>
              <a:t>δραστηριότητας·</a:t>
            </a:r>
            <a:endParaRPr sz="1400">
              <a:latin typeface="Trebuchet MS"/>
              <a:cs typeface="Trebuchet MS"/>
            </a:endParaRPr>
          </a:p>
          <a:p>
            <a:pPr marL="297815" indent="-285115">
              <a:lnSpc>
                <a:spcPct val="100000"/>
              </a:lnSpc>
              <a:spcBef>
                <a:spcPts val="840"/>
              </a:spcBef>
              <a:buFont typeface="Arial"/>
              <a:buChar char="•"/>
              <a:tabLst>
                <a:tab pos="297815" algn="l"/>
              </a:tabLst>
            </a:pPr>
            <a:r>
              <a:rPr dirty="0" sz="1400">
                <a:latin typeface="Trebuchet MS"/>
                <a:cs typeface="Trebuchet MS"/>
              </a:rPr>
              <a:t>δρα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ως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ζωντανό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φίλτρο,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καθαρίζοντας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το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νερό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πριν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αυτό</a:t>
            </a:r>
            <a:r>
              <a:rPr dirty="0" sz="1400" spc="-1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καταλήξει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σε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έναν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 spc="-10">
                <a:latin typeface="Trebuchet MS"/>
                <a:cs typeface="Trebuchet MS"/>
              </a:rPr>
              <a:t>υδροφορέα.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60"/>
              </a:lnSpc>
            </a:pPr>
            <a:r>
              <a:rPr dirty="0" spc="-10">
                <a:solidFill>
                  <a:srgbClr val="9AC43D"/>
                </a:solidFill>
              </a:rPr>
              <a:t>IPA-ADRION00239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Π2.3.1_Προγράμματα</a:t>
            </a:r>
            <a:r>
              <a:rPr dirty="0" spc="-55"/>
              <a:t> </a:t>
            </a:r>
            <a:r>
              <a:rPr dirty="0"/>
              <a:t>ανάπτυξης</a:t>
            </a:r>
            <a:r>
              <a:rPr dirty="0" spc="-55"/>
              <a:t> </a:t>
            </a:r>
            <a:r>
              <a:rPr dirty="0"/>
              <a:t>ικανοτήτων</a:t>
            </a:r>
            <a:r>
              <a:rPr dirty="0" spc="-55"/>
              <a:t> </a:t>
            </a:r>
            <a:r>
              <a:rPr dirty="0"/>
              <a:t>και</a:t>
            </a:r>
            <a:r>
              <a:rPr dirty="0" spc="-50"/>
              <a:t> </a:t>
            </a:r>
            <a:r>
              <a:rPr dirty="0" spc="-10"/>
              <a:t>κατάρτισης</a:t>
            </a:r>
          </a:p>
        </p:txBody>
      </p:sp>
      <p:sp>
        <p:nvSpPr>
          <p:cNvPr id="2" name="object 2"/>
          <p:cNvSpPr/>
          <p:nvPr/>
        </p:nvSpPr>
        <p:spPr>
          <a:xfrm>
            <a:off x="3131845" y="548680"/>
            <a:ext cx="5977255" cy="0"/>
          </a:xfrm>
          <a:custGeom>
            <a:avLst/>
            <a:gdLst/>
            <a:ahLst/>
            <a:cxnLst/>
            <a:rect l="l" t="t" r="r" b="b"/>
            <a:pathLst>
              <a:path w="5977255" h="0">
                <a:moveTo>
                  <a:pt x="0" y="0"/>
                </a:moveTo>
                <a:lnTo>
                  <a:pt x="5976658" y="0"/>
                </a:lnTo>
              </a:path>
            </a:pathLst>
          </a:custGeom>
          <a:ln w="28575">
            <a:solidFill>
              <a:srgbClr val="30859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60219" y="669784"/>
            <a:ext cx="7837170" cy="28168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100330">
              <a:lnSpc>
                <a:spcPct val="150000"/>
              </a:lnSpc>
              <a:spcBef>
                <a:spcPts val="100"/>
              </a:spcBef>
            </a:pPr>
            <a:r>
              <a:rPr dirty="0" sz="1600" b="1">
                <a:latin typeface="Trebuchet MS"/>
                <a:cs typeface="Trebuchet MS"/>
              </a:rPr>
              <a:t>Η</a:t>
            </a:r>
            <a:r>
              <a:rPr dirty="0" sz="1600" spc="-40" b="1">
                <a:latin typeface="Trebuchet MS"/>
                <a:cs typeface="Trebuchet MS"/>
              </a:rPr>
              <a:t> </a:t>
            </a:r>
            <a:r>
              <a:rPr dirty="0" sz="1600" b="1">
                <a:latin typeface="Trebuchet MS"/>
                <a:cs typeface="Trebuchet MS"/>
              </a:rPr>
              <a:t>ΠΟΙΟΤΗΤΑ</a:t>
            </a:r>
            <a:r>
              <a:rPr dirty="0" sz="1600" spc="-35" b="1">
                <a:latin typeface="Trebuchet MS"/>
                <a:cs typeface="Trebuchet MS"/>
              </a:rPr>
              <a:t> </a:t>
            </a:r>
            <a:r>
              <a:rPr dirty="0" sz="1600" b="1">
                <a:latin typeface="Trebuchet MS"/>
                <a:cs typeface="Trebuchet MS"/>
              </a:rPr>
              <a:t>ΤΟΥ</a:t>
            </a:r>
            <a:r>
              <a:rPr dirty="0" sz="1600" spc="-35" b="1">
                <a:latin typeface="Trebuchet MS"/>
                <a:cs typeface="Trebuchet MS"/>
              </a:rPr>
              <a:t> </a:t>
            </a:r>
            <a:r>
              <a:rPr dirty="0" sz="1600" b="1">
                <a:latin typeface="Trebuchet MS"/>
                <a:cs typeface="Trebuchet MS"/>
              </a:rPr>
              <a:t>ΕΔΑΦΟΥΣ</a:t>
            </a:r>
            <a:r>
              <a:rPr dirty="0" sz="1600" spc="-30" b="1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είναι</a:t>
            </a:r>
            <a:r>
              <a:rPr dirty="0" sz="1600" spc="-3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μία</a:t>
            </a:r>
            <a:r>
              <a:rPr dirty="0" sz="1600" spc="-3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από</a:t>
            </a:r>
            <a:r>
              <a:rPr dirty="0" sz="1600" spc="-3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τις</a:t>
            </a:r>
            <a:r>
              <a:rPr dirty="0" sz="1600" spc="-3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τρεις</a:t>
            </a:r>
            <a:r>
              <a:rPr dirty="0" sz="1600" spc="-3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συνιστώσες</a:t>
            </a:r>
            <a:r>
              <a:rPr dirty="0" sz="1600" spc="-3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της</a:t>
            </a:r>
            <a:r>
              <a:rPr dirty="0" sz="1600" spc="-35">
                <a:latin typeface="Trebuchet MS"/>
                <a:cs typeface="Trebuchet MS"/>
              </a:rPr>
              <a:t> </a:t>
            </a:r>
            <a:r>
              <a:rPr dirty="0" sz="1600" spc="-10">
                <a:latin typeface="Trebuchet MS"/>
                <a:cs typeface="Trebuchet MS"/>
              </a:rPr>
              <a:t>περιβαλλοντικής </a:t>
            </a:r>
            <a:r>
              <a:rPr dirty="0" sz="1600">
                <a:latin typeface="Trebuchet MS"/>
                <a:cs typeface="Trebuchet MS"/>
              </a:rPr>
              <a:t>ποιότητας,</a:t>
            </a:r>
            <a:r>
              <a:rPr dirty="0" sz="1600" spc="-4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μαζί</a:t>
            </a:r>
            <a:r>
              <a:rPr dirty="0" sz="1600" spc="-4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με</a:t>
            </a:r>
            <a:r>
              <a:rPr dirty="0" sz="1600" spc="-3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την</a:t>
            </a:r>
            <a:r>
              <a:rPr dirty="0" sz="1600" spc="-4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ποιότητα</a:t>
            </a:r>
            <a:r>
              <a:rPr dirty="0" sz="1600" spc="-3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του</a:t>
            </a:r>
            <a:r>
              <a:rPr dirty="0" sz="1600" spc="-4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νερού</a:t>
            </a:r>
            <a:r>
              <a:rPr dirty="0" sz="1600" spc="-4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και</a:t>
            </a:r>
            <a:r>
              <a:rPr dirty="0" sz="1600" spc="-3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την</a:t>
            </a:r>
            <a:r>
              <a:rPr dirty="0" sz="1600" spc="-4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ποιότητα</a:t>
            </a:r>
            <a:r>
              <a:rPr dirty="0" sz="1600" spc="-3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του</a:t>
            </a:r>
            <a:r>
              <a:rPr dirty="0" sz="1600" spc="-40">
                <a:latin typeface="Trebuchet MS"/>
                <a:cs typeface="Trebuchet MS"/>
              </a:rPr>
              <a:t> </a:t>
            </a:r>
            <a:r>
              <a:rPr dirty="0" sz="1600" spc="-10">
                <a:latin typeface="Trebuchet MS"/>
                <a:cs typeface="Trebuchet MS"/>
              </a:rPr>
              <a:t>αέρα.</a:t>
            </a:r>
            <a:endParaRPr sz="16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565"/>
              </a:spcBef>
            </a:pPr>
            <a:endParaRPr sz="1600">
              <a:latin typeface="Trebuchet MS"/>
              <a:cs typeface="Trebuchet MS"/>
            </a:endParaRPr>
          </a:p>
          <a:p>
            <a:pPr marL="1245235" marR="5080">
              <a:lnSpc>
                <a:spcPct val="150000"/>
              </a:lnSpc>
            </a:pPr>
            <a:r>
              <a:rPr dirty="0" sz="1400" b="1">
                <a:latin typeface="Trebuchet MS"/>
                <a:cs typeface="Trebuchet MS"/>
              </a:rPr>
              <a:t>Η</a:t>
            </a:r>
            <a:r>
              <a:rPr dirty="0" sz="1400" spc="-30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πρώτη</a:t>
            </a:r>
            <a:r>
              <a:rPr dirty="0" sz="1400" spc="-30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σαφής</a:t>
            </a:r>
            <a:r>
              <a:rPr dirty="0" sz="1400" spc="-30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αναφορά</a:t>
            </a:r>
            <a:r>
              <a:rPr dirty="0" sz="1400" spc="-30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στον</a:t>
            </a:r>
            <a:r>
              <a:rPr dirty="0" sz="1400" spc="-30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όρο</a:t>
            </a:r>
            <a:r>
              <a:rPr dirty="0" sz="1400" spc="-30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έγινε</a:t>
            </a:r>
            <a:r>
              <a:rPr dirty="0" sz="1400" spc="-25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το</a:t>
            </a:r>
            <a:r>
              <a:rPr dirty="0" sz="1400" spc="-30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1910</a:t>
            </a:r>
            <a:r>
              <a:rPr dirty="0" sz="1400" spc="-30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και</a:t>
            </a:r>
            <a:r>
              <a:rPr dirty="0" sz="1400" spc="-30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αφορούσε</a:t>
            </a:r>
            <a:r>
              <a:rPr dirty="0" sz="1400" spc="-30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μια</a:t>
            </a:r>
            <a:r>
              <a:rPr dirty="0" sz="1400" spc="-30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έννοια</a:t>
            </a:r>
            <a:r>
              <a:rPr dirty="0" sz="1400" spc="-30" b="1">
                <a:latin typeface="Trebuchet MS"/>
                <a:cs typeface="Trebuchet MS"/>
              </a:rPr>
              <a:t> </a:t>
            </a:r>
            <a:r>
              <a:rPr dirty="0" sz="1400" spc="-25" b="1">
                <a:latin typeface="Trebuchet MS"/>
                <a:cs typeface="Trebuchet MS"/>
              </a:rPr>
              <a:t>που </a:t>
            </a:r>
            <a:r>
              <a:rPr dirty="0" sz="1400" b="1">
                <a:latin typeface="Trebuchet MS"/>
                <a:cs typeface="Trebuchet MS"/>
              </a:rPr>
              <a:t>βασιζόταν</a:t>
            </a:r>
            <a:r>
              <a:rPr dirty="0" sz="1400" spc="-40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κυρίως</a:t>
            </a:r>
            <a:r>
              <a:rPr dirty="0" sz="1400" spc="-40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στη</a:t>
            </a:r>
            <a:r>
              <a:rPr dirty="0" sz="1400" spc="-40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γονιμότητα</a:t>
            </a:r>
            <a:r>
              <a:rPr dirty="0" sz="1400" spc="-40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του</a:t>
            </a:r>
            <a:r>
              <a:rPr dirty="0" sz="1400" spc="-40" b="1">
                <a:latin typeface="Trebuchet MS"/>
                <a:cs typeface="Trebuchet MS"/>
              </a:rPr>
              <a:t> </a:t>
            </a:r>
            <a:r>
              <a:rPr dirty="0" sz="1400" spc="-10" b="1">
                <a:latin typeface="Trebuchet MS"/>
                <a:cs typeface="Trebuchet MS"/>
              </a:rPr>
              <a:t>εδάφους.</a:t>
            </a:r>
            <a:endParaRPr sz="14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</a:pPr>
            <a:endParaRPr sz="14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459"/>
              </a:spcBef>
            </a:pPr>
            <a:endParaRPr sz="1400">
              <a:latin typeface="Trebuchet MS"/>
              <a:cs typeface="Trebuchet MS"/>
            </a:endParaRPr>
          </a:p>
          <a:p>
            <a:pPr marL="1841500" marR="145415">
              <a:lnSpc>
                <a:spcPct val="150000"/>
              </a:lnSpc>
            </a:pPr>
            <a:r>
              <a:rPr dirty="0" sz="1400" b="1">
                <a:latin typeface="Trebuchet MS"/>
                <a:cs typeface="Trebuchet MS"/>
              </a:rPr>
              <a:t>Από</a:t>
            </a:r>
            <a:r>
              <a:rPr dirty="0" sz="1400" spc="-30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τις</a:t>
            </a:r>
            <a:r>
              <a:rPr dirty="0" sz="1400" spc="-30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αρχές</a:t>
            </a:r>
            <a:r>
              <a:rPr dirty="0" sz="1400" spc="-30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της</a:t>
            </a:r>
            <a:r>
              <a:rPr dirty="0" sz="1400" spc="-30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δεκαετίας</a:t>
            </a:r>
            <a:r>
              <a:rPr dirty="0" sz="1400" spc="-30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του</a:t>
            </a:r>
            <a:r>
              <a:rPr dirty="0" sz="1400" spc="-30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1990</a:t>
            </a:r>
            <a:r>
              <a:rPr dirty="0" sz="1400" spc="-30" b="1">
                <a:latin typeface="Trebuchet MS"/>
                <a:cs typeface="Trebuchet MS"/>
              </a:rPr>
              <a:t> </a:t>
            </a:r>
            <a:r>
              <a:rPr dirty="0" sz="1400" spc="-10" b="1">
                <a:latin typeface="Trebuchet MS"/>
                <a:cs typeface="Trebuchet MS"/>
              </a:rPr>
              <a:t>καταβλήθηκαν</a:t>
            </a:r>
            <a:r>
              <a:rPr dirty="0" sz="1400" spc="-25" b="1">
                <a:latin typeface="Trebuchet MS"/>
                <a:cs typeface="Trebuchet MS"/>
              </a:rPr>
              <a:t> </a:t>
            </a:r>
            <a:r>
              <a:rPr dirty="0" sz="1400" spc="-10" b="1">
                <a:latin typeface="Trebuchet MS"/>
                <a:cs typeface="Trebuchet MS"/>
              </a:rPr>
              <a:t>σημαντικές </a:t>
            </a:r>
            <a:r>
              <a:rPr dirty="0" sz="1400" b="1">
                <a:latin typeface="Trebuchet MS"/>
                <a:cs typeface="Trebuchet MS"/>
              </a:rPr>
              <a:t>προσπάθειες</a:t>
            </a:r>
            <a:r>
              <a:rPr dirty="0" sz="1400" spc="-40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για</a:t>
            </a:r>
            <a:r>
              <a:rPr dirty="0" sz="1400" spc="-35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τη</a:t>
            </a:r>
            <a:r>
              <a:rPr dirty="0" sz="1400" spc="-35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διαμόρφωση</a:t>
            </a:r>
            <a:r>
              <a:rPr dirty="0" sz="1400" spc="-35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ορισμών</a:t>
            </a:r>
            <a:r>
              <a:rPr dirty="0" sz="1400" spc="-40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της</a:t>
            </a:r>
            <a:r>
              <a:rPr dirty="0" sz="1400" spc="-35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ποιότητας</a:t>
            </a:r>
            <a:r>
              <a:rPr dirty="0" sz="1400" spc="-35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του</a:t>
            </a:r>
            <a:r>
              <a:rPr dirty="0" sz="1400" spc="-35" b="1">
                <a:latin typeface="Trebuchet MS"/>
                <a:cs typeface="Trebuchet MS"/>
              </a:rPr>
              <a:t> </a:t>
            </a:r>
            <a:r>
              <a:rPr dirty="0" sz="1400" spc="-10" b="1">
                <a:latin typeface="Trebuchet MS"/>
                <a:cs typeface="Trebuchet MS"/>
              </a:rPr>
              <a:t>εδάφους.</a:t>
            </a:r>
            <a:endParaRPr sz="1400">
              <a:latin typeface="Trebuchet MS"/>
              <a:cs typeface="Trebuchet MS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1480" y="1772818"/>
            <a:ext cx="1642991" cy="1972309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13789" y="4077068"/>
            <a:ext cx="993728" cy="993724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2634513" y="3998137"/>
            <a:ext cx="6163310" cy="98551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50000"/>
              </a:lnSpc>
              <a:spcBef>
                <a:spcPts val="100"/>
              </a:spcBef>
            </a:pPr>
            <a:r>
              <a:rPr dirty="0" sz="1400" b="1">
                <a:latin typeface="Trebuchet MS"/>
                <a:cs typeface="Trebuchet MS"/>
              </a:rPr>
              <a:t>Από</a:t>
            </a:r>
            <a:r>
              <a:rPr dirty="0" sz="1400" spc="-35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το</a:t>
            </a:r>
            <a:r>
              <a:rPr dirty="0" sz="1400" spc="-35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1930</a:t>
            </a:r>
            <a:r>
              <a:rPr dirty="0" sz="1400" spc="-35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και</a:t>
            </a:r>
            <a:r>
              <a:rPr dirty="0" sz="1400" spc="-35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έπειτα</a:t>
            </a:r>
            <a:r>
              <a:rPr dirty="0" sz="1400" spc="-35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προστέθηκαν</a:t>
            </a:r>
            <a:r>
              <a:rPr dirty="0" sz="1400" spc="-35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πτυχές</a:t>
            </a:r>
            <a:r>
              <a:rPr dirty="0" sz="1400" spc="-35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της</a:t>
            </a:r>
            <a:r>
              <a:rPr dirty="0" sz="1400" spc="-35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βιολογίας</a:t>
            </a:r>
            <a:r>
              <a:rPr dirty="0" sz="1400" spc="-30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του</a:t>
            </a:r>
            <a:r>
              <a:rPr dirty="0" sz="1400" spc="-35" b="1">
                <a:latin typeface="Trebuchet MS"/>
                <a:cs typeface="Trebuchet MS"/>
              </a:rPr>
              <a:t> </a:t>
            </a:r>
            <a:r>
              <a:rPr dirty="0" sz="1400" spc="-10" b="1">
                <a:latin typeface="Trebuchet MS"/>
                <a:cs typeface="Trebuchet MS"/>
              </a:rPr>
              <a:t>εδάφους, </a:t>
            </a:r>
            <a:r>
              <a:rPr dirty="0" sz="1400" b="1">
                <a:latin typeface="Trebuchet MS"/>
                <a:cs typeface="Trebuchet MS"/>
              </a:rPr>
              <a:t>ενώ</a:t>
            </a:r>
            <a:r>
              <a:rPr dirty="0" sz="1400" spc="-30" b="1">
                <a:latin typeface="Trebuchet MS"/>
                <a:cs typeface="Trebuchet MS"/>
              </a:rPr>
              <a:t> </a:t>
            </a:r>
            <a:r>
              <a:rPr dirty="0" sz="1400" spc="-10" b="1">
                <a:latin typeface="Trebuchet MS"/>
                <a:cs typeface="Trebuchet MS"/>
              </a:rPr>
              <a:t>αναγνωρίστηκαν</a:t>
            </a:r>
            <a:r>
              <a:rPr dirty="0" sz="1400" spc="-30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και</a:t>
            </a:r>
            <a:r>
              <a:rPr dirty="0" sz="1400" spc="-25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οι</a:t>
            </a:r>
            <a:r>
              <a:rPr dirty="0" sz="1400" spc="-30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συνδέσεις</a:t>
            </a:r>
            <a:r>
              <a:rPr dirty="0" sz="1400" spc="-30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μεταξύ</a:t>
            </a:r>
            <a:r>
              <a:rPr dirty="0" sz="1400" spc="-25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της</a:t>
            </a:r>
            <a:r>
              <a:rPr dirty="0" sz="1400" spc="-30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υγείας</a:t>
            </a:r>
            <a:r>
              <a:rPr dirty="0" sz="1400" spc="-30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του</a:t>
            </a:r>
            <a:r>
              <a:rPr dirty="0" sz="1400" spc="-25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εδάφους</a:t>
            </a:r>
            <a:r>
              <a:rPr dirty="0" sz="1400" spc="-30" b="1">
                <a:latin typeface="Trebuchet MS"/>
                <a:cs typeface="Trebuchet MS"/>
              </a:rPr>
              <a:t> </a:t>
            </a:r>
            <a:r>
              <a:rPr dirty="0" sz="1400" spc="-25" b="1">
                <a:latin typeface="Trebuchet MS"/>
                <a:cs typeface="Trebuchet MS"/>
              </a:rPr>
              <a:t>και </a:t>
            </a:r>
            <a:r>
              <a:rPr dirty="0" sz="1400" b="1">
                <a:latin typeface="Trebuchet MS"/>
                <a:cs typeface="Trebuchet MS"/>
              </a:rPr>
              <a:t>της</a:t>
            </a:r>
            <a:r>
              <a:rPr dirty="0" sz="1400" spc="-45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υγείας</a:t>
            </a:r>
            <a:r>
              <a:rPr dirty="0" sz="1400" spc="-40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ανθρώπων</a:t>
            </a:r>
            <a:r>
              <a:rPr dirty="0" sz="1400" spc="-45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και</a:t>
            </a:r>
            <a:r>
              <a:rPr dirty="0" sz="1400" spc="-40" b="1">
                <a:latin typeface="Trebuchet MS"/>
                <a:cs typeface="Trebuchet MS"/>
              </a:rPr>
              <a:t> </a:t>
            </a:r>
            <a:r>
              <a:rPr dirty="0" sz="1400" spc="-10" b="1">
                <a:latin typeface="Trebuchet MS"/>
                <a:cs typeface="Trebuchet MS"/>
              </a:rPr>
              <a:t>ζώων.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60"/>
              </a:lnSpc>
            </a:pPr>
            <a:r>
              <a:rPr dirty="0" spc="-10">
                <a:solidFill>
                  <a:srgbClr val="9AC43D"/>
                </a:solidFill>
              </a:rPr>
              <a:t>IPA-ADRION00239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Π2.3.1_Προγράμματα</a:t>
            </a:r>
            <a:r>
              <a:rPr dirty="0" spc="-55"/>
              <a:t> </a:t>
            </a:r>
            <a:r>
              <a:rPr dirty="0"/>
              <a:t>ανάπτυξης</a:t>
            </a:r>
            <a:r>
              <a:rPr dirty="0" spc="-55"/>
              <a:t> </a:t>
            </a:r>
            <a:r>
              <a:rPr dirty="0"/>
              <a:t>ικανοτήτων</a:t>
            </a:r>
            <a:r>
              <a:rPr dirty="0" spc="-55"/>
              <a:t> </a:t>
            </a:r>
            <a:r>
              <a:rPr dirty="0"/>
              <a:t>και</a:t>
            </a:r>
            <a:r>
              <a:rPr dirty="0" spc="-50"/>
              <a:t> </a:t>
            </a:r>
            <a:r>
              <a:rPr dirty="0" spc="-10"/>
              <a:t>κατάρτισης</a:t>
            </a:r>
          </a:p>
        </p:txBody>
      </p:sp>
      <p:sp>
        <p:nvSpPr>
          <p:cNvPr id="3" name="object 3"/>
          <p:cNvSpPr/>
          <p:nvPr/>
        </p:nvSpPr>
        <p:spPr>
          <a:xfrm>
            <a:off x="3131845" y="548680"/>
            <a:ext cx="5977255" cy="0"/>
          </a:xfrm>
          <a:custGeom>
            <a:avLst/>
            <a:gdLst/>
            <a:ahLst/>
            <a:cxnLst/>
            <a:rect l="l" t="t" r="r" b="b"/>
            <a:pathLst>
              <a:path w="5977255" h="0">
                <a:moveTo>
                  <a:pt x="0" y="0"/>
                </a:moveTo>
                <a:lnTo>
                  <a:pt x="5976658" y="0"/>
                </a:lnTo>
              </a:path>
            </a:pathLst>
          </a:custGeom>
          <a:ln w="28575">
            <a:solidFill>
              <a:srgbClr val="30859C"/>
            </a:solidFill>
          </a:ln>
        </p:spPr>
        <p:txBody>
          <a:bodyPr wrap="square" lIns="0" tIns="0" rIns="0" bIns="0" rtlCol="0"/>
          <a:lstStyle/>
          <a:p/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37911" y="908720"/>
            <a:ext cx="993728" cy="993724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534960" y="762584"/>
            <a:ext cx="7426959" cy="1305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 marR="5080">
              <a:lnSpc>
                <a:spcPct val="150000"/>
              </a:lnSpc>
              <a:spcBef>
                <a:spcPts val="100"/>
              </a:spcBef>
            </a:pPr>
            <a:r>
              <a:rPr dirty="0" sz="1400" b="1">
                <a:latin typeface="Trebuchet MS"/>
                <a:cs typeface="Trebuchet MS"/>
              </a:rPr>
              <a:t>Η</a:t>
            </a:r>
            <a:r>
              <a:rPr dirty="0" sz="1400" spc="-5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ΠΟΙΟΤΗΤΑ ΤΟΥ ΕΔΑΦΟΥΣ ορίστηκε</a:t>
            </a:r>
            <a:r>
              <a:rPr dirty="0" sz="1400" spc="-5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από τους Doran και</a:t>
            </a:r>
            <a:r>
              <a:rPr dirty="0" sz="1400" spc="-5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Parkin (1994) ως «η</a:t>
            </a:r>
            <a:r>
              <a:rPr dirty="0" sz="1400" spc="-5" b="1">
                <a:latin typeface="Trebuchet MS"/>
                <a:cs typeface="Trebuchet MS"/>
              </a:rPr>
              <a:t> </a:t>
            </a:r>
            <a:r>
              <a:rPr dirty="0" sz="1400" spc="-10" b="1">
                <a:latin typeface="Trebuchet MS"/>
                <a:cs typeface="Trebuchet MS"/>
              </a:rPr>
              <a:t>ικανότητα </a:t>
            </a:r>
            <a:r>
              <a:rPr dirty="0" sz="1400" b="1">
                <a:latin typeface="Trebuchet MS"/>
                <a:cs typeface="Trebuchet MS"/>
              </a:rPr>
              <a:t>του</a:t>
            </a:r>
            <a:r>
              <a:rPr dirty="0" sz="1400" spc="150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εδάφους</a:t>
            </a:r>
            <a:r>
              <a:rPr dirty="0" sz="1400" spc="150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να</a:t>
            </a:r>
            <a:r>
              <a:rPr dirty="0" sz="1400" spc="155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λειτουργεί</a:t>
            </a:r>
            <a:r>
              <a:rPr dirty="0" sz="1400" spc="150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εντός</a:t>
            </a:r>
            <a:r>
              <a:rPr dirty="0" sz="1400" spc="155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των</a:t>
            </a:r>
            <a:r>
              <a:rPr dirty="0" sz="1400" spc="150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ορίων</a:t>
            </a:r>
            <a:r>
              <a:rPr dirty="0" sz="1400" spc="155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του</a:t>
            </a:r>
            <a:r>
              <a:rPr dirty="0" sz="1400" spc="150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οικοσυστήματος</a:t>
            </a:r>
            <a:r>
              <a:rPr dirty="0" sz="1400" spc="155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και</a:t>
            </a:r>
            <a:r>
              <a:rPr dirty="0" sz="1400" spc="150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της</a:t>
            </a:r>
            <a:r>
              <a:rPr dirty="0" sz="1400" spc="150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χρήσης</a:t>
            </a:r>
            <a:r>
              <a:rPr dirty="0" sz="1400" spc="155" b="1">
                <a:latin typeface="Trebuchet MS"/>
                <a:cs typeface="Trebuchet MS"/>
              </a:rPr>
              <a:t> </a:t>
            </a:r>
            <a:r>
              <a:rPr dirty="0" sz="1400" spc="-20" b="1">
                <a:latin typeface="Trebuchet MS"/>
                <a:cs typeface="Trebuchet MS"/>
              </a:rPr>
              <a:t>γης, </a:t>
            </a:r>
            <a:r>
              <a:rPr dirty="0" sz="1400" b="1">
                <a:latin typeface="Trebuchet MS"/>
                <a:cs typeface="Trebuchet MS"/>
              </a:rPr>
              <a:t>ώστε</a:t>
            </a:r>
            <a:r>
              <a:rPr dirty="0" sz="1400" spc="5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να</a:t>
            </a:r>
            <a:r>
              <a:rPr dirty="0" sz="1400" spc="5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διατηρεί</a:t>
            </a:r>
            <a:r>
              <a:rPr dirty="0" sz="1400" spc="10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τη</a:t>
            </a:r>
            <a:r>
              <a:rPr dirty="0" sz="1400" spc="5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βιολογική</a:t>
            </a:r>
            <a:r>
              <a:rPr dirty="0" sz="1400" spc="10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και</a:t>
            </a:r>
            <a:r>
              <a:rPr dirty="0" sz="1400" spc="5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παραγωγικότητα,</a:t>
            </a:r>
            <a:r>
              <a:rPr dirty="0" sz="1400" spc="10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να</a:t>
            </a:r>
            <a:r>
              <a:rPr dirty="0" sz="1400" spc="5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διασφαλίζει</a:t>
            </a:r>
            <a:r>
              <a:rPr dirty="0" sz="1400" spc="10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την</a:t>
            </a:r>
            <a:r>
              <a:rPr dirty="0" sz="1400" spc="5" b="1">
                <a:latin typeface="Trebuchet MS"/>
                <a:cs typeface="Trebuchet MS"/>
              </a:rPr>
              <a:t> </a:t>
            </a:r>
            <a:r>
              <a:rPr dirty="0" sz="1400" spc="-10" b="1">
                <a:latin typeface="Trebuchet MS"/>
                <a:cs typeface="Trebuchet MS"/>
              </a:rPr>
              <a:t>περιβαλλοντική </a:t>
            </a:r>
            <a:r>
              <a:rPr dirty="0" sz="1400" b="1">
                <a:latin typeface="Trebuchet MS"/>
                <a:cs typeface="Trebuchet MS"/>
              </a:rPr>
              <a:t>ποιότητα</a:t>
            </a:r>
            <a:r>
              <a:rPr dirty="0" sz="1400" spc="-25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και</a:t>
            </a:r>
            <a:r>
              <a:rPr dirty="0" sz="1400" spc="-25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να</a:t>
            </a:r>
            <a:r>
              <a:rPr dirty="0" sz="1400" spc="-25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προάγει</a:t>
            </a:r>
            <a:r>
              <a:rPr dirty="0" sz="1400" spc="-25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την</a:t>
            </a:r>
            <a:r>
              <a:rPr dirty="0" sz="1400" spc="-25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υγεία</a:t>
            </a:r>
            <a:r>
              <a:rPr dirty="0" sz="1400" spc="-25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φυτών</a:t>
            </a:r>
            <a:r>
              <a:rPr dirty="0" sz="1400" spc="-25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και</a:t>
            </a:r>
            <a:r>
              <a:rPr dirty="0" sz="1400" spc="-25" b="1">
                <a:latin typeface="Trebuchet MS"/>
                <a:cs typeface="Trebuchet MS"/>
              </a:rPr>
              <a:t> </a:t>
            </a:r>
            <a:r>
              <a:rPr dirty="0" sz="1400" spc="-10" b="1">
                <a:latin typeface="Trebuchet MS"/>
                <a:cs typeface="Trebuchet MS"/>
              </a:rPr>
              <a:t>ζώων».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01700" y="5558853"/>
            <a:ext cx="2640965" cy="2692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800" i="1">
                <a:latin typeface="Trebuchet MS"/>
                <a:cs typeface="Trebuchet MS"/>
              </a:rPr>
              <a:t>Πηγή</a:t>
            </a:r>
            <a:r>
              <a:rPr dirty="0" sz="800" spc="-5" i="1">
                <a:latin typeface="Trebuchet MS"/>
                <a:cs typeface="Trebuchet MS"/>
              </a:rPr>
              <a:t> </a:t>
            </a:r>
            <a:r>
              <a:rPr dirty="0" sz="800" spc="-10" i="1">
                <a:latin typeface="Trebuchet MS"/>
                <a:cs typeface="Trebuchet MS"/>
              </a:rPr>
              <a:t>εικόνας:</a:t>
            </a:r>
            <a:r>
              <a:rPr dirty="0" sz="800" spc="-5" i="1">
                <a:latin typeface="Trebuchet MS"/>
                <a:cs typeface="Trebuchet MS"/>
              </a:rPr>
              <a:t> </a:t>
            </a:r>
            <a:r>
              <a:rPr dirty="0" u="sng" sz="80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4"/>
              </a:rPr>
              <a:t>Organic</a:t>
            </a:r>
            <a:r>
              <a:rPr dirty="0" u="sng" sz="800" spc="-5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4"/>
              </a:rPr>
              <a:t> </a:t>
            </a:r>
            <a:r>
              <a:rPr dirty="0" u="sng" sz="80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4"/>
              </a:rPr>
              <a:t>vs</a:t>
            </a:r>
            <a:r>
              <a:rPr dirty="0" u="sng" sz="800" spc="-5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4"/>
              </a:rPr>
              <a:t> </a:t>
            </a:r>
            <a:r>
              <a:rPr dirty="0" u="sng" sz="800" spc="-1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4"/>
              </a:rPr>
              <a:t>Synthetic</a:t>
            </a:r>
            <a:r>
              <a:rPr dirty="0" u="sng" sz="800" spc="-5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4"/>
              </a:rPr>
              <a:t> </a:t>
            </a:r>
            <a:r>
              <a:rPr dirty="0" u="sng" sz="800" spc="-1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4"/>
              </a:rPr>
              <a:t>Fertilizers:</a:t>
            </a:r>
            <a:r>
              <a:rPr dirty="0" u="sng" sz="80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4"/>
              </a:rPr>
              <a:t> How</a:t>
            </a:r>
            <a:r>
              <a:rPr dirty="0" u="sng" sz="800" spc="-5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4"/>
              </a:rPr>
              <a:t> </a:t>
            </a:r>
            <a:r>
              <a:rPr dirty="0" u="sng" sz="800" spc="-2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4"/>
              </a:rPr>
              <a:t>They</a:t>
            </a:r>
            <a:r>
              <a:rPr dirty="0" sz="800" spc="-20" i="1">
                <a:solidFill>
                  <a:srgbClr val="0000FF"/>
                </a:solidFill>
                <a:latin typeface="Trebuchet MS"/>
                <a:cs typeface="Trebuchet MS"/>
              </a:rPr>
              <a:t> </a:t>
            </a:r>
            <a:r>
              <a:rPr dirty="0" u="sng" sz="80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4"/>
              </a:rPr>
              <a:t>Impact</a:t>
            </a:r>
            <a:r>
              <a:rPr dirty="0" u="sng" sz="800" spc="-2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4"/>
              </a:rPr>
              <a:t> </a:t>
            </a:r>
            <a:r>
              <a:rPr dirty="0" u="sng" sz="80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4"/>
              </a:rPr>
              <a:t>the</a:t>
            </a:r>
            <a:r>
              <a:rPr dirty="0" u="sng" sz="800" spc="-15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4"/>
              </a:rPr>
              <a:t> </a:t>
            </a:r>
            <a:r>
              <a:rPr dirty="0" u="sng" sz="800" spc="-1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4"/>
              </a:rPr>
              <a:t>Healthiness</a:t>
            </a:r>
            <a:r>
              <a:rPr dirty="0" u="sng" sz="800" spc="-15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4"/>
              </a:rPr>
              <a:t> </a:t>
            </a:r>
            <a:r>
              <a:rPr dirty="0" u="sng" sz="80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4"/>
              </a:rPr>
              <a:t>of</a:t>
            </a:r>
            <a:r>
              <a:rPr dirty="0" u="sng" sz="800" spc="-2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4"/>
              </a:rPr>
              <a:t> </a:t>
            </a:r>
            <a:r>
              <a:rPr dirty="0" u="sng" sz="80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4"/>
              </a:rPr>
              <a:t>Y</a:t>
            </a:r>
            <a:r>
              <a:rPr dirty="0" u="sng" sz="800" spc="-15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4"/>
              </a:rPr>
              <a:t> </a:t>
            </a:r>
            <a:r>
              <a:rPr dirty="0" u="sng" sz="80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4"/>
              </a:rPr>
              <a:t>–</a:t>
            </a:r>
            <a:r>
              <a:rPr dirty="0" u="sng" sz="800" spc="-15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4"/>
              </a:rPr>
              <a:t> </a:t>
            </a:r>
            <a:r>
              <a:rPr dirty="0" u="sng" sz="80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4"/>
              </a:rPr>
              <a:t>Just</a:t>
            </a:r>
            <a:r>
              <a:rPr dirty="0" u="sng" sz="800" spc="-2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4"/>
              </a:rPr>
              <a:t> </a:t>
            </a:r>
            <a:r>
              <a:rPr dirty="0" u="sng" sz="80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4"/>
              </a:rPr>
              <a:t>Good</a:t>
            </a:r>
            <a:r>
              <a:rPr dirty="0" u="sng" sz="800" spc="-15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4"/>
              </a:rPr>
              <a:t> </a:t>
            </a:r>
            <a:r>
              <a:rPr dirty="0" u="sng" sz="800" spc="-2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4"/>
              </a:rPr>
              <a:t>Soil</a:t>
            </a:r>
            <a:endParaRPr sz="800">
              <a:latin typeface="Trebuchet MS"/>
              <a:cs typeface="Trebuchet MS"/>
            </a:endParaRPr>
          </a:p>
        </p:txBody>
      </p:sp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53700" y="2259037"/>
            <a:ext cx="5390299" cy="3608362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60"/>
              </a:lnSpc>
            </a:pPr>
            <a:r>
              <a:rPr dirty="0" spc="-10">
                <a:solidFill>
                  <a:srgbClr val="9AC43D"/>
                </a:solidFill>
              </a:rPr>
              <a:t>IPA-ADRION00239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ject 19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Π2.3.1_Προγράμματα</a:t>
            </a:r>
            <a:r>
              <a:rPr dirty="0" spc="-55"/>
              <a:t> </a:t>
            </a:r>
            <a:r>
              <a:rPr dirty="0"/>
              <a:t>ανάπτυξης</a:t>
            </a:r>
            <a:r>
              <a:rPr dirty="0" spc="-55"/>
              <a:t> </a:t>
            </a:r>
            <a:r>
              <a:rPr dirty="0"/>
              <a:t>ικανοτήτων</a:t>
            </a:r>
            <a:r>
              <a:rPr dirty="0" spc="-55"/>
              <a:t> </a:t>
            </a:r>
            <a:r>
              <a:rPr dirty="0"/>
              <a:t>και</a:t>
            </a:r>
            <a:r>
              <a:rPr dirty="0" spc="-50"/>
              <a:t> </a:t>
            </a:r>
            <a:r>
              <a:rPr dirty="0" spc="-10"/>
              <a:t>κατάρτισης</a:t>
            </a:r>
          </a:p>
        </p:txBody>
      </p:sp>
      <p:sp>
        <p:nvSpPr>
          <p:cNvPr id="2" name="object 2"/>
          <p:cNvSpPr/>
          <p:nvPr/>
        </p:nvSpPr>
        <p:spPr>
          <a:xfrm>
            <a:off x="3131845" y="548680"/>
            <a:ext cx="5977255" cy="0"/>
          </a:xfrm>
          <a:custGeom>
            <a:avLst/>
            <a:gdLst/>
            <a:ahLst/>
            <a:cxnLst/>
            <a:rect l="l" t="t" r="r" b="b"/>
            <a:pathLst>
              <a:path w="5977255" h="0">
                <a:moveTo>
                  <a:pt x="0" y="0"/>
                </a:moveTo>
                <a:lnTo>
                  <a:pt x="5976658" y="0"/>
                </a:lnTo>
              </a:path>
            </a:pathLst>
          </a:custGeom>
          <a:ln w="28575">
            <a:solidFill>
              <a:srgbClr val="30859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135469" y="1479269"/>
            <a:ext cx="2360930" cy="1065530"/>
          </a:xfrm>
          <a:prstGeom prst="rect">
            <a:avLst/>
          </a:prstGeom>
        </p:spPr>
        <p:txBody>
          <a:bodyPr wrap="square" lIns="0" tIns="152400" rIns="0" bIns="0" rtlCol="0" vert="horz">
            <a:spAutoFit/>
          </a:bodyPr>
          <a:lstStyle/>
          <a:p>
            <a:pPr marL="66040">
              <a:lnSpc>
                <a:spcPct val="100000"/>
              </a:lnSpc>
              <a:spcBef>
                <a:spcPts val="1200"/>
              </a:spcBef>
            </a:pPr>
            <a:r>
              <a:rPr dirty="0" sz="1600" b="1">
                <a:solidFill>
                  <a:srgbClr val="E36C09"/>
                </a:solidFill>
                <a:latin typeface="Trebuchet MS"/>
                <a:cs typeface="Trebuchet MS"/>
              </a:rPr>
              <a:t>,,ΠΟΙΟΤΗΤΑ</a:t>
            </a:r>
            <a:r>
              <a:rPr dirty="0" sz="1600" spc="-90" b="1">
                <a:solidFill>
                  <a:srgbClr val="E36C09"/>
                </a:solidFill>
                <a:latin typeface="Trebuchet MS"/>
                <a:cs typeface="Trebuchet MS"/>
              </a:rPr>
              <a:t> </a:t>
            </a:r>
            <a:r>
              <a:rPr dirty="0" sz="1600" spc="-10" b="1">
                <a:solidFill>
                  <a:srgbClr val="E36C09"/>
                </a:solidFill>
                <a:latin typeface="Trebuchet MS"/>
                <a:cs typeface="Trebuchet MS"/>
              </a:rPr>
              <a:t>ΕΔΑΦΟΥΣ,,</a:t>
            </a:r>
            <a:endParaRPr sz="1600">
              <a:latin typeface="Trebuchet MS"/>
              <a:cs typeface="Trebuchet MS"/>
            </a:endParaRPr>
          </a:p>
          <a:p>
            <a:pPr marL="12700" marR="5080">
              <a:lnSpc>
                <a:spcPct val="150000"/>
              </a:lnSpc>
              <a:spcBef>
                <a:spcPts val="130"/>
              </a:spcBef>
              <a:tabLst>
                <a:tab pos="851535" algn="l"/>
                <a:tab pos="1242060" algn="l"/>
                <a:tab pos="1513840" algn="l"/>
              </a:tabLst>
            </a:pPr>
            <a:r>
              <a:rPr dirty="0" sz="1400" spc="-10" b="1">
                <a:latin typeface="Trebuchet MS"/>
                <a:cs typeface="Trebuchet MS"/>
              </a:rPr>
              <a:t>ορίζεται</a:t>
            </a:r>
            <a:r>
              <a:rPr dirty="0" sz="1400" b="1">
                <a:latin typeface="Trebuchet MS"/>
                <a:cs typeface="Trebuchet MS"/>
              </a:rPr>
              <a:t>	</a:t>
            </a:r>
            <a:r>
              <a:rPr dirty="0" sz="1400" spc="-25" b="1">
                <a:latin typeface="Trebuchet MS"/>
                <a:cs typeface="Trebuchet MS"/>
              </a:rPr>
              <a:t>ως</a:t>
            </a:r>
            <a:r>
              <a:rPr dirty="0" sz="1400" b="1">
                <a:latin typeface="Trebuchet MS"/>
                <a:cs typeface="Trebuchet MS"/>
              </a:rPr>
              <a:t>	</a:t>
            </a:r>
            <a:r>
              <a:rPr dirty="0" sz="1400" spc="-50" b="1">
                <a:latin typeface="Trebuchet MS"/>
                <a:cs typeface="Trebuchet MS"/>
              </a:rPr>
              <a:t>η</a:t>
            </a:r>
            <a:r>
              <a:rPr dirty="0" sz="1400" b="1">
                <a:latin typeface="Trebuchet MS"/>
                <a:cs typeface="Trebuchet MS"/>
              </a:rPr>
              <a:t>	</a:t>
            </a:r>
            <a:r>
              <a:rPr dirty="0" sz="1400" spc="-10" b="1">
                <a:latin typeface="Trebuchet MS"/>
                <a:cs typeface="Trebuchet MS"/>
              </a:rPr>
              <a:t>ικανότητα </a:t>
            </a:r>
            <a:r>
              <a:rPr dirty="0" sz="1400" b="1">
                <a:latin typeface="Trebuchet MS"/>
                <a:cs typeface="Trebuchet MS"/>
              </a:rPr>
              <a:t>του</a:t>
            </a:r>
            <a:r>
              <a:rPr dirty="0" sz="1400" spc="200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εδάφους</a:t>
            </a:r>
            <a:r>
              <a:rPr dirty="0" sz="1400" spc="204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να</a:t>
            </a:r>
            <a:r>
              <a:rPr dirty="0" sz="1400" spc="204" b="1">
                <a:latin typeface="Trebuchet MS"/>
                <a:cs typeface="Trebuchet MS"/>
              </a:rPr>
              <a:t> </a:t>
            </a:r>
            <a:r>
              <a:rPr dirty="0" sz="1400" spc="-10" b="1">
                <a:latin typeface="Trebuchet MS"/>
                <a:cs typeface="Trebuchet MS"/>
              </a:rPr>
              <a:t>λειτουργεί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5469" y="2946097"/>
            <a:ext cx="1358900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10" b="1">
                <a:latin typeface="Trebuchet MS"/>
                <a:cs typeface="Trebuchet MS"/>
              </a:rPr>
              <a:t>οικοσυστήματος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35469" y="2519378"/>
            <a:ext cx="2360930" cy="985519"/>
          </a:xfrm>
          <a:prstGeom prst="rect">
            <a:avLst/>
          </a:prstGeom>
        </p:spPr>
        <p:txBody>
          <a:bodyPr wrap="square" lIns="0" tIns="119380" rIns="0" bIns="0" rtlCol="0" vert="horz">
            <a:spAutoFit/>
          </a:bodyPr>
          <a:lstStyle/>
          <a:p>
            <a:pPr algn="r" marR="5080">
              <a:lnSpc>
                <a:spcPct val="100000"/>
              </a:lnSpc>
              <a:spcBef>
                <a:spcPts val="940"/>
              </a:spcBef>
              <a:tabLst>
                <a:tab pos="715645" algn="l"/>
                <a:tab pos="1294130" algn="l"/>
                <a:tab pos="2047239" algn="l"/>
              </a:tabLst>
            </a:pPr>
            <a:r>
              <a:rPr dirty="0" sz="1400" spc="-10" b="1">
                <a:latin typeface="Trebuchet MS"/>
                <a:cs typeface="Trebuchet MS"/>
              </a:rPr>
              <a:t>εντός</a:t>
            </a:r>
            <a:r>
              <a:rPr dirty="0" sz="1400" b="1">
                <a:latin typeface="Trebuchet MS"/>
                <a:cs typeface="Trebuchet MS"/>
              </a:rPr>
              <a:t>	</a:t>
            </a:r>
            <a:r>
              <a:rPr dirty="0" sz="1400" spc="-25" b="1">
                <a:latin typeface="Trebuchet MS"/>
                <a:cs typeface="Trebuchet MS"/>
              </a:rPr>
              <a:t>των</a:t>
            </a:r>
            <a:r>
              <a:rPr dirty="0" sz="1400" b="1">
                <a:latin typeface="Trebuchet MS"/>
                <a:cs typeface="Trebuchet MS"/>
              </a:rPr>
              <a:t>	</a:t>
            </a:r>
            <a:r>
              <a:rPr dirty="0" sz="1400" spc="-20" b="1">
                <a:latin typeface="Trebuchet MS"/>
                <a:cs typeface="Trebuchet MS"/>
              </a:rPr>
              <a:t>ορίων</a:t>
            </a:r>
            <a:r>
              <a:rPr dirty="0" sz="1400" b="1">
                <a:latin typeface="Trebuchet MS"/>
                <a:cs typeface="Trebuchet MS"/>
              </a:rPr>
              <a:t>	</a:t>
            </a:r>
            <a:r>
              <a:rPr dirty="0" sz="1400" spc="-25" b="1">
                <a:latin typeface="Trebuchet MS"/>
                <a:cs typeface="Trebuchet MS"/>
              </a:rPr>
              <a:t>του</a:t>
            </a:r>
            <a:endParaRPr sz="1400">
              <a:latin typeface="Trebuchet MS"/>
              <a:cs typeface="Trebuchet MS"/>
            </a:endParaRPr>
          </a:p>
          <a:p>
            <a:pPr algn="r" marR="5715">
              <a:lnSpc>
                <a:spcPct val="100000"/>
              </a:lnSpc>
              <a:spcBef>
                <a:spcPts val="840"/>
              </a:spcBef>
              <a:tabLst>
                <a:tab pos="471170" algn="l"/>
              </a:tabLst>
            </a:pPr>
            <a:r>
              <a:rPr dirty="0" sz="1400" spc="-25" b="1">
                <a:latin typeface="Trebuchet MS"/>
                <a:cs typeface="Trebuchet MS"/>
              </a:rPr>
              <a:t>και</a:t>
            </a:r>
            <a:r>
              <a:rPr dirty="0" sz="1400" b="1">
                <a:latin typeface="Trebuchet MS"/>
                <a:cs typeface="Trebuchet MS"/>
              </a:rPr>
              <a:t>	</a:t>
            </a:r>
            <a:r>
              <a:rPr dirty="0" sz="1400" spc="-25" b="1">
                <a:latin typeface="Trebuchet MS"/>
                <a:cs typeface="Trebuchet MS"/>
              </a:rPr>
              <a:t>των</a:t>
            </a:r>
            <a:endParaRPr sz="1400">
              <a:latin typeface="Trebuchet MS"/>
              <a:cs typeface="Trebuchet MS"/>
            </a:endParaRPr>
          </a:p>
          <a:p>
            <a:pPr algn="r" marR="5080">
              <a:lnSpc>
                <a:spcPct val="100000"/>
              </a:lnSpc>
              <a:spcBef>
                <a:spcPts val="840"/>
              </a:spcBef>
              <a:tabLst>
                <a:tab pos="625475" algn="l"/>
              </a:tabLst>
            </a:pPr>
            <a:r>
              <a:rPr dirty="0" sz="1400" spc="-20" b="1">
                <a:latin typeface="Trebuchet MS"/>
                <a:cs typeface="Trebuchet MS"/>
              </a:rPr>
              <a:t>ώστε</a:t>
            </a:r>
            <a:r>
              <a:rPr dirty="0" sz="1400" b="1">
                <a:latin typeface="Trebuchet MS"/>
                <a:cs typeface="Trebuchet MS"/>
              </a:rPr>
              <a:t>	</a:t>
            </a:r>
            <a:r>
              <a:rPr dirty="0" sz="1400" spc="-25" b="1">
                <a:latin typeface="Trebuchet MS"/>
                <a:cs typeface="Trebuchet MS"/>
              </a:rPr>
              <a:t>να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922622" y="2638793"/>
            <a:ext cx="1830705" cy="2692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600" b="1">
                <a:solidFill>
                  <a:srgbClr val="4F6128"/>
                </a:solidFill>
                <a:latin typeface="Trebuchet MS"/>
                <a:cs typeface="Trebuchet MS"/>
              </a:rPr>
              <a:t>,,ΥΓΕΙΑ</a:t>
            </a:r>
            <a:r>
              <a:rPr dirty="0" sz="1600" spc="-40" b="1">
                <a:solidFill>
                  <a:srgbClr val="4F6128"/>
                </a:solidFill>
                <a:latin typeface="Trebuchet MS"/>
                <a:cs typeface="Trebuchet MS"/>
              </a:rPr>
              <a:t> </a:t>
            </a:r>
            <a:r>
              <a:rPr dirty="0" sz="1600" spc="-10" b="1">
                <a:solidFill>
                  <a:srgbClr val="4F6128"/>
                </a:solidFill>
                <a:latin typeface="Trebuchet MS"/>
                <a:cs typeface="Trebuchet MS"/>
              </a:rPr>
              <a:t>ΕΔΑΦΟΥΣ,,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975320" y="3005305"/>
            <a:ext cx="909955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b="1">
                <a:latin typeface="Trebuchet MS"/>
                <a:cs typeface="Trebuchet MS"/>
              </a:rPr>
              <a:t>τη</a:t>
            </a:r>
            <a:r>
              <a:rPr dirty="0" sz="1400" spc="60" b="1">
                <a:latin typeface="Trebuchet MS"/>
                <a:cs typeface="Trebuchet MS"/>
              </a:rPr>
              <a:t>  </a:t>
            </a:r>
            <a:r>
              <a:rPr dirty="0" sz="1400" spc="-10" b="1">
                <a:latin typeface="Trebuchet MS"/>
                <a:cs typeface="Trebuchet MS"/>
              </a:rPr>
              <a:t>διαρκή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35469" y="3159457"/>
            <a:ext cx="1327785" cy="6654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50000"/>
              </a:lnSpc>
              <a:spcBef>
                <a:spcPts val="100"/>
              </a:spcBef>
              <a:tabLst>
                <a:tab pos="958215" algn="l"/>
                <a:tab pos="1023619" algn="l"/>
              </a:tabLst>
            </a:pPr>
            <a:r>
              <a:rPr dirty="0" sz="1400" spc="-10" b="1">
                <a:latin typeface="Trebuchet MS"/>
                <a:cs typeface="Trebuchet MS"/>
              </a:rPr>
              <a:t>χρήσεων</a:t>
            </a:r>
            <a:r>
              <a:rPr dirty="0" sz="1400" b="1">
                <a:latin typeface="Trebuchet MS"/>
                <a:cs typeface="Trebuchet MS"/>
              </a:rPr>
              <a:t>	</a:t>
            </a:r>
            <a:r>
              <a:rPr dirty="0" sz="1400" spc="-20" b="1">
                <a:latin typeface="Trebuchet MS"/>
                <a:cs typeface="Trebuchet MS"/>
              </a:rPr>
              <a:t>γης, </a:t>
            </a:r>
            <a:r>
              <a:rPr dirty="0" sz="1400" spc="-10" b="1">
                <a:latin typeface="Trebuchet MS"/>
                <a:cs typeface="Trebuchet MS"/>
              </a:rPr>
              <a:t>διατηρεί</a:t>
            </a:r>
            <a:r>
              <a:rPr dirty="0" sz="1400" b="1">
                <a:latin typeface="Trebuchet MS"/>
                <a:cs typeface="Trebuchet MS"/>
              </a:rPr>
              <a:t>		</a:t>
            </a:r>
            <a:r>
              <a:rPr dirty="0" sz="1400" spc="-25" b="1">
                <a:latin typeface="Trebuchet MS"/>
                <a:cs typeface="Trebuchet MS"/>
              </a:rPr>
              <a:t>τη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652872" y="3586178"/>
            <a:ext cx="843280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10" b="1">
                <a:latin typeface="Trebuchet MS"/>
                <a:cs typeface="Trebuchet MS"/>
              </a:rPr>
              <a:t>βιολογική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35469" y="3799537"/>
            <a:ext cx="1487805" cy="1305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50000"/>
              </a:lnSpc>
              <a:spcBef>
                <a:spcPts val="100"/>
              </a:spcBef>
            </a:pPr>
            <a:r>
              <a:rPr dirty="0" sz="1400" spc="-10" b="1">
                <a:latin typeface="Trebuchet MS"/>
                <a:cs typeface="Trebuchet MS"/>
              </a:rPr>
              <a:t>παραγωγικότητα, διασφαλίζει περιβαλλοντική </a:t>
            </a:r>
            <a:r>
              <a:rPr dirty="0" sz="1400" b="1">
                <a:latin typeface="Trebuchet MS"/>
                <a:cs typeface="Trebuchet MS"/>
              </a:rPr>
              <a:t>και</a:t>
            </a:r>
            <a:r>
              <a:rPr dirty="0" sz="1400" spc="40" b="1">
                <a:latin typeface="Trebuchet MS"/>
                <a:cs typeface="Trebuchet MS"/>
              </a:rPr>
              <a:t>  </a:t>
            </a:r>
            <a:r>
              <a:rPr dirty="0" sz="1400" b="1">
                <a:latin typeface="Trebuchet MS"/>
                <a:cs typeface="Trebuchet MS"/>
              </a:rPr>
              <a:t>να</a:t>
            </a:r>
            <a:r>
              <a:rPr dirty="0" sz="1400" spc="40" b="1">
                <a:latin typeface="Trebuchet MS"/>
                <a:cs typeface="Trebuchet MS"/>
              </a:rPr>
              <a:t>  </a:t>
            </a:r>
            <a:r>
              <a:rPr dirty="0" sz="1400" spc="-10" b="1">
                <a:latin typeface="Trebuchet MS"/>
                <a:cs typeface="Trebuchet MS"/>
              </a:rPr>
              <a:t>προάγει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186859" y="3799537"/>
            <a:ext cx="309245" cy="6654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 indent="82550">
              <a:lnSpc>
                <a:spcPct val="150000"/>
              </a:lnSpc>
              <a:spcBef>
                <a:spcPts val="100"/>
              </a:spcBef>
            </a:pPr>
            <a:r>
              <a:rPr dirty="0" sz="1400" spc="-25" b="1">
                <a:latin typeface="Trebuchet MS"/>
                <a:cs typeface="Trebuchet MS"/>
              </a:rPr>
              <a:t>να την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616472" y="4439617"/>
            <a:ext cx="880110" cy="6654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 indent="113030">
              <a:lnSpc>
                <a:spcPct val="150000"/>
              </a:lnSpc>
              <a:spcBef>
                <a:spcPts val="100"/>
              </a:spcBef>
            </a:pPr>
            <a:r>
              <a:rPr dirty="0" sz="1400" spc="-10" b="1">
                <a:latin typeface="Trebuchet MS"/>
                <a:cs typeface="Trebuchet MS"/>
              </a:rPr>
              <a:t>ποιότητα </a:t>
            </a:r>
            <a:r>
              <a:rPr dirty="0" sz="1400" b="1">
                <a:latin typeface="Trebuchet MS"/>
                <a:cs typeface="Trebuchet MS"/>
              </a:rPr>
              <a:t>την</a:t>
            </a:r>
            <a:r>
              <a:rPr dirty="0" sz="1400" spc="495" b="1">
                <a:latin typeface="Trebuchet MS"/>
                <a:cs typeface="Trebuchet MS"/>
              </a:rPr>
              <a:t> </a:t>
            </a:r>
            <a:r>
              <a:rPr dirty="0" sz="1400" spc="-10" b="1">
                <a:latin typeface="Trebuchet MS"/>
                <a:cs typeface="Trebuchet MS"/>
              </a:rPr>
              <a:t>υγεία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738975" y="2898625"/>
            <a:ext cx="2146935" cy="1945639"/>
          </a:xfrm>
          <a:prstGeom prst="rect">
            <a:avLst/>
          </a:prstGeom>
        </p:spPr>
        <p:txBody>
          <a:bodyPr wrap="square" lIns="0" tIns="119380" rIns="0" bIns="0" rtlCol="0" vert="horz">
            <a:spAutoFit/>
          </a:bodyPr>
          <a:lstStyle/>
          <a:p>
            <a:pPr algn="just" marL="12700">
              <a:lnSpc>
                <a:spcPct val="100000"/>
              </a:lnSpc>
              <a:spcBef>
                <a:spcPts val="940"/>
              </a:spcBef>
            </a:pPr>
            <a:r>
              <a:rPr dirty="0" sz="1400" b="1">
                <a:latin typeface="Trebuchet MS"/>
                <a:cs typeface="Trebuchet MS"/>
              </a:rPr>
              <a:t>ορίζεται</a:t>
            </a:r>
            <a:r>
              <a:rPr dirty="0" sz="1400" spc="45" b="1">
                <a:latin typeface="Trebuchet MS"/>
                <a:cs typeface="Trebuchet MS"/>
              </a:rPr>
              <a:t>  </a:t>
            </a:r>
            <a:r>
              <a:rPr dirty="0" sz="1400" spc="-25" b="1">
                <a:latin typeface="Trebuchet MS"/>
                <a:cs typeface="Trebuchet MS"/>
              </a:rPr>
              <a:t>από</a:t>
            </a:r>
            <a:endParaRPr sz="1400">
              <a:latin typeface="Trebuchet MS"/>
              <a:cs typeface="Trebuchet MS"/>
            </a:endParaRPr>
          </a:p>
          <a:p>
            <a:pPr algn="just" marL="12700" marR="5080">
              <a:lnSpc>
                <a:spcPct val="150000"/>
              </a:lnSpc>
            </a:pPr>
            <a:r>
              <a:rPr dirty="0" sz="1400" b="1">
                <a:latin typeface="Trebuchet MS"/>
                <a:cs typeface="Trebuchet MS"/>
              </a:rPr>
              <a:t>ικανότητά</a:t>
            </a:r>
            <a:r>
              <a:rPr dirty="0" sz="1400" spc="355" b="1">
                <a:latin typeface="Trebuchet MS"/>
                <a:cs typeface="Trebuchet MS"/>
              </a:rPr>
              <a:t>    </a:t>
            </a:r>
            <a:r>
              <a:rPr dirty="0" sz="1400" b="1">
                <a:latin typeface="Trebuchet MS"/>
                <a:cs typeface="Trebuchet MS"/>
              </a:rPr>
              <a:t>του</a:t>
            </a:r>
            <a:r>
              <a:rPr dirty="0" sz="1400" spc="355" b="1">
                <a:latin typeface="Trebuchet MS"/>
                <a:cs typeface="Trebuchet MS"/>
              </a:rPr>
              <a:t>    </a:t>
            </a:r>
            <a:r>
              <a:rPr dirty="0" sz="1400" spc="-25" b="1">
                <a:latin typeface="Trebuchet MS"/>
                <a:cs typeface="Trebuchet MS"/>
              </a:rPr>
              <a:t>να </a:t>
            </a:r>
            <a:r>
              <a:rPr dirty="0" sz="1400" b="1">
                <a:latin typeface="Trebuchet MS"/>
                <a:cs typeface="Trebuchet MS"/>
              </a:rPr>
              <a:t>λειτουργεί</a:t>
            </a:r>
            <a:r>
              <a:rPr dirty="0" sz="1400" spc="285" b="1">
                <a:latin typeface="Trebuchet MS"/>
                <a:cs typeface="Trebuchet MS"/>
              </a:rPr>
              <a:t>    </a:t>
            </a:r>
            <a:r>
              <a:rPr dirty="0" sz="1400" b="1">
                <a:latin typeface="Trebuchet MS"/>
                <a:cs typeface="Trebuchet MS"/>
              </a:rPr>
              <a:t>ως</a:t>
            </a:r>
            <a:r>
              <a:rPr dirty="0" sz="1400" spc="290" b="1">
                <a:latin typeface="Trebuchet MS"/>
                <a:cs typeface="Trebuchet MS"/>
              </a:rPr>
              <a:t>    </a:t>
            </a:r>
            <a:r>
              <a:rPr dirty="0" sz="1400" spc="-25" b="1">
                <a:latin typeface="Trebuchet MS"/>
                <a:cs typeface="Trebuchet MS"/>
              </a:rPr>
              <a:t>ένα </a:t>
            </a:r>
            <a:r>
              <a:rPr dirty="0" sz="1400" spc="-10" b="1">
                <a:latin typeface="Trebuchet MS"/>
                <a:cs typeface="Trebuchet MS"/>
              </a:rPr>
              <a:t>ζωτικό,</a:t>
            </a:r>
            <a:endParaRPr sz="1400">
              <a:latin typeface="Trebuchet MS"/>
              <a:cs typeface="Trebuchet MS"/>
            </a:endParaRPr>
          </a:p>
          <a:p>
            <a:pPr algn="just" marL="12700" marR="1026794">
              <a:lnSpc>
                <a:spcPct val="150000"/>
              </a:lnSpc>
            </a:pPr>
            <a:r>
              <a:rPr dirty="0" sz="1400" spc="-10" b="1">
                <a:latin typeface="Trebuchet MS"/>
                <a:cs typeface="Trebuchet MS"/>
              </a:rPr>
              <a:t>οικοσύστημα </a:t>
            </a:r>
            <a:r>
              <a:rPr dirty="0" sz="1400" b="1">
                <a:latin typeface="Trebuchet MS"/>
                <a:cs typeface="Trebuchet MS"/>
              </a:rPr>
              <a:t>συντηρεί</a:t>
            </a:r>
            <a:r>
              <a:rPr dirty="0" sz="1400" spc="215" b="1">
                <a:latin typeface="Trebuchet MS"/>
                <a:cs typeface="Trebuchet MS"/>
              </a:rPr>
              <a:t>  </a:t>
            </a:r>
            <a:r>
              <a:rPr dirty="0" sz="1400" spc="-25" b="1">
                <a:latin typeface="Trebuchet MS"/>
                <a:cs typeface="Trebuchet MS"/>
              </a:rPr>
              <a:t>τα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008722" y="3858745"/>
            <a:ext cx="876935" cy="985519"/>
          </a:xfrm>
          <a:prstGeom prst="rect">
            <a:avLst/>
          </a:prstGeom>
        </p:spPr>
        <p:txBody>
          <a:bodyPr wrap="square" lIns="0" tIns="119380" rIns="0" bIns="0" rtlCol="0" vert="horz">
            <a:spAutoFit/>
          </a:bodyPr>
          <a:lstStyle/>
          <a:p>
            <a:pPr algn="r" marR="5080">
              <a:lnSpc>
                <a:spcPct val="100000"/>
              </a:lnSpc>
              <a:spcBef>
                <a:spcPts val="940"/>
              </a:spcBef>
            </a:pPr>
            <a:r>
              <a:rPr dirty="0" sz="1400" spc="-10" b="1">
                <a:latin typeface="Trebuchet MS"/>
                <a:cs typeface="Trebuchet MS"/>
              </a:rPr>
              <a:t>ζωντανό</a:t>
            </a:r>
            <a:endParaRPr sz="1400">
              <a:latin typeface="Trebuchet MS"/>
              <a:cs typeface="Trebuchet MS"/>
            </a:endParaRPr>
          </a:p>
          <a:p>
            <a:pPr algn="r" marR="5080">
              <a:lnSpc>
                <a:spcPct val="100000"/>
              </a:lnSpc>
              <a:spcBef>
                <a:spcPts val="840"/>
              </a:spcBef>
            </a:pPr>
            <a:r>
              <a:rPr dirty="0" sz="1400" spc="-25" b="1">
                <a:latin typeface="Trebuchet MS"/>
                <a:cs typeface="Trebuchet MS"/>
              </a:rPr>
              <a:t>που</a:t>
            </a:r>
            <a:endParaRPr sz="1400">
              <a:latin typeface="Trebuchet MS"/>
              <a:cs typeface="Trebuchet MS"/>
            </a:endParaRPr>
          </a:p>
          <a:p>
            <a:pPr algn="r" marR="5080">
              <a:lnSpc>
                <a:spcPct val="100000"/>
              </a:lnSpc>
              <a:spcBef>
                <a:spcPts val="840"/>
              </a:spcBef>
              <a:tabLst>
                <a:tab pos="661670" algn="l"/>
              </a:tabLst>
            </a:pPr>
            <a:r>
              <a:rPr dirty="0" sz="1400" spc="-10" b="1">
                <a:latin typeface="Trebuchet MS"/>
                <a:cs typeface="Trebuchet MS"/>
              </a:rPr>
              <a:t>φυτά,</a:t>
            </a:r>
            <a:r>
              <a:rPr dirty="0" sz="1400" b="1">
                <a:latin typeface="Trebuchet MS"/>
                <a:cs typeface="Trebuchet MS"/>
              </a:rPr>
              <a:t>	</a:t>
            </a:r>
            <a:r>
              <a:rPr dirty="0" sz="1400" spc="-25" b="1">
                <a:latin typeface="Trebuchet MS"/>
                <a:cs typeface="Trebuchet MS"/>
              </a:rPr>
              <a:t>τα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738975" y="4925545"/>
            <a:ext cx="1873885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b="1">
                <a:latin typeface="Trebuchet MS"/>
                <a:cs typeface="Trebuchet MS"/>
              </a:rPr>
              <a:t>ζώα</a:t>
            </a:r>
            <a:r>
              <a:rPr dirty="0" sz="1400" spc="-25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και</a:t>
            </a:r>
            <a:r>
              <a:rPr dirty="0" sz="1400" spc="-20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τον</a:t>
            </a:r>
            <a:r>
              <a:rPr dirty="0" sz="1400" spc="-20" b="1">
                <a:latin typeface="Trebuchet MS"/>
                <a:cs typeface="Trebuchet MS"/>
              </a:rPr>
              <a:t> </a:t>
            </a:r>
            <a:r>
              <a:rPr dirty="0" sz="1400" spc="-10" b="1">
                <a:latin typeface="Trebuchet MS"/>
                <a:cs typeface="Trebuchet MS"/>
              </a:rPr>
              <a:t>άνθρωπο.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35469" y="5186377"/>
            <a:ext cx="2210435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b="1">
                <a:latin typeface="Trebuchet MS"/>
                <a:cs typeface="Trebuchet MS"/>
              </a:rPr>
              <a:t>των</a:t>
            </a:r>
            <a:r>
              <a:rPr dirty="0" sz="1400" spc="-35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φυτών</a:t>
            </a:r>
            <a:r>
              <a:rPr dirty="0" sz="1400" spc="-30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και</a:t>
            </a:r>
            <a:r>
              <a:rPr dirty="0" sz="1400" spc="-35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των</a:t>
            </a:r>
            <a:r>
              <a:rPr dirty="0" sz="1400" spc="-30" b="1">
                <a:latin typeface="Trebuchet MS"/>
                <a:cs typeface="Trebuchet MS"/>
              </a:rPr>
              <a:t> </a:t>
            </a:r>
            <a:r>
              <a:rPr dirty="0" sz="1400" spc="-10" b="1">
                <a:latin typeface="Trebuchet MS"/>
                <a:cs typeface="Trebuchet MS"/>
              </a:rPr>
              <a:t>ζώων.</a:t>
            </a:r>
            <a:endParaRPr sz="1400">
              <a:latin typeface="Trebuchet MS"/>
              <a:cs typeface="Trebuchet MS"/>
            </a:endParaRPr>
          </a:p>
        </p:txBody>
      </p:sp>
      <p:pic>
        <p:nvPicPr>
          <p:cNvPr id="17" name="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37410" y="1629803"/>
            <a:ext cx="4876799" cy="4876800"/>
          </a:xfrm>
          <a:prstGeom prst="rect">
            <a:avLst/>
          </a:prstGeom>
        </p:spPr>
      </p:pic>
      <p:sp>
        <p:nvSpPr>
          <p:cNvPr id="18" name="object 18"/>
          <p:cNvSpPr txBox="1"/>
          <p:nvPr/>
        </p:nvSpPr>
        <p:spPr>
          <a:xfrm>
            <a:off x="4078757" y="3807434"/>
            <a:ext cx="90424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225" b="1" i="1">
                <a:latin typeface="Arial"/>
                <a:cs typeface="Arial"/>
              </a:rPr>
              <a:t>ΣΥΓΚΡΙΣΗ</a:t>
            </a:r>
            <a:endParaRPr sz="1800">
              <a:latin typeface="Arial"/>
              <a:cs typeface="Arial"/>
            </a:endParaRPr>
          </a:p>
        </p:txBody>
      </p:sp>
      <p:sp>
        <p:nvSpPr>
          <p:cNvPr id="20" name="object 20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60"/>
              </a:lnSpc>
            </a:pPr>
            <a:r>
              <a:rPr dirty="0" spc="-10">
                <a:solidFill>
                  <a:srgbClr val="9AC43D"/>
                </a:solidFill>
              </a:rPr>
              <a:t>IPA-ADRION00239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Π2.3.1_Προγράμματα</a:t>
            </a:r>
            <a:r>
              <a:rPr dirty="0" spc="-55"/>
              <a:t> </a:t>
            </a:r>
            <a:r>
              <a:rPr dirty="0"/>
              <a:t>ανάπτυξης</a:t>
            </a:r>
            <a:r>
              <a:rPr dirty="0" spc="-55"/>
              <a:t> </a:t>
            </a:r>
            <a:r>
              <a:rPr dirty="0"/>
              <a:t>ικανοτήτων</a:t>
            </a:r>
            <a:r>
              <a:rPr dirty="0" spc="-55"/>
              <a:t> </a:t>
            </a:r>
            <a:r>
              <a:rPr dirty="0"/>
              <a:t>και</a:t>
            </a:r>
            <a:r>
              <a:rPr dirty="0" spc="-50"/>
              <a:t> </a:t>
            </a:r>
            <a:r>
              <a:rPr dirty="0" spc="-10"/>
              <a:t>κατάρτισης</a:t>
            </a:r>
          </a:p>
        </p:txBody>
      </p:sp>
      <p:sp>
        <p:nvSpPr>
          <p:cNvPr id="3" name="object 3"/>
          <p:cNvSpPr/>
          <p:nvPr/>
        </p:nvSpPr>
        <p:spPr>
          <a:xfrm>
            <a:off x="3131845" y="548680"/>
            <a:ext cx="5977255" cy="0"/>
          </a:xfrm>
          <a:custGeom>
            <a:avLst/>
            <a:gdLst/>
            <a:ahLst/>
            <a:cxnLst/>
            <a:rect l="l" t="t" r="r" b="b"/>
            <a:pathLst>
              <a:path w="5977255" h="0">
                <a:moveTo>
                  <a:pt x="0" y="0"/>
                </a:moveTo>
                <a:lnTo>
                  <a:pt x="5976658" y="0"/>
                </a:lnTo>
              </a:path>
            </a:pathLst>
          </a:custGeom>
          <a:ln w="28575">
            <a:solidFill>
              <a:srgbClr val="30859C"/>
            </a:solidFill>
          </a:ln>
        </p:spPr>
        <p:txBody>
          <a:bodyPr wrap="square" lIns="0" tIns="0" rIns="0" bIns="0" rtlCol="0"/>
          <a:lstStyle/>
          <a:p/>
        </p:txBody>
      </p:sp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79714" y="1629803"/>
            <a:ext cx="4876800" cy="4876800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203375" y="4172356"/>
            <a:ext cx="8731885" cy="1397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296545" marR="5080" indent="-283845">
              <a:lnSpc>
                <a:spcPct val="150000"/>
              </a:lnSpc>
              <a:spcBef>
                <a:spcPts val="100"/>
              </a:spcBef>
              <a:buFont typeface="Segoe UI Symbol"/>
              <a:buChar char="✓"/>
              <a:tabLst>
                <a:tab pos="298450" algn="l"/>
              </a:tabLst>
            </a:pPr>
            <a:r>
              <a:rPr dirty="0" sz="1200">
                <a:latin typeface="Trebuchet MS"/>
                <a:cs typeface="Trebuchet MS"/>
              </a:rPr>
              <a:t>Στην</a:t>
            </a:r>
            <a:r>
              <a:rPr dirty="0" sz="1200" spc="-1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ουσία,</a:t>
            </a:r>
            <a:r>
              <a:rPr dirty="0" sz="1200" spc="-1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η</a:t>
            </a:r>
            <a:r>
              <a:rPr dirty="0" sz="1200" spc="-1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υγεία/ποιότητα</a:t>
            </a:r>
            <a:r>
              <a:rPr dirty="0" sz="1200" spc="-1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του</a:t>
            </a:r>
            <a:r>
              <a:rPr dirty="0" sz="1200" spc="-1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εδάφους</a:t>
            </a:r>
            <a:r>
              <a:rPr dirty="0" sz="1200" spc="-1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αφορά</a:t>
            </a:r>
            <a:r>
              <a:rPr dirty="0" sz="1200" spc="-1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τη</a:t>
            </a:r>
            <a:r>
              <a:rPr dirty="0" sz="1200" spc="-1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βελτιστοποίηση</a:t>
            </a:r>
            <a:r>
              <a:rPr dirty="0" sz="1200" spc="-1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της</a:t>
            </a:r>
            <a:r>
              <a:rPr dirty="0" sz="1200" spc="-1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ικανότητάς</a:t>
            </a:r>
            <a:r>
              <a:rPr dirty="0" sz="1200" spc="-1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του</a:t>
            </a:r>
            <a:r>
              <a:rPr dirty="0" sz="1200" spc="-1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να</a:t>
            </a:r>
            <a:r>
              <a:rPr dirty="0" sz="1200" spc="-1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επιτελεί</a:t>
            </a:r>
            <a:r>
              <a:rPr dirty="0" sz="1200" spc="-1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τις</a:t>
            </a:r>
            <a:r>
              <a:rPr dirty="0" sz="1200" spc="-1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λειτουργίες</a:t>
            </a:r>
            <a:r>
              <a:rPr dirty="0" sz="1200" spc="-1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του</a:t>
            </a:r>
            <a:r>
              <a:rPr dirty="0" sz="1200" spc="-10">
                <a:latin typeface="Trebuchet MS"/>
                <a:cs typeface="Trebuchet MS"/>
              </a:rPr>
              <a:t> </a:t>
            </a:r>
            <a:r>
              <a:rPr dirty="0" sz="1200" spc="-50">
                <a:latin typeface="Trebuchet MS"/>
                <a:cs typeface="Trebuchet MS"/>
              </a:rPr>
              <a:t>— </a:t>
            </a:r>
            <a:r>
              <a:rPr dirty="0" sz="1200" spc="-50">
                <a:latin typeface="Trebuchet MS"/>
                <a:cs typeface="Trebuchet MS"/>
              </a:rPr>
              <a:t>	</a:t>
            </a:r>
            <a:r>
              <a:rPr dirty="0" sz="1200">
                <a:latin typeface="Trebuchet MS"/>
                <a:cs typeface="Trebuchet MS"/>
              </a:rPr>
              <a:t>να</a:t>
            </a:r>
            <a:r>
              <a:rPr dirty="0" sz="1200" spc="24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υποστηρίζει</a:t>
            </a:r>
            <a:r>
              <a:rPr dirty="0" sz="1200" spc="24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την</a:t>
            </a:r>
            <a:r>
              <a:rPr dirty="0" sz="1200" spc="24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ανάπτυξη</a:t>
            </a:r>
            <a:r>
              <a:rPr dirty="0" sz="1200" spc="24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των</a:t>
            </a:r>
            <a:r>
              <a:rPr dirty="0" sz="1200" spc="24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φυτών,</a:t>
            </a:r>
            <a:r>
              <a:rPr dirty="0" sz="1200" spc="24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να</a:t>
            </a:r>
            <a:r>
              <a:rPr dirty="0" sz="1200" spc="24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ρυθμίζει</a:t>
            </a:r>
            <a:r>
              <a:rPr dirty="0" sz="1200" spc="24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τη</a:t>
            </a:r>
            <a:r>
              <a:rPr dirty="0" sz="1200" spc="24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ροή</a:t>
            </a:r>
            <a:r>
              <a:rPr dirty="0" sz="1200" spc="24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του</a:t>
            </a:r>
            <a:r>
              <a:rPr dirty="0" sz="1200" spc="24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νερού,</a:t>
            </a:r>
            <a:r>
              <a:rPr dirty="0" sz="1200" spc="24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να</a:t>
            </a:r>
            <a:r>
              <a:rPr dirty="0" sz="1200" spc="24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φιλτράρει</a:t>
            </a:r>
            <a:r>
              <a:rPr dirty="0" sz="1200" spc="24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ρύπους</a:t>
            </a:r>
            <a:r>
              <a:rPr dirty="0" sz="1200" spc="24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και</a:t>
            </a:r>
            <a:r>
              <a:rPr dirty="0" sz="1200" spc="24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να</a:t>
            </a:r>
            <a:r>
              <a:rPr dirty="0" sz="1200" spc="240">
                <a:latin typeface="Trebuchet MS"/>
                <a:cs typeface="Trebuchet MS"/>
              </a:rPr>
              <a:t> </a:t>
            </a:r>
            <a:r>
              <a:rPr dirty="0" sz="1200" spc="-10">
                <a:latin typeface="Trebuchet MS"/>
                <a:cs typeface="Trebuchet MS"/>
              </a:rPr>
              <a:t>ανακυκλώνει </a:t>
            </a:r>
            <a:r>
              <a:rPr dirty="0" sz="1200" spc="-10">
                <a:latin typeface="Trebuchet MS"/>
                <a:cs typeface="Trebuchet MS"/>
              </a:rPr>
              <a:t>	</a:t>
            </a:r>
            <a:r>
              <a:rPr dirty="0" sz="1200">
                <a:latin typeface="Trebuchet MS"/>
                <a:cs typeface="Trebuchet MS"/>
              </a:rPr>
              <a:t>θρεπτικά</a:t>
            </a:r>
            <a:r>
              <a:rPr dirty="0" sz="1200" spc="-4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στοιχεία</a:t>
            </a:r>
            <a:r>
              <a:rPr dirty="0" sz="1200" spc="-4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—</a:t>
            </a:r>
            <a:r>
              <a:rPr dirty="0" sz="1200" spc="-4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σε</a:t>
            </a:r>
            <a:r>
              <a:rPr dirty="0" sz="1200" spc="-4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μακροπρόθεσμη</a:t>
            </a:r>
            <a:r>
              <a:rPr dirty="0" sz="1200" spc="-40">
                <a:latin typeface="Trebuchet MS"/>
                <a:cs typeface="Trebuchet MS"/>
              </a:rPr>
              <a:t> </a:t>
            </a:r>
            <a:r>
              <a:rPr dirty="0" sz="1200" spc="-10">
                <a:latin typeface="Trebuchet MS"/>
                <a:cs typeface="Trebuchet MS"/>
              </a:rPr>
              <a:t>βάση.</a:t>
            </a:r>
            <a:endParaRPr sz="1200">
              <a:latin typeface="Trebuchet MS"/>
              <a:cs typeface="Trebuchet MS"/>
            </a:endParaRPr>
          </a:p>
          <a:p>
            <a:pPr algn="just" marL="296545" marR="5080" indent="-283845">
              <a:lnSpc>
                <a:spcPct val="150000"/>
              </a:lnSpc>
              <a:buFont typeface="Segoe UI Symbol"/>
              <a:buChar char="✓"/>
              <a:tabLst>
                <a:tab pos="298450" algn="l"/>
              </a:tabLst>
            </a:pPr>
            <a:r>
              <a:rPr dirty="0" sz="1200">
                <a:latin typeface="Trebuchet MS"/>
                <a:cs typeface="Trebuchet MS"/>
              </a:rPr>
              <a:t>Η</a:t>
            </a:r>
            <a:r>
              <a:rPr dirty="0" sz="1200" spc="18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κατανόηση</a:t>
            </a:r>
            <a:r>
              <a:rPr dirty="0" sz="1200" spc="18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της</a:t>
            </a:r>
            <a:r>
              <a:rPr dirty="0" sz="1200" spc="18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υγείας</a:t>
            </a:r>
            <a:r>
              <a:rPr dirty="0" sz="1200" spc="18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του</a:t>
            </a:r>
            <a:r>
              <a:rPr dirty="0" sz="1200" spc="18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εδάφους</a:t>
            </a:r>
            <a:r>
              <a:rPr dirty="0" sz="1200" spc="18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απαιτεί</a:t>
            </a:r>
            <a:r>
              <a:rPr dirty="0" sz="1200" spc="18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να</a:t>
            </a:r>
            <a:r>
              <a:rPr dirty="0" sz="1200" spc="18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μετατοπίσουμε</a:t>
            </a:r>
            <a:r>
              <a:rPr dirty="0" sz="1200" spc="18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την</a:t>
            </a:r>
            <a:r>
              <a:rPr dirty="0" sz="1200" spc="18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οπτική</a:t>
            </a:r>
            <a:r>
              <a:rPr dirty="0" sz="1200" spc="18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μας,</a:t>
            </a:r>
            <a:r>
              <a:rPr dirty="0" sz="1200" spc="18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από</a:t>
            </a:r>
            <a:r>
              <a:rPr dirty="0" sz="1200" spc="18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το</a:t>
            </a:r>
            <a:r>
              <a:rPr dirty="0" sz="1200" spc="18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να</a:t>
            </a:r>
            <a:r>
              <a:rPr dirty="0" sz="1200" spc="18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θεωρούμε</a:t>
            </a:r>
            <a:r>
              <a:rPr dirty="0" sz="1200" spc="18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το</a:t>
            </a:r>
            <a:r>
              <a:rPr dirty="0" sz="1200" spc="18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έδαφος</a:t>
            </a:r>
            <a:r>
              <a:rPr dirty="0" sz="1200" spc="185">
                <a:latin typeface="Trebuchet MS"/>
                <a:cs typeface="Trebuchet MS"/>
              </a:rPr>
              <a:t> </a:t>
            </a:r>
            <a:r>
              <a:rPr dirty="0" sz="1200" spc="-25">
                <a:latin typeface="Trebuchet MS"/>
                <a:cs typeface="Trebuchet MS"/>
              </a:rPr>
              <a:t>ένα </a:t>
            </a:r>
            <a:r>
              <a:rPr dirty="0" sz="1200" spc="-25">
                <a:latin typeface="Trebuchet MS"/>
                <a:cs typeface="Trebuchet MS"/>
              </a:rPr>
              <a:t>	</a:t>
            </a:r>
            <a:r>
              <a:rPr dirty="0" sz="1200">
                <a:latin typeface="Trebuchet MS"/>
                <a:cs typeface="Trebuchet MS"/>
              </a:rPr>
              <a:t>στατικό</a:t>
            </a:r>
            <a:r>
              <a:rPr dirty="0" sz="1200" spc="-1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μέσο,</a:t>
            </a:r>
            <a:r>
              <a:rPr dirty="0" sz="1200" spc="-1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στο</a:t>
            </a:r>
            <a:r>
              <a:rPr dirty="0" sz="1200" spc="-1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να</a:t>
            </a:r>
            <a:r>
              <a:rPr dirty="0" sz="1200" spc="-1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το</a:t>
            </a:r>
            <a:r>
              <a:rPr dirty="0" sz="1200" spc="-10">
                <a:latin typeface="Trebuchet MS"/>
                <a:cs typeface="Trebuchet MS"/>
              </a:rPr>
              <a:t> αναγνωρίζουμε</a:t>
            </a:r>
            <a:r>
              <a:rPr dirty="0" sz="1200" spc="-1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ως</a:t>
            </a:r>
            <a:r>
              <a:rPr dirty="0" sz="1200" spc="-1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ένα</a:t>
            </a:r>
            <a:r>
              <a:rPr dirty="0" sz="1200" spc="-1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δυναμικό,</a:t>
            </a:r>
            <a:r>
              <a:rPr dirty="0" sz="1200" spc="-1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ζωντανό</a:t>
            </a:r>
            <a:r>
              <a:rPr dirty="0" sz="1200" spc="-10">
                <a:latin typeface="Trebuchet MS"/>
                <a:cs typeface="Trebuchet MS"/>
              </a:rPr>
              <a:t> οικοσύστημα.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60"/>
              </a:lnSpc>
            </a:pPr>
            <a:r>
              <a:rPr dirty="0" spc="-10">
                <a:solidFill>
                  <a:srgbClr val="9AC43D"/>
                </a:solidFill>
              </a:rPr>
              <a:t>IPA-ADRION00239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Π2.3.1_Προγράμματα</a:t>
            </a:r>
            <a:r>
              <a:rPr dirty="0" spc="-55"/>
              <a:t> </a:t>
            </a:r>
            <a:r>
              <a:rPr dirty="0"/>
              <a:t>ανάπτυξης</a:t>
            </a:r>
            <a:r>
              <a:rPr dirty="0" spc="-55"/>
              <a:t> </a:t>
            </a:r>
            <a:r>
              <a:rPr dirty="0"/>
              <a:t>ικανοτήτων</a:t>
            </a:r>
            <a:r>
              <a:rPr dirty="0" spc="-55"/>
              <a:t> </a:t>
            </a:r>
            <a:r>
              <a:rPr dirty="0"/>
              <a:t>και</a:t>
            </a:r>
            <a:r>
              <a:rPr dirty="0" spc="-50"/>
              <a:t> </a:t>
            </a:r>
            <a:r>
              <a:rPr dirty="0" spc="-10"/>
              <a:t>κατάρτισης</a:t>
            </a:r>
          </a:p>
        </p:txBody>
      </p:sp>
      <p:sp>
        <p:nvSpPr>
          <p:cNvPr id="2" name="object 2"/>
          <p:cNvSpPr/>
          <p:nvPr/>
        </p:nvSpPr>
        <p:spPr>
          <a:xfrm>
            <a:off x="3131845" y="548680"/>
            <a:ext cx="5977255" cy="0"/>
          </a:xfrm>
          <a:custGeom>
            <a:avLst/>
            <a:gdLst/>
            <a:ahLst/>
            <a:cxnLst/>
            <a:rect l="l" t="t" r="r" b="b"/>
            <a:pathLst>
              <a:path w="5977255" h="0">
                <a:moveTo>
                  <a:pt x="0" y="0"/>
                </a:moveTo>
                <a:lnTo>
                  <a:pt x="5976658" y="0"/>
                </a:lnTo>
              </a:path>
            </a:pathLst>
          </a:custGeom>
          <a:ln w="28575">
            <a:solidFill>
              <a:srgbClr val="30859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330259" y="1038536"/>
            <a:ext cx="8698230" cy="457073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298450" marR="220979" indent="-285750">
              <a:lnSpc>
                <a:spcPct val="150000"/>
              </a:lnSpc>
              <a:spcBef>
                <a:spcPts val="100"/>
              </a:spcBef>
              <a:buFont typeface="Segoe UI Symbol"/>
              <a:buChar char="➢"/>
              <a:tabLst>
                <a:tab pos="298450" algn="l"/>
              </a:tabLst>
            </a:pPr>
            <a:r>
              <a:rPr dirty="0" sz="1600">
                <a:latin typeface="Trebuchet MS"/>
                <a:cs typeface="Trebuchet MS"/>
              </a:rPr>
              <a:t>Η</a:t>
            </a:r>
            <a:r>
              <a:rPr dirty="0" sz="1600" spc="32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υγεία</a:t>
            </a:r>
            <a:r>
              <a:rPr dirty="0" sz="1600" spc="32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του</a:t>
            </a:r>
            <a:r>
              <a:rPr dirty="0" sz="1600" spc="32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εδάφους</a:t>
            </a:r>
            <a:r>
              <a:rPr dirty="0" sz="1600" spc="32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αποτελεί</a:t>
            </a:r>
            <a:r>
              <a:rPr dirty="0" sz="1600" spc="32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θεμέλιο</a:t>
            </a:r>
            <a:r>
              <a:rPr dirty="0" sz="1600" spc="33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λίθο</a:t>
            </a:r>
            <a:r>
              <a:rPr dirty="0" sz="1600" spc="32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των</a:t>
            </a:r>
            <a:r>
              <a:rPr dirty="0" sz="1600" spc="32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αποδοτικών</a:t>
            </a:r>
            <a:r>
              <a:rPr dirty="0" sz="1600" spc="32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γεωργικών</a:t>
            </a:r>
            <a:r>
              <a:rPr dirty="0" sz="1600" spc="325">
                <a:latin typeface="Trebuchet MS"/>
                <a:cs typeface="Trebuchet MS"/>
              </a:rPr>
              <a:t> </a:t>
            </a:r>
            <a:r>
              <a:rPr dirty="0" sz="1600" spc="-10">
                <a:latin typeface="Trebuchet MS"/>
                <a:cs typeface="Trebuchet MS"/>
              </a:rPr>
              <a:t>πρακτικών, </a:t>
            </a:r>
            <a:r>
              <a:rPr dirty="0" sz="1600">
                <a:latin typeface="Trebuchet MS"/>
                <a:cs typeface="Trebuchet MS"/>
              </a:rPr>
              <a:t>επηρεάζοντας</a:t>
            </a:r>
            <a:r>
              <a:rPr dirty="0" sz="1600" spc="34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άμεσα</a:t>
            </a:r>
            <a:r>
              <a:rPr dirty="0" sz="1600" spc="35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την</a:t>
            </a:r>
            <a:r>
              <a:rPr dirty="0" sz="1600" spc="35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απόδοση,</a:t>
            </a:r>
            <a:r>
              <a:rPr dirty="0" sz="1600" spc="35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την</a:t>
            </a:r>
            <a:r>
              <a:rPr dirty="0" sz="1600" spc="35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ανθεκτικότητα</a:t>
            </a:r>
            <a:r>
              <a:rPr dirty="0" sz="1600" spc="35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απέναντι</a:t>
            </a:r>
            <a:r>
              <a:rPr dirty="0" sz="1600" spc="35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στις</a:t>
            </a:r>
            <a:r>
              <a:rPr dirty="0" sz="1600" spc="350">
                <a:latin typeface="Trebuchet MS"/>
                <a:cs typeface="Trebuchet MS"/>
              </a:rPr>
              <a:t> </a:t>
            </a:r>
            <a:r>
              <a:rPr dirty="0" sz="1600" spc="-10">
                <a:latin typeface="Trebuchet MS"/>
                <a:cs typeface="Trebuchet MS"/>
              </a:rPr>
              <a:t>περιβαλλοντικές </a:t>
            </a:r>
            <a:r>
              <a:rPr dirty="0" sz="1600">
                <a:latin typeface="Trebuchet MS"/>
                <a:cs typeface="Trebuchet MS"/>
              </a:rPr>
              <a:t>μεταβολές</a:t>
            </a:r>
            <a:r>
              <a:rPr dirty="0" sz="1600" spc="-4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και</a:t>
            </a:r>
            <a:r>
              <a:rPr dirty="0" sz="1600" spc="-4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τη</a:t>
            </a:r>
            <a:r>
              <a:rPr dirty="0" sz="1600" spc="-40">
                <a:latin typeface="Trebuchet MS"/>
                <a:cs typeface="Trebuchet MS"/>
              </a:rPr>
              <a:t> </a:t>
            </a:r>
            <a:r>
              <a:rPr dirty="0" sz="1600" spc="-10">
                <a:latin typeface="Trebuchet MS"/>
                <a:cs typeface="Trebuchet MS"/>
              </a:rPr>
              <a:t>βιωσιμότητα</a:t>
            </a:r>
            <a:endParaRPr sz="1600">
              <a:latin typeface="Trebuchet MS"/>
              <a:cs typeface="Trebuchet MS"/>
            </a:endParaRPr>
          </a:p>
          <a:p>
            <a:pPr algn="just" marL="298450" marR="221615" indent="-285750">
              <a:lnSpc>
                <a:spcPct val="150000"/>
              </a:lnSpc>
              <a:buFont typeface="Segoe UI Symbol"/>
              <a:buChar char="➢"/>
              <a:tabLst>
                <a:tab pos="298450" algn="l"/>
              </a:tabLst>
            </a:pPr>
            <a:r>
              <a:rPr dirty="0" sz="1600">
                <a:latin typeface="Trebuchet MS"/>
                <a:cs typeface="Trebuchet MS"/>
              </a:rPr>
              <a:t>Το</a:t>
            </a:r>
            <a:r>
              <a:rPr dirty="0" sz="1600" spc="11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υγιές</a:t>
            </a:r>
            <a:r>
              <a:rPr dirty="0" sz="1600" spc="11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έδαφος</a:t>
            </a:r>
            <a:r>
              <a:rPr dirty="0" sz="1600" spc="11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δεν</a:t>
            </a:r>
            <a:r>
              <a:rPr dirty="0" sz="1600" spc="11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αφορά</a:t>
            </a:r>
            <a:r>
              <a:rPr dirty="0" sz="1600" spc="11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μόνο</a:t>
            </a:r>
            <a:r>
              <a:rPr dirty="0" sz="1600" spc="11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την</a:t>
            </a:r>
            <a:r>
              <a:rPr dirty="0" sz="1600" spc="11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παρουσία</a:t>
            </a:r>
            <a:r>
              <a:rPr dirty="0" sz="1600" spc="11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των</a:t>
            </a:r>
            <a:r>
              <a:rPr dirty="0" sz="1600" spc="11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κατάλληλων</a:t>
            </a:r>
            <a:r>
              <a:rPr dirty="0" sz="1600" spc="11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θρεπτικών</a:t>
            </a:r>
            <a:r>
              <a:rPr dirty="0" sz="1600" spc="110">
                <a:latin typeface="Trebuchet MS"/>
                <a:cs typeface="Trebuchet MS"/>
              </a:rPr>
              <a:t> </a:t>
            </a:r>
            <a:r>
              <a:rPr dirty="0" sz="1600" spc="-10">
                <a:latin typeface="Trebuchet MS"/>
                <a:cs typeface="Trebuchet MS"/>
              </a:rPr>
              <a:t>στοιχείων· </a:t>
            </a:r>
            <a:r>
              <a:rPr dirty="0" sz="1600">
                <a:latin typeface="Trebuchet MS"/>
                <a:cs typeface="Trebuchet MS"/>
              </a:rPr>
              <a:t>πρόκειται</a:t>
            </a:r>
            <a:r>
              <a:rPr dirty="0" sz="1600" spc="50">
                <a:latin typeface="Trebuchet MS"/>
                <a:cs typeface="Trebuchet MS"/>
              </a:rPr>
              <a:t>  </a:t>
            </a:r>
            <a:r>
              <a:rPr dirty="0" sz="1600">
                <a:latin typeface="Trebuchet MS"/>
                <a:cs typeface="Trebuchet MS"/>
              </a:rPr>
              <a:t>για</a:t>
            </a:r>
            <a:r>
              <a:rPr dirty="0" sz="1600" spc="50">
                <a:latin typeface="Trebuchet MS"/>
                <a:cs typeface="Trebuchet MS"/>
              </a:rPr>
              <a:t>  </a:t>
            </a:r>
            <a:r>
              <a:rPr dirty="0" sz="1600">
                <a:latin typeface="Trebuchet MS"/>
                <a:cs typeface="Trebuchet MS"/>
              </a:rPr>
              <a:t>μια</a:t>
            </a:r>
            <a:r>
              <a:rPr dirty="0" sz="1600" spc="55">
                <a:latin typeface="Trebuchet MS"/>
                <a:cs typeface="Trebuchet MS"/>
              </a:rPr>
              <a:t>  </a:t>
            </a:r>
            <a:r>
              <a:rPr dirty="0" sz="1600">
                <a:latin typeface="Trebuchet MS"/>
                <a:cs typeface="Trebuchet MS"/>
              </a:rPr>
              <a:t>πολυδιάστατη</a:t>
            </a:r>
            <a:r>
              <a:rPr dirty="0" sz="1600" spc="50">
                <a:latin typeface="Trebuchet MS"/>
                <a:cs typeface="Trebuchet MS"/>
              </a:rPr>
              <a:t>  </a:t>
            </a:r>
            <a:r>
              <a:rPr dirty="0" sz="1600">
                <a:latin typeface="Trebuchet MS"/>
                <a:cs typeface="Trebuchet MS"/>
              </a:rPr>
              <a:t>έννοια</a:t>
            </a:r>
            <a:r>
              <a:rPr dirty="0" sz="1600" spc="50">
                <a:latin typeface="Trebuchet MS"/>
                <a:cs typeface="Trebuchet MS"/>
              </a:rPr>
              <a:t>  </a:t>
            </a:r>
            <a:r>
              <a:rPr dirty="0" sz="1600">
                <a:latin typeface="Trebuchet MS"/>
                <a:cs typeface="Trebuchet MS"/>
              </a:rPr>
              <a:t>που</a:t>
            </a:r>
            <a:r>
              <a:rPr dirty="0" sz="1600" spc="55">
                <a:latin typeface="Trebuchet MS"/>
                <a:cs typeface="Trebuchet MS"/>
              </a:rPr>
              <a:t>  </a:t>
            </a:r>
            <a:r>
              <a:rPr dirty="0" sz="1600">
                <a:latin typeface="Trebuchet MS"/>
                <a:cs typeface="Trebuchet MS"/>
              </a:rPr>
              <a:t>περιλαμβάνει</a:t>
            </a:r>
            <a:r>
              <a:rPr dirty="0" sz="1600" spc="50">
                <a:latin typeface="Trebuchet MS"/>
                <a:cs typeface="Trebuchet MS"/>
              </a:rPr>
              <a:t>  </a:t>
            </a:r>
            <a:r>
              <a:rPr dirty="0" sz="1600">
                <a:latin typeface="Trebuchet MS"/>
                <a:cs typeface="Trebuchet MS"/>
              </a:rPr>
              <a:t>φυσικούς,</a:t>
            </a:r>
            <a:r>
              <a:rPr dirty="0" sz="1600" spc="55">
                <a:latin typeface="Trebuchet MS"/>
                <a:cs typeface="Trebuchet MS"/>
              </a:rPr>
              <a:t>  </a:t>
            </a:r>
            <a:r>
              <a:rPr dirty="0" sz="1600">
                <a:latin typeface="Trebuchet MS"/>
                <a:cs typeface="Trebuchet MS"/>
              </a:rPr>
              <a:t>χημικούς</a:t>
            </a:r>
            <a:r>
              <a:rPr dirty="0" sz="1600" spc="50">
                <a:latin typeface="Trebuchet MS"/>
                <a:cs typeface="Trebuchet MS"/>
              </a:rPr>
              <a:t>  </a:t>
            </a:r>
            <a:r>
              <a:rPr dirty="0" sz="1600" spc="-25">
                <a:latin typeface="Trebuchet MS"/>
                <a:cs typeface="Trebuchet MS"/>
              </a:rPr>
              <a:t>και </a:t>
            </a:r>
            <a:r>
              <a:rPr dirty="0" sz="1600">
                <a:latin typeface="Trebuchet MS"/>
                <a:cs typeface="Trebuchet MS"/>
              </a:rPr>
              <a:t>βιολογικούς</a:t>
            </a:r>
            <a:r>
              <a:rPr dirty="0" sz="1600" spc="-90">
                <a:latin typeface="Trebuchet MS"/>
                <a:cs typeface="Trebuchet MS"/>
              </a:rPr>
              <a:t> </a:t>
            </a:r>
            <a:r>
              <a:rPr dirty="0" sz="1600" spc="-10">
                <a:latin typeface="Trebuchet MS"/>
                <a:cs typeface="Trebuchet MS"/>
              </a:rPr>
              <a:t>δείκτες.</a:t>
            </a:r>
            <a:endParaRPr sz="1600">
              <a:latin typeface="Trebuchet MS"/>
              <a:cs typeface="Trebuchet MS"/>
            </a:endParaRPr>
          </a:p>
          <a:p>
            <a:pPr algn="just" marL="298450" marR="220979" indent="-285750">
              <a:lnSpc>
                <a:spcPct val="150000"/>
              </a:lnSpc>
              <a:buFont typeface="Segoe UI Symbol"/>
              <a:buChar char="➢"/>
              <a:tabLst>
                <a:tab pos="298450" algn="l"/>
              </a:tabLst>
            </a:pPr>
            <a:r>
              <a:rPr dirty="0" sz="1600">
                <a:latin typeface="Trebuchet MS"/>
                <a:cs typeface="Trebuchet MS"/>
              </a:rPr>
              <a:t>Οι</a:t>
            </a:r>
            <a:r>
              <a:rPr dirty="0" sz="1600" spc="240">
                <a:latin typeface="Trebuchet MS"/>
                <a:cs typeface="Trebuchet MS"/>
              </a:rPr>
              <a:t>  </a:t>
            </a:r>
            <a:r>
              <a:rPr dirty="0" sz="1600">
                <a:latin typeface="Trebuchet MS"/>
                <a:cs typeface="Trebuchet MS"/>
              </a:rPr>
              <a:t>δείκτες</a:t>
            </a:r>
            <a:r>
              <a:rPr dirty="0" sz="1600" spc="245">
                <a:latin typeface="Trebuchet MS"/>
                <a:cs typeface="Trebuchet MS"/>
              </a:rPr>
              <a:t>  </a:t>
            </a:r>
            <a:r>
              <a:rPr dirty="0" sz="1600">
                <a:latin typeface="Trebuchet MS"/>
                <a:cs typeface="Trebuchet MS"/>
              </a:rPr>
              <a:t>αυτοί</a:t>
            </a:r>
            <a:r>
              <a:rPr dirty="0" sz="1600" spc="245">
                <a:latin typeface="Trebuchet MS"/>
                <a:cs typeface="Trebuchet MS"/>
              </a:rPr>
              <a:t>  </a:t>
            </a:r>
            <a:r>
              <a:rPr dirty="0" sz="1600">
                <a:latin typeface="Trebuchet MS"/>
                <a:cs typeface="Trebuchet MS"/>
              </a:rPr>
              <a:t>προσφέρουν</a:t>
            </a:r>
            <a:r>
              <a:rPr dirty="0" sz="1600" spc="245">
                <a:latin typeface="Trebuchet MS"/>
                <a:cs typeface="Trebuchet MS"/>
              </a:rPr>
              <a:t>  </a:t>
            </a:r>
            <a:r>
              <a:rPr dirty="0" sz="1600">
                <a:latin typeface="Trebuchet MS"/>
                <a:cs typeface="Trebuchet MS"/>
              </a:rPr>
              <a:t>ένα</a:t>
            </a:r>
            <a:r>
              <a:rPr dirty="0" sz="1600" spc="240">
                <a:latin typeface="Trebuchet MS"/>
                <a:cs typeface="Trebuchet MS"/>
              </a:rPr>
              <a:t>  </a:t>
            </a:r>
            <a:r>
              <a:rPr dirty="0" sz="1600">
                <a:latin typeface="Trebuchet MS"/>
                <a:cs typeface="Trebuchet MS"/>
              </a:rPr>
              <a:t>πλαίσιο</a:t>
            </a:r>
            <a:r>
              <a:rPr dirty="0" sz="1600" spc="245">
                <a:latin typeface="Trebuchet MS"/>
                <a:cs typeface="Trebuchet MS"/>
              </a:rPr>
              <a:t>  </a:t>
            </a:r>
            <a:r>
              <a:rPr dirty="0" sz="1600">
                <a:latin typeface="Trebuchet MS"/>
                <a:cs typeface="Trebuchet MS"/>
              </a:rPr>
              <a:t>μέσα</a:t>
            </a:r>
            <a:r>
              <a:rPr dirty="0" sz="1600" spc="245">
                <a:latin typeface="Trebuchet MS"/>
                <a:cs typeface="Trebuchet MS"/>
              </a:rPr>
              <a:t>  </a:t>
            </a:r>
            <a:r>
              <a:rPr dirty="0" sz="1600">
                <a:latin typeface="Trebuchet MS"/>
                <a:cs typeface="Trebuchet MS"/>
              </a:rPr>
              <a:t>από</a:t>
            </a:r>
            <a:r>
              <a:rPr dirty="0" sz="1600" spc="245">
                <a:latin typeface="Trebuchet MS"/>
                <a:cs typeface="Trebuchet MS"/>
              </a:rPr>
              <a:t>  </a:t>
            </a:r>
            <a:r>
              <a:rPr dirty="0" sz="1600">
                <a:latin typeface="Trebuchet MS"/>
                <a:cs typeface="Trebuchet MS"/>
              </a:rPr>
              <a:t>το</a:t>
            </a:r>
            <a:r>
              <a:rPr dirty="0" sz="1600" spc="245">
                <a:latin typeface="Trebuchet MS"/>
                <a:cs typeface="Trebuchet MS"/>
              </a:rPr>
              <a:t>  </a:t>
            </a:r>
            <a:r>
              <a:rPr dirty="0" sz="1600">
                <a:latin typeface="Trebuchet MS"/>
                <a:cs typeface="Trebuchet MS"/>
              </a:rPr>
              <a:t>οποίο</a:t>
            </a:r>
            <a:r>
              <a:rPr dirty="0" sz="1600" spc="240">
                <a:latin typeface="Trebuchet MS"/>
                <a:cs typeface="Trebuchet MS"/>
              </a:rPr>
              <a:t>  </a:t>
            </a:r>
            <a:r>
              <a:rPr dirty="0" sz="1600">
                <a:latin typeface="Trebuchet MS"/>
                <a:cs typeface="Trebuchet MS"/>
              </a:rPr>
              <a:t>μπορούμε</a:t>
            </a:r>
            <a:r>
              <a:rPr dirty="0" sz="1600" spc="245">
                <a:latin typeface="Trebuchet MS"/>
                <a:cs typeface="Trebuchet MS"/>
              </a:rPr>
              <a:t>  </a:t>
            </a:r>
            <a:r>
              <a:rPr dirty="0" sz="1600" spc="-25">
                <a:latin typeface="Trebuchet MS"/>
                <a:cs typeface="Trebuchet MS"/>
              </a:rPr>
              <a:t>να </a:t>
            </a:r>
            <a:r>
              <a:rPr dirty="0" sz="1600">
                <a:latin typeface="Trebuchet MS"/>
                <a:cs typeface="Trebuchet MS"/>
              </a:rPr>
              <a:t>αξιολογήσουμε</a:t>
            </a:r>
            <a:r>
              <a:rPr dirty="0" sz="1600" spc="2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τη</a:t>
            </a:r>
            <a:r>
              <a:rPr dirty="0" sz="1600" spc="2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βιωσιμότητα</a:t>
            </a:r>
            <a:r>
              <a:rPr dirty="0" sz="1600" spc="2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των</a:t>
            </a:r>
            <a:r>
              <a:rPr dirty="0" sz="1600" spc="2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γεωργικών</a:t>
            </a:r>
            <a:r>
              <a:rPr dirty="0" sz="1600" spc="2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μας</a:t>
            </a:r>
            <a:r>
              <a:rPr dirty="0" sz="1600" spc="2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προσπαθειών</a:t>
            </a:r>
            <a:r>
              <a:rPr dirty="0" sz="1600" spc="2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και</a:t>
            </a:r>
            <a:r>
              <a:rPr dirty="0" sz="1600" spc="2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τη</a:t>
            </a:r>
            <a:r>
              <a:rPr dirty="0" sz="1600" spc="20">
                <a:latin typeface="Trebuchet MS"/>
                <a:cs typeface="Trebuchet MS"/>
              </a:rPr>
              <a:t> </a:t>
            </a:r>
            <a:r>
              <a:rPr dirty="0" sz="1600" spc="-10">
                <a:latin typeface="Trebuchet MS"/>
                <a:cs typeface="Trebuchet MS"/>
              </a:rPr>
              <a:t>μακροπρόθεσμη </a:t>
            </a:r>
            <a:r>
              <a:rPr dirty="0" sz="1600">
                <a:latin typeface="Trebuchet MS"/>
                <a:cs typeface="Trebuchet MS"/>
              </a:rPr>
              <a:t>παραγωγικότητα</a:t>
            </a:r>
            <a:r>
              <a:rPr dirty="0" sz="1600" spc="-7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της</a:t>
            </a:r>
            <a:r>
              <a:rPr dirty="0" sz="1600" spc="-65">
                <a:latin typeface="Trebuchet MS"/>
                <a:cs typeface="Trebuchet MS"/>
              </a:rPr>
              <a:t> </a:t>
            </a:r>
            <a:r>
              <a:rPr dirty="0" sz="1600" spc="-20">
                <a:latin typeface="Trebuchet MS"/>
                <a:cs typeface="Trebuchet MS"/>
              </a:rPr>
              <a:t>γης.</a:t>
            </a:r>
            <a:endParaRPr sz="1600">
              <a:latin typeface="Trebuchet MS"/>
              <a:cs typeface="Trebuchet MS"/>
            </a:endParaRPr>
          </a:p>
          <a:p>
            <a:pPr algn="just" marL="3121660" marR="5080">
              <a:lnSpc>
                <a:spcPct val="150000"/>
              </a:lnSpc>
              <a:spcBef>
                <a:spcPts val="1225"/>
              </a:spcBef>
            </a:pPr>
            <a:r>
              <a:rPr dirty="0" u="sng" sz="1600" i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rebuchet MS"/>
                <a:cs typeface="Trebuchet MS"/>
              </a:rPr>
              <a:t>"Το</a:t>
            </a:r>
            <a:r>
              <a:rPr dirty="0" u="sng" sz="1600" spc="270" i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rebuchet MS"/>
                <a:cs typeface="Trebuchet MS"/>
              </a:rPr>
              <a:t>  </a:t>
            </a:r>
            <a:r>
              <a:rPr dirty="0" u="sng" sz="1600" i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rebuchet MS"/>
                <a:cs typeface="Trebuchet MS"/>
              </a:rPr>
              <a:t>υγιές</a:t>
            </a:r>
            <a:r>
              <a:rPr dirty="0" u="sng" sz="1600" spc="270" i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rebuchet MS"/>
                <a:cs typeface="Trebuchet MS"/>
              </a:rPr>
              <a:t>  </a:t>
            </a:r>
            <a:r>
              <a:rPr dirty="0" u="sng" sz="1600" i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rebuchet MS"/>
                <a:cs typeface="Trebuchet MS"/>
              </a:rPr>
              <a:t>έδαφος</a:t>
            </a:r>
            <a:r>
              <a:rPr dirty="0" u="sng" sz="1600" spc="270" i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rebuchet MS"/>
                <a:cs typeface="Trebuchet MS"/>
              </a:rPr>
              <a:t>  </a:t>
            </a:r>
            <a:r>
              <a:rPr dirty="0" u="sng" sz="1600" i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rebuchet MS"/>
                <a:cs typeface="Trebuchet MS"/>
              </a:rPr>
              <a:t>αποτελεί</a:t>
            </a:r>
            <a:r>
              <a:rPr dirty="0" u="sng" sz="1600" spc="270" i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rebuchet MS"/>
                <a:cs typeface="Trebuchet MS"/>
              </a:rPr>
              <a:t>  </a:t>
            </a:r>
            <a:r>
              <a:rPr dirty="0" u="sng" sz="1600" i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rebuchet MS"/>
                <a:cs typeface="Trebuchet MS"/>
              </a:rPr>
              <a:t>το</a:t>
            </a:r>
            <a:r>
              <a:rPr dirty="0" u="sng" sz="1600" spc="270" i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rebuchet MS"/>
                <a:cs typeface="Trebuchet MS"/>
              </a:rPr>
              <a:t>  </a:t>
            </a:r>
            <a:r>
              <a:rPr dirty="0" u="sng" sz="1600" i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rebuchet MS"/>
                <a:cs typeface="Trebuchet MS"/>
              </a:rPr>
              <a:t>θεμέλιο</a:t>
            </a:r>
            <a:r>
              <a:rPr dirty="0" u="sng" sz="1600" spc="270" i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rebuchet MS"/>
                <a:cs typeface="Trebuchet MS"/>
              </a:rPr>
              <a:t>  </a:t>
            </a:r>
            <a:r>
              <a:rPr dirty="0" u="sng" sz="1600" i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rebuchet MS"/>
                <a:cs typeface="Trebuchet MS"/>
              </a:rPr>
              <a:t>της</a:t>
            </a:r>
            <a:r>
              <a:rPr dirty="0" u="sng" sz="1600" spc="270" i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rebuchet MS"/>
                <a:cs typeface="Trebuchet MS"/>
              </a:rPr>
              <a:t>  </a:t>
            </a:r>
            <a:r>
              <a:rPr dirty="0" u="sng" sz="1600" spc="-10" i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rebuchet MS"/>
                <a:cs typeface="Trebuchet MS"/>
              </a:rPr>
              <a:t>βιώσιμης</a:t>
            </a:r>
            <a:r>
              <a:rPr dirty="0" sz="1600" spc="-10" i="1">
                <a:solidFill>
                  <a:srgbClr val="C00000"/>
                </a:solidFill>
                <a:latin typeface="Trebuchet MS"/>
                <a:cs typeface="Trebuchet MS"/>
              </a:rPr>
              <a:t> </a:t>
            </a:r>
            <a:r>
              <a:rPr dirty="0" u="sng" sz="1600" i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rebuchet MS"/>
                <a:cs typeface="Trebuchet MS"/>
              </a:rPr>
              <a:t>γεωργίας,</a:t>
            </a:r>
            <a:r>
              <a:rPr dirty="0" u="sng" sz="1600" spc="55" i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600" i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rebuchet MS"/>
                <a:cs typeface="Trebuchet MS"/>
              </a:rPr>
              <a:t>διασφαλίζοντας</a:t>
            </a:r>
            <a:r>
              <a:rPr dirty="0" u="sng" sz="1600" spc="60" i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600" i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rebuchet MS"/>
                <a:cs typeface="Trebuchet MS"/>
              </a:rPr>
              <a:t>την</a:t>
            </a:r>
            <a:r>
              <a:rPr dirty="0" u="sng" sz="1600" spc="60" i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600" i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rebuchet MS"/>
                <a:cs typeface="Trebuchet MS"/>
              </a:rPr>
              <a:t>επισιτιστική</a:t>
            </a:r>
            <a:r>
              <a:rPr dirty="0" u="sng" sz="1600" spc="55" i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600" i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rebuchet MS"/>
                <a:cs typeface="Trebuchet MS"/>
              </a:rPr>
              <a:t>ασφάλεια</a:t>
            </a:r>
            <a:r>
              <a:rPr dirty="0" u="sng" sz="1600" spc="60" i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600" i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rebuchet MS"/>
                <a:cs typeface="Trebuchet MS"/>
              </a:rPr>
              <a:t>και</a:t>
            </a:r>
            <a:r>
              <a:rPr dirty="0" u="sng" sz="1600" spc="60" i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600" spc="-25" i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rebuchet MS"/>
                <a:cs typeface="Trebuchet MS"/>
              </a:rPr>
              <a:t>την</a:t>
            </a:r>
            <a:r>
              <a:rPr dirty="0" sz="1600" spc="-25" i="1">
                <a:solidFill>
                  <a:srgbClr val="C00000"/>
                </a:solidFill>
                <a:latin typeface="Trebuchet MS"/>
                <a:cs typeface="Trebuchet MS"/>
              </a:rPr>
              <a:t> </a:t>
            </a:r>
            <a:r>
              <a:rPr dirty="0" u="sng" sz="1600" i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rebuchet MS"/>
                <a:cs typeface="Trebuchet MS"/>
              </a:rPr>
              <a:t>περιβαλλοντική</a:t>
            </a:r>
            <a:r>
              <a:rPr dirty="0" u="sng" sz="1600" spc="-30" i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600" i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rebuchet MS"/>
                <a:cs typeface="Trebuchet MS"/>
              </a:rPr>
              <a:t>υγεία</a:t>
            </a:r>
            <a:r>
              <a:rPr dirty="0" u="sng" sz="1600" spc="-30" i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600" i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rebuchet MS"/>
                <a:cs typeface="Trebuchet MS"/>
              </a:rPr>
              <a:t>για</a:t>
            </a:r>
            <a:r>
              <a:rPr dirty="0" u="sng" sz="1600" spc="-30" i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600" i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rebuchet MS"/>
                <a:cs typeface="Trebuchet MS"/>
              </a:rPr>
              <a:t>τις</a:t>
            </a:r>
            <a:r>
              <a:rPr dirty="0" u="sng" sz="1600" spc="-30" i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600" i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rebuchet MS"/>
                <a:cs typeface="Trebuchet MS"/>
              </a:rPr>
              <a:t>επόμενες</a:t>
            </a:r>
            <a:r>
              <a:rPr dirty="0" u="sng" sz="1600" spc="-30" i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600" spc="-10" i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rebuchet MS"/>
                <a:cs typeface="Trebuchet MS"/>
              </a:rPr>
              <a:t>γενιές”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60"/>
              </a:lnSpc>
            </a:pPr>
            <a:r>
              <a:rPr dirty="0" spc="-10">
                <a:solidFill>
                  <a:srgbClr val="9AC43D"/>
                </a:solidFill>
              </a:rPr>
              <a:t>IPA-ADRION00239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22"/>
          <p:cNvSpPr txBox="1"/>
          <p:nvPr/>
        </p:nvSpPr>
        <p:spPr>
          <a:xfrm>
            <a:off x="2337619" y="173706"/>
            <a:ext cx="660019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b="1">
                <a:solidFill>
                  <a:srgbClr val="2CB8C5"/>
                </a:solidFill>
                <a:latin typeface="Arial"/>
                <a:cs typeface="Arial"/>
              </a:rPr>
              <a:t>Π2.3.1_Προγράμματα</a:t>
            </a:r>
            <a:r>
              <a:rPr dirty="0" sz="1800" spc="-55" b="1">
                <a:solidFill>
                  <a:srgbClr val="2CB8C5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2CB8C5"/>
                </a:solidFill>
                <a:latin typeface="Arial"/>
                <a:cs typeface="Arial"/>
              </a:rPr>
              <a:t>ανάπτυξης</a:t>
            </a:r>
            <a:r>
              <a:rPr dirty="0" sz="1800" spc="-55" b="1">
                <a:solidFill>
                  <a:srgbClr val="2CB8C5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2CB8C5"/>
                </a:solidFill>
                <a:latin typeface="Arial"/>
                <a:cs typeface="Arial"/>
              </a:rPr>
              <a:t>ικανοτήτων</a:t>
            </a:r>
            <a:r>
              <a:rPr dirty="0" sz="1800" spc="-55" b="1">
                <a:solidFill>
                  <a:srgbClr val="2CB8C5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2CB8C5"/>
                </a:solidFill>
                <a:latin typeface="Arial"/>
                <a:cs typeface="Arial"/>
              </a:rPr>
              <a:t>και</a:t>
            </a:r>
            <a:r>
              <a:rPr dirty="0" sz="1800" spc="-50" b="1">
                <a:solidFill>
                  <a:srgbClr val="2CB8C5"/>
                </a:solidFill>
                <a:latin typeface="Arial"/>
                <a:cs typeface="Arial"/>
              </a:rPr>
              <a:t> </a:t>
            </a:r>
            <a:r>
              <a:rPr dirty="0" sz="1800" spc="-10" b="1">
                <a:solidFill>
                  <a:srgbClr val="2CB8C5"/>
                </a:solidFill>
                <a:latin typeface="Arial"/>
                <a:cs typeface="Arial"/>
              </a:rPr>
              <a:t>κατάρτισης</a:t>
            </a:r>
            <a:endParaRPr sz="1800">
              <a:latin typeface="Arial"/>
              <a:cs typeface="Arial"/>
            </a:endParaRPr>
          </a:p>
        </p:txBody>
      </p:sp>
      <p:sp>
        <p:nvSpPr>
          <p:cNvPr id="2" name="object 2"/>
          <p:cNvSpPr/>
          <p:nvPr/>
        </p:nvSpPr>
        <p:spPr>
          <a:xfrm>
            <a:off x="3131845" y="548680"/>
            <a:ext cx="5977255" cy="0"/>
          </a:xfrm>
          <a:custGeom>
            <a:avLst/>
            <a:gdLst/>
            <a:ahLst/>
            <a:cxnLst/>
            <a:rect l="l" t="t" r="r" b="b"/>
            <a:pathLst>
              <a:path w="5977255" h="0">
                <a:moveTo>
                  <a:pt x="0" y="0"/>
                </a:moveTo>
                <a:lnTo>
                  <a:pt x="5976658" y="0"/>
                </a:lnTo>
              </a:path>
            </a:pathLst>
          </a:custGeom>
          <a:ln w="28575">
            <a:solidFill>
              <a:srgbClr val="30859C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3" name="object 3"/>
          <p:cNvGrpSpPr/>
          <p:nvPr/>
        </p:nvGrpSpPr>
        <p:grpSpPr>
          <a:xfrm>
            <a:off x="1409420" y="2576144"/>
            <a:ext cx="2893695" cy="2396490"/>
            <a:chOff x="1409420" y="2576144"/>
            <a:chExt cx="2893695" cy="2396490"/>
          </a:xfrm>
        </p:grpSpPr>
        <p:sp>
          <p:nvSpPr>
            <p:cNvPr id="4" name="object 4"/>
            <p:cNvSpPr/>
            <p:nvPr/>
          </p:nvSpPr>
          <p:spPr>
            <a:xfrm>
              <a:off x="1422120" y="2588844"/>
              <a:ext cx="1882139" cy="1552575"/>
            </a:xfrm>
            <a:custGeom>
              <a:avLst/>
              <a:gdLst/>
              <a:ahLst/>
              <a:cxnLst/>
              <a:rect l="l" t="t" r="r" b="b"/>
              <a:pathLst>
                <a:path w="1882139" h="1552575">
                  <a:moveTo>
                    <a:pt x="0" y="155206"/>
                  </a:moveTo>
                  <a:lnTo>
                    <a:pt x="7967" y="106371"/>
                  </a:lnTo>
                  <a:lnTo>
                    <a:pt x="30111" y="63793"/>
                  </a:lnTo>
                  <a:lnTo>
                    <a:pt x="63791" y="30112"/>
                  </a:lnTo>
                  <a:lnTo>
                    <a:pt x="106369" y="7967"/>
                  </a:lnTo>
                  <a:lnTo>
                    <a:pt x="155206" y="0"/>
                  </a:lnTo>
                  <a:lnTo>
                    <a:pt x="1726577" y="0"/>
                  </a:lnTo>
                  <a:lnTo>
                    <a:pt x="1775413" y="7967"/>
                  </a:lnTo>
                  <a:lnTo>
                    <a:pt x="1817991" y="30112"/>
                  </a:lnTo>
                  <a:lnTo>
                    <a:pt x="1851672" y="63793"/>
                  </a:lnTo>
                  <a:lnTo>
                    <a:pt x="1873816" y="106371"/>
                  </a:lnTo>
                  <a:lnTo>
                    <a:pt x="1881784" y="155206"/>
                  </a:lnTo>
                  <a:lnTo>
                    <a:pt x="1881784" y="1396860"/>
                  </a:lnTo>
                  <a:lnTo>
                    <a:pt x="1873816" y="1445702"/>
                  </a:lnTo>
                  <a:lnTo>
                    <a:pt x="1851672" y="1488283"/>
                  </a:lnTo>
                  <a:lnTo>
                    <a:pt x="1817991" y="1521966"/>
                  </a:lnTo>
                  <a:lnTo>
                    <a:pt x="1775413" y="1544111"/>
                  </a:lnTo>
                  <a:lnTo>
                    <a:pt x="1726577" y="1552079"/>
                  </a:lnTo>
                  <a:lnTo>
                    <a:pt x="155206" y="1552079"/>
                  </a:lnTo>
                  <a:lnTo>
                    <a:pt x="106369" y="1544111"/>
                  </a:lnTo>
                  <a:lnTo>
                    <a:pt x="63791" y="1521966"/>
                  </a:lnTo>
                  <a:lnTo>
                    <a:pt x="30111" y="1488283"/>
                  </a:lnTo>
                  <a:lnTo>
                    <a:pt x="7967" y="1445702"/>
                  </a:lnTo>
                  <a:lnTo>
                    <a:pt x="0" y="1396860"/>
                  </a:lnTo>
                  <a:lnTo>
                    <a:pt x="0" y="155206"/>
                  </a:lnTo>
                  <a:close/>
                </a:path>
              </a:pathLst>
            </a:custGeom>
            <a:ln w="25399">
              <a:solidFill>
                <a:srgbClr val="E36C0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2657812" y="4458538"/>
              <a:ext cx="1638935" cy="507365"/>
            </a:xfrm>
            <a:custGeom>
              <a:avLst/>
              <a:gdLst/>
              <a:ahLst/>
              <a:cxnLst/>
              <a:rect l="l" t="t" r="r" b="b"/>
              <a:pathLst>
                <a:path w="1638935" h="507364">
                  <a:moveTo>
                    <a:pt x="45167" y="0"/>
                  </a:moveTo>
                  <a:lnTo>
                    <a:pt x="0" y="25653"/>
                  </a:lnTo>
                  <a:lnTo>
                    <a:pt x="25109" y="67346"/>
                  </a:lnTo>
                  <a:lnTo>
                    <a:pt x="52150" y="107455"/>
                  </a:lnTo>
                  <a:lnTo>
                    <a:pt x="81042" y="145934"/>
                  </a:lnTo>
                  <a:lnTo>
                    <a:pt x="111707" y="182738"/>
                  </a:lnTo>
                  <a:lnTo>
                    <a:pt x="144064" y="217819"/>
                  </a:lnTo>
                  <a:lnTo>
                    <a:pt x="178035" y="251132"/>
                  </a:lnTo>
                  <a:lnTo>
                    <a:pt x="213540" y="282630"/>
                  </a:lnTo>
                  <a:lnTo>
                    <a:pt x="250500" y="312268"/>
                  </a:lnTo>
                  <a:lnTo>
                    <a:pt x="288836" y="339999"/>
                  </a:lnTo>
                  <a:lnTo>
                    <a:pt x="328468" y="365778"/>
                  </a:lnTo>
                  <a:lnTo>
                    <a:pt x="369316" y="389556"/>
                  </a:lnTo>
                  <a:lnTo>
                    <a:pt x="411303" y="411290"/>
                  </a:lnTo>
                  <a:lnTo>
                    <a:pt x="454347" y="430932"/>
                  </a:lnTo>
                  <a:lnTo>
                    <a:pt x="498370" y="448436"/>
                  </a:lnTo>
                  <a:lnTo>
                    <a:pt x="543293" y="463756"/>
                  </a:lnTo>
                  <a:lnTo>
                    <a:pt x="589036" y="476845"/>
                  </a:lnTo>
                  <a:lnTo>
                    <a:pt x="635520" y="487659"/>
                  </a:lnTo>
                  <a:lnTo>
                    <a:pt x="682666" y="496150"/>
                  </a:lnTo>
                  <a:lnTo>
                    <a:pt x="730394" y="502272"/>
                  </a:lnTo>
                  <a:lnTo>
                    <a:pt x="778624" y="505979"/>
                  </a:lnTo>
                  <a:lnTo>
                    <a:pt x="827279" y="507225"/>
                  </a:lnTo>
                  <a:lnTo>
                    <a:pt x="876274" y="505962"/>
                  </a:lnTo>
                  <a:lnTo>
                    <a:pt x="924869" y="502201"/>
                  </a:lnTo>
                  <a:lnTo>
                    <a:pt x="972979" y="495987"/>
                  </a:lnTo>
                  <a:lnTo>
                    <a:pt x="1020522" y="487364"/>
                  </a:lnTo>
                  <a:lnTo>
                    <a:pt x="1067413" y="476374"/>
                  </a:lnTo>
                  <a:lnTo>
                    <a:pt x="1113570" y="463062"/>
                  </a:lnTo>
                  <a:lnTo>
                    <a:pt x="1158907" y="447472"/>
                  </a:lnTo>
                  <a:lnTo>
                    <a:pt x="1203342" y="429647"/>
                  </a:lnTo>
                  <a:lnTo>
                    <a:pt x="1246791" y="409630"/>
                  </a:lnTo>
                  <a:lnTo>
                    <a:pt x="1289171" y="387467"/>
                  </a:lnTo>
                  <a:lnTo>
                    <a:pt x="1330397" y="363200"/>
                  </a:lnTo>
                  <a:lnTo>
                    <a:pt x="1370386" y="336874"/>
                  </a:lnTo>
                  <a:lnTo>
                    <a:pt x="1409054" y="308531"/>
                  </a:lnTo>
                  <a:lnTo>
                    <a:pt x="1446319" y="278216"/>
                  </a:lnTo>
                  <a:lnTo>
                    <a:pt x="1482095" y="245973"/>
                  </a:lnTo>
                  <a:lnTo>
                    <a:pt x="1516300" y="211845"/>
                  </a:lnTo>
                  <a:lnTo>
                    <a:pt x="1548850" y="175876"/>
                  </a:lnTo>
                  <a:lnTo>
                    <a:pt x="1579661" y="138109"/>
                  </a:lnTo>
                  <a:lnTo>
                    <a:pt x="1608650" y="98590"/>
                  </a:lnTo>
                  <a:lnTo>
                    <a:pt x="1638660" y="115633"/>
                  </a:lnTo>
                  <a:lnTo>
                    <a:pt x="1631967" y="12826"/>
                  </a:lnTo>
                  <a:lnTo>
                    <a:pt x="1533276" y="55778"/>
                  </a:lnTo>
                  <a:lnTo>
                    <a:pt x="1563286" y="72821"/>
                  </a:lnTo>
                  <a:lnTo>
                    <a:pt x="1534271" y="111843"/>
                  </a:lnTo>
                  <a:lnTo>
                    <a:pt x="1503370" y="149028"/>
                  </a:lnTo>
                  <a:lnTo>
                    <a:pt x="1470675" y="184328"/>
                  </a:lnTo>
                  <a:lnTo>
                    <a:pt x="1436277" y="217696"/>
                  </a:lnTo>
                  <a:lnTo>
                    <a:pt x="1400269" y="249083"/>
                  </a:lnTo>
                  <a:lnTo>
                    <a:pt x="1362742" y="278443"/>
                  </a:lnTo>
                  <a:lnTo>
                    <a:pt x="1323787" y="305728"/>
                  </a:lnTo>
                  <a:lnTo>
                    <a:pt x="1283496" y="330890"/>
                  </a:lnTo>
                  <a:lnTo>
                    <a:pt x="1241961" y="353882"/>
                  </a:lnTo>
                  <a:lnTo>
                    <a:pt x="1199273" y="374655"/>
                  </a:lnTo>
                  <a:lnTo>
                    <a:pt x="1155525" y="393163"/>
                  </a:lnTo>
                  <a:lnTo>
                    <a:pt x="1110807" y="409358"/>
                  </a:lnTo>
                  <a:lnTo>
                    <a:pt x="1065212" y="423192"/>
                  </a:lnTo>
                  <a:lnTo>
                    <a:pt x="1018830" y="434617"/>
                  </a:lnTo>
                  <a:lnTo>
                    <a:pt x="971755" y="443587"/>
                  </a:lnTo>
                  <a:lnTo>
                    <a:pt x="924077" y="450052"/>
                  </a:lnTo>
                  <a:lnTo>
                    <a:pt x="875887" y="453966"/>
                  </a:lnTo>
                  <a:lnTo>
                    <a:pt x="827279" y="455282"/>
                  </a:lnTo>
                  <a:lnTo>
                    <a:pt x="778991" y="453984"/>
                  </a:lnTo>
                  <a:lnTo>
                    <a:pt x="731148" y="450123"/>
                  </a:lnTo>
                  <a:lnTo>
                    <a:pt x="683838" y="443749"/>
                  </a:lnTo>
                  <a:lnTo>
                    <a:pt x="637148" y="434915"/>
                  </a:lnTo>
                  <a:lnTo>
                    <a:pt x="591163" y="423669"/>
                  </a:lnTo>
                  <a:lnTo>
                    <a:pt x="545972" y="410062"/>
                  </a:lnTo>
                  <a:lnTo>
                    <a:pt x="501660" y="394145"/>
                  </a:lnTo>
                  <a:lnTo>
                    <a:pt x="458315" y="375969"/>
                  </a:lnTo>
                  <a:lnTo>
                    <a:pt x="416023" y="355583"/>
                  </a:lnTo>
                  <a:lnTo>
                    <a:pt x="374871" y="333040"/>
                  </a:lnTo>
                  <a:lnTo>
                    <a:pt x="334946" y="308388"/>
                  </a:lnTo>
                  <a:lnTo>
                    <a:pt x="296336" y="281678"/>
                  </a:lnTo>
                  <a:lnTo>
                    <a:pt x="259125" y="252962"/>
                  </a:lnTo>
                  <a:lnTo>
                    <a:pt x="223403" y="222290"/>
                  </a:lnTo>
                  <a:lnTo>
                    <a:pt x="189255" y="189711"/>
                  </a:lnTo>
                  <a:lnTo>
                    <a:pt x="156767" y="155277"/>
                  </a:lnTo>
                  <a:lnTo>
                    <a:pt x="126028" y="119039"/>
                  </a:lnTo>
                  <a:lnTo>
                    <a:pt x="97124" y="81046"/>
                  </a:lnTo>
                  <a:lnTo>
                    <a:pt x="70141" y="41349"/>
                  </a:lnTo>
                  <a:lnTo>
                    <a:pt x="45167" y="0"/>
                  </a:lnTo>
                  <a:close/>
                </a:path>
              </a:pathLst>
            </a:custGeom>
            <a:solidFill>
              <a:srgbClr val="E36C0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2657812" y="4458538"/>
              <a:ext cx="1638935" cy="507365"/>
            </a:xfrm>
            <a:custGeom>
              <a:avLst/>
              <a:gdLst/>
              <a:ahLst/>
              <a:cxnLst/>
              <a:rect l="l" t="t" r="r" b="b"/>
              <a:pathLst>
                <a:path w="1638935" h="507364">
                  <a:moveTo>
                    <a:pt x="0" y="25653"/>
                  </a:moveTo>
                  <a:lnTo>
                    <a:pt x="45167" y="0"/>
                  </a:lnTo>
                  <a:lnTo>
                    <a:pt x="70141" y="41349"/>
                  </a:lnTo>
                  <a:lnTo>
                    <a:pt x="97124" y="81046"/>
                  </a:lnTo>
                  <a:lnTo>
                    <a:pt x="126028" y="119039"/>
                  </a:lnTo>
                  <a:lnTo>
                    <a:pt x="156767" y="155277"/>
                  </a:lnTo>
                  <a:lnTo>
                    <a:pt x="189255" y="189711"/>
                  </a:lnTo>
                  <a:lnTo>
                    <a:pt x="223403" y="222290"/>
                  </a:lnTo>
                  <a:lnTo>
                    <a:pt x="259125" y="252962"/>
                  </a:lnTo>
                  <a:lnTo>
                    <a:pt x="296336" y="281678"/>
                  </a:lnTo>
                  <a:lnTo>
                    <a:pt x="334946" y="308388"/>
                  </a:lnTo>
                  <a:lnTo>
                    <a:pt x="374871" y="333040"/>
                  </a:lnTo>
                  <a:lnTo>
                    <a:pt x="416023" y="355583"/>
                  </a:lnTo>
                  <a:lnTo>
                    <a:pt x="458315" y="375969"/>
                  </a:lnTo>
                  <a:lnTo>
                    <a:pt x="501660" y="394145"/>
                  </a:lnTo>
                  <a:lnTo>
                    <a:pt x="545972" y="410062"/>
                  </a:lnTo>
                  <a:lnTo>
                    <a:pt x="591163" y="423669"/>
                  </a:lnTo>
                  <a:lnTo>
                    <a:pt x="637148" y="434915"/>
                  </a:lnTo>
                  <a:lnTo>
                    <a:pt x="683838" y="443749"/>
                  </a:lnTo>
                  <a:lnTo>
                    <a:pt x="731148" y="450123"/>
                  </a:lnTo>
                  <a:lnTo>
                    <a:pt x="778991" y="453984"/>
                  </a:lnTo>
                  <a:lnTo>
                    <a:pt x="827279" y="455282"/>
                  </a:lnTo>
                  <a:lnTo>
                    <a:pt x="875887" y="453966"/>
                  </a:lnTo>
                  <a:lnTo>
                    <a:pt x="924077" y="450052"/>
                  </a:lnTo>
                  <a:lnTo>
                    <a:pt x="971755" y="443587"/>
                  </a:lnTo>
                  <a:lnTo>
                    <a:pt x="1018830" y="434617"/>
                  </a:lnTo>
                  <a:lnTo>
                    <a:pt x="1065212" y="423192"/>
                  </a:lnTo>
                  <a:lnTo>
                    <a:pt x="1110807" y="409358"/>
                  </a:lnTo>
                  <a:lnTo>
                    <a:pt x="1155525" y="393163"/>
                  </a:lnTo>
                  <a:lnTo>
                    <a:pt x="1199273" y="374655"/>
                  </a:lnTo>
                  <a:lnTo>
                    <a:pt x="1241961" y="353882"/>
                  </a:lnTo>
                  <a:lnTo>
                    <a:pt x="1283496" y="330890"/>
                  </a:lnTo>
                  <a:lnTo>
                    <a:pt x="1323787" y="305728"/>
                  </a:lnTo>
                  <a:lnTo>
                    <a:pt x="1362742" y="278443"/>
                  </a:lnTo>
                  <a:lnTo>
                    <a:pt x="1400269" y="249083"/>
                  </a:lnTo>
                  <a:lnTo>
                    <a:pt x="1436277" y="217696"/>
                  </a:lnTo>
                  <a:lnTo>
                    <a:pt x="1470675" y="184328"/>
                  </a:lnTo>
                  <a:lnTo>
                    <a:pt x="1503370" y="149028"/>
                  </a:lnTo>
                  <a:lnTo>
                    <a:pt x="1534271" y="111843"/>
                  </a:lnTo>
                  <a:lnTo>
                    <a:pt x="1563286" y="72821"/>
                  </a:lnTo>
                  <a:lnTo>
                    <a:pt x="1533276" y="55778"/>
                  </a:lnTo>
                  <a:lnTo>
                    <a:pt x="1631967" y="12826"/>
                  </a:lnTo>
                  <a:lnTo>
                    <a:pt x="1638660" y="115633"/>
                  </a:lnTo>
                  <a:lnTo>
                    <a:pt x="1608650" y="98590"/>
                  </a:lnTo>
                  <a:lnTo>
                    <a:pt x="1579661" y="138109"/>
                  </a:lnTo>
                  <a:lnTo>
                    <a:pt x="1548850" y="175876"/>
                  </a:lnTo>
                  <a:lnTo>
                    <a:pt x="1516300" y="211845"/>
                  </a:lnTo>
                  <a:lnTo>
                    <a:pt x="1482095" y="245973"/>
                  </a:lnTo>
                  <a:lnTo>
                    <a:pt x="1446319" y="278216"/>
                  </a:lnTo>
                  <a:lnTo>
                    <a:pt x="1409054" y="308531"/>
                  </a:lnTo>
                  <a:lnTo>
                    <a:pt x="1370386" y="336874"/>
                  </a:lnTo>
                  <a:lnTo>
                    <a:pt x="1330397" y="363200"/>
                  </a:lnTo>
                  <a:lnTo>
                    <a:pt x="1289171" y="387467"/>
                  </a:lnTo>
                  <a:lnTo>
                    <a:pt x="1246791" y="409630"/>
                  </a:lnTo>
                  <a:lnTo>
                    <a:pt x="1203342" y="429647"/>
                  </a:lnTo>
                  <a:lnTo>
                    <a:pt x="1158907" y="447472"/>
                  </a:lnTo>
                  <a:lnTo>
                    <a:pt x="1113570" y="463062"/>
                  </a:lnTo>
                  <a:lnTo>
                    <a:pt x="1067413" y="476374"/>
                  </a:lnTo>
                  <a:lnTo>
                    <a:pt x="1020522" y="487364"/>
                  </a:lnTo>
                  <a:lnTo>
                    <a:pt x="972979" y="495987"/>
                  </a:lnTo>
                  <a:lnTo>
                    <a:pt x="924869" y="502201"/>
                  </a:lnTo>
                  <a:lnTo>
                    <a:pt x="876274" y="505962"/>
                  </a:lnTo>
                  <a:lnTo>
                    <a:pt x="827279" y="507225"/>
                  </a:lnTo>
                  <a:lnTo>
                    <a:pt x="778624" y="505979"/>
                  </a:lnTo>
                  <a:lnTo>
                    <a:pt x="730394" y="502272"/>
                  </a:lnTo>
                  <a:lnTo>
                    <a:pt x="682666" y="496150"/>
                  </a:lnTo>
                  <a:lnTo>
                    <a:pt x="635520" y="487659"/>
                  </a:lnTo>
                  <a:lnTo>
                    <a:pt x="589036" y="476845"/>
                  </a:lnTo>
                  <a:lnTo>
                    <a:pt x="543293" y="463756"/>
                  </a:lnTo>
                  <a:lnTo>
                    <a:pt x="498370" y="448436"/>
                  </a:lnTo>
                  <a:lnTo>
                    <a:pt x="454347" y="430932"/>
                  </a:lnTo>
                  <a:lnTo>
                    <a:pt x="411303" y="411290"/>
                  </a:lnTo>
                  <a:lnTo>
                    <a:pt x="369316" y="389556"/>
                  </a:lnTo>
                  <a:lnTo>
                    <a:pt x="328468" y="365778"/>
                  </a:lnTo>
                  <a:lnTo>
                    <a:pt x="288836" y="339999"/>
                  </a:lnTo>
                  <a:lnTo>
                    <a:pt x="250500" y="312268"/>
                  </a:lnTo>
                  <a:lnTo>
                    <a:pt x="213540" y="282630"/>
                  </a:lnTo>
                  <a:lnTo>
                    <a:pt x="178035" y="251132"/>
                  </a:lnTo>
                  <a:lnTo>
                    <a:pt x="144064" y="217819"/>
                  </a:lnTo>
                  <a:lnTo>
                    <a:pt x="111707" y="182738"/>
                  </a:lnTo>
                  <a:lnTo>
                    <a:pt x="81042" y="145934"/>
                  </a:lnTo>
                  <a:lnTo>
                    <a:pt x="52150" y="107455"/>
                  </a:lnTo>
                  <a:lnTo>
                    <a:pt x="25109" y="67346"/>
                  </a:lnTo>
                  <a:lnTo>
                    <a:pt x="0" y="25653"/>
                  </a:lnTo>
                  <a:close/>
                </a:path>
              </a:pathLst>
            </a:custGeom>
            <a:ln w="12699">
              <a:solidFill>
                <a:srgbClr val="00AF5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1840293" y="3808323"/>
              <a:ext cx="1673225" cy="665480"/>
            </a:xfrm>
            <a:custGeom>
              <a:avLst/>
              <a:gdLst/>
              <a:ahLst/>
              <a:cxnLst/>
              <a:rect l="l" t="t" r="r" b="b"/>
              <a:pathLst>
                <a:path w="1673225" h="665479">
                  <a:moveTo>
                    <a:pt x="1606169" y="0"/>
                  </a:moveTo>
                  <a:lnTo>
                    <a:pt x="66517" y="0"/>
                  </a:lnTo>
                  <a:lnTo>
                    <a:pt x="40729" y="5261"/>
                  </a:lnTo>
                  <a:lnTo>
                    <a:pt x="19574" y="19573"/>
                  </a:lnTo>
                  <a:lnTo>
                    <a:pt x="5261" y="40730"/>
                  </a:lnTo>
                  <a:lnTo>
                    <a:pt x="0" y="66522"/>
                  </a:lnTo>
                  <a:lnTo>
                    <a:pt x="0" y="598652"/>
                  </a:lnTo>
                  <a:lnTo>
                    <a:pt x="5261" y="624445"/>
                  </a:lnTo>
                  <a:lnTo>
                    <a:pt x="19574" y="645601"/>
                  </a:lnTo>
                  <a:lnTo>
                    <a:pt x="40729" y="659913"/>
                  </a:lnTo>
                  <a:lnTo>
                    <a:pt x="66517" y="665175"/>
                  </a:lnTo>
                  <a:lnTo>
                    <a:pt x="1606169" y="665175"/>
                  </a:lnTo>
                  <a:lnTo>
                    <a:pt x="1631961" y="659913"/>
                  </a:lnTo>
                  <a:lnTo>
                    <a:pt x="1653117" y="645601"/>
                  </a:lnTo>
                  <a:lnTo>
                    <a:pt x="1667430" y="624445"/>
                  </a:lnTo>
                  <a:lnTo>
                    <a:pt x="1672691" y="598652"/>
                  </a:lnTo>
                  <a:lnTo>
                    <a:pt x="1672691" y="66522"/>
                  </a:lnTo>
                  <a:lnTo>
                    <a:pt x="1667430" y="40730"/>
                  </a:lnTo>
                  <a:lnTo>
                    <a:pt x="1653117" y="19573"/>
                  </a:lnTo>
                  <a:lnTo>
                    <a:pt x="1631961" y="5261"/>
                  </a:lnTo>
                  <a:lnTo>
                    <a:pt x="1606169" y="0"/>
                  </a:lnTo>
                  <a:close/>
                </a:path>
              </a:pathLst>
            </a:custGeom>
            <a:solidFill>
              <a:srgbClr val="00AF5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1840293" y="3808323"/>
              <a:ext cx="1673225" cy="665480"/>
            </a:xfrm>
            <a:custGeom>
              <a:avLst/>
              <a:gdLst/>
              <a:ahLst/>
              <a:cxnLst/>
              <a:rect l="l" t="t" r="r" b="b"/>
              <a:pathLst>
                <a:path w="1673225" h="665479">
                  <a:moveTo>
                    <a:pt x="0" y="66522"/>
                  </a:moveTo>
                  <a:lnTo>
                    <a:pt x="5261" y="40730"/>
                  </a:lnTo>
                  <a:lnTo>
                    <a:pt x="19574" y="19573"/>
                  </a:lnTo>
                  <a:lnTo>
                    <a:pt x="40729" y="5261"/>
                  </a:lnTo>
                  <a:lnTo>
                    <a:pt x="66517" y="0"/>
                  </a:lnTo>
                  <a:lnTo>
                    <a:pt x="1606169" y="0"/>
                  </a:lnTo>
                  <a:lnTo>
                    <a:pt x="1631961" y="5261"/>
                  </a:lnTo>
                  <a:lnTo>
                    <a:pt x="1653117" y="19573"/>
                  </a:lnTo>
                  <a:lnTo>
                    <a:pt x="1667430" y="40730"/>
                  </a:lnTo>
                  <a:lnTo>
                    <a:pt x="1672691" y="66522"/>
                  </a:lnTo>
                  <a:lnTo>
                    <a:pt x="1672691" y="598652"/>
                  </a:lnTo>
                  <a:lnTo>
                    <a:pt x="1667430" y="624445"/>
                  </a:lnTo>
                  <a:lnTo>
                    <a:pt x="1653117" y="645601"/>
                  </a:lnTo>
                  <a:lnTo>
                    <a:pt x="1631961" y="659913"/>
                  </a:lnTo>
                  <a:lnTo>
                    <a:pt x="1606169" y="665175"/>
                  </a:lnTo>
                  <a:lnTo>
                    <a:pt x="66517" y="665175"/>
                  </a:lnTo>
                  <a:lnTo>
                    <a:pt x="40729" y="659913"/>
                  </a:lnTo>
                  <a:lnTo>
                    <a:pt x="19574" y="645601"/>
                  </a:lnTo>
                  <a:lnTo>
                    <a:pt x="5261" y="624445"/>
                  </a:lnTo>
                  <a:lnTo>
                    <a:pt x="0" y="598652"/>
                  </a:lnTo>
                  <a:lnTo>
                    <a:pt x="0" y="66522"/>
                  </a:lnTo>
                  <a:close/>
                </a:path>
              </a:pathLst>
            </a:custGeom>
            <a:ln w="253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9" name="object 9"/>
          <p:cNvSpPr txBox="1"/>
          <p:nvPr/>
        </p:nvSpPr>
        <p:spPr>
          <a:xfrm>
            <a:off x="2187256" y="2615374"/>
            <a:ext cx="978535" cy="179641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93345">
              <a:lnSpc>
                <a:spcPct val="100000"/>
              </a:lnSpc>
              <a:spcBef>
                <a:spcPts val="100"/>
              </a:spcBef>
            </a:pPr>
            <a:r>
              <a:rPr dirty="0" sz="6500" spc="-50">
                <a:latin typeface="Times New Roman"/>
                <a:cs typeface="Times New Roman"/>
              </a:rPr>
              <a:t>√</a:t>
            </a:r>
            <a:endParaRPr sz="6500">
              <a:latin typeface="Times New Roman"/>
              <a:cs typeface="Times New Roman"/>
            </a:endParaRPr>
          </a:p>
          <a:p>
            <a:pPr marL="12700" marR="5080" indent="41275">
              <a:lnSpc>
                <a:spcPts val="2160"/>
              </a:lnSpc>
              <a:spcBef>
                <a:spcPts val="1855"/>
              </a:spcBef>
            </a:pPr>
            <a:r>
              <a:rPr dirty="0" sz="2000" spc="-10">
                <a:solidFill>
                  <a:srgbClr val="FFFFFF"/>
                </a:solidFill>
                <a:latin typeface="Calibri"/>
                <a:cs typeface="Calibri"/>
              </a:rPr>
              <a:t>Φυσικές Ιδιότητες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3747668" y="1696783"/>
            <a:ext cx="3103245" cy="2457450"/>
            <a:chOff x="3747668" y="1696783"/>
            <a:chExt cx="3103245" cy="2457450"/>
          </a:xfrm>
        </p:grpSpPr>
        <p:sp>
          <p:nvSpPr>
            <p:cNvPr id="11" name="object 11"/>
            <p:cNvSpPr/>
            <p:nvPr/>
          </p:nvSpPr>
          <p:spPr>
            <a:xfrm>
              <a:off x="3760368" y="2588844"/>
              <a:ext cx="1882139" cy="1552575"/>
            </a:xfrm>
            <a:custGeom>
              <a:avLst/>
              <a:gdLst/>
              <a:ahLst/>
              <a:cxnLst/>
              <a:rect l="l" t="t" r="r" b="b"/>
              <a:pathLst>
                <a:path w="1882139" h="1552575">
                  <a:moveTo>
                    <a:pt x="0" y="155206"/>
                  </a:moveTo>
                  <a:lnTo>
                    <a:pt x="7967" y="106371"/>
                  </a:lnTo>
                  <a:lnTo>
                    <a:pt x="30111" y="63793"/>
                  </a:lnTo>
                  <a:lnTo>
                    <a:pt x="63791" y="30112"/>
                  </a:lnTo>
                  <a:lnTo>
                    <a:pt x="106369" y="7967"/>
                  </a:lnTo>
                  <a:lnTo>
                    <a:pt x="155206" y="0"/>
                  </a:lnTo>
                  <a:lnTo>
                    <a:pt x="1726577" y="0"/>
                  </a:lnTo>
                  <a:lnTo>
                    <a:pt x="1775413" y="7967"/>
                  </a:lnTo>
                  <a:lnTo>
                    <a:pt x="1817991" y="30112"/>
                  </a:lnTo>
                  <a:lnTo>
                    <a:pt x="1851672" y="63793"/>
                  </a:lnTo>
                  <a:lnTo>
                    <a:pt x="1873816" y="106371"/>
                  </a:lnTo>
                  <a:lnTo>
                    <a:pt x="1881784" y="155206"/>
                  </a:lnTo>
                  <a:lnTo>
                    <a:pt x="1881784" y="1396860"/>
                  </a:lnTo>
                  <a:lnTo>
                    <a:pt x="1873816" y="1445702"/>
                  </a:lnTo>
                  <a:lnTo>
                    <a:pt x="1851672" y="1488283"/>
                  </a:lnTo>
                  <a:lnTo>
                    <a:pt x="1817991" y="1521966"/>
                  </a:lnTo>
                  <a:lnTo>
                    <a:pt x="1775413" y="1544111"/>
                  </a:lnTo>
                  <a:lnTo>
                    <a:pt x="1726577" y="1552079"/>
                  </a:lnTo>
                  <a:lnTo>
                    <a:pt x="155206" y="1552079"/>
                  </a:lnTo>
                  <a:lnTo>
                    <a:pt x="106369" y="1544111"/>
                  </a:lnTo>
                  <a:lnTo>
                    <a:pt x="63791" y="1521966"/>
                  </a:lnTo>
                  <a:lnTo>
                    <a:pt x="30111" y="1488283"/>
                  </a:lnTo>
                  <a:lnTo>
                    <a:pt x="7967" y="1445702"/>
                  </a:lnTo>
                  <a:lnTo>
                    <a:pt x="0" y="1396860"/>
                  </a:lnTo>
                  <a:lnTo>
                    <a:pt x="0" y="155206"/>
                  </a:lnTo>
                  <a:close/>
                </a:path>
              </a:pathLst>
            </a:custGeom>
            <a:ln w="25399">
              <a:solidFill>
                <a:srgbClr val="00AF5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/>
            <p:cNvSpPr/>
            <p:nvPr/>
          </p:nvSpPr>
          <p:spPr>
            <a:xfrm>
              <a:off x="4996055" y="1703133"/>
              <a:ext cx="1848485" cy="568325"/>
            </a:xfrm>
            <a:custGeom>
              <a:avLst/>
              <a:gdLst/>
              <a:ahLst/>
              <a:cxnLst/>
              <a:rect l="l" t="t" r="r" b="b"/>
              <a:pathLst>
                <a:path w="1848484" h="568325">
                  <a:moveTo>
                    <a:pt x="931824" y="0"/>
                  </a:moveTo>
                  <a:lnTo>
                    <a:pt x="881769" y="1170"/>
                  </a:lnTo>
                  <a:lnTo>
                    <a:pt x="832105" y="4655"/>
                  </a:lnTo>
                  <a:lnTo>
                    <a:pt x="782900" y="10416"/>
                  </a:lnTo>
                  <a:lnTo>
                    <a:pt x="734223" y="18411"/>
                  </a:lnTo>
                  <a:lnTo>
                    <a:pt x="686141" y="28603"/>
                  </a:lnTo>
                  <a:lnTo>
                    <a:pt x="638722" y="40951"/>
                  </a:lnTo>
                  <a:lnTo>
                    <a:pt x="592035" y="55416"/>
                  </a:lnTo>
                  <a:lnTo>
                    <a:pt x="546147" y="71958"/>
                  </a:lnTo>
                  <a:lnTo>
                    <a:pt x="501126" y="90538"/>
                  </a:lnTo>
                  <a:lnTo>
                    <a:pt x="457041" y="111115"/>
                  </a:lnTo>
                  <a:lnTo>
                    <a:pt x="413959" y="133651"/>
                  </a:lnTo>
                  <a:lnTo>
                    <a:pt x="371949" y="158106"/>
                  </a:lnTo>
                  <a:lnTo>
                    <a:pt x="331078" y="184440"/>
                  </a:lnTo>
                  <a:lnTo>
                    <a:pt x="291414" y="212614"/>
                  </a:lnTo>
                  <a:lnTo>
                    <a:pt x="253026" y="242588"/>
                  </a:lnTo>
                  <a:lnTo>
                    <a:pt x="215981" y="274322"/>
                  </a:lnTo>
                  <a:lnTo>
                    <a:pt x="180348" y="307777"/>
                  </a:lnTo>
                  <a:lnTo>
                    <a:pt x="146195" y="342913"/>
                  </a:lnTo>
                  <a:lnTo>
                    <a:pt x="113589" y="379692"/>
                  </a:lnTo>
                  <a:lnTo>
                    <a:pt x="82598" y="418072"/>
                  </a:lnTo>
                  <a:lnTo>
                    <a:pt x="53291" y="458014"/>
                  </a:lnTo>
                  <a:lnTo>
                    <a:pt x="25735" y="499480"/>
                  </a:lnTo>
                  <a:lnTo>
                    <a:pt x="0" y="542429"/>
                  </a:lnTo>
                  <a:lnTo>
                    <a:pt x="45171" y="568083"/>
                  </a:lnTo>
                  <a:lnTo>
                    <a:pt x="70814" y="525392"/>
                  </a:lnTo>
                  <a:lnTo>
                    <a:pt x="98346" y="484245"/>
                  </a:lnTo>
                  <a:lnTo>
                    <a:pt x="127694" y="444685"/>
                  </a:lnTo>
                  <a:lnTo>
                    <a:pt x="158782" y="406757"/>
                  </a:lnTo>
                  <a:lnTo>
                    <a:pt x="191538" y="370502"/>
                  </a:lnTo>
                  <a:lnTo>
                    <a:pt x="225887" y="335964"/>
                  </a:lnTo>
                  <a:lnTo>
                    <a:pt x="261756" y="303186"/>
                  </a:lnTo>
                  <a:lnTo>
                    <a:pt x="299070" y="272211"/>
                  </a:lnTo>
                  <a:lnTo>
                    <a:pt x="337756" y="243082"/>
                  </a:lnTo>
                  <a:lnTo>
                    <a:pt x="377739" y="215841"/>
                  </a:lnTo>
                  <a:lnTo>
                    <a:pt x="418945" y="190533"/>
                  </a:lnTo>
                  <a:lnTo>
                    <a:pt x="461302" y="167199"/>
                  </a:lnTo>
                  <a:lnTo>
                    <a:pt x="504733" y="145884"/>
                  </a:lnTo>
                  <a:lnTo>
                    <a:pt x="549167" y="126629"/>
                  </a:lnTo>
                  <a:lnTo>
                    <a:pt x="594529" y="109479"/>
                  </a:lnTo>
                  <a:lnTo>
                    <a:pt x="640744" y="94476"/>
                  </a:lnTo>
                  <a:lnTo>
                    <a:pt x="687739" y="81663"/>
                  </a:lnTo>
                  <a:lnTo>
                    <a:pt x="735440" y="71083"/>
                  </a:lnTo>
                  <a:lnTo>
                    <a:pt x="783773" y="62779"/>
                  </a:lnTo>
                  <a:lnTo>
                    <a:pt x="832664" y="56794"/>
                  </a:lnTo>
                  <a:lnTo>
                    <a:pt x="882039" y="53172"/>
                  </a:lnTo>
                  <a:lnTo>
                    <a:pt x="931824" y="51955"/>
                  </a:lnTo>
                  <a:lnTo>
                    <a:pt x="982040" y="53193"/>
                  </a:lnTo>
                  <a:lnTo>
                    <a:pt x="1031865" y="56880"/>
                  </a:lnTo>
                  <a:lnTo>
                    <a:pt x="1081221" y="62973"/>
                  </a:lnTo>
                  <a:lnTo>
                    <a:pt x="1130030" y="71433"/>
                  </a:lnTo>
                  <a:lnTo>
                    <a:pt x="1178215" y="82218"/>
                  </a:lnTo>
                  <a:lnTo>
                    <a:pt x="1225695" y="95286"/>
                  </a:lnTo>
                  <a:lnTo>
                    <a:pt x="1272394" y="110597"/>
                  </a:lnTo>
                  <a:lnTo>
                    <a:pt x="1318233" y="128109"/>
                  </a:lnTo>
                  <a:lnTo>
                    <a:pt x="1363134" y="147782"/>
                  </a:lnTo>
                  <a:lnTo>
                    <a:pt x="1407019" y="169573"/>
                  </a:lnTo>
                  <a:lnTo>
                    <a:pt x="1449809" y="193442"/>
                  </a:lnTo>
                  <a:lnTo>
                    <a:pt x="1491427" y="219348"/>
                  </a:lnTo>
                  <a:lnTo>
                    <a:pt x="1531794" y="247249"/>
                  </a:lnTo>
                  <a:lnTo>
                    <a:pt x="1570831" y="277105"/>
                  </a:lnTo>
                  <a:lnTo>
                    <a:pt x="1608461" y="308873"/>
                  </a:lnTo>
                  <a:lnTo>
                    <a:pt x="1644606" y="342513"/>
                  </a:lnTo>
                  <a:lnTo>
                    <a:pt x="1679187" y="377984"/>
                  </a:lnTo>
                  <a:lnTo>
                    <a:pt x="1712126" y="415245"/>
                  </a:lnTo>
                  <a:lnTo>
                    <a:pt x="1743344" y="454253"/>
                  </a:lnTo>
                  <a:lnTo>
                    <a:pt x="1772765" y="494969"/>
                  </a:lnTo>
                  <a:lnTo>
                    <a:pt x="1742729" y="512013"/>
                  </a:lnTo>
                  <a:lnTo>
                    <a:pt x="1841065" y="555256"/>
                  </a:lnTo>
                  <a:lnTo>
                    <a:pt x="1848126" y="452170"/>
                  </a:lnTo>
                  <a:lnTo>
                    <a:pt x="1818091" y="469226"/>
                  </a:lnTo>
                  <a:lnTo>
                    <a:pt x="1788724" y="428139"/>
                  </a:lnTo>
                  <a:lnTo>
                    <a:pt x="1757619" y="388684"/>
                  </a:lnTo>
                  <a:lnTo>
                    <a:pt x="1724847" y="350901"/>
                  </a:lnTo>
                  <a:lnTo>
                    <a:pt x="1690480" y="314828"/>
                  </a:lnTo>
                  <a:lnTo>
                    <a:pt x="1654589" y="280502"/>
                  </a:lnTo>
                  <a:lnTo>
                    <a:pt x="1617248" y="247961"/>
                  </a:lnTo>
                  <a:lnTo>
                    <a:pt x="1578527" y="217245"/>
                  </a:lnTo>
                  <a:lnTo>
                    <a:pt x="1538499" y="188390"/>
                  </a:lnTo>
                  <a:lnTo>
                    <a:pt x="1497234" y="161434"/>
                  </a:lnTo>
                  <a:lnTo>
                    <a:pt x="1454806" y="136417"/>
                  </a:lnTo>
                  <a:lnTo>
                    <a:pt x="1411286" y="113375"/>
                  </a:lnTo>
                  <a:lnTo>
                    <a:pt x="1366745" y="92348"/>
                  </a:lnTo>
                  <a:lnTo>
                    <a:pt x="1321256" y="73372"/>
                  </a:lnTo>
                  <a:lnTo>
                    <a:pt x="1274891" y="56486"/>
                  </a:lnTo>
                  <a:lnTo>
                    <a:pt x="1227721" y="41728"/>
                  </a:lnTo>
                  <a:lnTo>
                    <a:pt x="1179818" y="29136"/>
                  </a:lnTo>
                  <a:lnTo>
                    <a:pt x="1131254" y="18748"/>
                  </a:lnTo>
                  <a:lnTo>
                    <a:pt x="1082100" y="10603"/>
                  </a:lnTo>
                  <a:lnTo>
                    <a:pt x="1032430" y="4737"/>
                  </a:lnTo>
                  <a:lnTo>
                    <a:pt x="982314" y="1190"/>
                  </a:lnTo>
                  <a:lnTo>
                    <a:pt x="931824" y="0"/>
                  </a:lnTo>
                  <a:close/>
                </a:path>
              </a:pathLst>
            </a:custGeom>
            <a:solidFill>
              <a:srgbClr val="00AF5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4996055" y="1703133"/>
              <a:ext cx="1848485" cy="568325"/>
            </a:xfrm>
            <a:custGeom>
              <a:avLst/>
              <a:gdLst/>
              <a:ahLst/>
              <a:cxnLst/>
              <a:rect l="l" t="t" r="r" b="b"/>
              <a:pathLst>
                <a:path w="1848484" h="568325">
                  <a:moveTo>
                    <a:pt x="0" y="542429"/>
                  </a:moveTo>
                  <a:lnTo>
                    <a:pt x="25735" y="499480"/>
                  </a:lnTo>
                  <a:lnTo>
                    <a:pt x="53291" y="458014"/>
                  </a:lnTo>
                  <a:lnTo>
                    <a:pt x="82598" y="418072"/>
                  </a:lnTo>
                  <a:lnTo>
                    <a:pt x="113589" y="379692"/>
                  </a:lnTo>
                  <a:lnTo>
                    <a:pt x="146195" y="342913"/>
                  </a:lnTo>
                  <a:lnTo>
                    <a:pt x="180348" y="307777"/>
                  </a:lnTo>
                  <a:lnTo>
                    <a:pt x="215981" y="274322"/>
                  </a:lnTo>
                  <a:lnTo>
                    <a:pt x="253026" y="242588"/>
                  </a:lnTo>
                  <a:lnTo>
                    <a:pt x="291414" y="212614"/>
                  </a:lnTo>
                  <a:lnTo>
                    <a:pt x="331078" y="184440"/>
                  </a:lnTo>
                  <a:lnTo>
                    <a:pt x="371949" y="158106"/>
                  </a:lnTo>
                  <a:lnTo>
                    <a:pt x="413959" y="133651"/>
                  </a:lnTo>
                  <a:lnTo>
                    <a:pt x="457041" y="111115"/>
                  </a:lnTo>
                  <a:lnTo>
                    <a:pt x="501126" y="90538"/>
                  </a:lnTo>
                  <a:lnTo>
                    <a:pt x="546147" y="71958"/>
                  </a:lnTo>
                  <a:lnTo>
                    <a:pt x="592035" y="55416"/>
                  </a:lnTo>
                  <a:lnTo>
                    <a:pt x="638722" y="40951"/>
                  </a:lnTo>
                  <a:lnTo>
                    <a:pt x="686141" y="28603"/>
                  </a:lnTo>
                  <a:lnTo>
                    <a:pt x="734223" y="18411"/>
                  </a:lnTo>
                  <a:lnTo>
                    <a:pt x="782900" y="10416"/>
                  </a:lnTo>
                  <a:lnTo>
                    <a:pt x="832105" y="4655"/>
                  </a:lnTo>
                  <a:lnTo>
                    <a:pt x="881769" y="1170"/>
                  </a:lnTo>
                  <a:lnTo>
                    <a:pt x="931824" y="0"/>
                  </a:lnTo>
                  <a:lnTo>
                    <a:pt x="982314" y="1190"/>
                  </a:lnTo>
                  <a:lnTo>
                    <a:pt x="1032430" y="4737"/>
                  </a:lnTo>
                  <a:lnTo>
                    <a:pt x="1082100" y="10603"/>
                  </a:lnTo>
                  <a:lnTo>
                    <a:pt x="1131254" y="18748"/>
                  </a:lnTo>
                  <a:lnTo>
                    <a:pt x="1179818" y="29136"/>
                  </a:lnTo>
                  <a:lnTo>
                    <a:pt x="1227721" y="41728"/>
                  </a:lnTo>
                  <a:lnTo>
                    <a:pt x="1274891" y="56486"/>
                  </a:lnTo>
                  <a:lnTo>
                    <a:pt x="1321256" y="73372"/>
                  </a:lnTo>
                  <a:lnTo>
                    <a:pt x="1366745" y="92348"/>
                  </a:lnTo>
                  <a:lnTo>
                    <a:pt x="1411286" y="113375"/>
                  </a:lnTo>
                  <a:lnTo>
                    <a:pt x="1454806" y="136417"/>
                  </a:lnTo>
                  <a:lnTo>
                    <a:pt x="1497234" y="161434"/>
                  </a:lnTo>
                  <a:lnTo>
                    <a:pt x="1538499" y="188390"/>
                  </a:lnTo>
                  <a:lnTo>
                    <a:pt x="1578527" y="217245"/>
                  </a:lnTo>
                  <a:lnTo>
                    <a:pt x="1617248" y="247961"/>
                  </a:lnTo>
                  <a:lnTo>
                    <a:pt x="1654589" y="280502"/>
                  </a:lnTo>
                  <a:lnTo>
                    <a:pt x="1690480" y="314828"/>
                  </a:lnTo>
                  <a:lnTo>
                    <a:pt x="1724847" y="350901"/>
                  </a:lnTo>
                  <a:lnTo>
                    <a:pt x="1757619" y="388684"/>
                  </a:lnTo>
                  <a:lnTo>
                    <a:pt x="1788724" y="428139"/>
                  </a:lnTo>
                  <a:lnTo>
                    <a:pt x="1818091" y="469226"/>
                  </a:lnTo>
                  <a:lnTo>
                    <a:pt x="1848126" y="452170"/>
                  </a:lnTo>
                  <a:lnTo>
                    <a:pt x="1841065" y="555256"/>
                  </a:lnTo>
                  <a:lnTo>
                    <a:pt x="1742729" y="512013"/>
                  </a:lnTo>
                  <a:lnTo>
                    <a:pt x="1772765" y="494969"/>
                  </a:lnTo>
                  <a:lnTo>
                    <a:pt x="1743344" y="454253"/>
                  </a:lnTo>
                  <a:lnTo>
                    <a:pt x="1712126" y="415245"/>
                  </a:lnTo>
                  <a:lnTo>
                    <a:pt x="1679187" y="377984"/>
                  </a:lnTo>
                  <a:lnTo>
                    <a:pt x="1644606" y="342513"/>
                  </a:lnTo>
                  <a:lnTo>
                    <a:pt x="1608461" y="308873"/>
                  </a:lnTo>
                  <a:lnTo>
                    <a:pt x="1570831" y="277105"/>
                  </a:lnTo>
                  <a:lnTo>
                    <a:pt x="1531794" y="247249"/>
                  </a:lnTo>
                  <a:lnTo>
                    <a:pt x="1491427" y="219348"/>
                  </a:lnTo>
                  <a:lnTo>
                    <a:pt x="1449809" y="193442"/>
                  </a:lnTo>
                  <a:lnTo>
                    <a:pt x="1407019" y="169573"/>
                  </a:lnTo>
                  <a:lnTo>
                    <a:pt x="1363134" y="147782"/>
                  </a:lnTo>
                  <a:lnTo>
                    <a:pt x="1318233" y="128109"/>
                  </a:lnTo>
                  <a:lnTo>
                    <a:pt x="1272394" y="110597"/>
                  </a:lnTo>
                  <a:lnTo>
                    <a:pt x="1225695" y="95286"/>
                  </a:lnTo>
                  <a:lnTo>
                    <a:pt x="1178215" y="82218"/>
                  </a:lnTo>
                  <a:lnTo>
                    <a:pt x="1130030" y="71433"/>
                  </a:lnTo>
                  <a:lnTo>
                    <a:pt x="1081221" y="62973"/>
                  </a:lnTo>
                  <a:lnTo>
                    <a:pt x="1031865" y="56880"/>
                  </a:lnTo>
                  <a:lnTo>
                    <a:pt x="982040" y="53193"/>
                  </a:lnTo>
                  <a:lnTo>
                    <a:pt x="931824" y="51955"/>
                  </a:lnTo>
                  <a:lnTo>
                    <a:pt x="882039" y="53172"/>
                  </a:lnTo>
                  <a:lnTo>
                    <a:pt x="832664" y="56794"/>
                  </a:lnTo>
                  <a:lnTo>
                    <a:pt x="783773" y="62779"/>
                  </a:lnTo>
                  <a:lnTo>
                    <a:pt x="735440" y="71083"/>
                  </a:lnTo>
                  <a:lnTo>
                    <a:pt x="687739" y="81663"/>
                  </a:lnTo>
                  <a:lnTo>
                    <a:pt x="640744" y="94476"/>
                  </a:lnTo>
                  <a:lnTo>
                    <a:pt x="594529" y="109479"/>
                  </a:lnTo>
                  <a:lnTo>
                    <a:pt x="549167" y="126629"/>
                  </a:lnTo>
                  <a:lnTo>
                    <a:pt x="504733" y="145884"/>
                  </a:lnTo>
                  <a:lnTo>
                    <a:pt x="461302" y="167199"/>
                  </a:lnTo>
                  <a:lnTo>
                    <a:pt x="418945" y="190533"/>
                  </a:lnTo>
                  <a:lnTo>
                    <a:pt x="377739" y="215841"/>
                  </a:lnTo>
                  <a:lnTo>
                    <a:pt x="337756" y="243082"/>
                  </a:lnTo>
                  <a:lnTo>
                    <a:pt x="299070" y="272211"/>
                  </a:lnTo>
                  <a:lnTo>
                    <a:pt x="261756" y="303186"/>
                  </a:lnTo>
                  <a:lnTo>
                    <a:pt x="225887" y="335964"/>
                  </a:lnTo>
                  <a:lnTo>
                    <a:pt x="191538" y="370502"/>
                  </a:lnTo>
                  <a:lnTo>
                    <a:pt x="158782" y="406757"/>
                  </a:lnTo>
                  <a:lnTo>
                    <a:pt x="127694" y="444685"/>
                  </a:lnTo>
                  <a:lnTo>
                    <a:pt x="98346" y="484245"/>
                  </a:lnTo>
                  <a:lnTo>
                    <a:pt x="70814" y="525392"/>
                  </a:lnTo>
                  <a:lnTo>
                    <a:pt x="45171" y="568083"/>
                  </a:lnTo>
                  <a:lnTo>
                    <a:pt x="0" y="542429"/>
                  </a:lnTo>
                  <a:close/>
                </a:path>
              </a:pathLst>
            </a:custGeom>
            <a:ln w="12699">
              <a:solidFill>
                <a:srgbClr val="E36C0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/>
            <p:cNvSpPr/>
            <p:nvPr/>
          </p:nvSpPr>
          <p:spPr>
            <a:xfrm>
              <a:off x="4178541" y="2256256"/>
              <a:ext cx="1673225" cy="665480"/>
            </a:xfrm>
            <a:custGeom>
              <a:avLst/>
              <a:gdLst/>
              <a:ahLst/>
              <a:cxnLst/>
              <a:rect l="l" t="t" r="r" b="b"/>
              <a:pathLst>
                <a:path w="1673225" h="665480">
                  <a:moveTo>
                    <a:pt x="1606169" y="0"/>
                  </a:moveTo>
                  <a:lnTo>
                    <a:pt x="66517" y="0"/>
                  </a:lnTo>
                  <a:lnTo>
                    <a:pt x="40729" y="5261"/>
                  </a:lnTo>
                  <a:lnTo>
                    <a:pt x="19574" y="19573"/>
                  </a:lnTo>
                  <a:lnTo>
                    <a:pt x="5261" y="40730"/>
                  </a:lnTo>
                  <a:lnTo>
                    <a:pt x="0" y="66522"/>
                  </a:lnTo>
                  <a:lnTo>
                    <a:pt x="0" y="598652"/>
                  </a:lnTo>
                  <a:lnTo>
                    <a:pt x="5261" y="624445"/>
                  </a:lnTo>
                  <a:lnTo>
                    <a:pt x="19574" y="645601"/>
                  </a:lnTo>
                  <a:lnTo>
                    <a:pt x="40729" y="659913"/>
                  </a:lnTo>
                  <a:lnTo>
                    <a:pt x="66517" y="665175"/>
                  </a:lnTo>
                  <a:lnTo>
                    <a:pt x="1606169" y="665175"/>
                  </a:lnTo>
                  <a:lnTo>
                    <a:pt x="1631961" y="659913"/>
                  </a:lnTo>
                  <a:lnTo>
                    <a:pt x="1653117" y="645601"/>
                  </a:lnTo>
                  <a:lnTo>
                    <a:pt x="1667430" y="624445"/>
                  </a:lnTo>
                  <a:lnTo>
                    <a:pt x="1672691" y="598652"/>
                  </a:lnTo>
                  <a:lnTo>
                    <a:pt x="1672691" y="66522"/>
                  </a:lnTo>
                  <a:lnTo>
                    <a:pt x="1667430" y="40730"/>
                  </a:lnTo>
                  <a:lnTo>
                    <a:pt x="1653117" y="19573"/>
                  </a:lnTo>
                  <a:lnTo>
                    <a:pt x="1631961" y="5261"/>
                  </a:lnTo>
                  <a:lnTo>
                    <a:pt x="1606169" y="0"/>
                  </a:lnTo>
                  <a:close/>
                </a:path>
              </a:pathLst>
            </a:custGeom>
            <a:solidFill>
              <a:srgbClr val="E36C09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/>
            <p:cNvSpPr/>
            <p:nvPr/>
          </p:nvSpPr>
          <p:spPr>
            <a:xfrm>
              <a:off x="4178541" y="2256256"/>
              <a:ext cx="1673225" cy="665480"/>
            </a:xfrm>
            <a:custGeom>
              <a:avLst/>
              <a:gdLst/>
              <a:ahLst/>
              <a:cxnLst/>
              <a:rect l="l" t="t" r="r" b="b"/>
              <a:pathLst>
                <a:path w="1673225" h="665480">
                  <a:moveTo>
                    <a:pt x="0" y="66522"/>
                  </a:moveTo>
                  <a:lnTo>
                    <a:pt x="5261" y="40730"/>
                  </a:lnTo>
                  <a:lnTo>
                    <a:pt x="19574" y="19573"/>
                  </a:lnTo>
                  <a:lnTo>
                    <a:pt x="40729" y="5261"/>
                  </a:lnTo>
                  <a:lnTo>
                    <a:pt x="66517" y="0"/>
                  </a:lnTo>
                  <a:lnTo>
                    <a:pt x="1606169" y="0"/>
                  </a:lnTo>
                  <a:lnTo>
                    <a:pt x="1631961" y="5261"/>
                  </a:lnTo>
                  <a:lnTo>
                    <a:pt x="1653117" y="19573"/>
                  </a:lnTo>
                  <a:lnTo>
                    <a:pt x="1667430" y="40730"/>
                  </a:lnTo>
                  <a:lnTo>
                    <a:pt x="1672691" y="66522"/>
                  </a:lnTo>
                  <a:lnTo>
                    <a:pt x="1672691" y="598652"/>
                  </a:lnTo>
                  <a:lnTo>
                    <a:pt x="1667430" y="624445"/>
                  </a:lnTo>
                  <a:lnTo>
                    <a:pt x="1653117" y="645601"/>
                  </a:lnTo>
                  <a:lnTo>
                    <a:pt x="1631961" y="659913"/>
                  </a:lnTo>
                  <a:lnTo>
                    <a:pt x="1606169" y="665175"/>
                  </a:lnTo>
                  <a:lnTo>
                    <a:pt x="66517" y="665175"/>
                  </a:lnTo>
                  <a:lnTo>
                    <a:pt x="40729" y="659913"/>
                  </a:lnTo>
                  <a:lnTo>
                    <a:pt x="19574" y="645601"/>
                  </a:lnTo>
                  <a:lnTo>
                    <a:pt x="5261" y="624445"/>
                  </a:lnTo>
                  <a:lnTo>
                    <a:pt x="0" y="598652"/>
                  </a:lnTo>
                  <a:lnTo>
                    <a:pt x="0" y="66522"/>
                  </a:lnTo>
                  <a:close/>
                </a:path>
              </a:pathLst>
            </a:custGeom>
            <a:ln w="253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6" name="object 16" descr="$PPTXTitle"/>
          <p:cNvSpPr txBox="1">
            <a:spLocks noGrp="1"/>
          </p:cNvSpPr>
          <p:nvPr>
            <p:ph type="title"/>
          </p:nvPr>
        </p:nvSpPr>
        <p:spPr>
          <a:xfrm>
            <a:off x="4525503" y="2255088"/>
            <a:ext cx="978535" cy="1709420"/>
          </a:xfrm>
          <a:prstGeom prst="rect"/>
        </p:spPr>
        <p:txBody>
          <a:bodyPr wrap="square" lIns="0" tIns="46990" rIns="0" bIns="0" rtlCol="0" vert="horz">
            <a:spAutoFit/>
          </a:bodyPr>
          <a:lstStyle/>
          <a:p>
            <a:pPr marL="12700" marR="5080" indent="69850">
              <a:lnSpc>
                <a:spcPts val="2160"/>
              </a:lnSpc>
              <a:spcBef>
                <a:spcPts val="370"/>
              </a:spcBef>
            </a:pPr>
            <a:r>
              <a:rPr dirty="0" sz="2000" spc="-10" b="0">
                <a:solidFill>
                  <a:srgbClr val="FFFFFF"/>
                </a:solidFill>
                <a:latin typeface="Calibri"/>
                <a:cs typeface="Calibri"/>
              </a:rPr>
              <a:t>Χημικές Ιδιότητες</a:t>
            </a:r>
            <a:endParaRPr sz="2000">
              <a:latin typeface="Calibri"/>
              <a:cs typeface="Calibri"/>
            </a:endParaRPr>
          </a:p>
          <a:p>
            <a:pPr marL="93345">
              <a:lnSpc>
                <a:spcPct val="100000"/>
              </a:lnSpc>
              <a:spcBef>
                <a:spcPts val="865"/>
              </a:spcBef>
            </a:pPr>
            <a:r>
              <a:rPr dirty="0" sz="6500" spc="-50" b="0">
                <a:solidFill>
                  <a:srgbClr val="000000"/>
                </a:solidFill>
                <a:latin typeface="Times New Roman"/>
                <a:cs typeface="Times New Roman"/>
              </a:rPr>
              <a:t>√</a:t>
            </a:r>
            <a:endParaRPr sz="6500">
              <a:latin typeface="Times New Roman"/>
              <a:cs typeface="Times New Roman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6085916" y="2576144"/>
            <a:ext cx="2116455" cy="1910080"/>
            <a:chOff x="6085916" y="2576144"/>
            <a:chExt cx="2116455" cy="1910080"/>
          </a:xfrm>
        </p:grpSpPr>
        <p:sp>
          <p:nvSpPr>
            <p:cNvPr id="18" name="object 18"/>
            <p:cNvSpPr/>
            <p:nvPr/>
          </p:nvSpPr>
          <p:spPr>
            <a:xfrm>
              <a:off x="6098616" y="2588844"/>
              <a:ext cx="1882139" cy="1552575"/>
            </a:xfrm>
            <a:custGeom>
              <a:avLst/>
              <a:gdLst/>
              <a:ahLst/>
              <a:cxnLst/>
              <a:rect l="l" t="t" r="r" b="b"/>
              <a:pathLst>
                <a:path w="1882140" h="1552575">
                  <a:moveTo>
                    <a:pt x="0" y="155206"/>
                  </a:moveTo>
                  <a:lnTo>
                    <a:pt x="7967" y="106371"/>
                  </a:lnTo>
                  <a:lnTo>
                    <a:pt x="30111" y="63793"/>
                  </a:lnTo>
                  <a:lnTo>
                    <a:pt x="63791" y="30112"/>
                  </a:lnTo>
                  <a:lnTo>
                    <a:pt x="106369" y="7967"/>
                  </a:lnTo>
                  <a:lnTo>
                    <a:pt x="155206" y="0"/>
                  </a:lnTo>
                  <a:lnTo>
                    <a:pt x="1726577" y="0"/>
                  </a:lnTo>
                  <a:lnTo>
                    <a:pt x="1775413" y="7967"/>
                  </a:lnTo>
                  <a:lnTo>
                    <a:pt x="1817991" y="30112"/>
                  </a:lnTo>
                  <a:lnTo>
                    <a:pt x="1851672" y="63793"/>
                  </a:lnTo>
                  <a:lnTo>
                    <a:pt x="1873816" y="106371"/>
                  </a:lnTo>
                  <a:lnTo>
                    <a:pt x="1881784" y="155206"/>
                  </a:lnTo>
                  <a:lnTo>
                    <a:pt x="1881784" y="1396860"/>
                  </a:lnTo>
                  <a:lnTo>
                    <a:pt x="1873816" y="1445702"/>
                  </a:lnTo>
                  <a:lnTo>
                    <a:pt x="1851672" y="1488283"/>
                  </a:lnTo>
                  <a:lnTo>
                    <a:pt x="1817991" y="1521966"/>
                  </a:lnTo>
                  <a:lnTo>
                    <a:pt x="1775413" y="1544111"/>
                  </a:lnTo>
                  <a:lnTo>
                    <a:pt x="1726577" y="1552079"/>
                  </a:lnTo>
                  <a:lnTo>
                    <a:pt x="155206" y="1552079"/>
                  </a:lnTo>
                  <a:lnTo>
                    <a:pt x="106369" y="1544111"/>
                  </a:lnTo>
                  <a:lnTo>
                    <a:pt x="63791" y="1521966"/>
                  </a:lnTo>
                  <a:lnTo>
                    <a:pt x="30111" y="1488283"/>
                  </a:lnTo>
                  <a:lnTo>
                    <a:pt x="7967" y="1445702"/>
                  </a:lnTo>
                  <a:lnTo>
                    <a:pt x="0" y="1396860"/>
                  </a:lnTo>
                  <a:lnTo>
                    <a:pt x="0" y="155206"/>
                  </a:lnTo>
                  <a:close/>
                </a:path>
              </a:pathLst>
            </a:custGeom>
            <a:ln w="25399">
              <a:solidFill>
                <a:srgbClr val="E36C09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/>
            <p:cNvSpPr/>
            <p:nvPr/>
          </p:nvSpPr>
          <p:spPr>
            <a:xfrm>
              <a:off x="6516789" y="3808323"/>
              <a:ext cx="1673225" cy="665480"/>
            </a:xfrm>
            <a:custGeom>
              <a:avLst/>
              <a:gdLst/>
              <a:ahLst/>
              <a:cxnLst/>
              <a:rect l="l" t="t" r="r" b="b"/>
              <a:pathLst>
                <a:path w="1673225" h="665479">
                  <a:moveTo>
                    <a:pt x="1606169" y="0"/>
                  </a:moveTo>
                  <a:lnTo>
                    <a:pt x="66517" y="0"/>
                  </a:lnTo>
                  <a:lnTo>
                    <a:pt x="40729" y="5261"/>
                  </a:lnTo>
                  <a:lnTo>
                    <a:pt x="19574" y="19573"/>
                  </a:lnTo>
                  <a:lnTo>
                    <a:pt x="5261" y="40730"/>
                  </a:lnTo>
                  <a:lnTo>
                    <a:pt x="0" y="66522"/>
                  </a:lnTo>
                  <a:lnTo>
                    <a:pt x="0" y="598652"/>
                  </a:lnTo>
                  <a:lnTo>
                    <a:pt x="5261" y="624445"/>
                  </a:lnTo>
                  <a:lnTo>
                    <a:pt x="19574" y="645601"/>
                  </a:lnTo>
                  <a:lnTo>
                    <a:pt x="40729" y="659913"/>
                  </a:lnTo>
                  <a:lnTo>
                    <a:pt x="66517" y="665175"/>
                  </a:lnTo>
                  <a:lnTo>
                    <a:pt x="1606169" y="665175"/>
                  </a:lnTo>
                  <a:lnTo>
                    <a:pt x="1631961" y="659913"/>
                  </a:lnTo>
                  <a:lnTo>
                    <a:pt x="1653117" y="645601"/>
                  </a:lnTo>
                  <a:lnTo>
                    <a:pt x="1667430" y="624445"/>
                  </a:lnTo>
                  <a:lnTo>
                    <a:pt x="1672691" y="598652"/>
                  </a:lnTo>
                  <a:lnTo>
                    <a:pt x="1672691" y="66522"/>
                  </a:lnTo>
                  <a:lnTo>
                    <a:pt x="1667430" y="40730"/>
                  </a:lnTo>
                  <a:lnTo>
                    <a:pt x="1653117" y="19573"/>
                  </a:lnTo>
                  <a:lnTo>
                    <a:pt x="1631961" y="5261"/>
                  </a:lnTo>
                  <a:lnTo>
                    <a:pt x="1606169" y="0"/>
                  </a:lnTo>
                  <a:close/>
                </a:path>
              </a:pathLst>
            </a:custGeom>
            <a:solidFill>
              <a:srgbClr val="00AF5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/>
            <p:cNvSpPr/>
            <p:nvPr/>
          </p:nvSpPr>
          <p:spPr>
            <a:xfrm>
              <a:off x="6516789" y="3808323"/>
              <a:ext cx="1673225" cy="665480"/>
            </a:xfrm>
            <a:custGeom>
              <a:avLst/>
              <a:gdLst/>
              <a:ahLst/>
              <a:cxnLst/>
              <a:rect l="l" t="t" r="r" b="b"/>
              <a:pathLst>
                <a:path w="1673225" h="665479">
                  <a:moveTo>
                    <a:pt x="0" y="66522"/>
                  </a:moveTo>
                  <a:lnTo>
                    <a:pt x="5261" y="40730"/>
                  </a:lnTo>
                  <a:lnTo>
                    <a:pt x="19574" y="19573"/>
                  </a:lnTo>
                  <a:lnTo>
                    <a:pt x="40729" y="5261"/>
                  </a:lnTo>
                  <a:lnTo>
                    <a:pt x="66517" y="0"/>
                  </a:lnTo>
                  <a:lnTo>
                    <a:pt x="1606169" y="0"/>
                  </a:lnTo>
                  <a:lnTo>
                    <a:pt x="1631961" y="5261"/>
                  </a:lnTo>
                  <a:lnTo>
                    <a:pt x="1653117" y="19573"/>
                  </a:lnTo>
                  <a:lnTo>
                    <a:pt x="1667430" y="40730"/>
                  </a:lnTo>
                  <a:lnTo>
                    <a:pt x="1672691" y="66522"/>
                  </a:lnTo>
                  <a:lnTo>
                    <a:pt x="1672691" y="598652"/>
                  </a:lnTo>
                  <a:lnTo>
                    <a:pt x="1667430" y="624445"/>
                  </a:lnTo>
                  <a:lnTo>
                    <a:pt x="1653117" y="645601"/>
                  </a:lnTo>
                  <a:lnTo>
                    <a:pt x="1631961" y="659913"/>
                  </a:lnTo>
                  <a:lnTo>
                    <a:pt x="1606169" y="665175"/>
                  </a:lnTo>
                  <a:lnTo>
                    <a:pt x="66517" y="665175"/>
                  </a:lnTo>
                  <a:lnTo>
                    <a:pt x="40729" y="659913"/>
                  </a:lnTo>
                  <a:lnTo>
                    <a:pt x="19574" y="645601"/>
                  </a:lnTo>
                  <a:lnTo>
                    <a:pt x="5261" y="624445"/>
                  </a:lnTo>
                  <a:lnTo>
                    <a:pt x="0" y="598652"/>
                  </a:lnTo>
                  <a:lnTo>
                    <a:pt x="0" y="66522"/>
                  </a:lnTo>
                  <a:close/>
                </a:path>
              </a:pathLst>
            </a:custGeom>
            <a:ln w="253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1" name="object 21"/>
          <p:cNvSpPr txBox="1"/>
          <p:nvPr/>
        </p:nvSpPr>
        <p:spPr>
          <a:xfrm>
            <a:off x="6655961" y="2615374"/>
            <a:ext cx="1265555" cy="179641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500" spc="-25">
                <a:latin typeface="Times New Roman"/>
                <a:cs typeface="Times New Roman"/>
              </a:rPr>
              <a:t>•√</a:t>
            </a:r>
            <a:endParaRPr sz="6500">
              <a:latin typeface="Times New Roman"/>
              <a:cs typeface="Times New Roman"/>
            </a:endParaRPr>
          </a:p>
          <a:p>
            <a:pPr marL="220345" marR="5080" indent="-79375">
              <a:lnSpc>
                <a:spcPts val="2160"/>
              </a:lnSpc>
              <a:spcBef>
                <a:spcPts val="1855"/>
              </a:spcBef>
            </a:pPr>
            <a:r>
              <a:rPr dirty="0" sz="2000" spc="-10">
                <a:solidFill>
                  <a:srgbClr val="FFFFFF"/>
                </a:solidFill>
                <a:latin typeface="Calibri"/>
                <a:cs typeface="Calibri"/>
              </a:rPr>
              <a:t>Βιολογικές Ιδιότητες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3" name="object 23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60"/>
              </a:lnSpc>
            </a:pPr>
            <a:r>
              <a:rPr dirty="0" spc="-10">
                <a:solidFill>
                  <a:srgbClr val="9AC43D"/>
                </a:solidFill>
              </a:rPr>
              <a:t>IPA-ADRION00239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Π2.3.1_Προγράμματα</a:t>
            </a:r>
            <a:r>
              <a:rPr dirty="0" spc="-55"/>
              <a:t> </a:t>
            </a:r>
            <a:r>
              <a:rPr dirty="0"/>
              <a:t>ανάπτυξης</a:t>
            </a:r>
            <a:r>
              <a:rPr dirty="0" spc="-55"/>
              <a:t> </a:t>
            </a:r>
            <a:r>
              <a:rPr dirty="0"/>
              <a:t>ικανοτήτων</a:t>
            </a:r>
            <a:r>
              <a:rPr dirty="0" spc="-55"/>
              <a:t> </a:t>
            </a:r>
            <a:r>
              <a:rPr dirty="0"/>
              <a:t>και</a:t>
            </a:r>
            <a:r>
              <a:rPr dirty="0" spc="-50"/>
              <a:t> </a:t>
            </a:r>
            <a:r>
              <a:rPr dirty="0" spc="-10"/>
              <a:t>κατάρτισης</a:t>
            </a:r>
          </a:p>
        </p:txBody>
      </p:sp>
      <p:sp>
        <p:nvSpPr>
          <p:cNvPr id="2" name="object 2"/>
          <p:cNvSpPr/>
          <p:nvPr/>
        </p:nvSpPr>
        <p:spPr>
          <a:xfrm>
            <a:off x="3131845" y="548680"/>
            <a:ext cx="5977255" cy="0"/>
          </a:xfrm>
          <a:custGeom>
            <a:avLst/>
            <a:gdLst/>
            <a:ahLst/>
            <a:cxnLst/>
            <a:rect l="l" t="t" r="r" b="b"/>
            <a:pathLst>
              <a:path w="5977255" h="0">
                <a:moveTo>
                  <a:pt x="0" y="0"/>
                </a:moveTo>
                <a:lnTo>
                  <a:pt x="5976658" y="0"/>
                </a:lnTo>
              </a:path>
            </a:pathLst>
          </a:custGeom>
          <a:ln w="28575">
            <a:solidFill>
              <a:srgbClr val="30859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73264" y="1261287"/>
            <a:ext cx="8593455" cy="455104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41605" marR="1057910">
              <a:lnSpc>
                <a:spcPct val="100000"/>
              </a:lnSpc>
              <a:spcBef>
                <a:spcPts val="100"/>
              </a:spcBef>
            </a:pPr>
            <a:r>
              <a:rPr dirty="0" sz="1800" b="1">
                <a:latin typeface="Trebuchet MS"/>
                <a:cs typeface="Trebuchet MS"/>
              </a:rPr>
              <a:t>ΦΥΣΙΚΕΣ</a:t>
            </a:r>
            <a:r>
              <a:rPr dirty="0" sz="1800" spc="-55" b="1">
                <a:latin typeface="Trebuchet MS"/>
                <a:cs typeface="Trebuchet MS"/>
              </a:rPr>
              <a:t> </a:t>
            </a:r>
            <a:r>
              <a:rPr dirty="0" sz="1800" b="1">
                <a:latin typeface="Trebuchet MS"/>
                <a:cs typeface="Trebuchet MS"/>
              </a:rPr>
              <a:t>ιδιότητες,</a:t>
            </a:r>
            <a:r>
              <a:rPr dirty="0" sz="1800" spc="-50" b="1">
                <a:latin typeface="Trebuchet MS"/>
                <a:cs typeface="Trebuchet MS"/>
              </a:rPr>
              <a:t> </a:t>
            </a:r>
            <a:r>
              <a:rPr dirty="0" sz="1800" b="1">
                <a:latin typeface="Trebuchet MS"/>
                <a:cs typeface="Trebuchet MS"/>
              </a:rPr>
              <a:t>οι</a:t>
            </a:r>
            <a:r>
              <a:rPr dirty="0" sz="1800" spc="-50" b="1">
                <a:latin typeface="Trebuchet MS"/>
                <a:cs typeface="Trebuchet MS"/>
              </a:rPr>
              <a:t> </a:t>
            </a:r>
            <a:r>
              <a:rPr dirty="0" sz="1800" b="1">
                <a:latin typeface="Trebuchet MS"/>
                <a:cs typeface="Trebuchet MS"/>
              </a:rPr>
              <a:t>οποίες</a:t>
            </a:r>
            <a:r>
              <a:rPr dirty="0" sz="1800" spc="-50" b="1">
                <a:latin typeface="Trebuchet MS"/>
                <a:cs typeface="Trebuchet MS"/>
              </a:rPr>
              <a:t> </a:t>
            </a:r>
            <a:r>
              <a:rPr dirty="0" sz="1800" b="1">
                <a:latin typeface="Trebuchet MS"/>
                <a:cs typeface="Trebuchet MS"/>
              </a:rPr>
              <a:t>αποτελούν</a:t>
            </a:r>
            <a:r>
              <a:rPr dirty="0" sz="1800" spc="-50" b="1">
                <a:latin typeface="Trebuchet MS"/>
                <a:cs typeface="Trebuchet MS"/>
              </a:rPr>
              <a:t> </a:t>
            </a:r>
            <a:r>
              <a:rPr dirty="0" sz="1800" b="1">
                <a:latin typeface="Trebuchet MS"/>
                <a:cs typeface="Trebuchet MS"/>
              </a:rPr>
              <a:t>τη</a:t>
            </a:r>
            <a:r>
              <a:rPr dirty="0" sz="1800" spc="-50" b="1">
                <a:latin typeface="Trebuchet MS"/>
                <a:cs typeface="Trebuchet MS"/>
              </a:rPr>
              <a:t> </a:t>
            </a:r>
            <a:r>
              <a:rPr dirty="0" sz="1800" b="1">
                <a:latin typeface="Trebuchet MS"/>
                <a:cs typeface="Trebuchet MS"/>
              </a:rPr>
              <a:t>βάση</a:t>
            </a:r>
            <a:r>
              <a:rPr dirty="0" sz="1800" spc="-50" b="1">
                <a:latin typeface="Trebuchet MS"/>
                <a:cs typeface="Trebuchet MS"/>
              </a:rPr>
              <a:t> </a:t>
            </a:r>
            <a:r>
              <a:rPr dirty="0" sz="1800" b="1">
                <a:latin typeface="Trebuchet MS"/>
                <a:cs typeface="Trebuchet MS"/>
              </a:rPr>
              <a:t>της</a:t>
            </a:r>
            <a:r>
              <a:rPr dirty="0" sz="1800" spc="-50" b="1">
                <a:latin typeface="Trebuchet MS"/>
                <a:cs typeface="Trebuchet MS"/>
              </a:rPr>
              <a:t> </a:t>
            </a:r>
            <a:r>
              <a:rPr dirty="0" sz="1800" b="1">
                <a:latin typeface="Trebuchet MS"/>
                <a:cs typeface="Trebuchet MS"/>
              </a:rPr>
              <a:t>λειτουργίας</a:t>
            </a:r>
            <a:r>
              <a:rPr dirty="0" sz="1800" spc="-55" b="1">
                <a:latin typeface="Trebuchet MS"/>
                <a:cs typeface="Trebuchet MS"/>
              </a:rPr>
              <a:t> </a:t>
            </a:r>
            <a:r>
              <a:rPr dirty="0" sz="1800" spc="-25" b="1">
                <a:latin typeface="Trebuchet MS"/>
                <a:cs typeface="Trebuchet MS"/>
              </a:rPr>
              <a:t>του </a:t>
            </a:r>
            <a:r>
              <a:rPr dirty="0" sz="1800" spc="-10" b="1">
                <a:latin typeface="Trebuchet MS"/>
                <a:cs typeface="Trebuchet MS"/>
              </a:rPr>
              <a:t>εδάφους:</a:t>
            </a:r>
            <a:endParaRPr sz="1800">
              <a:latin typeface="Trebuchet MS"/>
              <a:cs typeface="Trebuchet MS"/>
            </a:endParaRPr>
          </a:p>
          <a:p>
            <a:pPr marL="1176020" indent="-340995">
              <a:lnSpc>
                <a:spcPct val="100000"/>
              </a:lnSpc>
              <a:spcBef>
                <a:spcPts val="480"/>
              </a:spcBef>
              <a:buAutoNum type="arabicPeriod"/>
              <a:tabLst>
                <a:tab pos="1176020" algn="l"/>
              </a:tabLst>
            </a:pPr>
            <a:r>
              <a:rPr dirty="0" sz="1800" b="1">
                <a:latin typeface="Trebuchet MS"/>
                <a:cs typeface="Trebuchet MS"/>
              </a:rPr>
              <a:t>Υφή</a:t>
            </a:r>
            <a:r>
              <a:rPr dirty="0" sz="1800" spc="-5" b="1">
                <a:latin typeface="Trebuchet MS"/>
                <a:cs typeface="Trebuchet MS"/>
              </a:rPr>
              <a:t> </a:t>
            </a:r>
            <a:r>
              <a:rPr dirty="0" sz="1800" b="1">
                <a:latin typeface="Trebuchet MS"/>
                <a:cs typeface="Trebuchet MS"/>
              </a:rPr>
              <a:t>του </a:t>
            </a:r>
            <a:r>
              <a:rPr dirty="0" sz="1800" spc="-10" b="1">
                <a:latin typeface="Trebuchet MS"/>
                <a:cs typeface="Trebuchet MS"/>
              </a:rPr>
              <a:t>εδάφους</a:t>
            </a:r>
            <a:endParaRPr sz="1800">
              <a:latin typeface="Trebuchet MS"/>
              <a:cs typeface="Trebuchet MS"/>
            </a:endParaRPr>
          </a:p>
          <a:p>
            <a:pPr marL="1176020" indent="-340995">
              <a:lnSpc>
                <a:spcPct val="100000"/>
              </a:lnSpc>
              <a:spcBef>
                <a:spcPts val="1080"/>
              </a:spcBef>
              <a:buAutoNum type="arabicPeriod"/>
              <a:tabLst>
                <a:tab pos="1176020" algn="l"/>
              </a:tabLst>
            </a:pPr>
            <a:r>
              <a:rPr dirty="0" sz="1800" b="1">
                <a:latin typeface="Trebuchet MS"/>
                <a:cs typeface="Trebuchet MS"/>
              </a:rPr>
              <a:t>Δομή</a:t>
            </a:r>
            <a:r>
              <a:rPr dirty="0" sz="1800" spc="-10" b="1">
                <a:latin typeface="Trebuchet MS"/>
                <a:cs typeface="Trebuchet MS"/>
              </a:rPr>
              <a:t> </a:t>
            </a:r>
            <a:r>
              <a:rPr dirty="0" sz="1800" b="1">
                <a:latin typeface="Trebuchet MS"/>
                <a:cs typeface="Trebuchet MS"/>
              </a:rPr>
              <a:t>του</a:t>
            </a:r>
            <a:r>
              <a:rPr dirty="0" sz="1800" spc="-5" b="1">
                <a:latin typeface="Trebuchet MS"/>
                <a:cs typeface="Trebuchet MS"/>
              </a:rPr>
              <a:t> </a:t>
            </a:r>
            <a:r>
              <a:rPr dirty="0" sz="1800" spc="-10" b="1">
                <a:latin typeface="Trebuchet MS"/>
                <a:cs typeface="Trebuchet MS"/>
              </a:rPr>
              <a:t>εδάφους</a:t>
            </a:r>
            <a:endParaRPr sz="1800">
              <a:latin typeface="Trebuchet MS"/>
              <a:cs typeface="Trebuchet MS"/>
            </a:endParaRPr>
          </a:p>
          <a:p>
            <a:pPr marL="1176020" indent="-340995">
              <a:lnSpc>
                <a:spcPct val="100000"/>
              </a:lnSpc>
              <a:spcBef>
                <a:spcPts val="1080"/>
              </a:spcBef>
              <a:buAutoNum type="arabicPeriod"/>
              <a:tabLst>
                <a:tab pos="1176020" algn="l"/>
              </a:tabLst>
            </a:pPr>
            <a:r>
              <a:rPr dirty="0" sz="1800" b="1">
                <a:latin typeface="Trebuchet MS"/>
                <a:cs typeface="Trebuchet MS"/>
              </a:rPr>
              <a:t>Πορώδες</a:t>
            </a:r>
            <a:r>
              <a:rPr dirty="0" sz="1800" spc="-25" b="1">
                <a:latin typeface="Trebuchet MS"/>
                <a:cs typeface="Trebuchet MS"/>
              </a:rPr>
              <a:t> </a:t>
            </a:r>
            <a:r>
              <a:rPr dirty="0" sz="1800" b="1">
                <a:latin typeface="Trebuchet MS"/>
                <a:cs typeface="Trebuchet MS"/>
              </a:rPr>
              <a:t>του</a:t>
            </a:r>
            <a:r>
              <a:rPr dirty="0" sz="1800" spc="-25" b="1">
                <a:latin typeface="Trebuchet MS"/>
                <a:cs typeface="Trebuchet MS"/>
              </a:rPr>
              <a:t> </a:t>
            </a:r>
            <a:r>
              <a:rPr dirty="0" sz="1800" spc="-10" b="1">
                <a:latin typeface="Trebuchet MS"/>
                <a:cs typeface="Trebuchet MS"/>
              </a:rPr>
              <a:t>εδάφους</a:t>
            </a:r>
            <a:endParaRPr sz="1800">
              <a:latin typeface="Trebuchet MS"/>
              <a:cs typeface="Trebuchet MS"/>
            </a:endParaRPr>
          </a:p>
          <a:p>
            <a:pPr marL="1176020" indent="-340995">
              <a:lnSpc>
                <a:spcPct val="100000"/>
              </a:lnSpc>
              <a:spcBef>
                <a:spcPts val="1080"/>
              </a:spcBef>
              <a:buAutoNum type="arabicPeriod"/>
              <a:tabLst>
                <a:tab pos="1176020" algn="l"/>
              </a:tabLst>
            </a:pPr>
            <a:r>
              <a:rPr dirty="0" sz="1800" b="1">
                <a:latin typeface="Trebuchet MS"/>
                <a:cs typeface="Trebuchet MS"/>
              </a:rPr>
              <a:t>Χρώμα</a:t>
            </a:r>
            <a:r>
              <a:rPr dirty="0" sz="1800" spc="-40" b="1">
                <a:latin typeface="Trebuchet MS"/>
                <a:cs typeface="Trebuchet MS"/>
              </a:rPr>
              <a:t> </a:t>
            </a:r>
            <a:r>
              <a:rPr dirty="0" sz="1800" b="1">
                <a:latin typeface="Trebuchet MS"/>
                <a:cs typeface="Trebuchet MS"/>
              </a:rPr>
              <a:t>του</a:t>
            </a:r>
            <a:r>
              <a:rPr dirty="0" sz="1800" spc="-35" b="1">
                <a:latin typeface="Trebuchet MS"/>
                <a:cs typeface="Trebuchet MS"/>
              </a:rPr>
              <a:t> </a:t>
            </a:r>
            <a:r>
              <a:rPr dirty="0" sz="1800" spc="-10" b="1">
                <a:latin typeface="Trebuchet MS"/>
                <a:cs typeface="Trebuchet MS"/>
              </a:rPr>
              <a:t>εδάφους</a:t>
            </a:r>
            <a:endParaRPr sz="1800">
              <a:latin typeface="Trebuchet MS"/>
              <a:cs typeface="Trebuchet MS"/>
            </a:endParaRPr>
          </a:p>
          <a:p>
            <a:pPr marL="1176020" indent="-340995">
              <a:lnSpc>
                <a:spcPct val="100000"/>
              </a:lnSpc>
              <a:spcBef>
                <a:spcPts val="1080"/>
              </a:spcBef>
              <a:buAutoNum type="arabicPeriod"/>
              <a:tabLst>
                <a:tab pos="1176020" algn="l"/>
              </a:tabLst>
            </a:pPr>
            <a:r>
              <a:rPr dirty="0" sz="1800" b="1">
                <a:latin typeface="Trebuchet MS"/>
                <a:cs typeface="Trebuchet MS"/>
              </a:rPr>
              <a:t>Βάθος</a:t>
            </a:r>
            <a:r>
              <a:rPr dirty="0" sz="1800" spc="-40" b="1">
                <a:latin typeface="Trebuchet MS"/>
                <a:cs typeface="Trebuchet MS"/>
              </a:rPr>
              <a:t> </a:t>
            </a:r>
            <a:r>
              <a:rPr dirty="0" sz="1800" b="1">
                <a:latin typeface="Trebuchet MS"/>
                <a:cs typeface="Trebuchet MS"/>
              </a:rPr>
              <a:t>του</a:t>
            </a:r>
            <a:r>
              <a:rPr dirty="0" sz="1800" spc="-35" b="1">
                <a:latin typeface="Trebuchet MS"/>
                <a:cs typeface="Trebuchet MS"/>
              </a:rPr>
              <a:t> </a:t>
            </a:r>
            <a:r>
              <a:rPr dirty="0" sz="1800" spc="-10" b="1">
                <a:latin typeface="Trebuchet MS"/>
                <a:cs typeface="Trebuchet MS"/>
              </a:rPr>
              <a:t>εδάφους</a:t>
            </a:r>
            <a:endParaRPr sz="1800">
              <a:latin typeface="Trebuchet MS"/>
              <a:cs typeface="Trebuchet MS"/>
            </a:endParaRPr>
          </a:p>
          <a:p>
            <a:pPr marL="1176020" indent="-340995">
              <a:lnSpc>
                <a:spcPct val="100000"/>
              </a:lnSpc>
              <a:spcBef>
                <a:spcPts val="1080"/>
              </a:spcBef>
              <a:buAutoNum type="arabicPeriod"/>
              <a:tabLst>
                <a:tab pos="1176020" algn="l"/>
              </a:tabLst>
            </a:pPr>
            <a:r>
              <a:rPr dirty="0" sz="1800" spc="-10" b="1">
                <a:latin typeface="Trebuchet MS"/>
                <a:cs typeface="Trebuchet MS"/>
              </a:rPr>
              <a:t>Συνεκτικότητα</a:t>
            </a:r>
            <a:endParaRPr sz="1800">
              <a:latin typeface="Trebuchet MS"/>
              <a:cs typeface="Trebuchet MS"/>
            </a:endParaRPr>
          </a:p>
          <a:p>
            <a:pPr marL="1176020" indent="-340995">
              <a:lnSpc>
                <a:spcPct val="100000"/>
              </a:lnSpc>
              <a:spcBef>
                <a:spcPts val="1080"/>
              </a:spcBef>
              <a:buAutoNum type="arabicPeriod"/>
              <a:tabLst>
                <a:tab pos="1176020" algn="l"/>
              </a:tabLst>
            </a:pPr>
            <a:r>
              <a:rPr dirty="0" sz="1800" spc="-10" b="1">
                <a:latin typeface="Trebuchet MS"/>
                <a:cs typeface="Trebuchet MS"/>
              </a:rPr>
              <a:t>Πυκνότητα</a:t>
            </a:r>
            <a:endParaRPr sz="1800">
              <a:latin typeface="Trebuchet MS"/>
              <a:cs typeface="Trebuchet MS"/>
            </a:endParaRPr>
          </a:p>
          <a:p>
            <a:pPr algn="just" marL="12700" marR="5080">
              <a:lnSpc>
                <a:spcPct val="100000"/>
              </a:lnSpc>
              <a:spcBef>
                <a:spcPts val="1550"/>
              </a:spcBef>
            </a:pPr>
            <a:r>
              <a:rPr dirty="0" sz="1600" b="1" i="1">
                <a:latin typeface="Trebuchet MS"/>
                <a:cs typeface="Trebuchet MS"/>
              </a:rPr>
              <a:t>Οι</a:t>
            </a:r>
            <a:r>
              <a:rPr dirty="0" sz="1600" spc="330" b="1" i="1">
                <a:latin typeface="Trebuchet MS"/>
                <a:cs typeface="Trebuchet MS"/>
              </a:rPr>
              <a:t> </a:t>
            </a:r>
            <a:r>
              <a:rPr dirty="0" sz="1600" b="1" i="1">
                <a:latin typeface="Trebuchet MS"/>
                <a:cs typeface="Trebuchet MS"/>
              </a:rPr>
              <a:t>φυσικές</a:t>
            </a:r>
            <a:r>
              <a:rPr dirty="0" sz="1600" spc="335" b="1" i="1">
                <a:latin typeface="Trebuchet MS"/>
                <a:cs typeface="Trebuchet MS"/>
              </a:rPr>
              <a:t> </a:t>
            </a:r>
            <a:r>
              <a:rPr dirty="0" sz="1600" b="1" i="1">
                <a:latin typeface="Trebuchet MS"/>
                <a:cs typeface="Trebuchet MS"/>
              </a:rPr>
              <a:t>ιδιότητες</a:t>
            </a:r>
            <a:r>
              <a:rPr dirty="0" sz="1600" spc="330" b="1" i="1">
                <a:latin typeface="Trebuchet MS"/>
                <a:cs typeface="Trebuchet MS"/>
              </a:rPr>
              <a:t> </a:t>
            </a:r>
            <a:r>
              <a:rPr dirty="0" sz="1600" b="1" i="1">
                <a:latin typeface="Trebuchet MS"/>
                <a:cs typeface="Trebuchet MS"/>
              </a:rPr>
              <a:t>του</a:t>
            </a:r>
            <a:r>
              <a:rPr dirty="0" sz="1600" spc="335" b="1" i="1">
                <a:latin typeface="Trebuchet MS"/>
                <a:cs typeface="Trebuchet MS"/>
              </a:rPr>
              <a:t> </a:t>
            </a:r>
            <a:r>
              <a:rPr dirty="0" sz="1600" b="1" i="1">
                <a:latin typeface="Trebuchet MS"/>
                <a:cs typeface="Trebuchet MS"/>
              </a:rPr>
              <a:t>εδάφους</a:t>
            </a:r>
            <a:r>
              <a:rPr dirty="0" sz="1600" spc="335" b="1" i="1">
                <a:latin typeface="Trebuchet MS"/>
                <a:cs typeface="Trebuchet MS"/>
              </a:rPr>
              <a:t> </a:t>
            </a:r>
            <a:r>
              <a:rPr dirty="0" sz="1600" b="1" i="1">
                <a:latin typeface="Trebuchet MS"/>
                <a:cs typeface="Trebuchet MS"/>
              </a:rPr>
              <a:t>επηρεάζουν</a:t>
            </a:r>
            <a:r>
              <a:rPr dirty="0" sz="1600" spc="330" b="1" i="1">
                <a:latin typeface="Trebuchet MS"/>
                <a:cs typeface="Trebuchet MS"/>
              </a:rPr>
              <a:t> </a:t>
            </a:r>
            <a:r>
              <a:rPr dirty="0" sz="1600" b="1" i="1">
                <a:latin typeface="Trebuchet MS"/>
                <a:cs typeface="Trebuchet MS"/>
              </a:rPr>
              <a:t>σημαντικά</a:t>
            </a:r>
            <a:r>
              <a:rPr dirty="0" sz="1600" spc="335" b="1" i="1">
                <a:latin typeface="Trebuchet MS"/>
                <a:cs typeface="Trebuchet MS"/>
              </a:rPr>
              <a:t> </a:t>
            </a:r>
            <a:r>
              <a:rPr dirty="0" sz="1600" b="1" i="1">
                <a:latin typeface="Trebuchet MS"/>
                <a:cs typeface="Trebuchet MS"/>
              </a:rPr>
              <a:t>τη</a:t>
            </a:r>
            <a:r>
              <a:rPr dirty="0" sz="1600" spc="335" b="1" i="1">
                <a:latin typeface="Trebuchet MS"/>
                <a:cs typeface="Trebuchet MS"/>
              </a:rPr>
              <a:t> </a:t>
            </a:r>
            <a:r>
              <a:rPr dirty="0" sz="1600" b="1" i="1">
                <a:latin typeface="Trebuchet MS"/>
                <a:cs typeface="Trebuchet MS"/>
              </a:rPr>
              <a:t>διήθηση</a:t>
            </a:r>
            <a:r>
              <a:rPr dirty="0" sz="1600" spc="330" b="1" i="1">
                <a:latin typeface="Trebuchet MS"/>
                <a:cs typeface="Trebuchet MS"/>
              </a:rPr>
              <a:t> </a:t>
            </a:r>
            <a:r>
              <a:rPr dirty="0" sz="1600" b="1" i="1">
                <a:latin typeface="Trebuchet MS"/>
                <a:cs typeface="Trebuchet MS"/>
              </a:rPr>
              <a:t>του</a:t>
            </a:r>
            <a:r>
              <a:rPr dirty="0" sz="1600" spc="335" b="1" i="1">
                <a:latin typeface="Trebuchet MS"/>
                <a:cs typeface="Trebuchet MS"/>
              </a:rPr>
              <a:t> </a:t>
            </a:r>
            <a:r>
              <a:rPr dirty="0" sz="1600" b="1" i="1">
                <a:latin typeface="Trebuchet MS"/>
                <a:cs typeface="Trebuchet MS"/>
              </a:rPr>
              <a:t>νερού,</a:t>
            </a:r>
            <a:r>
              <a:rPr dirty="0" sz="1600" spc="330" b="1" i="1">
                <a:latin typeface="Trebuchet MS"/>
                <a:cs typeface="Trebuchet MS"/>
              </a:rPr>
              <a:t> </a:t>
            </a:r>
            <a:r>
              <a:rPr dirty="0" sz="1600" spc="-25" b="1" i="1">
                <a:latin typeface="Trebuchet MS"/>
                <a:cs typeface="Trebuchet MS"/>
              </a:rPr>
              <a:t>τον </a:t>
            </a:r>
            <a:r>
              <a:rPr dirty="0" sz="1600" b="1" i="1">
                <a:latin typeface="Trebuchet MS"/>
                <a:cs typeface="Trebuchet MS"/>
              </a:rPr>
              <a:t>αερισμό,</a:t>
            </a:r>
            <a:r>
              <a:rPr dirty="0" sz="1600" spc="50" b="1" i="1">
                <a:latin typeface="Trebuchet MS"/>
                <a:cs typeface="Trebuchet MS"/>
              </a:rPr>
              <a:t>  </a:t>
            </a:r>
            <a:r>
              <a:rPr dirty="0" sz="1600" b="1" i="1">
                <a:latin typeface="Trebuchet MS"/>
                <a:cs typeface="Trebuchet MS"/>
              </a:rPr>
              <a:t>την</a:t>
            </a:r>
            <a:r>
              <a:rPr dirty="0" sz="1600" spc="55" b="1" i="1">
                <a:latin typeface="Trebuchet MS"/>
                <a:cs typeface="Trebuchet MS"/>
              </a:rPr>
              <a:t>  </a:t>
            </a:r>
            <a:r>
              <a:rPr dirty="0" sz="1600" b="1" i="1">
                <a:latin typeface="Trebuchet MS"/>
                <a:cs typeface="Trebuchet MS"/>
              </a:rPr>
              <a:t>ανάπτυξη</a:t>
            </a:r>
            <a:r>
              <a:rPr dirty="0" sz="1600" spc="55" b="1" i="1">
                <a:latin typeface="Trebuchet MS"/>
                <a:cs typeface="Trebuchet MS"/>
              </a:rPr>
              <a:t>  </a:t>
            </a:r>
            <a:r>
              <a:rPr dirty="0" sz="1600" b="1" i="1">
                <a:latin typeface="Trebuchet MS"/>
                <a:cs typeface="Trebuchet MS"/>
              </a:rPr>
              <a:t>των</a:t>
            </a:r>
            <a:r>
              <a:rPr dirty="0" sz="1600" spc="55" b="1" i="1">
                <a:latin typeface="Trebuchet MS"/>
                <a:cs typeface="Trebuchet MS"/>
              </a:rPr>
              <a:t>  </a:t>
            </a:r>
            <a:r>
              <a:rPr dirty="0" sz="1600" b="1" i="1">
                <a:latin typeface="Trebuchet MS"/>
                <a:cs typeface="Trebuchet MS"/>
              </a:rPr>
              <a:t>ριζών</a:t>
            </a:r>
            <a:r>
              <a:rPr dirty="0" sz="1600" spc="55" b="1" i="1">
                <a:latin typeface="Trebuchet MS"/>
                <a:cs typeface="Trebuchet MS"/>
              </a:rPr>
              <a:t>  </a:t>
            </a:r>
            <a:r>
              <a:rPr dirty="0" sz="1600" b="1" i="1">
                <a:latin typeface="Trebuchet MS"/>
                <a:cs typeface="Trebuchet MS"/>
              </a:rPr>
              <a:t>και</a:t>
            </a:r>
            <a:r>
              <a:rPr dirty="0" sz="1600" spc="55" b="1" i="1">
                <a:latin typeface="Trebuchet MS"/>
                <a:cs typeface="Trebuchet MS"/>
              </a:rPr>
              <a:t>  </a:t>
            </a:r>
            <a:r>
              <a:rPr dirty="0" sz="1600" b="1" i="1">
                <a:latin typeface="Trebuchet MS"/>
                <a:cs typeface="Trebuchet MS"/>
              </a:rPr>
              <a:t>τη</a:t>
            </a:r>
            <a:r>
              <a:rPr dirty="0" sz="1600" spc="55" b="1" i="1">
                <a:latin typeface="Trebuchet MS"/>
                <a:cs typeface="Trebuchet MS"/>
              </a:rPr>
              <a:t>  </a:t>
            </a:r>
            <a:r>
              <a:rPr dirty="0" sz="1600" b="1" i="1">
                <a:latin typeface="Trebuchet MS"/>
                <a:cs typeface="Trebuchet MS"/>
              </a:rPr>
              <a:t>συνολική</a:t>
            </a:r>
            <a:r>
              <a:rPr dirty="0" sz="1600" spc="55" b="1" i="1">
                <a:latin typeface="Trebuchet MS"/>
                <a:cs typeface="Trebuchet MS"/>
              </a:rPr>
              <a:t>  </a:t>
            </a:r>
            <a:r>
              <a:rPr dirty="0" sz="1600" b="1" i="1">
                <a:latin typeface="Trebuchet MS"/>
                <a:cs typeface="Trebuchet MS"/>
              </a:rPr>
              <a:t>σταθερότητα</a:t>
            </a:r>
            <a:r>
              <a:rPr dirty="0" sz="1600" spc="50" b="1" i="1">
                <a:latin typeface="Trebuchet MS"/>
                <a:cs typeface="Trebuchet MS"/>
              </a:rPr>
              <a:t>  </a:t>
            </a:r>
            <a:r>
              <a:rPr dirty="0" sz="1600" b="1" i="1">
                <a:latin typeface="Trebuchet MS"/>
                <a:cs typeface="Trebuchet MS"/>
              </a:rPr>
              <a:t>του</a:t>
            </a:r>
            <a:r>
              <a:rPr dirty="0" sz="1600" spc="55" b="1" i="1">
                <a:latin typeface="Trebuchet MS"/>
                <a:cs typeface="Trebuchet MS"/>
              </a:rPr>
              <a:t>  </a:t>
            </a:r>
            <a:r>
              <a:rPr dirty="0" sz="1600" b="1" i="1">
                <a:latin typeface="Trebuchet MS"/>
                <a:cs typeface="Trebuchet MS"/>
              </a:rPr>
              <a:t>εδάφους.</a:t>
            </a:r>
            <a:r>
              <a:rPr dirty="0" sz="1600" spc="55" b="1" i="1">
                <a:latin typeface="Trebuchet MS"/>
                <a:cs typeface="Trebuchet MS"/>
              </a:rPr>
              <a:t>  </a:t>
            </a:r>
            <a:r>
              <a:rPr dirty="0" sz="1600" spc="-25" b="1" i="1">
                <a:latin typeface="Trebuchet MS"/>
                <a:cs typeface="Trebuchet MS"/>
              </a:rPr>
              <a:t>Οι </a:t>
            </a:r>
            <a:r>
              <a:rPr dirty="0" sz="1600" b="1" i="1">
                <a:latin typeface="Trebuchet MS"/>
                <a:cs typeface="Trebuchet MS"/>
              </a:rPr>
              <a:t>ιδιότητες</a:t>
            </a:r>
            <a:r>
              <a:rPr dirty="0" sz="1600" spc="55" b="1" i="1">
                <a:latin typeface="Trebuchet MS"/>
                <a:cs typeface="Trebuchet MS"/>
              </a:rPr>
              <a:t>  </a:t>
            </a:r>
            <a:r>
              <a:rPr dirty="0" sz="1600" b="1" i="1">
                <a:latin typeface="Trebuchet MS"/>
                <a:cs typeface="Trebuchet MS"/>
              </a:rPr>
              <a:t>αυτές</a:t>
            </a:r>
            <a:r>
              <a:rPr dirty="0" sz="1600" spc="55" b="1" i="1">
                <a:latin typeface="Trebuchet MS"/>
                <a:cs typeface="Trebuchet MS"/>
              </a:rPr>
              <a:t>  </a:t>
            </a:r>
            <a:r>
              <a:rPr dirty="0" sz="1600" b="1" i="1">
                <a:latin typeface="Trebuchet MS"/>
                <a:cs typeface="Trebuchet MS"/>
              </a:rPr>
              <a:t>είναι</a:t>
            </a:r>
            <a:r>
              <a:rPr dirty="0" sz="1600" spc="55" b="1" i="1">
                <a:latin typeface="Trebuchet MS"/>
                <a:cs typeface="Trebuchet MS"/>
              </a:rPr>
              <a:t>  </a:t>
            </a:r>
            <a:r>
              <a:rPr dirty="0" sz="1600" b="1" i="1">
                <a:latin typeface="Trebuchet MS"/>
                <a:cs typeface="Trebuchet MS"/>
              </a:rPr>
              <a:t>σχετικά</a:t>
            </a:r>
            <a:r>
              <a:rPr dirty="0" sz="1600" spc="55" b="1" i="1">
                <a:latin typeface="Trebuchet MS"/>
                <a:cs typeface="Trebuchet MS"/>
              </a:rPr>
              <a:t>  </a:t>
            </a:r>
            <a:r>
              <a:rPr dirty="0" sz="1600" b="1" i="1">
                <a:latin typeface="Trebuchet MS"/>
                <a:cs typeface="Trebuchet MS"/>
              </a:rPr>
              <a:t>σταθερές,</a:t>
            </a:r>
            <a:r>
              <a:rPr dirty="0" sz="1600" spc="60" b="1" i="1">
                <a:latin typeface="Trebuchet MS"/>
                <a:cs typeface="Trebuchet MS"/>
              </a:rPr>
              <a:t>  </a:t>
            </a:r>
            <a:r>
              <a:rPr dirty="0" sz="1600" b="1" i="1">
                <a:latin typeface="Trebuchet MS"/>
                <a:cs typeface="Trebuchet MS"/>
              </a:rPr>
              <a:t>αλλά</a:t>
            </a:r>
            <a:r>
              <a:rPr dirty="0" sz="1600" spc="55" b="1" i="1">
                <a:latin typeface="Trebuchet MS"/>
                <a:cs typeface="Trebuchet MS"/>
              </a:rPr>
              <a:t>  </a:t>
            </a:r>
            <a:r>
              <a:rPr dirty="0" sz="1600" b="1" i="1">
                <a:latin typeface="Trebuchet MS"/>
                <a:cs typeface="Trebuchet MS"/>
              </a:rPr>
              <a:t>μπορούν</a:t>
            </a:r>
            <a:r>
              <a:rPr dirty="0" sz="1600" spc="55" b="1" i="1">
                <a:latin typeface="Trebuchet MS"/>
                <a:cs typeface="Trebuchet MS"/>
              </a:rPr>
              <a:t>  </a:t>
            </a:r>
            <a:r>
              <a:rPr dirty="0" sz="1600" b="1" i="1">
                <a:latin typeface="Trebuchet MS"/>
                <a:cs typeface="Trebuchet MS"/>
              </a:rPr>
              <a:t>να</a:t>
            </a:r>
            <a:r>
              <a:rPr dirty="0" sz="1600" spc="55" b="1" i="1">
                <a:latin typeface="Trebuchet MS"/>
                <a:cs typeface="Trebuchet MS"/>
              </a:rPr>
              <a:t>  </a:t>
            </a:r>
            <a:r>
              <a:rPr dirty="0" sz="1600" b="1" i="1">
                <a:latin typeface="Trebuchet MS"/>
                <a:cs typeface="Trebuchet MS"/>
              </a:rPr>
              <a:t>μεταβληθούν</a:t>
            </a:r>
            <a:r>
              <a:rPr dirty="0" sz="1600" spc="55" b="1" i="1">
                <a:latin typeface="Trebuchet MS"/>
                <a:cs typeface="Trebuchet MS"/>
              </a:rPr>
              <a:t>  </a:t>
            </a:r>
            <a:r>
              <a:rPr dirty="0" sz="1600" b="1" i="1">
                <a:latin typeface="Trebuchet MS"/>
                <a:cs typeface="Trebuchet MS"/>
              </a:rPr>
              <a:t>μέσω</a:t>
            </a:r>
            <a:r>
              <a:rPr dirty="0" sz="1600" spc="55" b="1" i="1">
                <a:latin typeface="Trebuchet MS"/>
                <a:cs typeface="Trebuchet MS"/>
              </a:rPr>
              <a:t>  </a:t>
            </a:r>
            <a:r>
              <a:rPr dirty="0" sz="1600" spc="-25" b="1" i="1">
                <a:latin typeface="Trebuchet MS"/>
                <a:cs typeface="Trebuchet MS"/>
              </a:rPr>
              <a:t>των </a:t>
            </a:r>
            <a:r>
              <a:rPr dirty="0" sz="1600" spc="-10" b="1" i="1">
                <a:latin typeface="Trebuchet MS"/>
                <a:cs typeface="Trebuchet MS"/>
              </a:rPr>
              <a:t>διαχειριστικών</a:t>
            </a:r>
            <a:r>
              <a:rPr dirty="0" sz="1600" spc="5" b="1" i="1">
                <a:latin typeface="Trebuchet MS"/>
                <a:cs typeface="Trebuchet MS"/>
              </a:rPr>
              <a:t> </a:t>
            </a:r>
            <a:r>
              <a:rPr dirty="0" sz="1600" spc="-10" b="1" i="1">
                <a:latin typeface="Trebuchet MS"/>
                <a:cs typeface="Trebuchet MS"/>
              </a:rPr>
              <a:t>πρακτικών.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60"/>
              </a:lnSpc>
            </a:pPr>
            <a:r>
              <a:rPr dirty="0" spc="-10">
                <a:solidFill>
                  <a:srgbClr val="9AC43D"/>
                </a:solidFill>
              </a:rPr>
              <a:t>IPA-ADRION00239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Π2.3.1_Προγράμματα</a:t>
            </a:r>
            <a:r>
              <a:rPr dirty="0" spc="-55"/>
              <a:t> </a:t>
            </a:r>
            <a:r>
              <a:rPr dirty="0"/>
              <a:t>ανάπτυξης</a:t>
            </a:r>
            <a:r>
              <a:rPr dirty="0" spc="-55"/>
              <a:t> </a:t>
            </a:r>
            <a:r>
              <a:rPr dirty="0"/>
              <a:t>ικανοτήτων</a:t>
            </a:r>
            <a:r>
              <a:rPr dirty="0" spc="-55"/>
              <a:t> </a:t>
            </a:r>
            <a:r>
              <a:rPr dirty="0"/>
              <a:t>και</a:t>
            </a:r>
            <a:r>
              <a:rPr dirty="0" spc="-50"/>
              <a:t> </a:t>
            </a:r>
            <a:r>
              <a:rPr dirty="0" spc="-10"/>
              <a:t>κατάρτισης</a:t>
            </a:r>
          </a:p>
        </p:txBody>
      </p:sp>
      <p:sp>
        <p:nvSpPr>
          <p:cNvPr id="3" name="object 3"/>
          <p:cNvSpPr/>
          <p:nvPr/>
        </p:nvSpPr>
        <p:spPr>
          <a:xfrm>
            <a:off x="3131845" y="548680"/>
            <a:ext cx="5977255" cy="0"/>
          </a:xfrm>
          <a:custGeom>
            <a:avLst/>
            <a:gdLst/>
            <a:ahLst/>
            <a:cxnLst/>
            <a:rect l="l" t="t" r="r" b="b"/>
            <a:pathLst>
              <a:path w="5977255" h="0">
                <a:moveTo>
                  <a:pt x="0" y="0"/>
                </a:moveTo>
                <a:lnTo>
                  <a:pt x="5976658" y="0"/>
                </a:lnTo>
              </a:path>
            </a:pathLst>
          </a:custGeom>
          <a:ln w="28575">
            <a:solidFill>
              <a:srgbClr val="30859C"/>
            </a:solidFill>
          </a:ln>
        </p:spPr>
        <p:txBody>
          <a:bodyPr wrap="square" lIns="0" tIns="0" rIns="0" bIns="0" rtlCol="0"/>
          <a:lstStyle/>
          <a:p/>
        </p:txBody>
      </p:sp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18731" y="2516924"/>
            <a:ext cx="3505200" cy="3337788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330259" y="602844"/>
            <a:ext cx="8555990" cy="51892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380490">
              <a:lnSpc>
                <a:spcPct val="100000"/>
              </a:lnSpc>
              <a:spcBef>
                <a:spcPts val="100"/>
              </a:spcBef>
            </a:pPr>
            <a:r>
              <a:rPr dirty="0" u="sng" sz="1400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Υφή</a:t>
            </a:r>
            <a:r>
              <a:rPr dirty="0" u="sng" sz="1400" spc="-20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400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του</a:t>
            </a:r>
            <a:r>
              <a:rPr dirty="0" u="sng" sz="1400" spc="-20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400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εδάφους:</a:t>
            </a:r>
            <a:r>
              <a:rPr dirty="0" u="sng" sz="140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οι</a:t>
            </a:r>
            <a:r>
              <a:rPr dirty="0" u="sng" sz="1400" spc="-2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40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σχετικές</a:t>
            </a:r>
            <a:r>
              <a:rPr dirty="0" u="sng" sz="1400" spc="-15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40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αναλογίες</a:t>
            </a:r>
            <a:r>
              <a:rPr dirty="0" u="sng" sz="1400" spc="-2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40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των</a:t>
            </a:r>
            <a:r>
              <a:rPr dirty="0" u="sng" sz="1400" spc="-2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40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κλασμάτων</a:t>
            </a:r>
            <a:r>
              <a:rPr dirty="0" u="sng" sz="1400" spc="-2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40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άμμου,</a:t>
            </a:r>
            <a:r>
              <a:rPr dirty="0" u="sng" sz="1400" spc="-15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40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ιλύος</a:t>
            </a:r>
            <a:r>
              <a:rPr dirty="0" u="sng" sz="1400" spc="-2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40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και</a:t>
            </a:r>
            <a:r>
              <a:rPr dirty="0" u="sng" sz="1400" spc="-2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400" spc="-1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αργίλου.</a:t>
            </a:r>
            <a:endParaRPr sz="1400">
              <a:latin typeface="Trebuchet MS"/>
              <a:cs typeface="Trebuchet MS"/>
            </a:endParaRPr>
          </a:p>
          <a:p>
            <a:pPr marL="12700" marR="5080">
              <a:lnSpc>
                <a:spcPct val="100000"/>
              </a:lnSpc>
              <a:spcBef>
                <a:spcPts val="1355"/>
              </a:spcBef>
            </a:pPr>
            <a:r>
              <a:rPr dirty="0" sz="1600">
                <a:latin typeface="Trebuchet MS"/>
                <a:cs typeface="Trebuchet MS"/>
              </a:rPr>
              <a:t>Τα</a:t>
            </a:r>
            <a:r>
              <a:rPr dirty="0" sz="1600" spc="-4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σωματίδια</a:t>
            </a:r>
            <a:r>
              <a:rPr dirty="0" sz="1600" spc="-4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που</a:t>
            </a:r>
            <a:r>
              <a:rPr dirty="0" sz="1600" spc="-4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συνθέτουν</a:t>
            </a:r>
            <a:r>
              <a:rPr dirty="0" sz="1600" spc="-4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το</a:t>
            </a:r>
            <a:r>
              <a:rPr dirty="0" sz="1600" spc="-4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έδαφος</a:t>
            </a:r>
            <a:r>
              <a:rPr dirty="0" sz="1600" spc="-40">
                <a:latin typeface="Trebuchet MS"/>
                <a:cs typeface="Trebuchet MS"/>
              </a:rPr>
              <a:t> </a:t>
            </a:r>
            <a:r>
              <a:rPr dirty="0" sz="1600" spc="-10">
                <a:latin typeface="Trebuchet MS"/>
                <a:cs typeface="Trebuchet MS"/>
              </a:rPr>
              <a:t>ταξινομούνται,</a:t>
            </a:r>
            <a:r>
              <a:rPr dirty="0" sz="1600" spc="-4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ανάλογα</a:t>
            </a:r>
            <a:r>
              <a:rPr dirty="0" sz="1600" spc="-4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με</a:t>
            </a:r>
            <a:r>
              <a:rPr dirty="0" sz="1600" spc="-4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το</a:t>
            </a:r>
            <a:r>
              <a:rPr dirty="0" sz="1600" spc="-4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μέγεθός</a:t>
            </a:r>
            <a:r>
              <a:rPr dirty="0" sz="1600" spc="-4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τους,</a:t>
            </a:r>
            <a:r>
              <a:rPr dirty="0" sz="1600" spc="-4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σε</a:t>
            </a:r>
            <a:r>
              <a:rPr dirty="0" sz="1600" spc="-40">
                <a:latin typeface="Trebuchet MS"/>
                <a:cs typeface="Trebuchet MS"/>
              </a:rPr>
              <a:t> </a:t>
            </a:r>
            <a:r>
              <a:rPr dirty="0" sz="1600" spc="-10">
                <a:latin typeface="Trebuchet MS"/>
                <a:cs typeface="Trebuchet MS"/>
              </a:rPr>
              <a:t>τρεις ομάδες:</a:t>
            </a:r>
            <a:endParaRPr sz="1600">
              <a:latin typeface="Trebuchet MS"/>
              <a:cs typeface="Trebuchet MS"/>
            </a:endParaRPr>
          </a:p>
          <a:p>
            <a:pPr algn="just" marL="433070" indent="-285115">
              <a:lnSpc>
                <a:spcPts val="1820"/>
              </a:lnSpc>
              <a:buFont typeface="Segoe UI Symbol"/>
              <a:buChar char="✓"/>
              <a:tabLst>
                <a:tab pos="433070" algn="l"/>
              </a:tabLst>
            </a:pPr>
            <a:r>
              <a:rPr dirty="0" sz="1600" b="1">
                <a:latin typeface="Trebuchet MS"/>
                <a:cs typeface="Trebuchet MS"/>
              </a:rPr>
              <a:t>Άμμος:</a:t>
            </a:r>
            <a:r>
              <a:rPr dirty="0" sz="1600" spc="-30" b="1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τα</a:t>
            </a:r>
            <a:r>
              <a:rPr dirty="0" sz="1600" spc="-3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μεγαλύτερα</a:t>
            </a:r>
            <a:r>
              <a:rPr dirty="0" sz="1600" spc="-3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σωματίδια</a:t>
            </a:r>
            <a:r>
              <a:rPr dirty="0" sz="1600" spc="-25">
                <a:latin typeface="Trebuchet MS"/>
                <a:cs typeface="Trebuchet MS"/>
              </a:rPr>
              <a:t> </a:t>
            </a:r>
            <a:r>
              <a:rPr dirty="0" sz="1600" spc="-10" b="1">
                <a:latin typeface="Trebuchet MS"/>
                <a:cs typeface="Trebuchet MS"/>
              </a:rPr>
              <a:t>(0.05-</a:t>
            </a:r>
            <a:r>
              <a:rPr dirty="0" sz="1600" b="1">
                <a:latin typeface="Trebuchet MS"/>
                <a:cs typeface="Trebuchet MS"/>
              </a:rPr>
              <a:t>2</a:t>
            </a:r>
            <a:r>
              <a:rPr dirty="0" sz="1600" spc="-30" b="1">
                <a:latin typeface="Trebuchet MS"/>
                <a:cs typeface="Trebuchet MS"/>
              </a:rPr>
              <a:t> </a:t>
            </a:r>
            <a:r>
              <a:rPr dirty="0" sz="1600" spc="-20" b="1">
                <a:latin typeface="Trebuchet MS"/>
                <a:cs typeface="Trebuchet MS"/>
              </a:rPr>
              <a:t>mm),</a:t>
            </a:r>
            <a:endParaRPr sz="1600">
              <a:latin typeface="Trebuchet MS"/>
              <a:cs typeface="Trebuchet MS"/>
            </a:endParaRPr>
          </a:p>
          <a:p>
            <a:pPr algn="just" marL="433070" indent="-285115">
              <a:lnSpc>
                <a:spcPct val="100000"/>
              </a:lnSpc>
              <a:spcBef>
                <a:spcPts val="960"/>
              </a:spcBef>
              <a:buFont typeface="Segoe UI Symbol"/>
              <a:buChar char="✓"/>
              <a:tabLst>
                <a:tab pos="433070" algn="l"/>
              </a:tabLst>
            </a:pPr>
            <a:r>
              <a:rPr dirty="0" sz="1600" b="1">
                <a:latin typeface="Trebuchet MS"/>
                <a:cs typeface="Trebuchet MS"/>
              </a:rPr>
              <a:t>Ιλύς:</a:t>
            </a:r>
            <a:r>
              <a:rPr dirty="0" sz="1600" spc="-55" b="1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σωματίδια</a:t>
            </a:r>
            <a:r>
              <a:rPr dirty="0" sz="1600" spc="-4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μεσαίου</a:t>
            </a:r>
            <a:r>
              <a:rPr dirty="0" sz="1600" spc="-4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μεγέθους</a:t>
            </a:r>
            <a:r>
              <a:rPr dirty="0" sz="1600" spc="-45">
                <a:latin typeface="Trebuchet MS"/>
                <a:cs typeface="Trebuchet MS"/>
              </a:rPr>
              <a:t> </a:t>
            </a:r>
            <a:r>
              <a:rPr dirty="0" sz="1600" spc="-10" b="1">
                <a:latin typeface="Trebuchet MS"/>
                <a:cs typeface="Trebuchet MS"/>
              </a:rPr>
              <a:t>(0.002-</a:t>
            </a:r>
            <a:r>
              <a:rPr dirty="0" sz="1600" b="1">
                <a:latin typeface="Trebuchet MS"/>
                <a:cs typeface="Trebuchet MS"/>
              </a:rPr>
              <a:t>0.05</a:t>
            </a:r>
            <a:r>
              <a:rPr dirty="0" sz="1600" spc="-40" b="1">
                <a:latin typeface="Trebuchet MS"/>
                <a:cs typeface="Trebuchet MS"/>
              </a:rPr>
              <a:t> </a:t>
            </a:r>
            <a:r>
              <a:rPr dirty="0" sz="1600" spc="-20" b="1">
                <a:latin typeface="Trebuchet MS"/>
                <a:cs typeface="Trebuchet MS"/>
              </a:rPr>
              <a:t>mm),</a:t>
            </a:r>
            <a:endParaRPr sz="1600">
              <a:latin typeface="Trebuchet MS"/>
              <a:cs typeface="Trebuchet MS"/>
            </a:endParaRPr>
          </a:p>
          <a:p>
            <a:pPr algn="just" marL="433070" indent="-285115">
              <a:lnSpc>
                <a:spcPct val="100000"/>
              </a:lnSpc>
              <a:spcBef>
                <a:spcPts val="960"/>
              </a:spcBef>
              <a:buFont typeface="Segoe UI Symbol"/>
              <a:buChar char="✓"/>
              <a:tabLst>
                <a:tab pos="433070" algn="l"/>
              </a:tabLst>
            </a:pPr>
            <a:r>
              <a:rPr dirty="0" sz="1600" b="1">
                <a:latin typeface="Trebuchet MS"/>
                <a:cs typeface="Trebuchet MS"/>
              </a:rPr>
              <a:t>Άργιλος:</a:t>
            </a:r>
            <a:r>
              <a:rPr dirty="0" sz="1600" spc="405" b="1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τα</a:t>
            </a:r>
            <a:r>
              <a:rPr dirty="0" sz="1600" spc="-4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μικρότερα</a:t>
            </a:r>
            <a:r>
              <a:rPr dirty="0" sz="1600" spc="-4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σωματίδια</a:t>
            </a:r>
            <a:r>
              <a:rPr dirty="0" sz="1600" spc="-35">
                <a:latin typeface="Trebuchet MS"/>
                <a:cs typeface="Trebuchet MS"/>
              </a:rPr>
              <a:t> </a:t>
            </a:r>
            <a:r>
              <a:rPr dirty="0" sz="1600" b="1">
                <a:latin typeface="Trebuchet MS"/>
                <a:cs typeface="Trebuchet MS"/>
              </a:rPr>
              <a:t>(&lt;0.002</a:t>
            </a:r>
            <a:r>
              <a:rPr dirty="0" sz="1600" spc="-40" b="1">
                <a:latin typeface="Trebuchet MS"/>
                <a:cs typeface="Trebuchet MS"/>
              </a:rPr>
              <a:t> </a:t>
            </a:r>
            <a:r>
              <a:rPr dirty="0" sz="1600" spc="-20" b="1">
                <a:latin typeface="Trebuchet MS"/>
                <a:cs typeface="Trebuchet MS"/>
              </a:rPr>
              <a:t>mm)</a:t>
            </a:r>
            <a:r>
              <a:rPr dirty="0" sz="1600" spc="-20">
                <a:latin typeface="Trebuchet MS"/>
                <a:cs typeface="Trebuchet MS"/>
              </a:rPr>
              <a:t>.</a:t>
            </a:r>
            <a:endParaRPr sz="1600">
              <a:latin typeface="Trebuchet MS"/>
              <a:cs typeface="Trebuchet MS"/>
            </a:endParaRPr>
          </a:p>
          <a:p>
            <a:pPr algn="just" lvl="1" marL="4317365" marR="127000" indent="-285750">
              <a:lnSpc>
                <a:spcPct val="150000"/>
              </a:lnSpc>
              <a:spcBef>
                <a:spcPts val="280"/>
              </a:spcBef>
              <a:buFont typeface="Segoe UI Symbol"/>
              <a:buChar char="➢"/>
              <a:tabLst>
                <a:tab pos="4317365" algn="l"/>
              </a:tabLst>
            </a:pPr>
            <a:r>
              <a:rPr dirty="0" sz="1600">
                <a:latin typeface="Trebuchet MS"/>
                <a:cs typeface="Trebuchet MS"/>
              </a:rPr>
              <a:t>Το</a:t>
            </a:r>
            <a:r>
              <a:rPr dirty="0" sz="1600" spc="16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τριγωνικό</a:t>
            </a:r>
            <a:r>
              <a:rPr dirty="0" sz="1600" spc="16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διάγραμμα</a:t>
            </a:r>
            <a:r>
              <a:rPr dirty="0" sz="1600" spc="16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υφής</a:t>
            </a:r>
            <a:r>
              <a:rPr dirty="0" sz="1600" spc="16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του</a:t>
            </a:r>
            <a:r>
              <a:rPr dirty="0" sz="1600" spc="165">
                <a:latin typeface="Trebuchet MS"/>
                <a:cs typeface="Trebuchet MS"/>
              </a:rPr>
              <a:t> </a:t>
            </a:r>
            <a:r>
              <a:rPr dirty="0" sz="1600" spc="-10">
                <a:latin typeface="Trebuchet MS"/>
                <a:cs typeface="Trebuchet MS"/>
              </a:rPr>
              <a:t>εδάφους </a:t>
            </a:r>
            <a:r>
              <a:rPr dirty="0" sz="1600">
                <a:latin typeface="Trebuchet MS"/>
                <a:cs typeface="Trebuchet MS"/>
              </a:rPr>
              <a:t>είναι</a:t>
            </a:r>
            <a:r>
              <a:rPr dirty="0" sz="1600" spc="475">
                <a:latin typeface="Trebuchet MS"/>
                <a:cs typeface="Trebuchet MS"/>
              </a:rPr>
              <a:t>  </a:t>
            </a:r>
            <a:r>
              <a:rPr dirty="0" sz="1600">
                <a:latin typeface="Trebuchet MS"/>
                <a:cs typeface="Trebuchet MS"/>
              </a:rPr>
              <a:t>ένα</a:t>
            </a:r>
            <a:r>
              <a:rPr dirty="0" sz="1600" spc="480">
                <a:latin typeface="Trebuchet MS"/>
                <a:cs typeface="Trebuchet MS"/>
              </a:rPr>
              <a:t>  </a:t>
            </a:r>
            <a:r>
              <a:rPr dirty="0" sz="1600">
                <a:latin typeface="Trebuchet MS"/>
                <a:cs typeface="Trebuchet MS"/>
              </a:rPr>
              <a:t>χρήσιμο</a:t>
            </a:r>
            <a:r>
              <a:rPr dirty="0" sz="1600" spc="475">
                <a:latin typeface="Trebuchet MS"/>
                <a:cs typeface="Trebuchet MS"/>
              </a:rPr>
              <a:t>  </a:t>
            </a:r>
            <a:r>
              <a:rPr dirty="0" sz="1600">
                <a:latin typeface="Trebuchet MS"/>
                <a:cs typeface="Trebuchet MS"/>
              </a:rPr>
              <a:t>εργαλείο</a:t>
            </a:r>
            <a:r>
              <a:rPr dirty="0" sz="1600" spc="480">
                <a:latin typeface="Trebuchet MS"/>
                <a:cs typeface="Trebuchet MS"/>
              </a:rPr>
              <a:t>  </a:t>
            </a:r>
            <a:r>
              <a:rPr dirty="0" sz="1600">
                <a:latin typeface="Trebuchet MS"/>
                <a:cs typeface="Trebuchet MS"/>
              </a:rPr>
              <a:t>για</a:t>
            </a:r>
            <a:r>
              <a:rPr dirty="0" sz="1600" spc="475">
                <a:latin typeface="Trebuchet MS"/>
                <a:cs typeface="Trebuchet MS"/>
              </a:rPr>
              <a:t>  </a:t>
            </a:r>
            <a:r>
              <a:rPr dirty="0" sz="1600" spc="-25">
                <a:latin typeface="Trebuchet MS"/>
                <a:cs typeface="Trebuchet MS"/>
              </a:rPr>
              <a:t>τον </a:t>
            </a:r>
            <a:r>
              <a:rPr dirty="0" sz="1600">
                <a:latin typeface="Trebuchet MS"/>
                <a:cs typeface="Trebuchet MS"/>
              </a:rPr>
              <a:t>προσδιορισμό</a:t>
            </a:r>
            <a:r>
              <a:rPr dirty="0" sz="1600" spc="140">
                <a:latin typeface="Trebuchet MS"/>
                <a:cs typeface="Trebuchet MS"/>
              </a:rPr>
              <a:t>  </a:t>
            </a:r>
            <a:r>
              <a:rPr dirty="0" sz="1600">
                <a:latin typeface="Trebuchet MS"/>
                <a:cs typeface="Trebuchet MS"/>
              </a:rPr>
              <a:t>της</a:t>
            </a:r>
            <a:r>
              <a:rPr dirty="0" sz="1600" spc="145">
                <a:latin typeface="Trebuchet MS"/>
                <a:cs typeface="Trebuchet MS"/>
              </a:rPr>
              <a:t>  </a:t>
            </a:r>
            <a:r>
              <a:rPr dirty="0" sz="1600">
                <a:latin typeface="Trebuchet MS"/>
                <a:cs typeface="Trebuchet MS"/>
              </a:rPr>
              <a:t>κατηγορίας</a:t>
            </a:r>
            <a:r>
              <a:rPr dirty="0" sz="1600" spc="140">
                <a:latin typeface="Trebuchet MS"/>
                <a:cs typeface="Trebuchet MS"/>
              </a:rPr>
              <a:t>  </a:t>
            </a:r>
            <a:r>
              <a:rPr dirty="0" sz="1600">
                <a:latin typeface="Trebuchet MS"/>
                <a:cs typeface="Trebuchet MS"/>
              </a:rPr>
              <a:t>υφής</a:t>
            </a:r>
            <a:r>
              <a:rPr dirty="0" sz="1600" spc="145">
                <a:latin typeface="Trebuchet MS"/>
                <a:cs typeface="Trebuchet MS"/>
              </a:rPr>
              <a:t>  </a:t>
            </a:r>
            <a:r>
              <a:rPr dirty="0" sz="1600" spc="-20">
                <a:latin typeface="Trebuchet MS"/>
                <a:cs typeface="Trebuchet MS"/>
              </a:rPr>
              <a:t>ενός </a:t>
            </a:r>
            <a:r>
              <a:rPr dirty="0" sz="1600">
                <a:latin typeface="Trebuchet MS"/>
                <a:cs typeface="Trebuchet MS"/>
              </a:rPr>
              <a:t>εδάφους</a:t>
            </a:r>
            <a:r>
              <a:rPr dirty="0" sz="1600" spc="204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με</a:t>
            </a:r>
            <a:r>
              <a:rPr dirty="0" sz="1600" spc="204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βάση</a:t>
            </a:r>
            <a:r>
              <a:rPr dirty="0" sz="1600" spc="204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το</a:t>
            </a:r>
            <a:r>
              <a:rPr dirty="0" sz="1600" spc="204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ποσοστό</a:t>
            </a:r>
            <a:r>
              <a:rPr dirty="0" sz="1600" spc="21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άμμου,</a:t>
            </a:r>
            <a:r>
              <a:rPr dirty="0" sz="1600" spc="204">
                <a:latin typeface="Trebuchet MS"/>
                <a:cs typeface="Trebuchet MS"/>
              </a:rPr>
              <a:t> </a:t>
            </a:r>
            <a:r>
              <a:rPr dirty="0" sz="1600" spc="-10">
                <a:latin typeface="Trebuchet MS"/>
                <a:cs typeface="Trebuchet MS"/>
              </a:rPr>
              <a:t>ιλύος </a:t>
            </a:r>
            <a:r>
              <a:rPr dirty="0" sz="1600">
                <a:latin typeface="Trebuchet MS"/>
                <a:cs typeface="Trebuchet MS"/>
              </a:rPr>
              <a:t>και</a:t>
            </a:r>
            <a:r>
              <a:rPr dirty="0" sz="1600" spc="-30">
                <a:latin typeface="Trebuchet MS"/>
                <a:cs typeface="Trebuchet MS"/>
              </a:rPr>
              <a:t> </a:t>
            </a:r>
            <a:r>
              <a:rPr dirty="0" sz="1600" spc="-10">
                <a:latin typeface="Trebuchet MS"/>
                <a:cs typeface="Trebuchet MS"/>
              </a:rPr>
              <a:t>αργίλου.</a:t>
            </a:r>
            <a:endParaRPr sz="1600">
              <a:latin typeface="Trebuchet MS"/>
              <a:cs typeface="Trebuchet MS"/>
            </a:endParaRPr>
          </a:p>
          <a:p>
            <a:pPr algn="just" marL="4031615" marR="128270">
              <a:lnSpc>
                <a:spcPct val="150000"/>
              </a:lnSpc>
            </a:pPr>
            <a:r>
              <a:rPr dirty="0" sz="1600" i="1">
                <a:latin typeface="Trebuchet MS"/>
                <a:cs typeface="Trebuchet MS"/>
              </a:rPr>
              <a:t>*</a:t>
            </a:r>
            <a:r>
              <a:rPr dirty="0" sz="1600" spc="50" i="1">
                <a:latin typeface="Trebuchet MS"/>
                <a:cs typeface="Trebuchet MS"/>
              </a:rPr>
              <a:t> </a:t>
            </a:r>
            <a:r>
              <a:rPr dirty="0" sz="1600" i="1">
                <a:latin typeface="Trebuchet MS"/>
                <a:cs typeface="Trebuchet MS"/>
              </a:rPr>
              <a:t>Τα</a:t>
            </a:r>
            <a:r>
              <a:rPr dirty="0" sz="1600" spc="55" i="1">
                <a:latin typeface="Trebuchet MS"/>
                <a:cs typeface="Trebuchet MS"/>
              </a:rPr>
              <a:t> </a:t>
            </a:r>
            <a:r>
              <a:rPr dirty="0" sz="1600" i="1">
                <a:latin typeface="Trebuchet MS"/>
                <a:cs typeface="Trebuchet MS"/>
              </a:rPr>
              <a:t>πηλώδη</a:t>
            </a:r>
            <a:r>
              <a:rPr dirty="0" sz="1600" spc="55" i="1">
                <a:latin typeface="Trebuchet MS"/>
                <a:cs typeface="Trebuchet MS"/>
              </a:rPr>
              <a:t> </a:t>
            </a:r>
            <a:r>
              <a:rPr dirty="0" sz="1600" i="1">
                <a:latin typeface="Trebuchet MS"/>
                <a:cs typeface="Trebuchet MS"/>
              </a:rPr>
              <a:t>εδάφη</a:t>
            </a:r>
            <a:r>
              <a:rPr dirty="0" sz="1600" spc="55" i="1">
                <a:latin typeface="Trebuchet MS"/>
                <a:cs typeface="Trebuchet MS"/>
              </a:rPr>
              <a:t> </a:t>
            </a:r>
            <a:r>
              <a:rPr dirty="0" sz="1600" i="1">
                <a:latin typeface="Trebuchet MS"/>
                <a:cs typeface="Trebuchet MS"/>
              </a:rPr>
              <a:t>(loam),</a:t>
            </a:r>
            <a:r>
              <a:rPr dirty="0" sz="1600" spc="55" i="1">
                <a:latin typeface="Trebuchet MS"/>
                <a:cs typeface="Trebuchet MS"/>
              </a:rPr>
              <a:t> </a:t>
            </a:r>
            <a:r>
              <a:rPr dirty="0" sz="1600" i="1">
                <a:latin typeface="Trebuchet MS"/>
                <a:cs typeface="Trebuchet MS"/>
              </a:rPr>
              <a:t>τα</a:t>
            </a:r>
            <a:r>
              <a:rPr dirty="0" sz="1600" spc="50" i="1">
                <a:latin typeface="Trebuchet MS"/>
                <a:cs typeface="Trebuchet MS"/>
              </a:rPr>
              <a:t> </a:t>
            </a:r>
            <a:r>
              <a:rPr dirty="0" sz="1600" i="1">
                <a:latin typeface="Trebuchet MS"/>
                <a:cs typeface="Trebuchet MS"/>
              </a:rPr>
              <a:t>οποία</a:t>
            </a:r>
            <a:r>
              <a:rPr dirty="0" sz="1600" spc="55" i="1">
                <a:latin typeface="Trebuchet MS"/>
                <a:cs typeface="Trebuchet MS"/>
              </a:rPr>
              <a:t> </a:t>
            </a:r>
            <a:r>
              <a:rPr dirty="0" sz="1600" spc="-10" i="1">
                <a:latin typeface="Trebuchet MS"/>
                <a:cs typeface="Trebuchet MS"/>
              </a:rPr>
              <a:t>περιέχουν </a:t>
            </a:r>
            <a:r>
              <a:rPr dirty="0" sz="1600" i="1">
                <a:latin typeface="Trebuchet MS"/>
                <a:cs typeface="Trebuchet MS"/>
              </a:rPr>
              <a:t>μια</a:t>
            </a:r>
            <a:r>
              <a:rPr dirty="0" sz="1600" spc="190" i="1">
                <a:latin typeface="Trebuchet MS"/>
                <a:cs typeface="Trebuchet MS"/>
              </a:rPr>
              <a:t>  </a:t>
            </a:r>
            <a:r>
              <a:rPr dirty="0" sz="1600" i="1">
                <a:latin typeface="Trebuchet MS"/>
                <a:cs typeface="Trebuchet MS"/>
              </a:rPr>
              <a:t>ισορροπημένη</a:t>
            </a:r>
            <a:r>
              <a:rPr dirty="0" sz="1600" spc="195" i="1">
                <a:latin typeface="Trebuchet MS"/>
                <a:cs typeface="Trebuchet MS"/>
              </a:rPr>
              <a:t>  </a:t>
            </a:r>
            <a:r>
              <a:rPr dirty="0" sz="1600" i="1">
                <a:latin typeface="Trebuchet MS"/>
                <a:cs typeface="Trebuchet MS"/>
              </a:rPr>
              <a:t>αναλογία</a:t>
            </a:r>
            <a:r>
              <a:rPr dirty="0" sz="1600" spc="195" i="1">
                <a:latin typeface="Trebuchet MS"/>
                <a:cs typeface="Trebuchet MS"/>
              </a:rPr>
              <a:t>  </a:t>
            </a:r>
            <a:r>
              <a:rPr dirty="0" sz="1600" i="1">
                <a:latin typeface="Trebuchet MS"/>
                <a:cs typeface="Trebuchet MS"/>
              </a:rPr>
              <a:t>και</a:t>
            </a:r>
            <a:r>
              <a:rPr dirty="0" sz="1600" spc="190" i="1">
                <a:latin typeface="Trebuchet MS"/>
                <a:cs typeface="Trebuchet MS"/>
              </a:rPr>
              <a:t>  </a:t>
            </a:r>
            <a:r>
              <a:rPr dirty="0" sz="1600" i="1">
                <a:latin typeface="Trebuchet MS"/>
                <a:cs typeface="Trebuchet MS"/>
              </a:rPr>
              <a:t>των</a:t>
            </a:r>
            <a:r>
              <a:rPr dirty="0" sz="1600" spc="195" i="1">
                <a:latin typeface="Trebuchet MS"/>
                <a:cs typeface="Trebuchet MS"/>
              </a:rPr>
              <a:t>  </a:t>
            </a:r>
            <a:r>
              <a:rPr dirty="0" sz="1600" spc="-10" i="1">
                <a:latin typeface="Trebuchet MS"/>
                <a:cs typeface="Trebuchet MS"/>
              </a:rPr>
              <a:t>τριών </a:t>
            </a:r>
            <a:r>
              <a:rPr dirty="0" sz="1600" i="1">
                <a:latin typeface="Trebuchet MS"/>
                <a:cs typeface="Trebuchet MS"/>
              </a:rPr>
              <a:t>μεγεθών</a:t>
            </a:r>
            <a:r>
              <a:rPr dirty="0" sz="1600" spc="260" i="1">
                <a:latin typeface="Trebuchet MS"/>
                <a:cs typeface="Trebuchet MS"/>
              </a:rPr>
              <a:t>   </a:t>
            </a:r>
            <a:r>
              <a:rPr dirty="0" sz="1600" i="1">
                <a:latin typeface="Trebuchet MS"/>
                <a:cs typeface="Trebuchet MS"/>
              </a:rPr>
              <a:t>σωματιδίων,</a:t>
            </a:r>
            <a:r>
              <a:rPr dirty="0" sz="1600" spc="265" i="1">
                <a:latin typeface="Trebuchet MS"/>
                <a:cs typeface="Trebuchet MS"/>
              </a:rPr>
              <a:t>   </a:t>
            </a:r>
            <a:r>
              <a:rPr dirty="0" sz="1600" i="1">
                <a:latin typeface="Trebuchet MS"/>
                <a:cs typeface="Trebuchet MS"/>
              </a:rPr>
              <a:t>θεωρούνται</a:t>
            </a:r>
            <a:r>
              <a:rPr dirty="0" sz="1600" spc="1770" i="1">
                <a:latin typeface="Trebuchet MS"/>
                <a:cs typeface="Trebuchet MS"/>
              </a:rPr>
              <a:t> </a:t>
            </a:r>
            <a:r>
              <a:rPr dirty="0" sz="1600" spc="-10" i="1">
                <a:latin typeface="Trebuchet MS"/>
                <a:cs typeface="Trebuchet MS"/>
              </a:rPr>
              <a:t>συχν</a:t>
            </a:r>
            <a:r>
              <a:rPr dirty="0" sz="1600" spc="-10" i="1">
                <a:latin typeface="Trebuchet MS"/>
                <a:cs typeface="Trebuchet MS"/>
              </a:rPr>
              <a:t>ά</a:t>
            </a:r>
            <a:r>
              <a:rPr dirty="0" sz="1600" spc="-10" i="1">
                <a:latin typeface="Trebuchet MS"/>
                <a:cs typeface="Trebuchet MS"/>
              </a:rPr>
              <a:t> </a:t>
            </a:r>
            <a:r>
              <a:rPr dirty="0" sz="1600" i="1">
                <a:latin typeface="Trebuchet MS"/>
                <a:cs typeface="Trebuchet MS"/>
              </a:rPr>
              <a:t>ιδανικά</a:t>
            </a:r>
            <a:r>
              <a:rPr dirty="0" sz="1600" spc="-15" i="1">
                <a:latin typeface="Trebuchet MS"/>
                <a:cs typeface="Trebuchet MS"/>
              </a:rPr>
              <a:t> </a:t>
            </a:r>
            <a:r>
              <a:rPr dirty="0" sz="1600" i="1">
                <a:latin typeface="Trebuchet MS"/>
                <a:cs typeface="Trebuchet MS"/>
              </a:rPr>
              <a:t>για</a:t>
            </a:r>
            <a:r>
              <a:rPr dirty="0" sz="1600" spc="-15" i="1">
                <a:latin typeface="Trebuchet MS"/>
                <a:cs typeface="Trebuchet MS"/>
              </a:rPr>
              <a:t> </a:t>
            </a:r>
            <a:r>
              <a:rPr dirty="0" sz="1600" i="1">
                <a:latin typeface="Trebuchet MS"/>
                <a:cs typeface="Trebuchet MS"/>
              </a:rPr>
              <a:t>την</a:t>
            </a:r>
            <a:r>
              <a:rPr dirty="0" sz="1600" spc="-15" i="1">
                <a:latin typeface="Trebuchet MS"/>
                <a:cs typeface="Trebuchet MS"/>
              </a:rPr>
              <a:t> </a:t>
            </a:r>
            <a:r>
              <a:rPr dirty="0" sz="1600" i="1">
                <a:latin typeface="Trebuchet MS"/>
                <a:cs typeface="Trebuchet MS"/>
              </a:rPr>
              <a:t>ανάπτυξη</a:t>
            </a:r>
            <a:r>
              <a:rPr dirty="0" sz="1600" spc="-15" i="1">
                <a:latin typeface="Trebuchet MS"/>
                <a:cs typeface="Trebuchet MS"/>
              </a:rPr>
              <a:t> </a:t>
            </a:r>
            <a:r>
              <a:rPr dirty="0" sz="1600" i="1">
                <a:latin typeface="Trebuchet MS"/>
                <a:cs typeface="Trebuchet MS"/>
              </a:rPr>
              <a:t>των</a:t>
            </a:r>
            <a:r>
              <a:rPr dirty="0" sz="1600" spc="-15" i="1">
                <a:latin typeface="Trebuchet MS"/>
                <a:cs typeface="Trebuchet MS"/>
              </a:rPr>
              <a:t> </a:t>
            </a:r>
            <a:r>
              <a:rPr dirty="0" sz="1600" spc="-10" i="1">
                <a:latin typeface="Trebuchet MS"/>
                <a:cs typeface="Trebuchet MS"/>
              </a:rPr>
              <a:t>φυτών.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60"/>
              </a:lnSpc>
            </a:pPr>
            <a:r>
              <a:rPr dirty="0" spc="-10">
                <a:solidFill>
                  <a:srgbClr val="9AC43D"/>
                </a:solidFill>
              </a:rPr>
              <a:t>IPA-ADRION00239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object 24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Π2.3.1_Προγράμματα</a:t>
            </a:r>
            <a:r>
              <a:rPr dirty="0" spc="-55"/>
              <a:t> </a:t>
            </a:r>
            <a:r>
              <a:rPr dirty="0"/>
              <a:t>ανάπτυξης</a:t>
            </a:r>
            <a:r>
              <a:rPr dirty="0" spc="-55"/>
              <a:t> </a:t>
            </a:r>
            <a:r>
              <a:rPr dirty="0"/>
              <a:t>ικανοτήτων</a:t>
            </a:r>
            <a:r>
              <a:rPr dirty="0" spc="-55"/>
              <a:t> </a:t>
            </a:r>
            <a:r>
              <a:rPr dirty="0"/>
              <a:t>και</a:t>
            </a:r>
            <a:r>
              <a:rPr dirty="0" spc="-50"/>
              <a:t> </a:t>
            </a:r>
            <a:r>
              <a:rPr dirty="0" spc="-10"/>
              <a:t>κατάρτισης</a:t>
            </a:r>
          </a:p>
        </p:txBody>
      </p:sp>
      <p:sp>
        <p:nvSpPr>
          <p:cNvPr id="3" name="object 3"/>
          <p:cNvSpPr/>
          <p:nvPr/>
        </p:nvSpPr>
        <p:spPr>
          <a:xfrm>
            <a:off x="3131845" y="548680"/>
            <a:ext cx="5977255" cy="0"/>
          </a:xfrm>
          <a:custGeom>
            <a:avLst/>
            <a:gdLst/>
            <a:ahLst/>
            <a:cxnLst/>
            <a:rect l="l" t="t" r="r" b="b"/>
            <a:pathLst>
              <a:path w="5977255" h="0">
                <a:moveTo>
                  <a:pt x="0" y="0"/>
                </a:moveTo>
                <a:lnTo>
                  <a:pt x="5976658" y="0"/>
                </a:lnTo>
              </a:path>
            </a:pathLst>
          </a:custGeom>
          <a:ln w="28575">
            <a:solidFill>
              <a:srgbClr val="30859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258251" y="575680"/>
            <a:ext cx="8220709" cy="2692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600" b="1">
                <a:latin typeface="Trebuchet MS"/>
                <a:cs typeface="Trebuchet MS"/>
              </a:rPr>
              <a:t>Δομή</a:t>
            </a:r>
            <a:r>
              <a:rPr dirty="0" sz="1600" spc="-50" b="1">
                <a:latin typeface="Trebuchet MS"/>
                <a:cs typeface="Trebuchet MS"/>
              </a:rPr>
              <a:t> </a:t>
            </a:r>
            <a:r>
              <a:rPr dirty="0" sz="1600" b="1">
                <a:latin typeface="Trebuchet MS"/>
                <a:cs typeface="Trebuchet MS"/>
              </a:rPr>
              <a:t>του</a:t>
            </a:r>
            <a:r>
              <a:rPr dirty="0" sz="1600" spc="-50" b="1">
                <a:latin typeface="Trebuchet MS"/>
                <a:cs typeface="Trebuchet MS"/>
              </a:rPr>
              <a:t> </a:t>
            </a:r>
            <a:r>
              <a:rPr dirty="0" sz="1600" b="1">
                <a:latin typeface="Trebuchet MS"/>
                <a:cs typeface="Trebuchet MS"/>
              </a:rPr>
              <a:t>εδάφους:</a:t>
            </a:r>
            <a:r>
              <a:rPr dirty="0" sz="1600" spc="-45" b="1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συσσωμάτωση</a:t>
            </a:r>
            <a:r>
              <a:rPr dirty="0" sz="1600" spc="-5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των</a:t>
            </a:r>
            <a:r>
              <a:rPr dirty="0" sz="1600" spc="-5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σωματιδίων</a:t>
            </a:r>
            <a:r>
              <a:rPr dirty="0" sz="1600" spc="-4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του</a:t>
            </a:r>
            <a:r>
              <a:rPr dirty="0" sz="1600" spc="-5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εδάφους</a:t>
            </a:r>
            <a:r>
              <a:rPr dirty="0" sz="1600" spc="-5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(κλάσματα)</a:t>
            </a:r>
            <a:r>
              <a:rPr dirty="0" sz="1600" spc="-4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μεταξύ</a:t>
            </a:r>
            <a:r>
              <a:rPr dirty="0" sz="1600" spc="-50">
                <a:latin typeface="Trebuchet MS"/>
                <a:cs typeface="Trebuchet MS"/>
              </a:rPr>
              <a:t> </a:t>
            </a:r>
            <a:r>
              <a:rPr dirty="0" sz="1600" spc="-20">
                <a:latin typeface="Trebuchet MS"/>
                <a:cs typeface="Trebuchet MS"/>
              </a:rPr>
              <a:t>τους</a:t>
            </a:r>
            <a:endParaRPr sz="1600">
              <a:latin typeface="Trebuchet MS"/>
              <a:cs typeface="Trebuchet MS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1204786" y="1199250"/>
            <a:ext cx="2425700" cy="987425"/>
            <a:chOff x="1204786" y="1199250"/>
            <a:chExt cx="2425700" cy="987425"/>
          </a:xfrm>
        </p:grpSpPr>
        <p:sp>
          <p:nvSpPr>
            <p:cNvPr id="6" name="object 6"/>
            <p:cNvSpPr/>
            <p:nvPr/>
          </p:nvSpPr>
          <p:spPr>
            <a:xfrm>
              <a:off x="1219074" y="1213538"/>
              <a:ext cx="2397125" cy="958850"/>
            </a:xfrm>
            <a:custGeom>
              <a:avLst/>
              <a:gdLst/>
              <a:ahLst/>
              <a:cxnLst/>
              <a:rect l="l" t="t" r="r" b="b"/>
              <a:pathLst>
                <a:path w="2397125" h="958850">
                  <a:moveTo>
                    <a:pt x="1917496" y="0"/>
                  </a:moveTo>
                  <a:lnTo>
                    <a:pt x="0" y="0"/>
                  </a:lnTo>
                  <a:lnTo>
                    <a:pt x="479374" y="479374"/>
                  </a:lnTo>
                  <a:lnTo>
                    <a:pt x="0" y="958748"/>
                  </a:lnTo>
                  <a:lnTo>
                    <a:pt x="1917496" y="958748"/>
                  </a:lnTo>
                  <a:lnTo>
                    <a:pt x="2396871" y="479374"/>
                  </a:lnTo>
                  <a:lnTo>
                    <a:pt x="1917496" y="0"/>
                  </a:lnTo>
                  <a:close/>
                </a:path>
              </a:pathLst>
            </a:custGeom>
            <a:solidFill>
              <a:srgbClr val="C3D59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1219074" y="1213538"/>
              <a:ext cx="2397125" cy="958850"/>
            </a:xfrm>
            <a:custGeom>
              <a:avLst/>
              <a:gdLst/>
              <a:ahLst/>
              <a:cxnLst/>
              <a:rect l="l" t="t" r="r" b="b"/>
              <a:pathLst>
                <a:path w="2397125" h="958850">
                  <a:moveTo>
                    <a:pt x="0" y="0"/>
                  </a:moveTo>
                  <a:lnTo>
                    <a:pt x="1917496" y="0"/>
                  </a:lnTo>
                  <a:lnTo>
                    <a:pt x="2396871" y="479374"/>
                  </a:lnTo>
                  <a:lnTo>
                    <a:pt x="1917496" y="958748"/>
                  </a:lnTo>
                  <a:lnTo>
                    <a:pt x="0" y="958748"/>
                  </a:lnTo>
                  <a:lnTo>
                    <a:pt x="479374" y="479374"/>
                  </a:lnTo>
                  <a:lnTo>
                    <a:pt x="0" y="0"/>
                  </a:lnTo>
                  <a:close/>
                </a:path>
              </a:pathLst>
            </a:custGeom>
            <a:ln w="28575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8" name="object 8"/>
          <p:cNvSpPr txBox="1"/>
          <p:nvPr/>
        </p:nvSpPr>
        <p:spPr>
          <a:xfrm>
            <a:off x="1766275" y="1430350"/>
            <a:ext cx="1344930" cy="488950"/>
          </a:xfrm>
          <a:prstGeom prst="rect">
            <a:avLst/>
          </a:prstGeom>
        </p:spPr>
        <p:txBody>
          <a:bodyPr wrap="square" lIns="0" tIns="40005" rIns="0" bIns="0" rtlCol="0" vert="horz">
            <a:spAutoFit/>
          </a:bodyPr>
          <a:lstStyle/>
          <a:p>
            <a:pPr marL="260350" marR="5080" indent="-248285">
              <a:lnSpc>
                <a:spcPts val="1730"/>
              </a:lnSpc>
              <a:spcBef>
                <a:spcPts val="315"/>
              </a:spcBef>
            </a:pPr>
            <a:r>
              <a:rPr dirty="0" sz="1600" b="1">
                <a:latin typeface="Trebuchet MS"/>
                <a:cs typeface="Trebuchet MS"/>
              </a:rPr>
              <a:t>Κλάσματα</a:t>
            </a:r>
            <a:r>
              <a:rPr dirty="0" sz="1600" spc="-40" b="1">
                <a:latin typeface="Trebuchet MS"/>
                <a:cs typeface="Trebuchet MS"/>
              </a:rPr>
              <a:t> </a:t>
            </a:r>
            <a:r>
              <a:rPr dirty="0" sz="1600" spc="-25" b="1">
                <a:latin typeface="Trebuchet MS"/>
                <a:cs typeface="Trebuchet MS"/>
              </a:rPr>
              <a:t>του </a:t>
            </a:r>
            <a:r>
              <a:rPr dirty="0" sz="1600" spc="-10" b="1">
                <a:latin typeface="Trebuchet MS"/>
                <a:cs typeface="Trebuchet MS"/>
              </a:rPr>
              <a:t>εδάφους</a:t>
            </a:r>
            <a:endParaRPr sz="1600">
              <a:latin typeface="Trebuchet MS"/>
              <a:cs typeface="Trebuchet MS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3361969" y="1199250"/>
            <a:ext cx="2425700" cy="987425"/>
            <a:chOff x="3361969" y="1199250"/>
            <a:chExt cx="2425700" cy="987425"/>
          </a:xfrm>
        </p:grpSpPr>
        <p:sp>
          <p:nvSpPr>
            <p:cNvPr id="10" name="object 10"/>
            <p:cNvSpPr/>
            <p:nvPr/>
          </p:nvSpPr>
          <p:spPr>
            <a:xfrm>
              <a:off x="3376256" y="1213538"/>
              <a:ext cx="2397125" cy="958850"/>
            </a:xfrm>
            <a:custGeom>
              <a:avLst/>
              <a:gdLst/>
              <a:ahLst/>
              <a:cxnLst/>
              <a:rect l="l" t="t" r="r" b="b"/>
              <a:pathLst>
                <a:path w="2397125" h="958850">
                  <a:moveTo>
                    <a:pt x="1917496" y="0"/>
                  </a:moveTo>
                  <a:lnTo>
                    <a:pt x="0" y="0"/>
                  </a:lnTo>
                  <a:lnTo>
                    <a:pt x="479374" y="479374"/>
                  </a:lnTo>
                  <a:lnTo>
                    <a:pt x="0" y="958748"/>
                  </a:lnTo>
                  <a:lnTo>
                    <a:pt x="1917496" y="958748"/>
                  </a:lnTo>
                  <a:lnTo>
                    <a:pt x="2396871" y="479374"/>
                  </a:lnTo>
                  <a:lnTo>
                    <a:pt x="1917496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3376256" y="1213538"/>
              <a:ext cx="2397125" cy="958850"/>
            </a:xfrm>
            <a:custGeom>
              <a:avLst/>
              <a:gdLst/>
              <a:ahLst/>
              <a:cxnLst/>
              <a:rect l="l" t="t" r="r" b="b"/>
              <a:pathLst>
                <a:path w="2397125" h="958850">
                  <a:moveTo>
                    <a:pt x="0" y="0"/>
                  </a:moveTo>
                  <a:lnTo>
                    <a:pt x="1917496" y="0"/>
                  </a:lnTo>
                  <a:lnTo>
                    <a:pt x="2396871" y="479374"/>
                  </a:lnTo>
                  <a:lnTo>
                    <a:pt x="1917496" y="958748"/>
                  </a:lnTo>
                  <a:lnTo>
                    <a:pt x="0" y="958748"/>
                  </a:lnTo>
                  <a:lnTo>
                    <a:pt x="479374" y="479374"/>
                  </a:lnTo>
                  <a:lnTo>
                    <a:pt x="0" y="0"/>
                  </a:lnTo>
                  <a:close/>
                </a:path>
              </a:pathLst>
            </a:custGeom>
            <a:ln w="28575">
              <a:solidFill>
                <a:srgbClr val="92D05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2" name="object 12"/>
          <p:cNvSpPr txBox="1"/>
          <p:nvPr/>
        </p:nvSpPr>
        <p:spPr>
          <a:xfrm>
            <a:off x="3960665" y="1430350"/>
            <a:ext cx="1270635" cy="488950"/>
          </a:xfrm>
          <a:prstGeom prst="rect">
            <a:avLst/>
          </a:prstGeom>
        </p:spPr>
        <p:txBody>
          <a:bodyPr wrap="square" lIns="0" tIns="40005" rIns="0" bIns="0" rtlCol="0" vert="horz">
            <a:spAutoFit/>
          </a:bodyPr>
          <a:lstStyle/>
          <a:p>
            <a:pPr marL="575310" marR="5080" indent="-563245">
              <a:lnSpc>
                <a:spcPts val="1730"/>
              </a:lnSpc>
              <a:spcBef>
                <a:spcPts val="315"/>
              </a:spcBef>
            </a:pPr>
            <a:r>
              <a:rPr dirty="0" sz="1600" spc="-10" b="1">
                <a:solidFill>
                  <a:srgbClr val="FFFFFF"/>
                </a:solidFill>
                <a:latin typeface="Trebuchet MS"/>
                <a:cs typeface="Trebuchet MS"/>
              </a:rPr>
              <a:t>Συσσωμάτωσ </a:t>
            </a:r>
            <a:r>
              <a:rPr dirty="0" sz="1600" spc="-50" b="1">
                <a:solidFill>
                  <a:srgbClr val="FFFFFF"/>
                </a:solidFill>
                <a:latin typeface="Trebuchet MS"/>
                <a:cs typeface="Trebuchet MS"/>
              </a:rPr>
              <a:t>η</a:t>
            </a:r>
            <a:endParaRPr sz="1600">
              <a:latin typeface="Trebuchet MS"/>
              <a:cs typeface="Trebuchet MS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5519153" y="1199250"/>
            <a:ext cx="2425700" cy="987425"/>
            <a:chOff x="5519153" y="1199250"/>
            <a:chExt cx="2425700" cy="987425"/>
          </a:xfrm>
        </p:grpSpPr>
        <p:sp>
          <p:nvSpPr>
            <p:cNvPr id="14" name="object 14"/>
            <p:cNvSpPr/>
            <p:nvPr/>
          </p:nvSpPr>
          <p:spPr>
            <a:xfrm>
              <a:off x="5533440" y="1213538"/>
              <a:ext cx="2397125" cy="958850"/>
            </a:xfrm>
            <a:custGeom>
              <a:avLst/>
              <a:gdLst/>
              <a:ahLst/>
              <a:cxnLst/>
              <a:rect l="l" t="t" r="r" b="b"/>
              <a:pathLst>
                <a:path w="2397125" h="958850">
                  <a:moveTo>
                    <a:pt x="1917496" y="0"/>
                  </a:moveTo>
                  <a:lnTo>
                    <a:pt x="0" y="0"/>
                  </a:lnTo>
                  <a:lnTo>
                    <a:pt x="479374" y="479374"/>
                  </a:lnTo>
                  <a:lnTo>
                    <a:pt x="0" y="958748"/>
                  </a:lnTo>
                  <a:lnTo>
                    <a:pt x="1917496" y="958748"/>
                  </a:lnTo>
                  <a:lnTo>
                    <a:pt x="2396871" y="479374"/>
                  </a:lnTo>
                  <a:lnTo>
                    <a:pt x="1917496" y="0"/>
                  </a:lnTo>
                  <a:close/>
                </a:path>
              </a:pathLst>
            </a:custGeom>
            <a:solidFill>
              <a:srgbClr val="C3D59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/>
            <p:cNvSpPr/>
            <p:nvPr/>
          </p:nvSpPr>
          <p:spPr>
            <a:xfrm>
              <a:off x="5533440" y="1213538"/>
              <a:ext cx="2397125" cy="958850"/>
            </a:xfrm>
            <a:custGeom>
              <a:avLst/>
              <a:gdLst/>
              <a:ahLst/>
              <a:cxnLst/>
              <a:rect l="l" t="t" r="r" b="b"/>
              <a:pathLst>
                <a:path w="2397125" h="958850">
                  <a:moveTo>
                    <a:pt x="0" y="0"/>
                  </a:moveTo>
                  <a:lnTo>
                    <a:pt x="1917496" y="0"/>
                  </a:lnTo>
                  <a:lnTo>
                    <a:pt x="2396871" y="479374"/>
                  </a:lnTo>
                  <a:lnTo>
                    <a:pt x="1917496" y="958748"/>
                  </a:lnTo>
                  <a:lnTo>
                    <a:pt x="0" y="958748"/>
                  </a:lnTo>
                  <a:lnTo>
                    <a:pt x="479374" y="479374"/>
                  </a:lnTo>
                  <a:lnTo>
                    <a:pt x="0" y="0"/>
                  </a:lnTo>
                  <a:close/>
                </a:path>
              </a:pathLst>
            </a:custGeom>
            <a:ln w="28575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6" name="object 16"/>
          <p:cNvSpPr txBox="1"/>
          <p:nvPr/>
        </p:nvSpPr>
        <p:spPr>
          <a:xfrm>
            <a:off x="6121421" y="1320622"/>
            <a:ext cx="1262380" cy="708660"/>
          </a:xfrm>
          <a:prstGeom prst="rect">
            <a:avLst/>
          </a:prstGeom>
        </p:spPr>
        <p:txBody>
          <a:bodyPr wrap="square" lIns="0" tIns="40005" rIns="0" bIns="0" rtlCol="0" vert="horz">
            <a:spAutoFit/>
          </a:bodyPr>
          <a:lstStyle/>
          <a:p>
            <a:pPr algn="ctr" marL="12700" marR="5080" indent="1270">
              <a:lnSpc>
                <a:spcPts val="1730"/>
              </a:lnSpc>
              <a:spcBef>
                <a:spcPts val="315"/>
              </a:spcBef>
            </a:pPr>
            <a:r>
              <a:rPr dirty="0" sz="1600" spc="-10" b="1">
                <a:latin typeface="Trebuchet MS"/>
                <a:cs typeface="Trebuchet MS"/>
              </a:rPr>
              <a:t>Δομικά συσσωματώμ </a:t>
            </a:r>
            <a:r>
              <a:rPr dirty="0" sz="1600" b="1">
                <a:latin typeface="Trebuchet MS"/>
                <a:cs typeface="Trebuchet MS"/>
              </a:rPr>
              <a:t>ατα</a:t>
            </a:r>
            <a:r>
              <a:rPr dirty="0" sz="1600" spc="-10" b="1">
                <a:latin typeface="Trebuchet MS"/>
                <a:cs typeface="Trebuchet MS"/>
              </a:rPr>
              <a:t> (peds)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38599" y="2897238"/>
            <a:ext cx="1873250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10" b="1" i="1">
                <a:latin typeface="Trebuchet MS"/>
                <a:cs typeface="Trebuchet MS"/>
              </a:rPr>
              <a:t>μικροσυσσωματώματα</a:t>
            </a:r>
            <a:endParaRPr sz="1400">
              <a:latin typeface="Trebuchet MS"/>
              <a:cs typeface="Trebuchet MS"/>
            </a:endParaRPr>
          </a:p>
        </p:txBody>
      </p:sp>
      <p:pic>
        <p:nvPicPr>
          <p:cNvPr id="19" name="object 1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94762" y="2530322"/>
            <a:ext cx="4019550" cy="1285887"/>
          </a:xfrm>
          <a:prstGeom prst="rect">
            <a:avLst/>
          </a:prstGeom>
        </p:spPr>
      </p:pic>
      <p:sp>
        <p:nvSpPr>
          <p:cNvPr id="18" name="object 18"/>
          <p:cNvSpPr txBox="1"/>
          <p:nvPr/>
        </p:nvSpPr>
        <p:spPr>
          <a:xfrm>
            <a:off x="6666598" y="2843072"/>
            <a:ext cx="2197735" cy="2692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600" spc="-10" b="1" i="1">
                <a:latin typeface="Trebuchet MS"/>
                <a:cs typeface="Trebuchet MS"/>
              </a:rPr>
              <a:t>μακροσυσσωματώματα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5725159" y="6048286"/>
            <a:ext cx="1458595" cy="513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600" spc="-10" b="1" i="1">
                <a:latin typeface="Trebuchet MS"/>
                <a:cs typeface="Trebuchet MS"/>
              </a:rPr>
              <a:t>Date: Place/Country:</a:t>
            </a:r>
            <a:endParaRPr sz="1600">
              <a:latin typeface="Trebuchet MS"/>
              <a:cs typeface="Trebuchet MS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1071538" y="3154210"/>
            <a:ext cx="7319645" cy="3529329"/>
            <a:chOff x="1071538" y="3154210"/>
            <a:chExt cx="7319645" cy="3529329"/>
          </a:xfrm>
        </p:grpSpPr>
        <p:pic>
          <p:nvPicPr>
            <p:cNvPr id="21" name="object 2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71538" y="4071518"/>
              <a:ext cx="7319441" cy="2611882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1285849" y="3284982"/>
              <a:ext cx="886460" cy="1993264"/>
            </a:xfrm>
            <a:custGeom>
              <a:avLst/>
              <a:gdLst/>
              <a:ahLst/>
              <a:cxnLst/>
              <a:rect l="l" t="t" r="r" b="b"/>
              <a:pathLst>
                <a:path w="886460" h="1993264">
                  <a:moveTo>
                    <a:pt x="0" y="0"/>
                  </a:moveTo>
                  <a:lnTo>
                    <a:pt x="880278" y="1992833"/>
                  </a:lnTo>
                </a:path>
                <a:path w="886460" h="1993264">
                  <a:moveTo>
                    <a:pt x="781818" y="1911375"/>
                  </a:moveTo>
                  <a:lnTo>
                    <a:pt x="880278" y="1992833"/>
                  </a:lnTo>
                  <a:lnTo>
                    <a:pt x="886372" y="1865185"/>
                  </a:lnTo>
                </a:path>
              </a:pathLst>
            </a:custGeom>
            <a:ln w="38099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/>
            <p:cNvSpPr/>
            <p:nvPr/>
          </p:nvSpPr>
          <p:spPr>
            <a:xfrm>
              <a:off x="7077196" y="3173260"/>
              <a:ext cx="807720" cy="1840230"/>
            </a:xfrm>
            <a:custGeom>
              <a:avLst/>
              <a:gdLst/>
              <a:ahLst/>
              <a:cxnLst/>
              <a:rect l="l" t="t" r="r" b="b"/>
              <a:pathLst>
                <a:path w="807720" h="1840229">
                  <a:moveTo>
                    <a:pt x="807166" y="0"/>
                  </a:moveTo>
                  <a:lnTo>
                    <a:pt x="6813" y="1839912"/>
                  </a:lnTo>
                </a:path>
                <a:path w="807720" h="1840229">
                  <a:moveTo>
                    <a:pt x="0" y="1712302"/>
                  </a:moveTo>
                  <a:lnTo>
                    <a:pt x="6813" y="1839912"/>
                  </a:lnTo>
                  <a:lnTo>
                    <a:pt x="104813" y="1757895"/>
                  </a:lnTo>
                </a:path>
              </a:pathLst>
            </a:custGeom>
            <a:ln w="38099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5" name="object 2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60"/>
              </a:lnSpc>
            </a:pPr>
            <a:r>
              <a:rPr dirty="0" spc="-10">
                <a:solidFill>
                  <a:srgbClr val="9AC43D"/>
                </a:solidFill>
              </a:rPr>
              <a:t>IPA-ADRION00239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461348" y="531067"/>
            <a:ext cx="8237220" cy="8788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3161665" marR="5080" indent="-3149600">
              <a:lnSpc>
                <a:spcPct val="100000"/>
              </a:lnSpc>
              <a:spcBef>
                <a:spcPts val="100"/>
              </a:spcBef>
            </a:pPr>
            <a:r>
              <a:rPr dirty="0" sz="2800" spc="-10"/>
              <a:t>Π2.3.1_Προγράμματα</a:t>
            </a:r>
            <a:r>
              <a:rPr dirty="0" sz="2800" spc="-130"/>
              <a:t> </a:t>
            </a:r>
            <a:r>
              <a:rPr dirty="0" sz="2800"/>
              <a:t>ανάπτυξης</a:t>
            </a:r>
            <a:r>
              <a:rPr dirty="0" sz="2800" spc="-130"/>
              <a:t> </a:t>
            </a:r>
            <a:r>
              <a:rPr dirty="0" sz="2800"/>
              <a:t>ικανοτήτων</a:t>
            </a:r>
            <a:r>
              <a:rPr dirty="0" sz="2800" spc="-130"/>
              <a:t> </a:t>
            </a:r>
            <a:r>
              <a:rPr dirty="0" sz="2800" spc="-25"/>
              <a:t>και </a:t>
            </a:r>
            <a:r>
              <a:rPr dirty="0" sz="2800" spc="-10"/>
              <a:t>κατάρτισης</a:t>
            </a:r>
            <a:endParaRPr sz="28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23487" y="2326170"/>
            <a:ext cx="2032088" cy="1314424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5683872" y="6059099"/>
            <a:ext cx="2578100" cy="476884"/>
          </a:xfrm>
          <a:prstGeom prst="rect">
            <a:avLst/>
          </a:prstGeom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1200" b="1" i="1">
                <a:latin typeface="Trebuchet MS"/>
                <a:cs typeface="Trebuchet MS"/>
              </a:rPr>
              <a:t>Ημερομηνία:</a:t>
            </a:r>
            <a:r>
              <a:rPr dirty="0" sz="1200" spc="-30" b="1" i="1">
                <a:latin typeface="Trebuchet MS"/>
                <a:cs typeface="Trebuchet MS"/>
              </a:rPr>
              <a:t> </a:t>
            </a:r>
            <a:r>
              <a:rPr dirty="0" sz="1200" b="1" i="1">
                <a:latin typeface="Trebuchet MS"/>
                <a:cs typeface="Trebuchet MS"/>
              </a:rPr>
              <a:t>27-</a:t>
            </a:r>
            <a:r>
              <a:rPr dirty="0" sz="1200" spc="-25" b="1" i="1">
                <a:latin typeface="Trebuchet MS"/>
                <a:cs typeface="Trebuchet MS"/>
              </a:rPr>
              <a:t> </a:t>
            </a:r>
            <a:r>
              <a:rPr dirty="0" sz="1200" b="1" i="1">
                <a:latin typeface="Trebuchet MS"/>
                <a:cs typeface="Trebuchet MS"/>
              </a:rPr>
              <a:t>28</a:t>
            </a:r>
            <a:r>
              <a:rPr dirty="0" sz="1200" spc="-30" b="1" i="1">
                <a:latin typeface="Trebuchet MS"/>
                <a:cs typeface="Trebuchet MS"/>
              </a:rPr>
              <a:t> </a:t>
            </a:r>
            <a:r>
              <a:rPr dirty="0" sz="1200" b="1" i="1">
                <a:latin typeface="Trebuchet MS"/>
                <a:cs typeface="Trebuchet MS"/>
              </a:rPr>
              <a:t>Ιουλίου</a:t>
            </a:r>
            <a:r>
              <a:rPr dirty="0" sz="1200" spc="-25" b="1" i="1">
                <a:latin typeface="Trebuchet MS"/>
                <a:cs typeface="Trebuchet MS"/>
              </a:rPr>
              <a:t> </a:t>
            </a:r>
            <a:r>
              <a:rPr dirty="0" sz="1200" spc="-20" b="1" i="1">
                <a:latin typeface="Trebuchet MS"/>
                <a:cs typeface="Trebuchet MS"/>
              </a:rPr>
              <a:t>2026</a:t>
            </a:r>
            <a:endParaRPr sz="12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720"/>
              </a:spcBef>
            </a:pPr>
            <a:r>
              <a:rPr dirty="0" sz="1200" b="1" i="1">
                <a:latin typeface="Trebuchet MS"/>
                <a:cs typeface="Trebuchet MS"/>
              </a:rPr>
              <a:t>Περιοχή:</a:t>
            </a:r>
            <a:r>
              <a:rPr dirty="0" sz="1200" spc="-30" b="1" i="1">
                <a:latin typeface="Trebuchet MS"/>
                <a:cs typeface="Trebuchet MS"/>
              </a:rPr>
              <a:t> </a:t>
            </a:r>
            <a:r>
              <a:rPr dirty="0" sz="1200" b="1" i="1">
                <a:latin typeface="Trebuchet MS"/>
                <a:cs typeface="Trebuchet MS"/>
              </a:rPr>
              <a:t>Σταμνά</a:t>
            </a:r>
            <a:r>
              <a:rPr dirty="0" sz="1200" spc="-30" b="1" i="1">
                <a:latin typeface="Trebuchet MS"/>
                <a:cs typeface="Trebuchet MS"/>
              </a:rPr>
              <a:t> </a:t>
            </a:r>
            <a:r>
              <a:rPr dirty="0" sz="1200" spc="-10" b="1" i="1">
                <a:latin typeface="Trebuchet MS"/>
                <a:cs typeface="Trebuchet MS"/>
              </a:rPr>
              <a:t>Αιτωλοακαρνανίας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60"/>
              </a:lnSpc>
            </a:pPr>
            <a:r>
              <a:rPr dirty="0" spc="-10">
                <a:solidFill>
                  <a:srgbClr val="9AC43D"/>
                </a:solidFill>
              </a:rPr>
              <a:t>IPA-ADRION00239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Π2.3.1_Προγράμματα</a:t>
            </a:r>
            <a:r>
              <a:rPr dirty="0" spc="-55"/>
              <a:t> </a:t>
            </a:r>
            <a:r>
              <a:rPr dirty="0"/>
              <a:t>ανάπτυξης</a:t>
            </a:r>
            <a:r>
              <a:rPr dirty="0" spc="-55"/>
              <a:t> </a:t>
            </a:r>
            <a:r>
              <a:rPr dirty="0"/>
              <a:t>ικανοτήτων</a:t>
            </a:r>
            <a:r>
              <a:rPr dirty="0" spc="-55"/>
              <a:t> </a:t>
            </a:r>
            <a:r>
              <a:rPr dirty="0"/>
              <a:t>και</a:t>
            </a:r>
            <a:r>
              <a:rPr dirty="0" spc="-50"/>
              <a:t> </a:t>
            </a:r>
            <a:r>
              <a:rPr dirty="0" spc="-10"/>
              <a:t>κατάρτισης</a:t>
            </a:r>
          </a:p>
        </p:txBody>
      </p:sp>
      <p:sp>
        <p:nvSpPr>
          <p:cNvPr id="2" name="object 2"/>
          <p:cNvSpPr/>
          <p:nvPr/>
        </p:nvSpPr>
        <p:spPr>
          <a:xfrm>
            <a:off x="3131845" y="548680"/>
            <a:ext cx="5977255" cy="0"/>
          </a:xfrm>
          <a:custGeom>
            <a:avLst/>
            <a:gdLst/>
            <a:ahLst/>
            <a:cxnLst/>
            <a:rect l="l" t="t" r="r" b="b"/>
            <a:pathLst>
              <a:path w="5977255" h="0">
                <a:moveTo>
                  <a:pt x="0" y="0"/>
                </a:moveTo>
                <a:lnTo>
                  <a:pt x="5976658" y="0"/>
                </a:lnTo>
              </a:path>
            </a:pathLst>
          </a:custGeom>
          <a:ln w="28575">
            <a:solidFill>
              <a:srgbClr val="30859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300309" y="657764"/>
            <a:ext cx="8642350" cy="513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600" b="1">
                <a:latin typeface="Trebuchet MS"/>
                <a:cs typeface="Trebuchet MS"/>
              </a:rPr>
              <a:t>Το</a:t>
            </a:r>
            <a:r>
              <a:rPr dirty="0" sz="1600" spc="-45" b="1">
                <a:latin typeface="Trebuchet MS"/>
                <a:cs typeface="Trebuchet MS"/>
              </a:rPr>
              <a:t> </a:t>
            </a:r>
            <a:r>
              <a:rPr dirty="0" sz="1600" b="1">
                <a:latin typeface="Trebuchet MS"/>
                <a:cs typeface="Trebuchet MS"/>
              </a:rPr>
              <a:t>έδαφος</a:t>
            </a:r>
            <a:r>
              <a:rPr dirty="0" sz="1600" spc="-45" b="1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δεν</a:t>
            </a:r>
            <a:r>
              <a:rPr dirty="0" sz="1600" spc="-4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έχει</a:t>
            </a:r>
            <a:r>
              <a:rPr dirty="0" sz="1600" spc="-4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μία</a:t>
            </a:r>
            <a:r>
              <a:rPr dirty="0" sz="1600" spc="-4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ενιαία</a:t>
            </a:r>
            <a:r>
              <a:rPr dirty="0" sz="1600" spc="-4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δομή·.</a:t>
            </a:r>
            <a:r>
              <a:rPr dirty="0" sz="1600" spc="-4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Αντίθετα,</a:t>
            </a:r>
            <a:r>
              <a:rPr dirty="0" sz="1600" spc="-4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αποτελείται</a:t>
            </a:r>
            <a:r>
              <a:rPr dirty="0" sz="1600" spc="-4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από</a:t>
            </a:r>
            <a:r>
              <a:rPr dirty="0" sz="1600" spc="-4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ένα</a:t>
            </a:r>
            <a:r>
              <a:rPr dirty="0" sz="1600" spc="-4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συνδυασμό</a:t>
            </a:r>
            <a:r>
              <a:rPr dirty="0" sz="1600" spc="-40">
                <a:latin typeface="Trebuchet MS"/>
                <a:cs typeface="Trebuchet MS"/>
              </a:rPr>
              <a:t> </a:t>
            </a:r>
            <a:r>
              <a:rPr dirty="0" sz="1600" spc="-10">
                <a:latin typeface="Trebuchet MS"/>
                <a:cs typeface="Trebuchet MS"/>
              </a:rPr>
              <a:t>διαφορετικών </a:t>
            </a:r>
            <a:r>
              <a:rPr dirty="0" sz="1600">
                <a:latin typeface="Trebuchet MS"/>
                <a:cs typeface="Trebuchet MS"/>
              </a:rPr>
              <a:t>δομών</a:t>
            </a:r>
            <a:r>
              <a:rPr dirty="0" sz="1600" spc="-2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και</a:t>
            </a:r>
            <a:r>
              <a:rPr dirty="0" sz="1600" spc="-2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από</a:t>
            </a:r>
            <a:r>
              <a:rPr dirty="0" sz="1600" spc="-2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τη</a:t>
            </a:r>
            <a:r>
              <a:rPr dirty="0" sz="1600" spc="-15">
                <a:latin typeface="Trebuchet MS"/>
                <a:cs typeface="Trebuchet MS"/>
              </a:rPr>
              <a:t> </a:t>
            </a:r>
            <a:r>
              <a:rPr dirty="0" sz="1600" b="1">
                <a:latin typeface="Trebuchet MS"/>
                <a:cs typeface="Trebuchet MS"/>
              </a:rPr>
              <a:t>δομή</a:t>
            </a:r>
            <a:r>
              <a:rPr dirty="0" sz="1600" spc="-20" b="1">
                <a:latin typeface="Trebuchet MS"/>
                <a:cs typeface="Trebuchet MS"/>
              </a:rPr>
              <a:t> </a:t>
            </a:r>
            <a:r>
              <a:rPr dirty="0" sz="1600" b="1">
                <a:latin typeface="Trebuchet MS"/>
                <a:cs typeface="Trebuchet MS"/>
              </a:rPr>
              <a:t>του</a:t>
            </a:r>
            <a:r>
              <a:rPr dirty="0" sz="1600" spc="-20" b="1">
                <a:latin typeface="Trebuchet MS"/>
                <a:cs typeface="Trebuchet MS"/>
              </a:rPr>
              <a:t> </a:t>
            </a:r>
            <a:r>
              <a:rPr dirty="0" sz="1600" spc="-10" b="1">
                <a:latin typeface="Trebuchet MS"/>
                <a:cs typeface="Trebuchet MS"/>
              </a:rPr>
              <a:t>εδάφους!</a:t>
            </a:r>
            <a:endParaRPr sz="1600">
              <a:latin typeface="Trebuchet MS"/>
              <a:cs typeface="Trebuchet MS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3567" y="1196751"/>
            <a:ext cx="8215020" cy="4350143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3514013" y="5667514"/>
            <a:ext cx="2274570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u="sng" sz="80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Πηγή</a:t>
            </a:r>
            <a:r>
              <a:rPr dirty="0" u="sng" sz="800" spc="-25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 </a:t>
            </a:r>
            <a:r>
              <a:rPr dirty="0" u="sng" sz="80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εικόνας</a:t>
            </a:r>
            <a:r>
              <a:rPr dirty="0" u="sng" sz="80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:</a:t>
            </a:r>
            <a:r>
              <a:rPr dirty="0" u="sng" sz="800" spc="-2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 </a:t>
            </a:r>
            <a:r>
              <a:rPr dirty="0" u="sng" sz="80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8</a:t>
            </a:r>
            <a:r>
              <a:rPr dirty="0" u="sng" sz="800" spc="-25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 </a:t>
            </a:r>
            <a:r>
              <a:rPr dirty="0" u="sng" sz="80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Soil</a:t>
            </a:r>
            <a:r>
              <a:rPr dirty="0" u="sng" sz="800" spc="-2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 </a:t>
            </a:r>
            <a:r>
              <a:rPr dirty="0" u="sng" sz="800" spc="-1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Structure</a:t>
            </a:r>
            <a:r>
              <a:rPr dirty="0" u="sng" sz="800" spc="-2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 </a:t>
            </a:r>
            <a:r>
              <a:rPr dirty="0" u="sng" sz="80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Types</a:t>
            </a:r>
            <a:r>
              <a:rPr dirty="0" u="sng" sz="800" spc="-25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 </a:t>
            </a:r>
            <a:r>
              <a:rPr dirty="0" u="sng" sz="80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-</a:t>
            </a:r>
            <a:r>
              <a:rPr dirty="0" u="sng" sz="800" spc="-2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 </a:t>
            </a:r>
            <a:r>
              <a:rPr dirty="0" u="sng" sz="80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Earth</a:t>
            </a:r>
            <a:r>
              <a:rPr dirty="0" u="sng" sz="800" spc="-25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 How</a:t>
            </a:r>
            <a:endParaRPr sz="800">
              <a:latin typeface="Trebuchet MS"/>
              <a:cs typeface="Trebuchet MS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60"/>
              </a:lnSpc>
            </a:pPr>
            <a:r>
              <a:rPr dirty="0" spc="-10">
                <a:solidFill>
                  <a:srgbClr val="9AC43D"/>
                </a:solidFill>
              </a:rPr>
              <a:t>IPA-ADRION00239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1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Π2.3.1_Προγράμματα</a:t>
            </a:r>
            <a:r>
              <a:rPr dirty="0" spc="-55"/>
              <a:t> </a:t>
            </a:r>
            <a:r>
              <a:rPr dirty="0"/>
              <a:t>ανάπτυξης</a:t>
            </a:r>
            <a:r>
              <a:rPr dirty="0" spc="-55"/>
              <a:t> </a:t>
            </a:r>
            <a:r>
              <a:rPr dirty="0"/>
              <a:t>ικανοτήτων</a:t>
            </a:r>
            <a:r>
              <a:rPr dirty="0" spc="-55"/>
              <a:t> </a:t>
            </a:r>
            <a:r>
              <a:rPr dirty="0"/>
              <a:t>και</a:t>
            </a:r>
            <a:r>
              <a:rPr dirty="0" spc="-50"/>
              <a:t> </a:t>
            </a:r>
            <a:r>
              <a:rPr dirty="0" spc="-10"/>
              <a:t>κατάρτισης</a:t>
            </a:r>
          </a:p>
        </p:txBody>
      </p:sp>
      <p:sp>
        <p:nvSpPr>
          <p:cNvPr id="2" name="object 2"/>
          <p:cNvSpPr/>
          <p:nvPr/>
        </p:nvSpPr>
        <p:spPr>
          <a:xfrm>
            <a:off x="3131845" y="548680"/>
            <a:ext cx="5977255" cy="0"/>
          </a:xfrm>
          <a:custGeom>
            <a:avLst/>
            <a:gdLst/>
            <a:ahLst/>
            <a:cxnLst/>
            <a:rect l="l" t="t" r="r" b="b"/>
            <a:pathLst>
              <a:path w="5977255" h="0">
                <a:moveTo>
                  <a:pt x="0" y="0"/>
                </a:moveTo>
                <a:lnTo>
                  <a:pt x="5976658" y="0"/>
                </a:lnTo>
              </a:path>
            </a:pathLst>
          </a:custGeom>
          <a:ln w="28575">
            <a:solidFill>
              <a:srgbClr val="30859C"/>
            </a:solidFill>
          </a:ln>
        </p:spPr>
        <p:txBody>
          <a:bodyPr wrap="square" lIns="0" tIns="0" rIns="0" bIns="0" rtlCol="0"/>
          <a:lstStyle/>
          <a:p/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54114" y="691079"/>
            <a:ext cx="4468430" cy="4979152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2515271" y="854075"/>
            <a:ext cx="897255" cy="1031240"/>
          </a:xfrm>
          <a:prstGeom prst="rect">
            <a:avLst/>
          </a:prstGeom>
        </p:spPr>
        <p:txBody>
          <a:bodyPr wrap="square" lIns="0" tIns="33020" rIns="0" bIns="0" rtlCol="0" vert="horz">
            <a:spAutoFit/>
          </a:bodyPr>
          <a:lstStyle/>
          <a:p>
            <a:pPr algn="ctr" marL="12700" marR="5080" indent="-635">
              <a:lnSpc>
                <a:spcPts val="1300"/>
              </a:lnSpc>
              <a:spcBef>
                <a:spcPts val="260"/>
              </a:spcBef>
            </a:pPr>
            <a:r>
              <a:rPr dirty="0" sz="1200" spc="-10" b="1" i="1">
                <a:solidFill>
                  <a:srgbClr val="FFFFFF"/>
                </a:solidFill>
                <a:latin typeface="Arial"/>
                <a:cs typeface="Arial"/>
              </a:rPr>
              <a:t>ευνοϊκές ιδιότητες </a:t>
            </a:r>
            <a:r>
              <a:rPr dirty="0" sz="1200" b="1" i="1">
                <a:solidFill>
                  <a:srgbClr val="FFFFFF"/>
                </a:solidFill>
                <a:latin typeface="Arial"/>
                <a:cs typeface="Arial"/>
              </a:rPr>
              <a:t>νερού,</a:t>
            </a:r>
            <a:r>
              <a:rPr dirty="0" sz="1200" spc="-35" b="1" i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200" spc="-20" b="1" i="1">
                <a:solidFill>
                  <a:srgbClr val="FFFFFF"/>
                </a:solidFill>
                <a:latin typeface="Arial"/>
                <a:cs typeface="Arial"/>
              </a:rPr>
              <a:t>αέρα </a:t>
            </a:r>
            <a:r>
              <a:rPr dirty="0" sz="1200" spc="-25" b="1" i="1">
                <a:solidFill>
                  <a:srgbClr val="FFFFFF"/>
                </a:solidFill>
                <a:latin typeface="Arial"/>
                <a:cs typeface="Arial"/>
              </a:rPr>
              <a:t>και </a:t>
            </a:r>
            <a:r>
              <a:rPr dirty="0" sz="1200" spc="-10" b="1" i="1">
                <a:solidFill>
                  <a:srgbClr val="FFFFFF"/>
                </a:solidFill>
                <a:latin typeface="Arial"/>
                <a:cs typeface="Arial"/>
              </a:rPr>
              <a:t>θερμοκρασί </a:t>
            </a:r>
            <a:r>
              <a:rPr dirty="0" sz="1200" spc="-25" b="1" i="1">
                <a:solidFill>
                  <a:srgbClr val="FFFFFF"/>
                </a:solidFill>
                <a:latin typeface="Arial"/>
                <a:cs typeface="Arial"/>
              </a:rPr>
              <a:t>ας</a:t>
            </a:r>
            <a:endParaRPr sz="12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991483" y="1931403"/>
            <a:ext cx="782320" cy="702310"/>
          </a:xfrm>
          <a:prstGeom prst="rect">
            <a:avLst/>
          </a:prstGeom>
        </p:spPr>
        <p:txBody>
          <a:bodyPr wrap="square" lIns="0" tIns="33020" rIns="0" bIns="0" rtlCol="0" vert="horz">
            <a:spAutoFit/>
          </a:bodyPr>
          <a:lstStyle/>
          <a:p>
            <a:pPr algn="ctr" marL="12700" marR="5080" indent="635">
              <a:lnSpc>
                <a:spcPts val="1300"/>
              </a:lnSpc>
              <a:spcBef>
                <a:spcPts val="260"/>
              </a:spcBef>
            </a:pPr>
            <a:r>
              <a:rPr dirty="0" sz="1200" spc="-10" b="1" i="1">
                <a:solidFill>
                  <a:srgbClr val="FFFFFF"/>
                </a:solidFill>
                <a:latin typeface="Arial"/>
                <a:cs typeface="Arial"/>
              </a:rPr>
              <a:t>ευκολία </a:t>
            </a:r>
            <a:r>
              <a:rPr dirty="0" sz="1200" spc="-20" b="1" i="1">
                <a:solidFill>
                  <a:srgbClr val="FFFFFF"/>
                </a:solidFill>
                <a:latin typeface="Arial"/>
                <a:cs typeface="Arial"/>
              </a:rPr>
              <a:t>στην </a:t>
            </a:r>
            <a:r>
              <a:rPr dirty="0" sz="1200" spc="-10" b="1" i="1">
                <a:solidFill>
                  <a:srgbClr val="FFFFFF"/>
                </a:solidFill>
                <a:latin typeface="Arial"/>
                <a:cs typeface="Arial"/>
              </a:rPr>
              <a:t>καλλιέργει </a:t>
            </a:r>
            <a:r>
              <a:rPr dirty="0" sz="1200" spc="-50" b="1" i="1">
                <a:solidFill>
                  <a:srgbClr val="FFFFFF"/>
                </a:solidFill>
                <a:latin typeface="Arial"/>
                <a:cs typeface="Arial"/>
              </a:rPr>
              <a:t>α</a:t>
            </a:r>
            <a:endParaRPr sz="12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082964" y="1849107"/>
            <a:ext cx="923290" cy="866775"/>
          </a:xfrm>
          <a:prstGeom prst="rect">
            <a:avLst/>
          </a:prstGeom>
        </p:spPr>
        <p:txBody>
          <a:bodyPr wrap="square" lIns="0" tIns="33020" rIns="0" bIns="0" rtlCol="0" vert="horz">
            <a:spAutoFit/>
          </a:bodyPr>
          <a:lstStyle/>
          <a:p>
            <a:pPr algn="ctr" marL="12700" marR="5080">
              <a:lnSpc>
                <a:spcPts val="1300"/>
              </a:lnSpc>
              <a:spcBef>
                <a:spcPts val="260"/>
              </a:spcBef>
            </a:pPr>
            <a:r>
              <a:rPr dirty="0" sz="1200" spc="-10" b="1" i="1">
                <a:solidFill>
                  <a:srgbClr val="FFFFFF"/>
                </a:solidFill>
                <a:latin typeface="Arial"/>
                <a:cs typeface="Arial"/>
              </a:rPr>
              <a:t>έντονη μικροβιολογ </a:t>
            </a:r>
            <a:r>
              <a:rPr dirty="0" sz="1200" spc="-25" b="1" i="1">
                <a:solidFill>
                  <a:srgbClr val="FFFFFF"/>
                </a:solidFill>
                <a:latin typeface="Arial"/>
                <a:cs typeface="Arial"/>
              </a:rPr>
              <a:t>ική </a:t>
            </a:r>
            <a:r>
              <a:rPr dirty="0" sz="1200" spc="-10" b="1" i="1">
                <a:solidFill>
                  <a:srgbClr val="FFFFFF"/>
                </a:solidFill>
                <a:latin typeface="Arial"/>
                <a:cs typeface="Arial"/>
              </a:rPr>
              <a:t>δραστηριότ </a:t>
            </a:r>
            <a:r>
              <a:rPr dirty="0" sz="1200" spc="-25" b="1" i="1">
                <a:solidFill>
                  <a:srgbClr val="FFFFFF"/>
                </a:solidFill>
                <a:latin typeface="Arial"/>
                <a:cs typeface="Arial"/>
              </a:rPr>
              <a:t>ητα</a:t>
            </a:r>
            <a:endParaRPr sz="12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397808" y="3056432"/>
            <a:ext cx="1132205" cy="2692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600" spc="-10" b="1">
                <a:solidFill>
                  <a:srgbClr val="FFFFFF"/>
                </a:solidFill>
                <a:latin typeface="Arial"/>
                <a:cs typeface="Arial"/>
              </a:rPr>
              <a:t>0,25-</a:t>
            </a:r>
            <a:r>
              <a:rPr dirty="0" sz="1600" b="1">
                <a:solidFill>
                  <a:srgbClr val="FFFFFF"/>
                </a:solidFill>
                <a:latin typeface="Arial"/>
                <a:cs typeface="Arial"/>
              </a:rPr>
              <a:t>10</a:t>
            </a:r>
            <a:r>
              <a:rPr dirty="0" sz="1600" spc="1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600" spc="-25" b="1">
                <a:solidFill>
                  <a:srgbClr val="FFFFFF"/>
                </a:solidFill>
                <a:latin typeface="Arial"/>
                <a:cs typeface="Arial"/>
              </a:rPr>
              <a:t>mm</a:t>
            </a:r>
            <a:endParaRPr sz="16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181027" y="2417813"/>
            <a:ext cx="739775" cy="14884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600" spc="-50" b="1">
                <a:latin typeface="Trebuchet MS"/>
                <a:cs typeface="Trebuchet MS"/>
              </a:rPr>
              <a:t>√</a:t>
            </a:r>
            <a:endParaRPr sz="9600">
              <a:latin typeface="Trebuchet MS"/>
              <a:cs typeface="Trebuchet M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11577" y="3839171"/>
            <a:ext cx="742950" cy="537845"/>
          </a:xfrm>
          <a:prstGeom prst="rect">
            <a:avLst/>
          </a:prstGeom>
        </p:spPr>
        <p:txBody>
          <a:bodyPr wrap="square" lIns="0" tIns="33019" rIns="0" bIns="0" rtlCol="0" vert="horz">
            <a:spAutoFit/>
          </a:bodyPr>
          <a:lstStyle/>
          <a:p>
            <a:pPr algn="just" marL="48895" marR="5080" indent="-36830">
              <a:lnSpc>
                <a:spcPts val="1300"/>
              </a:lnSpc>
              <a:spcBef>
                <a:spcPts val="259"/>
              </a:spcBef>
            </a:pPr>
            <a:r>
              <a:rPr dirty="0" sz="1200" spc="-10" b="1" i="1">
                <a:solidFill>
                  <a:srgbClr val="FFFFFF"/>
                </a:solidFill>
                <a:latin typeface="Arial"/>
                <a:cs typeface="Arial"/>
              </a:rPr>
              <a:t>διαθέσιμα θρεπτικά στοιχεία</a:t>
            </a:r>
            <a:endParaRPr sz="12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163184" y="3674579"/>
            <a:ext cx="763270" cy="866775"/>
          </a:xfrm>
          <a:prstGeom prst="rect">
            <a:avLst/>
          </a:prstGeom>
        </p:spPr>
        <p:txBody>
          <a:bodyPr wrap="square" lIns="0" tIns="33019" rIns="0" bIns="0" rtlCol="0" vert="horz">
            <a:spAutoFit/>
          </a:bodyPr>
          <a:lstStyle/>
          <a:p>
            <a:pPr algn="ctr" marL="12700" marR="5080" indent="-635">
              <a:lnSpc>
                <a:spcPts val="1300"/>
              </a:lnSpc>
              <a:spcBef>
                <a:spcPts val="259"/>
              </a:spcBef>
            </a:pPr>
            <a:r>
              <a:rPr dirty="0" sz="1200" spc="-10" b="1" i="1">
                <a:solidFill>
                  <a:srgbClr val="FFFFFF"/>
                </a:solidFill>
                <a:latin typeface="Arial"/>
                <a:cs typeface="Arial"/>
              </a:rPr>
              <a:t>βέλτιστες συνθήκες </a:t>
            </a:r>
            <a:r>
              <a:rPr dirty="0" sz="1200" b="1" i="1">
                <a:solidFill>
                  <a:srgbClr val="FFFFFF"/>
                </a:solidFill>
                <a:latin typeface="Arial"/>
                <a:cs typeface="Arial"/>
              </a:rPr>
              <a:t>για</a:t>
            </a:r>
            <a:r>
              <a:rPr dirty="0" sz="1200" spc="-30" b="1" i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200" spc="-25" b="1" i="1">
                <a:solidFill>
                  <a:srgbClr val="FFFFFF"/>
                </a:solidFill>
                <a:latin typeface="Arial"/>
                <a:cs typeface="Arial"/>
              </a:rPr>
              <a:t>την </a:t>
            </a:r>
            <a:r>
              <a:rPr dirty="0" sz="1200" spc="-10" b="1" i="1">
                <a:solidFill>
                  <a:srgbClr val="FFFFFF"/>
                </a:solidFill>
                <a:latin typeface="Arial"/>
                <a:cs typeface="Arial"/>
              </a:rPr>
              <a:t>ανάπτυξη </a:t>
            </a:r>
            <a:r>
              <a:rPr dirty="0" sz="1200" b="1" i="1">
                <a:solidFill>
                  <a:srgbClr val="FFFFFF"/>
                </a:solidFill>
                <a:latin typeface="Arial"/>
                <a:cs typeface="Arial"/>
              </a:rPr>
              <a:t>των</a:t>
            </a:r>
            <a:r>
              <a:rPr dirty="0" sz="1200" spc="-10" b="1" i="1">
                <a:solidFill>
                  <a:srgbClr val="FFFFFF"/>
                </a:solidFill>
                <a:latin typeface="Arial"/>
                <a:cs typeface="Arial"/>
              </a:rPr>
              <a:t> ριζών</a:t>
            </a:r>
            <a:endParaRPr sz="12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531535" y="4505007"/>
            <a:ext cx="864235" cy="1031240"/>
          </a:xfrm>
          <a:prstGeom prst="rect">
            <a:avLst/>
          </a:prstGeom>
        </p:spPr>
        <p:txBody>
          <a:bodyPr wrap="square" lIns="0" tIns="33019" rIns="0" bIns="0" rtlCol="0" vert="horz">
            <a:spAutoFit/>
          </a:bodyPr>
          <a:lstStyle/>
          <a:p>
            <a:pPr algn="ctr" marL="12065" marR="5080">
              <a:lnSpc>
                <a:spcPts val="1300"/>
              </a:lnSpc>
              <a:spcBef>
                <a:spcPts val="259"/>
              </a:spcBef>
            </a:pPr>
            <a:r>
              <a:rPr dirty="0" sz="1200" spc="-10" b="1" i="1">
                <a:solidFill>
                  <a:srgbClr val="FFFFFF"/>
                </a:solidFill>
                <a:latin typeface="Arial"/>
                <a:cs typeface="Arial"/>
              </a:rPr>
              <a:t>ελάχιστη απώλεια </a:t>
            </a:r>
            <a:r>
              <a:rPr dirty="0" sz="1200" b="1" i="1">
                <a:solidFill>
                  <a:srgbClr val="FFFFFF"/>
                </a:solidFill>
                <a:latin typeface="Arial"/>
                <a:cs typeface="Arial"/>
              </a:rPr>
              <a:t>νερού</a:t>
            </a:r>
            <a:r>
              <a:rPr dirty="0" sz="1200" spc="-25" b="1" i="1">
                <a:solidFill>
                  <a:srgbClr val="FFFFFF"/>
                </a:solidFill>
                <a:latin typeface="Arial"/>
                <a:cs typeface="Arial"/>
              </a:rPr>
              <a:t> και </a:t>
            </a:r>
            <a:r>
              <a:rPr dirty="0" sz="1200" spc="-10" b="1" i="1">
                <a:solidFill>
                  <a:srgbClr val="FFFFFF"/>
                </a:solidFill>
                <a:latin typeface="Arial"/>
                <a:cs typeface="Arial"/>
              </a:rPr>
              <a:t>μεγαλύτερη </a:t>
            </a:r>
            <a:r>
              <a:rPr dirty="0" sz="1200" b="1" i="1">
                <a:solidFill>
                  <a:srgbClr val="FFFFFF"/>
                </a:solidFill>
                <a:latin typeface="Arial"/>
                <a:cs typeface="Arial"/>
              </a:rPr>
              <a:t>αντοχή</a:t>
            </a:r>
            <a:r>
              <a:rPr dirty="0" sz="1200" spc="-50" b="1" i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1200" spc="-25" b="1" i="1">
                <a:solidFill>
                  <a:srgbClr val="FFFFFF"/>
                </a:solidFill>
                <a:latin typeface="Arial"/>
                <a:cs typeface="Arial"/>
              </a:rPr>
              <a:t>στη </a:t>
            </a:r>
            <a:r>
              <a:rPr dirty="0" sz="1200" spc="-10" b="1" i="1">
                <a:solidFill>
                  <a:srgbClr val="FFFFFF"/>
                </a:solidFill>
                <a:latin typeface="Arial"/>
                <a:cs typeface="Arial"/>
              </a:rPr>
              <a:t>διάβρωση</a:t>
            </a:r>
            <a:endParaRPr sz="1200">
              <a:latin typeface="Arial"/>
              <a:cs typeface="Arial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60"/>
              </a:lnSpc>
            </a:pPr>
            <a:r>
              <a:rPr dirty="0" spc="-10">
                <a:solidFill>
                  <a:srgbClr val="9AC43D"/>
                </a:solidFill>
              </a:rPr>
              <a:t>IPA-ADRION00239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bject 25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Π2.3.1_Προγράμματα</a:t>
            </a:r>
            <a:r>
              <a:rPr dirty="0" spc="-55"/>
              <a:t> </a:t>
            </a:r>
            <a:r>
              <a:rPr dirty="0"/>
              <a:t>ανάπτυξης</a:t>
            </a:r>
            <a:r>
              <a:rPr dirty="0" spc="-55"/>
              <a:t> </a:t>
            </a:r>
            <a:r>
              <a:rPr dirty="0"/>
              <a:t>ικανοτήτων</a:t>
            </a:r>
            <a:r>
              <a:rPr dirty="0" spc="-55"/>
              <a:t> </a:t>
            </a:r>
            <a:r>
              <a:rPr dirty="0"/>
              <a:t>και</a:t>
            </a:r>
            <a:r>
              <a:rPr dirty="0" spc="-50"/>
              <a:t> </a:t>
            </a:r>
            <a:r>
              <a:rPr dirty="0" spc="-10"/>
              <a:t>κατάρτισης</a:t>
            </a:r>
          </a:p>
        </p:txBody>
      </p:sp>
      <p:sp>
        <p:nvSpPr>
          <p:cNvPr id="2" name="object 2"/>
          <p:cNvSpPr/>
          <p:nvPr/>
        </p:nvSpPr>
        <p:spPr>
          <a:xfrm>
            <a:off x="3131845" y="548680"/>
            <a:ext cx="5977255" cy="0"/>
          </a:xfrm>
          <a:custGeom>
            <a:avLst/>
            <a:gdLst/>
            <a:ahLst/>
            <a:cxnLst/>
            <a:rect l="l" t="t" r="r" b="b"/>
            <a:pathLst>
              <a:path w="5977255" h="0">
                <a:moveTo>
                  <a:pt x="0" y="0"/>
                </a:moveTo>
                <a:lnTo>
                  <a:pt x="5976658" y="0"/>
                </a:lnTo>
              </a:path>
            </a:pathLst>
          </a:custGeom>
          <a:ln w="28575">
            <a:solidFill>
              <a:srgbClr val="30859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 txBox="1"/>
          <p:nvPr/>
        </p:nvSpPr>
        <p:spPr>
          <a:xfrm>
            <a:off x="402253" y="613765"/>
            <a:ext cx="8411845" cy="16256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 marR="6350">
              <a:lnSpc>
                <a:spcPct val="150000"/>
              </a:lnSpc>
              <a:spcBef>
                <a:spcPts val="100"/>
              </a:spcBef>
            </a:pPr>
            <a:r>
              <a:rPr dirty="0" sz="1400" b="1">
                <a:latin typeface="Trebuchet MS"/>
                <a:cs typeface="Trebuchet MS"/>
              </a:rPr>
              <a:t>Η</a:t>
            </a:r>
            <a:r>
              <a:rPr dirty="0" sz="1400" spc="85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οργανική</a:t>
            </a:r>
            <a:r>
              <a:rPr dirty="0" sz="1400" spc="85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ύλη</a:t>
            </a:r>
            <a:r>
              <a:rPr dirty="0" sz="1400" spc="95" b="1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και</a:t>
            </a:r>
            <a:r>
              <a:rPr dirty="0" sz="1400" spc="85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η</a:t>
            </a:r>
            <a:r>
              <a:rPr dirty="0" sz="1400" spc="85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βιολογική</a:t>
            </a:r>
            <a:r>
              <a:rPr dirty="0" sz="1400" spc="95" b="1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δραστηριότητα</a:t>
            </a:r>
            <a:r>
              <a:rPr dirty="0" sz="1400" spc="8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διαδραματίζουν</a:t>
            </a:r>
            <a:r>
              <a:rPr dirty="0" sz="1400" spc="9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καθοριστικό</a:t>
            </a:r>
            <a:r>
              <a:rPr dirty="0" sz="1400" spc="8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ρόλο</a:t>
            </a:r>
            <a:r>
              <a:rPr dirty="0" sz="1400" spc="8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στη</a:t>
            </a:r>
            <a:r>
              <a:rPr dirty="0" sz="1400" spc="9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δημιουργία</a:t>
            </a:r>
            <a:r>
              <a:rPr dirty="0" sz="1400" spc="85">
                <a:latin typeface="Trebuchet MS"/>
                <a:cs typeface="Trebuchet MS"/>
              </a:rPr>
              <a:t> </a:t>
            </a:r>
            <a:r>
              <a:rPr dirty="0" sz="1400" spc="-25">
                <a:latin typeface="Trebuchet MS"/>
                <a:cs typeface="Trebuchet MS"/>
              </a:rPr>
              <a:t>και </a:t>
            </a:r>
            <a:r>
              <a:rPr dirty="0" sz="1400">
                <a:latin typeface="Trebuchet MS"/>
                <a:cs typeface="Trebuchet MS"/>
              </a:rPr>
              <a:t>τη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διατήρηση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καλής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δομής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του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 spc="-10">
                <a:latin typeface="Trebuchet MS"/>
                <a:cs typeface="Trebuchet MS"/>
              </a:rPr>
              <a:t>εδάφους.</a:t>
            </a:r>
            <a:endParaRPr sz="1400">
              <a:latin typeface="Trebuchet MS"/>
              <a:cs typeface="Trebuchet MS"/>
            </a:endParaRPr>
          </a:p>
          <a:p>
            <a:pPr algn="just" marL="12700" marR="5080">
              <a:lnSpc>
                <a:spcPct val="150000"/>
              </a:lnSpc>
            </a:pPr>
            <a:r>
              <a:rPr dirty="0" sz="1400">
                <a:latin typeface="Trebuchet MS"/>
                <a:cs typeface="Trebuchet MS"/>
              </a:rPr>
              <a:t>Πρακτικές</a:t>
            </a:r>
            <a:r>
              <a:rPr dirty="0" sz="1400" spc="13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όπως</a:t>
            </a:r>
            <a:r>
              <a:rPr dirty="0" sz="1400" spc="13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η</a:t>
            </a:r>
            <a:r>
              <a:rPr dirty="0" sz="1400" spc="13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μειωμένη</a:t>
            </a:r>
            <a:r>
              <a:rPr dirty="0" sz="1400" spc="13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ή</a:t>
            </a:r>
            <a:r>
              <a:rPr dirty="0" sz="1400" spc="13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μηδενική</a:t>
            </a:r>
            <a:r>
              <a:rPr dirty="0" sz="1400" spc="13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κατεργασία</a:t>
            </a:r>
            <a:r>
              <a:rPr dirty="0" sz="1400" spc="13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του</a:t>
            </a:r>
            <a:r>
              <a:rPr dirty="0" sz="1400" spc="13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εδάφους,</a:t>
            </a:r>
            <a:r>
              <a:rPr dirty="0" sz="1400" spc="13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η</a:t>
            </a:r>
            <a:r>
              <a:rPr dirty="0" sz="1400" spc="13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προσθήκη</a:t>
            </a:r>
            <a:r>
              <a:rPr dirty="0" sz="1400" spc="155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οργανικής</a:t>
            </a:r>
            <a:r>
              <a:rPr dirty="0" sz="1400" spc="130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ύλης,</a:t>
            </a:r>
            <a:r>
              <a:rPr dirty="0" sz="1400" spc="145" b="1">
                <a:latin typeface="Trebuchet MS"/>
                <a:cs typeface="Trebuchet MS"/>
              </a:rPr>
              <a:t> </a:t>
            </a:r>
            <a:r>
              <a:rPr dirty="0" sz="1400" spc="-20">
                <a:latin typeface="Trebuchet MS"/>
                <a:cs typeface="Trebuchet MS"/>
              </a:rPr>
              <a:t>όπως </a:t>
            </a:r>
            <a:r>
              <a:rPr dirty="0" sz="1400">
                <a:latin typeface="Trebuchet MS"/>
                <a:cs typeface="Trebuchet MS"/>
              </a:rPr>
              <a:t>κομπόστ</a:t>
            </a:r>
            <a:r>
              <a:rPr dirty="0" sz="1400" spc="9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ή</a:t>
            </a:r>
            <a:r>
              <a:rPr dirty="0" sz="1400" spc="9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κοπριά,</a:t>
            </a:r>
            <a:r>
              <a:rPr dirty="0" sz="1400" spc="9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η</a:t>
            </a:r>
            <a:r>
              <a:rPr dirty="0" sz="1400" spc="9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χρήση</a:t>
            </a:r>
            <a:r>
              <a:rPr dirty="0" sz="1400" spc="9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φυτών</a:t>
            </a:r>
            <a:r>
              <a:rPr dirty="0" sz="1400" spc="9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κάλυψης</a:t>
            </a:r>
            <a:r>
              <a:rPr dirty="0" sz="1400" spc="9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και</a:t>
            </a:r>
            <a:r>
              <a:rPr dirty="0" sz="1400" spc="9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η</a:t>
            </a:r>
            <a:r>
              <a:rPr dirty="0" sz="1400" spc="9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ενίσχυση</a:t>
            </a:r>
            <a:r>
              <a:rPr dirty="0" sz="1400" spc="9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της</a:t>
            </a:r>
            <a:r>
              <a:rPr dirty="0" sz="1400" spc="9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βιολογικής</a:t>
            </a:r>
            <a:r>
              <a:rPr dirty="0" sz="1400" spc="9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δραστηριότητας</a:t>
            </a:r>
            <a:r>
              <a:rPr dirty="0" sz="1400" spc="95">
                <a:latin typeface="Trebuchet MS"/>
                <a:cs typeface="Trebuchet MS"/>
              </a:rPr>
              <a:t> </a:t>
            </a:r>
            <a:r>
              <a:rPr dirty="0" sz="1400" spc="-10">
                <a:latin typeface="Trebuchet MS"/>
                <a:cs typeface="Trebuchet MS"/>
              </a:rPr>
              <a:t>αποτελούν </a:t>
            </a:r>
            <a:r>
              <a:rPr dirty="0" sz="1400">
                <a:latin typeface="Trebuchet MS"/>
                <a:cs typeface="Trebuchet MS"/>
              </a:rPr>
              <a:t>από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τους</a:t>
            </a:r>
            <a:r>
              <a:rPr dirty="0" sz="1400" spc="-1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καλύτερους</a:t>
            </a:r>
            <a:r>
              <a:rPr dirty="0" sz="1400" spc="-1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τρόπους</a:t>
            </a:r>
            <a:r>
              <a:rPr dirty="0" sz="1400" spc="-1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βελτίωσης</a:t>
            </a:r>
            <a:r>
              <a:rPr dirty="0" sz="1400" spc="-1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της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δομής</a:t>
            </a:r>
            <a:r>
              <a:rPr dirty="0" sz="1400" spc="-1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του</a:t>
            </a:r>
            <a:r>
              <a:rPr dirty="0" sz="1400" spc="-10">
                <a:latin typeface="Trebuchet MS"/>
                <a:cs typeface="Trebuchet MS"/>
              </a:rPr>
              <a:t> εδάφους</a:t>
            </a:r>
            <a:endParaRPr sz="1400">
              <a:latin typeface="Trebuchet MS"/>
              <a:cs typeface="Trebuchet MS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774202" y="4145686"/>
            <a:ext cx="1395095" cy="939165"/>
            <a:chOff x="1774202" y="4145686"/>
            <a:chExt cx="1395095" cy="939165"/>
          </a:xfrm>
        </p:grpSpPr>
        <p:sp>
          <p:nvSpPr>
            <p:cNvPr id="4" name="object 4"/>
            <p:cNvSpPr/>
            <p:nvPr/>
          </p:nvSpPr>
          <p:spPr>
            <a:xfrm>
              <a:off x="1786902" y="4158386"/>
              <a:ext cx="1369695" cy="913765"/>
            </a:xfrm>
            <a:custGeom>
              <a:avLst/>
              <a:gdLst/>
              <a:ahLst/>
              <a:cxnLst/>
              <a:rect l="l" t="t" r="r" b="b"/>
              <a:pathLst>
                <a:path w="1369695" h="913764">
                  <a:moveTo>
                    <a:pt x="1369644" y="0"/>
                  </a:moveTo>
                  <a:lnTo>
                    <a:pt x="0" y="0"/>
                  </a:lnTo>
                  <a:lnTo>
                    <a:pt x="0" y="913549"/>
                  </a:lnTo>
                  <a:lnTo>
                    <a:pt x="1369644" y="913549"/>
                  </a:lnTo>
                  <a:lnTo>
                    <a:pt x="1369644" y="0"/>
                  </a:lnTo>
                  <a:close/>
                </a:path>
              </a:pathLst>
            </a:custGeom>
            <a:solidFill>
              <a:srgbClr val="9D4A06">
                <a:alpha val="89802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1786902" y="4158386"/>
              <a:ext cx="1369695" cy="913765"/>
            </a:xfrm>
            <a:custGeom>
              <a:avLst/>
              <a:gdLst/>
              <a:ahLst/>
              <a:cxnLst/>
              <a:rect l="l" t="t" r="r" b="b"/>
              <a:pathLst>
                <a:path w="1369695" h="913764">
                  <a:moveTo>
                    <a:pt x="0" y="0"/>
                  </a:moveTo>
                  <a:lnTo>
                    <a:pt x="1369644" y="0"/>
                  </a:lnTo>
                  <a:lnTo>
                    <a:pt x="1369644" y="913549"/>
                  </a:lnTo>
                  <a:lnTo>
                    <a:pt x="0" y="91354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4F6128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/>
          <p:cNvSpPr txBox="1"/>
          <p:nvPr/>
        </p:nvSpPr>
        <p:spPr>
          <a:xfrm>
            <a:off x="1993341" y="4399457"/>
            <a:ext cx="825500" cy="401955"/>
          </a:xfrm>
          <a:prstGeom prst="rect">
            <a:avLst/>
          </a:prstGeom>
        </p:spPr>
        <p:txBody>
          <a:bodyPr wrap="square" lIns="0" tIns="35560" rIns="0" bIns="0" rtlCol="0" vert="horz">
            <a:spAutoFit/>
          </a:bodyPr>
          <a:lstStyle/>
          <a:p>
            <a:pPr marL="12700" marR="5080">
              <a:lnSpc>
                <a:spcPts val="1400"/>
              </a:lnSpc>
              <a:spcBef>
                <a:spcPts val="280"/>
              </a:spcBef>
            </a:pPr>
            <a:r>
              <a:rPr dirty="0" sz="1300" spc="-10" b="1">
                <a:latin typeface="Trebuchet MS"/>
                <a:cs typeface="Trebuchet MS"/>
              </a:rPr>
              <a:t>Οργανικά λιπάσματα</a:t>
            </a:r>
            <a:endParaRPr sz="1300">
              <a:latin typeface="Trebuchet MS"/>
              <a:cs typeface="Trebuchet MS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375879" y="3102394"/>
            <a:ext cx="1854835" cy="1398270"/>
            <a:chOff x="375879" y="3102394"/>
            <a:chExt cx="1854835" cy="1398270"/>
          </a:xfrm>
        </p:grpSpPr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88579" y="3115094"/>
              <a:ext cx="1829244" cy="1372527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388579" y="3115094"/>
              <a:ext cx="1829435" cy="1372870"/>
            </a:xfrm>
            <a:custGeom>
              <a:avLst/>
              <a:gdLst/>
              <a:ahLst/>
              <a:cxnLst/>
              <a:rect l="l" t="t" r="r" b="b"/>
              <a:pathLst>
                <a:path w="1829435" h="1372870">
                  <a:moveTo>
                    <a:pt x="0" y="686257"/>
                  </a:moveTo>
                  <a:lnTo>
                    <a:pt x="1682" y="644714"/>
                  </a:lnTo>
                  <a:lnTo>
                    <a:pt x="6664" y="603794"/>
                  </a:lnTo>
                  <a:lnTo>
                    <a:pt x="14847" y="563571"/>
                  </a:lnTo>
                  <a:lnTo>
                    <a:pt x="26131" y="524119"/>
                  </a:lnTo>
                  <a:lnTo>
                    <a:pt x="40419" y="485512"/>
                  </a:lnTo>
                  <a:lnTo>
                    <a:pt x="57611" y="447825"/>
                  </a:lnTo>
                  <a:lnTo>
                    <a:pt x="77608" y="411131"/>
                  </a:lnTo>
                  <a:lnTo>
                    <a:pt x="100312" y="375505"/>
                  </a:lnTo>
                  <a:lnTo>
                    <a:pt x="125625" y="341020"/>
                  </a:lnTo>
                  <a:lnTo>
                    <a:pt x="153446" y="307751"/>
                  </a:lnTo>
                  <a:lnTo>
                    <a:pt x="183678" y="275772"/>
                  </a:lnTo>
                  <a:lnTo>
                    <a:pt x="216222" y="245157"/>
                  </a:lnTo>
                  <a:lnTo>
                    <a:pt x="250978" y="215979"/>
                  </a:lnTo>
                  <a:lnTo>
                    <a:pt x="287849" y="188315"/>
                  </a:lnTo>
                  <a:lnTo>
                    <a:pt x="326735" y="162236"/>
                  </a:lnTo>
                  <a:lnTo>
                    <a:pt x="367538" y="137818"/>
                  </a:lnTo>
                  <a:lnTo>
                    <a:pt x="410159" y="115134"/>
                  </a:lnTo>
                  <a:lnTo>
                    <a:pt x="454499" y="94259"/>
                  </a:lnTo>
                  <a:lnTo>
                    <a:pt x="500459" y="75267"/>
                  </a:lnTo>
                  <a:lnTo>
                    <a:pt x="547941" y="58231"/>
                  </a:lnTo>
                  <a:lnTo>
                    <a:pt x="596846" y="43227"/>
                  </a:lnTo>
                  <a:lnTo>
                    <a:pt x="647074" y="30327"/>
                  </a:lnTo>
                  <a:lnTo>
                    <a:pt x="698528" y="19607"/>
                  </a:lnTo>
                  <a:lnTo>
                    <a:pt x="751109" y="11140"/>
                  </a:lnTo>
                  <a:lnTo>
                    <a:pt x="804717" y="5000"/>
                  </a:lnTo>
                  <a:lnTo>
                    <a:pt x="859254" y="1262"/>
                  </a:lnTo>
                  <a:lnTo>
                    <a:pt x="914622" y="0"/>
                  </a:lnTo>
                  <a:lnTo>
                    <a:pt x="969989" y="1262"/>
                  </a:lnTo>
                  <a:lnTo>
                    <a:pt x="1024526" y="5000"/>
                  </a:lnTo>
                  <a:lnTo>
                    <a:pt x="1078134" y="11140"/>
                  </a:lnTo>
                  <a:lnTo>
                    <a:pt x="1130715" y="19607"/>
                  </a:lnTo>
                  <a:lnTo>
                    <a:pt x="1182169" y="30327"/>
                  </a:lnTo>
                  <a:lnTo>
                    <a:pt x="1232397" y="43227"/>
                  </a:lnTo>
                  <a:lnTo>
                    <a:pt x="1281302" y="58231"/>
                  </a:lnTo>
                  <a:lnTo>
                    <a:pt x="1328784" y="75267"/>
                  </a:lnTo>
                  <a:lnTo>
                    <a:pt x="1374744" y="94259"/>
                  </a:lnTo>
                  <a:lnTo>
                    <a:pt x="1419084" y="115134"/>
                  </a:lnTo>
                  <a:lnTo>
                    <a:pt x="1461705" y="137818"/>
                  </a:lnTo>
                  <a:lnTo>
                    <a:pt x="1502508" y="162236"/>
                  </a:lnTo>
                  <a:lnTo>
                    <a:pt x="1541394" y="188315"/>
                  </a:lnTo>
                  <a:lnTo>
                    <a:pt x="1578265" y="215979"/>
                  </a:lnTo>
                  <a:lnTo>
                    <a:pt x="1613021" y="245157"/>
                  </a:lnTo>
                  <a:lnTo>
                    <a:pt x="1645565" y="275772"/>
                  </a:lnTo>
                  <a:lnTo>
                    <a:pt x="1675797" y="307751"/>
                  </a:lnTo>
                  <a:lnTo>
                    <a:pt x="1703619" y="341020"/>
                  </a:lnTo>
                  <a:lnTo>
                    <a:pt x="1728931" y="375505"/>
                  </a:lnTo>
                  <a:lnTo>
                    <a:pt x="1751635" y="411131"/>
                  </a:lnTo>
                  <a:lnTo>
                    <a:pt x="1771633" y="447825"/>
                  </a:lnTo>
                  <a:lnTo>
                    <a:pt x="1788825" y="485512"/>
                  </a:lnTo>
                  <a:lnTo>
                    <a:pt x="1803112" y="524119"/>
                  </a:lnTo>
                  <a:lnTo>
                    <a:pt x="1814397" y="563571"/>
                  </a:lnTo>
                  <a:lnTo>
                    <a:pt x="1822579" y="603794"/>
                  </a:lnTo>
                  <a:lnTo>
                    <a:pt x="1827561" y="644714"/>
                  </a:lnTo>
                  <a:lnTo>
                    <a:pt x="1829244" y="686257"/>
                  </a:lnTo>
                  <a:lnTo>
                    <a:pt x="1827561" y="727801"/>
                  </a:lnTo>
                  <a:lnTo>
                    <a:pt x="1822579" y="768722"/>
                  </a:lnTo>
                  <a:lnTo>
                    <a:pt x="1814397" y="808946"/>
                  </a:lnTo>
                  <a:lnTo>
                    <a:pt x="1803112" y="848399"/>
                  </a:lnTo>
                  <a:lnTo>
                    <a:pt x="1788825" y="887007"/>
                  </a:lnTo>
                  <a:lnTo>
                    <a:pt x="1771633" y="924695"/>
                  </a:lnTo>
                  <a:lnTo>
                    <a:pt x="1751635" y="961390"/>
                  </a:lnTo>
                  <a:lnTo>
                    <a:pt x="1728931" y="997017"/>
                  </a:lnTo>
                  <a:lnTo>
                    <a:pt x="1703619" y="1031502"/>
                  </a:lnTo>
                  <a:lnTo>
                    <a:pt x="1675797" y="1064772"/>
                  </a:lnTo>
                  <a:lnTo>
                    <a:pt x="1645565" y="1096752"/>
                  </a:lnTo>
                  <a:lnTo>
                    <a:pt x="1613021" y="1127367"/>
                  </a:lnTo>
                  <a:lnTo>
                    <a:pt x="1578265" y="1156545"/>
                  </a:lnTo>
                  <a:lnTo>
                    <a:pt x="1541394" y="1184210"/>
                  </a:lnTo>
                  <a:lnTo>
                    <a:pt x="1502508" y="1210289"/>
                  </a:lnTo>
                  <a:lnTo>
                    <a:pt x="1461705" y="1234708"/>
                  </a:lnTo>
                  <a:lnTo>
                    <a:pt x="1419084" y="1257391"/>
                  </a:lnTo>
                  <a:lnTo>
                    <a:pt x="1374744" y="1278267"/>
                  </a:lnTo>
                  <a:lnTo>
                    <a:pt x="1328784" y="1297259"/>
                  </a:lnTo>
                  <a:lnTo>
                    <a:pt x="1281302" y="1314295"/>
                  </a:lnTo>
                  <a:lnTo>
                    <a:pt x="1232397" y="1329299"/>
                  </a:lnTo>
                  <a:lnTo>
                    <a:pt x="1182169" y="1342199"/>
                  </a:lnTo>
                  <a:lnTo>
                    <a:pt x="1130715" y="1352919"/>
                  </a:lnTo>
                  <a:lnTo>
                    <a:pt x="1078134" y="1361386"/>
                  </a:lnTo>
                  <a:lnTo>
                    <a:pt x="1024526" y="1367526"/>
                  </a:lnTo>
                  <a:lnTo>
                    <a:pt x="969989" y="1371264"/>
                  </a:lnTo>
                  <a:lnTo>
                    <a:pt x="914622" y="1372527"/>
                  </a:lnTo>
                  <a:lnTo>
                    <a:pt x="859254" y="1371264"/>
                  </a:lnTo>
                  <a:lnTo>
                    <a:pt x="804717" y="1367526"/>
                  </a:lnTo>
                  <a:lnTo>
                    <a:pt x="751109" y="1361386"/>
                  </a:lnTo>
                  <a:lnTo>
                    <a:pt x="698528" y="1352919"/>
                  </a:lnTo>
                  <a:lnTo>
                    <a:pt x="647074" y="1342199"/>
                  </a:lnTo>
                  <a:lnTo>
                    <a:pt x="596846" y="1329299"/>
                  </a:lnTo>
                  <a:lnTo>
                    <a:pt x="547941" y="1314295"/>
                  </a:lnTo>
                  <a:lnTo>
                    <a:pt x="500459" y="1297259"/>
                  </a:lnTo>
                  <a:lnTo>
                    <a:pt x="454499" y="1278267"/>
                  </a:lnTo>
                  <a:lnTo>
                    <a:pt x="410159" y="1257391"/>
                  </a:lnTo>
                  <a:lnTo>
                    <a:pt x="367538" y="1234708"/>
                  </a:lnTo>
                  <a:lnTo>
                    <a:pt x="326735" y="1210289"/>
                  </a:lnTo>
                  <a:lnTo>
                    <a:pt x="287849" y="1184210"/>
                  </a:lnTo>
                  <a:lnTo>
                    <a:pt x="250978" y="1156545"/>
                  </a:lnTo>
                  <a:lnTo>
                    <a:pt x="216222" y="1127367"/>
                  </a:lnTo>
                  <a:lnTo>
                    <a:pt x="183678" y="1096752"/>
                  </a:lnTo>
                  <a:lnTo>
                    <a:pt x="153446" y="1064772"/>
                  </a:lnTo>
                  <a:lnTo>
                    <a:pt x="125625" y="1031502"/>
                  </a:lnTo>
                  <a:lnTo>
                    <a:pt x="100312" y="997017"/>
                  </a:lnTo>
                  <a:lnTo>
                    <a:pt x="77608" y="961390"/>
                  </a:lnTo>
                  <a:lnTo>
                    <a:pt x="57611" y="924695"/>
                  </a:lnTo>
                  <a:lnTo>
                    <a:pt x="40419" y="887007"/>
                  </a:lnTo>
                  <a:lnTo>
                    <a:pt x="26131" y="848399"/>
                  </a:lnTo>
                  <a:lnTo>
                    <a:pt x="14847" y="808946"/>
                  </a:lnTo>
                  <a:lnTo>
                    <a:pt x="6664" y="768722"/>
                  </a:lnTo>
                  <a:lnTo>
                    <a:pt x="1682" y="727801"/>
                  </a:lnTo>
                  <a:lnTo>
                    <a:pt x="0" y="686257"/>
                  </a:lnTo>
                  <a:close/>
                </a:path>
              </a:pathLst>
            </a:custGeom>
            <a:ln w="25399">
              <a:solidFill>
                <a:srgbClr val="4F6128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0" name="object 10"/>
          <p:cNvGrpSpPr/>
          <p:nvPr/>
        </p:nvGrpSpPr>
        <p:grpSpPr>
          <a:xfrm>
            <a:off x="4276572" y="3895445"/>
            <a:ext cx="1395095" cy="939165"/>
            <a:chOff x="4276572" y="3895445"/>
            <a:chExt cx="1395095" cy="939165"/>
          </a:xfrm>
        </p:grpSpPr>
        <p:sp>
          <p:nvSpPr>
            <p:cNvPr id="11" name="object 11"/>
            <p:cNvSpPr/>
            <p:nvPr/>
          </p:nvSpPr>
          <p:spPr>
            <a:xfrm>
              <a:off x="4289272" y="3908145"/>
              <a:ext cx="1369695" cy="913765"/>
            </a:xfrm>
            <a:custGeom>
              <a:avLst/>
              <a:gdLst/>
              <a:ahLst/>
              <a:cxnLst/>
              <a:rect l="l" t="t" r="r" b="b"/>
              <a:pathLst>
                <a:path w="1369695" h="913764">
                  <a:moveTo>
                    <a:pt x="1369644" y="0"/>
                  </a:moveTo>
                  <a:lnTo>
                    <a:pt x="0" y="0"/>
                  </a:lnTo>
                  <a:lnTo>
                    <a:pt x="0" y="913549"/>
                  </a:lnTo>
                  <a:lnTo>
                    <a:pt x="1369644" y="913549"/>
                  </a:lnTo>
                  <a:lnTo>
                    <a:pt x="1369644" y="0"/>
                  </a:lnTo>
                  <a:close/>
                </a:path>
              </a:pathLst>
            </a:custGeom>
            <a:solidFill>
              <a:srgbClr val="9D4A06">
                <a:alpha val="89802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/>
            <p:cNvSpPr/>
            <p:nvPr/>
          </p:nvSpPr>
          <p:spPr>
            <a:xfrm>
              <a:off x="4289272" y="3908145"/>
              <a:ext cx="1369695" cy="913765"/>
            </a:xfrm>
            <a:custGeom>
              <a:avLst/>
              <a:gdLst/>
              <a:ahLst/>
              <a:cxnLst/>
              <a:rect l="l" t="t" r="r" b="b"/>
              <a:pathLst>
                <a:path w="1369695" h="913764">
                  <a:moveTo>
                    <a:pt x="0" y="0"/>
                  </a:moveTo>
                  <a:lnTo>
                    <a:pt x="1369644" y="0"/>
                  </a:lnTo>
                  <a:lnTo>
                    <a:pt x="1369644" y="913549"/>
                  </a:lnTo>
                  <a:lnTo>
                    <a:pt x="0" y="91354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4F6128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3" name="object 13"/>
          <p:cNvSpPr txBox="1"/>
          <p:nvPr/>
        </p:nvSpPr>
        <p:spPr>
          <a:xfrm>
            <a:off x="4495711" y="3965232"/>
            <a:ext cx="971550" cy="758825"/>
          </a:xfrm>
          <a:prstGeom prst="rect">
            <a:avLst/>
          </a:prstGeom>
        </p:spPr>
        <p:txBody>
          <a:bodyPr wrap="square" lIns="0" tIns="35560" rIns="0" bIns="0" rtlCol="0" vert="horz">
            <a:spAutoFit/>
          </a:bodyPr>
          <a:lstStyle/>
          <a:p>
            <a:pPr marL="12700" marR="5080">
              <a:lnSpc>
                <a:spcPts val="1400"/>
              </a:lnSpc>
              <a:spcBef>
                <a:spcPts val="280"/>
              </a:spcBef>
            </a:pPr>
            <a:r>
              <a:rPr dirty="0" sz="1300" spc="-10" b="1">
                <a:latin typeface="Calibri"/>
                <a:cs typeface="Calibri"/>
              </a:rPr>
              <a:t>Μειωμένη</a:t>
            </a:r>
            <a:r>
              <a:rPr dirty="0" sz="1300" spc="-15" b="1">
                <a:latin typeface="Calibri"/>
                <a:cs typeface="Calibri"/>
              </a:rPr>
              <a:t> </a:t>
            </a:r>
            <a:r>
              <a:rPr dirty="0" sz="1300" spc="-50" b="1">
                <a:latin typeface="Calibri"/>
                <a:cs typeface="Calibri"/>
              </a:rPr>
              <a:t>ή </a:t>
            </a:r>
            <a:r>
              <a:rPr dirty="0" sz="1300" spc="-10" b="1">
                <a:latin typeface="Calibri"/>
                <a:cs typeface="Calibri"/>
              </a:rPr>
              <a:t>μηδενική κατεργασία </a:t>
            </a:r>
            <a:r>
              <a:rPr dirty="0" sz="1300" b="1">
                <a:latin typeface="Calibri"/>
                <a:cs typeface="Calibri"/>
              </a:rPr>
              <a:t>του</a:t>
            </a:r>
            <a:r>
              <a:rPr dirty="0" sz="1300" spc="-30" b="1">
                <a:latin typeface="Calibri"/>
                <a:cs typeface="Calibri"/>
              </a:rPr>
              <a:t> </a:t>
            </a:r>
            <a:r>
              <a:rPr dirty="0" sz="1300" spc="-10" b="1">
                <a:latin typeface="Calibri"/>
                <a:cs typeface="Calibri"/>
              </a:rPr>
              <a:t>εδάφους,</a:t>
            </a:r>
            <a:endParaRPr sz="1300">
              <a:latin typeface="Calibri"/>
              <a:cs typeface="Calibri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3488232" y="2494115"/>
            <a:ext cx="1795780" cy="1539875"/>
            <a:chOff x="3488232" y="2494115"/>
            <a:chExt cx="1795780" cy="1539875"/>
          </a:xfrm>
        </p:grpSpPr>
        <p:pic>
          <p:nvPicPr>
            <p:cNvPr id="15" name="object 1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00932" y="2506814"/>
              <a:ext cx="1770189" cy="1514182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3500932" y="2506814"/>
              <a:ext cx="1770380" cy="1514475"/>
            </a:xfrm>
            <a:custGeom>
              <a:avLst/>
              <a:gdLst/>
              <a:ahLst/>
              <a:cxnLst/>
              <a:rect l="l" t="t" r="r" b="b"/>
              <a:pathLst>
                <a:path w="1770379" h="1514475">
                  <a:moveTo>
                    <a:pt x="0" y="757085"/>
                  </a:moveTo>
                  <a:lnTo>
                    <a:pt x="1514" y="712879"/>
                  </a:lnTo>
                  <a:lnTo>
                    <a:pt x="6001" y="669310"/>
                  </a:lnTo>
                  <a:lnTo>
                    <a:pt x="13374" y="626450"/>
                  </a:lnTo>
                  <a:lnTo>
                    <a:pt x="23547" y="584373"/>
                  </a:lnTo>
                  <a:lnTo>
                    <a:pt x="36436" y="543153"/>
                  </a:lnTo>
                  <a:lnTo>
                    <a:pt x="51954" y="502862"/>
                  </a:lnTo>
                  <a:lnTo>
                    <a:pt x="70015" y="463574"/>
                  </a:lnTo>
                  <a:lnTo>
                    <a:pt x="90534" y="425362"/>
                  </a:lnTo>
                  <a:lnTo>
                    <a:pt x="113426" y="388299"/>
                  </a:lnTo>
                  <a:lnTo>
                    <a:pt x="138604" y="352459"/>
                  </a:lnTo>
                  <a:lnTo>
                    <a:pt x="165982" y="317916"/>
                  </a:lnTo>
                  <a:lnTo>
                    <a:pt x="195476" y="284741"/>
                  </a:lnTo>
                  <a:lnTo>
                    <a:pt x="226999" y="253010"/>
                  </a:lnTo>
                  <a:lnTo>
                    <a:pt x="260466" y="222794"/>
                  </a:lnTo>
                  <a:lnTo>
                    <a:pt x="295790" y="194168"/>
                  </a:lnTo>
                  <a:lnTo>
                    <a:pt x="332887" y="167204"/>
                  </a:lnTo>
                  <a:lnTo>
                    <a:pt x="371671" y="141976"/>
                  </a:lnTo>
                  <a:lnTo>
                    <a:pt x="412055" y="118557"/>
                  </a:lnTo>
                  <a:lnTo>
                    <a:pt x="453955" y="97021"/>
                  </a:lnTo>
                  <a:lnTo>
                    <a:pt x="497283" y="77440"/>
                  </a:lnTo>
                  <a:lnTo>
                    <a:pt x="541956" y="59889"/>
                  </a:lnTo>
                  <a:lnTo>
                    <a:pt x="587887" y="44439"/>
                  </a:lnTo>
                  <a:lnTo>
                    <a:pt x="634990" y="31166"/>
                  </a:lnTo>
                  <a:lnTo>
                    <a:pt x="683180" y="20142"/>
                  </a:lnTo>
                  <a:lnTo>
                    <a:pt x="732371" y="11439"/>
                  </a:lnTo>
                  <a:lnTo>
                    <a:pt x="782477" y="5133"/>
                  </a:lnTo>
                  <a:lnTo>
                    <a:pt x="833412" y="1295"/>
                  </a:lnTo>
                  <a:lnTo>
                    <a:pt x="885092" y="0"/>
                  </a:lnTo>
                  <a:lnTo>
                    <a:pt x="936771" y="1295"/>
                  </a:lnTo>
                  <a:lnTo>
                    <a:pt x="987706" y="5133"/>
                  </a:lnTo>
                  <a:lnTo>
                    <a:pt x="1037812" y="11439"/>
                  </a:lnTo>
                  <a:lnTo>
                    <a:pt x="1087003" y="20142"/>
                  </a:lnTo>
                  <a:lnTo>
                    <a:pt x="1135192" y="31166"/>
                  </a:lnTo>
                  <a:lnTo>
                    <a:pt x="1182296" y="44439"/>
                  </a:lnTo>
                  <a:lnTo>
                    <a:pt x="1228226" y="59889"/>
                  </a:lnTo>
                  <a:lnTo>
                    <a:pt x="1272899" y="77440"/>
                  </a:lnTo>
                  <a:lnTo>
                    <a:pt x="1316228" y="97021"/>
                  </a:lnTo>
                  <a:lnTo>
                    <a:pt x="1358128" y="118557"/>
                  </a:lnTo>
                  <a:lnTo>
                    <a:pt x="1398513" y="141976"/>
                  </a:lnTo>
                  <a:lnTo>
                    <a:pt x="1437297" y="167204"/>
                  </a:lnTo>
                  <a:lnTo>
                    <a:pt x="1474394" y="194168"/>
                  </a:lnTo>
                  <a:lnTo>
                    <a:pt x="1509719" y="222794"/>
                  </a:lnTo>
                  <a:lnTo>
                    <a:pt x="1543186" y="253010"/>
                  </a:lnTo>
                  <a:lnTo>
                    <a:pt x="1574709" y="284741"/>
                  </a:lnTo>
                  <a:lnTo>
                    <a:pt x="1604203" y="317916"/>
                  </a:lnTo>
                  <a:lnTo>
                    <a:pt x="1631582" y="352459"/>
                  </a:lnTo>
                  <a:lnTo>
                    <a:pt x="1656761" y="388299"/>
                  </a:lnTo>
                  <a:lnTo>
                    <a:pt x="1679652" y="425362"/>
                  </a:lnTo>
                  <a:lnTo>
                    <a:pt x="1700172" y="463574"/>
                  </a:lnTo>
                  <a:lnTo>
                    <a:pt x="1718234" y="502862"/>
                  </a:lnTo>
                  <a:lnTo>
                    <a:pt x="1733752" y="543153"/>
                  </a:lnTo>
                  <a:lnTo>
                    <a:pt x="1746641" y="584373"/>
                  </a:lnTo>
                  <a:lnTo>
                    <a:pt x="1756814" y="626450"/>
                  </a:lnTo>
                  <a:lnTo>
                    <a:pt x="1764188" y="669310"/>
                  </a:lnTo>
                  <a:lnTo>
                    <a:pt x="1768674" y="712879"/>
                  </a:lnTo>
                  <a:lnTo>
                    <a:pt x="1770189" y="757085"/>
                  </a:lnTo>
                  <a:lnTo>
                    <a:pt x="1768674" y="801290"/>
                  </a:lnTo>
                  <a:lnTo>
                    <a:pt x="1764188" y="844860"/>
                  </a:lnTo>
                  <a:lnTo>
                    <a:pt x="1756814" y="887720"/>
                  </a:lnTo>
                  <a:lnTo>
                    <a:pt x="1746641" y="929797"/>
                  </a:lnTo>
                  <a:lnTo>
                    <a:pt x="1733752" y="971018"/>
                  </a:lnTo>
                  <a:lnTo>
                    <a:pt x="1718234" y="1011309"/>
                  </a:lnTo>
                  <a:lnTo>
                    <a:pt x="1700172" y="1050598"/>
                  </a:lnTo>
                  <a:lnTo>
                    <a:pt x="1679652" y="1088810"/>
                  </a:lnTo>
                  <a:lnTo>
                    <a:pt x="1656761" y="1125873"/>
                  </a:lnTo>
                  <a:lnTo>
                    <a:pt x="1631582" y="1161714"/>
                  </a:lnTo>
                  <a:lnTo>
                    <a:pt x="1604203" y="1196258"/>
                  </a:lnTo>
                  <a:lnTo>
                    <a:pt x="1574709" y="1229433"/>
                  </a:lnTo>
                  <a:lnTo>
                    <a:pt x="1543186" y="1261165"/>
                  </a:lnTo>
                  <a:lnTo>
                    <a:pt x="1509719" y="1291382"/>
                  </a:lnTo>
                  <a:lnTo>
                    <a:pt x="1474394" y="1320009"/>
                  </a:lnTo>
                  <a:lnTo>
                    <a:pt x="1437297" y="1346973"/>
                  </a:lnTo>
                  <a:lnTo>
                    <a:pt x="1398513" y="1372202"/>
                  </a:lnTo>
                  <a:lnTo>
                    <a:pt x="1358128" y="1395621"/>
                  </a:lnTo>
                  <a:lnTo>
                    <a:pt x="1316228" y="1417158"/>
                  </a:lnTo>
                  <a:lnTo>
                    <a:pt x="1272899" y="1436739"/>
                  </a:lnTo>
                  <a:lnTo>
                    <a:pt x="1228226" y="1454291"/>
                  </a:lnTo>
                  <a:lnTo>
                    <a:pt x="1182296" y="1469741"/>
                  </a:lnTo>
                  <a:lnTo>
                    <a:pt x="1135192" y="1483015"/>
                  </a:lnTo>
                  <a:lnTo>
                    <a:pt x="1087003" y="1494040"/>
                  </a:lnTo>
                  <a:lnTo>
                    <a:pt x="1037812" y="1502742"/>
                  </a:lnTo>
                  <a:lnTo>
                    <a:pt x="987706" y="1509049"/>
                  </a:lnTo>
                  <a:lnTo>
                    <a:pt x="936771" y="1512887"/>
                  </a:lnTo>
                  <a:lnTo>
                    <a:pt x="885092" y="1514182"/>
                  </a:lnTo>
                  <a:lnTo>
                    <a:pt x="833412" y="1512887"/>
                  </a:lnTo>
                  <a:lnTo>
                    <a:pt x="782477" y="1509049"/>
                  </a:lnTo>
                  <a:lnTo>
                    <a:pt x="732371" y="1502742"/>
                  </a:lnTo>
                  <a:lnTo>
                    <a:pt x="683180" y="1494040"/>
                  </a:lnTo>
                  <a:lnTo>
                    <a:pt x="634990" y="1483015"/>
                  </a:lnTo>
                  <a:lnTo>
                    <a:pt x="587887" y="1469741"/>
                  </a:lnTo>
                  <a:lnTo>
                    <a:pt x="541956" y="1454291"/>
                  </a:lnTo>
                  <a:lnTo>
                    <a:pt x="497283" y="1436739"/>
                  </a:lnTo>
                  <a:lnTo>
                    <a:pt x="453955" y="1417158"/>
                  </a:lnTo>
                  <a:lnTo>
                    <a:pt x="412055" y="1395621"/>
                  </a:lnTo>
                  <a:lnTo>
                    <a:pt x="371671" y="1372202"/>
                  </a:lnTo>
                  <a:lnTo>
                    <a:pt x="332887" y="1346973"/>
                  </a:lnTo>
                  <a:lnTo>
                    <a:pt x="295790" y="1320009"/>
                  </a:lnTo>
                  <a:lnTo>
                    <a:pt x="260466" y="1291382"/>
                  </a:lnTo>
                  <a:lnTo>
                    <a:pt x="226999" y="1261165"/>
                  </a:lnTo>
                  <a:lnTo>
                    <a:pt x="195476" y="1229433"/>
                  </a:lnTo>
                  <a:lnTo>
                    <a:pt x="165982" y="1196258"/>
                  </a:lnTo>
                  <a:lnTo>
                    <a:pt x="138604" y="1161714"/>
                  </a:lnTo>
                  <a:lnTo>
                    <a:pt x="113426" y="1125873"/>
                  </a:lnTo>
                  <a:lnTo>
                    <a:pt x="90534" y="1088810"/>
                  </a:lnTo>
                  <a:lnTo>
                    <a:pt x="70015" y="1050598"/>
                  </a:lnTo>
                  <a:lnTo>
                    <a:pt x="51954" y="1011309"/>
                  </a:lnTo>
                  <a:lnTo>
                    <a:pt x="36436" y="971018"/>
                  </a:lnTo>
                  <a:lnTo>
                    <a:pt x="23547" y="929797"/>
                  </a:lnTo>
                  <a:lnTo>
                    <a:pt x="13374" y="887720"/>
                  </a:lnTo>
                  <a:lnTo>
                    <a:pt x="6001" y="844860"/>
                  </a:lnTo>
                  <a:lnTo>
                    <a:pt x="1514" y="801290"/>
                  </a:lnTo>
                  <a:lnTo>
                    <a:pt x="0" y="757085"/>
                  </a:lnTo>
                  <a:close/>
                </a:path>
              </a:pathLst>
            </a:custGeom>
            <a:ln w="25399">
              <a:solidFill>
                <a:srgbClr val="4F6128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7" name="object 17"/>
          <p:cNvGrpSpPr/>
          <p:nvPr/>
        </p:nvGrpSpPr>
        <p:grpSpPr>
          <a:xfrm>
            <a:off x="7445082" y="4145686"/>
            <a:ext cx="1395095" cy="939165"/>
            <a:chOff x="7445082" y="4145686"/>
            <a:chExt cx="1395095" cy="939165"/>
          </a:xfrm>
        </p:grpSpPr>
        <p:sp>
          <p:nvSpPr>
            <p:cNvPr id="18" name="object 18"/>
            <p:cNvSpPr/>
            <p:nvPr/>
          </p:nvSpPr>
          <p:spPr>
            <a:xfrm>
              <a:off x="7457782" y="4158386"/>
              <a:ext cx="1369695" cy="913765"/>
            </a:xfrm>
            <a:custGeom>
              <a:avLst/>
              <a:gdLst/>
              <a:ahLst/>
              <a:cxnLst/>
              <a:rect l="l" t="t" r="r" b="b"/>
              <a:pathLst>
                <a:path w="1369695" h="913764">
                  <a:moveTo>
                    <a:pt x="1369644" y="0"/>
                  </a:moveTo>
                  <a:lnTo>
                    <a:pt x="0" y="0"/>
                  </a:lnTo>
                  <a:lnTo>
                    <a:pt x="0" y="913549"/>
                  </a:lnTo>
                  <a:lnTo>
                    <a:pt x="1369644" y="913549"/>
                  </a:lnTo>
                  <a:lnTo>
                    <a:pt x="1369644" y="0"/>
                  </a:lnTo>
                  <a:close/>
                </a:path>
              </a:pathLst>
            </a:custGeom>
            <a:solidFill>
              <a:srgbClr val="9D4A06">
                <a:alpha val="89802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/>
            <p:cNvSpPr/>
            <p:nvPr/>
          </p:nvSpPr>
          <p:spPr>
            <a:xfrm>
              <a:off x="7457782" y="4158386"/>
              <a:ext cx="1369695" cy="913765"/>
            </a:xfrm>
            <a:custGeom>
              <a:avLst/>
              <a:gdLst/>
              <a:ahLst/>
              <a:cxnLst/>
              <a:rect l="l" t="t" r="r" b="b"/>
              <a:pathLst>
                <a:path w="1369695" h="913764">
                  <a:moveTo>
                    <a:pt x="0" y="0"/>
                  </a:moveTo>
                  <a:lnTo>
                    <a:pt x="1369644" y="0"/>
                  </a:lnTo>
                  <a:lnTo>
                    <a:pt x="1369644" y="913549"/>
                  </a:lnTo>
                  <a:lnTo>
                    <a:pt x="0" y="91354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4F6128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0" name="object 20"/>
          <p:cNvSpPr txBox="1"/>
          <p:nvPr/>
        </p:nvSpPr>
        <p:spPr>
          <a:xfrm>
            <a:off x="7664221" y="4399457"/>
            <a:ext cx="1026794" cy="401955"/>
          </a:xfrm>
          <a:prstGeom prst="rect">
            <a:avLst/>
          </a:prstGeom>
        </p:spPr>
        <p:txBody>
          <a:bodyPr wrap="square" lIns="0" tIns="35560" rIns="0" bIns="0" rtlCol="0" vert="horz">
            <a:spAutoFit/>
          </a:bodyPr>
          <a:lstStyle/>
          <a:p>
            <a:pPr marL="12700" marR="5080">
              <a:lnSpc>
                <a:spcPts val="1400"/>
              </a:lnSpc>
              <a:spcBef>
                <a:spcPts val="280"/>
              </a:spcBef>
            </a:pPr>
            <a:r>
              <a:rPr dirty="0" sz="1300" spc="-10" b="1">
                <a:latin typeface="Trebuchet MS"/>
                <a:cs typeface="Trebuchet MS"/>
              </a:rPr>
              <a:t>Καλλιέργειες κάλυψης</a:t>
            </a:r>
            <a:endParaRPr sz="1300">
              <a:latin typeface="Trebuchet MS"/>
              <a:cs typeface="Trebuchet MS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6712991" y="3102394"/>
            <a:ext cx="1854835" cy="1398270"/>
            <a:chOff x="6712991" y="3102394"/>
            <a:chExt cx="1854835" cy="1398270"/>
          </a:xfrm>
        </p:grpSpPr>
        <p:pic>
          <p:nvPicPr>
            <p:cNvPr id="22" name="object 2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725691" y="3115094"/>
              <a:ext cx="1829244" cy="1372527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6725691" y="3115094"/>
              <a:ext cx="1829435" cy="1372870"/>
            </a:xfrm>
            <a:custGeom>
              <a:avLst/>
              <a:gdLst/>
              <a:ahLst/>
              <a:cxnLst/>
              <a:rect l="l" t="t" r="r" b="b"/>
              <a:pathLst>
                <a:path w="1829434" h="1372870">
                  <a:moveTo>
                    <a:pt x="0" y="686257"/>
                  </a:moveTo>
                  <a:lnTo>
                    <a:pt x="1682" y="644714"/>
                  </a:lnTo>
                  <a:lnTo>
                    <a:pt x="6664" y="603794"/>
                  </a:lnTo>
                  <a:lnTo>
                    <a:pt x="14847" y="563571"/>
                  </a:lnTo>
                  <a:lnTo>
                    <a:pt x="26131" y="524119"/>
                  </a:lnTo>
                  <a:lnTo>
                    <a:pt x="40419" y="485512"/>
                  </a:lnTo>
                  <a:lnTo>
                    <a:pt x="57611" y="447825"/>
                  </a:lnTo>
                  <a:lnTo>
                    <a:pt x="77608" y="411131"/>
                  </a:lnTo>
                  <a:lnTo>
                    <a:pt x="100312" y="375505"/>
                  </a:lnTo>
                  <a:lnTo>
                    <a:pt x="125625" y="341020"/>
                  </a:lnTo>
                  <a:lnTo>
                    <a:pt x="153446" y="307751"/>
                  </a:lnTo>
                  <a:lnTo>
                    <a:pt x="183678" y="275772"/>
                  </a:lnTo>
                  <a:lnTo>
                    <a:pt x="216222" y="245157"/>
                  </a:lnTo>
                  <a:lnTo>
                    <a:pt x="250978" y="215979"/>
                  </a:lnTo>
                  <a:lnTo>
                    <a:pt x="287849" y="188315"/>
                  </a:lnTo>
                  <a:lnTo>
                    <a:pt x="326735" y="162236"/>
                  </a:lnTo>
                  <a:lnTo>
                    <a:pt x="367538" y="137818"/>
                  </a:lnTo>
                  <a:lnTo>
                    <a:pt x="410159" y="115134"/>
                  </a:lnTo>
                  <a:lnTo>
                    <a:pt x="454499" y="94259"/>
                  </a:lnTo>
                  <a:lnTo>
                    <a:pt x="500459" y="75267"/>
                  </a:lnTo>
                  <a:lnTo>
                    <a:pt x="547941" y="58231"/>
                  </a:lnTo>
                  <a:lnTo>
                    <a:pt x="596846" y="43227"/>
                  </a:lnTo>
                  <a:lnTo>
                    <a:pt x="647074" y="30327"/>
                  </a:lnTo>
                  <a:lnTo>
                    <a:pt x="698528" y="19607"/>
                  </a:lnTo>
                  <a:lnTo>
                    <a:pt x="751109" y="11140"/>
                  </a:lnTo>
                  <a:lnTo>
                    <a:pt x="804717" y="5000"/>
                  </a:lnTo>
                  <a:lnTo>
                    <a:pt x="859254" y="1262"/>
                  </a:lnTo>
                  <a:lnTo>
                    <a:pt x="914622" y="0"/>
                  </a:lnTo>
                  <a:lnTo>
                    <a:pt x="969989" y="1262"/>
                  </a:lnTo>
                  <a:lnTo>
                    <a:pt x="1024526" y="5000"/>
                  </a:lnTo>
                  <a:lnTo>
                    <a:pt x="1078134" y="11140"/>
                  </a:lnTo>
                  <a:lnTo>
                    <a:pt x="1130715" y="19607"/>
                  </a:lnTo>
                  <a:lnTo>
                    <a:pt x="1182169" y="30327"/>
                  </a:lnTo>
                  <a:lnTo>
                    <a:pt x="1232397" y="43227"/>
                  </a:lnTo>
                  <a:lnTo>
                    <a:pt x="1281302" y="58231"/>
                  </a:lnTo>
                  <a:lnTo>
                    <a:pt x="1328784" y="75267"/>
                  </a:lnTo>
                  <a:lnTo>
                    <a:pt x="1374744" y="94259"/>
                  </a:lnTo>
                  <a:lnTo>
                    <a:pt x="1419084" y="115134"/>
                  </a:lnTo>
                  <a:lnTo>
                    <a:pt x="1461705" y="137818"/>
                  </a:lnTo>
                  <a:lnTo>
                    <a:pt x="1502508" y="162236"/>
                  </a:lnTo>
                  <a:lnTo>
                    <a:pt x="1541394" y="188315"/>
                  </a:lnTo>
                  <a:lnTo>
                    <a:pt x="1578265" y="215979"/>
                  </a:lnTo>
                  <a:lnTo>
                    <a:pt x="1613021" y="245157"/>
                  </a:lnTo>
                  <a:lnTo>
                    <a:pt x="1645565" y="275772"/>
                  </a:lnTo>
                  <a:lnTo>
                    <a:pt x="1675797" y="307751"/>
                  </a:lnTo>
                  <a:lnTo>
                    <a:pt x="1703619" y="341020"/>
                  </a:lnTo>
                  <a:lnTo>
                    <a:pt x="1728931" y="375505"/>
                  </a:lnTo>
                  <a:lnTo>
                    <a:pt x="1751635" y="411131"/>
                  </a:lnTo>
                  <a:lnTo>
                    <a:pt x="1771633" y="447825"/>
                  </a:lnTo>
                  <a:lnTo>
                    <a:pt x="1788825" y="485512"/>
                  </a:lnTo>
                  <a:lnTo>
                    <a:pt x="1803112" y="524119"/>
                  </a:lnTo>
                  <a:lnTo>
                    <a:pt x="1814397" y="563571"/>
                  </a:lnTo>
                  <a:lnTo>
                    <a:pt x="1822579" y="603794"/>
                  </a:lnTo>
                  <a:lnTo>
                    <a:pt x="1827561" y="644714"/>
                  </a:lnTo>
                  <a:lnTo>
                    <a:pt x="1829244" y="686257"/>
                  </a:lnTo>
                  <a:lnTo>
                    <a:pt x="1827561" y="727801"/>
                  </a:lnTo>
                  <a:lnTo>
                    <a:pt x="1822579" y="768722"/>
                  </a:lnTo>
                  <a:lnTo>
                    <a:pt x="1814397" y="808946"/>
                  </a:lnTo>
                  <a:lnTo>
                    <a:pt x="1803112" y="848399"/>
                  </a:lnTo>
                  <a:lnTo>
                    <a:pt x="1788825" y="887007"/>
                  </a:lnTo>
                  <a:lnTo>
                    <a:pt x="1771633" y="924695"/>
                  </a:lnTo>
                  <a:lnTo>
                    <a:pt x="1751635" y="961390"/>
                  </a:lnTo>
                  <a:lnTo>
                    <a:pt x="1728931" y="997017"/>
                  </a:lnTo>
                  <a:lnTo>
                    <a:pt x="1703619" y="1031502"/>
                  </a:lnTo>
                  <a:lnTo>
                    <a:pt x="1675797" y="1064772"/>
                  </a:lnTo>
                  <a:lnTo>
                    <a:pt x="1645565" y="1096752"/>
                  </a:lnTo>
                  <a:lnTo>
                    <a:pt x="1613021" y="1127367"/>
                  </a:lnTo>
                  <a:lnTo>
                    <a:pt x="1578265" y="1156545"/>
                  </a:lnTo>
                  <a:lnTo>
                    <a:pt x="1541394" y="1184210"/>
                  </a:lnTo>
                  <a:lnTo>
                    <a:pt x="1502508" y="1210289"/>
                  </a:lnTo>
                  <a:lnTo>
                    <a:pt x="1461705" y="1234708"/>
                  </a:lnTo>
                  <a:lnTo>
                    <a:pt x="1419084" y="1257391"/>
                  </a:lnTo>
                  <a:lnTo>
                    <a:pt x="1374744" y="1278267"/>
                  </a:lnTo>
                  <a:lnTo>
                    <a:pt x="1328784" y="1297259"/>
                  </a:lnTo>
                  <a:lnTo>
                    <a:pt x="1281302" y="1314295"/>
                  </a:lnTo>
                  <a:lnTo>
                    <a:pt x="1232397" y="1329299"/>
                  </a:lnTo>
                  <a:lnTo>
                    <a:pt x="1182169" y="1342199"/>
                  </a:lnTo>
                  <a:lnTo>
                    <a:pt x="1130715" y="1352919"/>
                  </a:lnTo>
                  <a:lnTo>
                    <a:pt x="1078134" y="1361386"/>
                  </a:lnTo>
                  <a:lnTo>
                    <a:pt x="1024526" y="1367526"/>
                  </a:lnTo>
                  <a:lnTo>
                    <a:pt x="969989" y="1371264"/>
                  </a:lnTo>
                  <a:lnTo>
                    <a:pt x="914622" y="1372527"/>
                  </a:lnTo>
                  <a:lnTo>
                    <a:pt x="859254" y="1371264"/>
                  </a:lnTo>
                  <a:lnTo>
                    <a:pt x="804717" y="1367526"/>
                  </a:lnTo>
                  <a:lnTo>
                    <a:pt x="751109" y="1361386"/>
                  </a:lnTo>
                  <a:lnTo>
                    <a:pt x="698528" y="1352919"/>
                  </a:lnTo>
                  <a:lnTo>
                    <a:pt x="647074" y="1342199"/>
                  </a:lnTo>
                  <a:lnTo>
                    <a:pt x="596846" y="1329299"/>
                  </a:lnTo>
                  <a:lnTo>
                    <a:pt x="547941" y="1314295"/>
                  </a:lnTo>
                  <a:lnTo>
                    <a:pt x="500459" y="1297259"/>
                  </a:lnTo>
                  <a:lnTo>
                    <a:pt x="454499" y="1278267"/>
                  </a:lnTo>
                  <a:lnTo>
                    <a:pt x="410159" y="1257391"/>
                  </a:lnTo>
                  <a:lnTo>
                    <a:pt x="367538" y="1234708"/>
                  </a:lnTo>
                  <a:lnTo>
                    <a:pt x="326735" y="1210289"/>
                  </a:lnTo>
                  <a:lnTo>
                    <a:pt x="287849" y="1184210"/>
                  </a:lnTo>
                  <a:lnTo>
                    <a:pt x="250978" y="1156545"/>
                  </a:lnTo>
                  <a:lnTo>
                    <a:pt x="216222" y="1127367"/>
                  </a:lnTo>
                  <a:lnTo>
                    <a:pt x="183678" y="1096752"/>
                  </a:lnTo>
                  <a:lnTo>
                    <a:pt x="153446" y="1064772"/>
                  </a:lnTo>
                  <a:lnTo>
                    <a:pt x="125625" y="1031502"/>
                  </a:lnTo>
                  <a:lnTo>
                    <a:pt x="100312" y="997017"/>
                  </a:lnTo>
                  <a:lnTo>
                    <a:pt x="77608" y="961390"/>
                  </a:lnTo>
                  <a:lnTo>
                    <a:pt x="57611" y="924695"/>
                  </a:lnTo>
                  <a:lnTo>
                    <a:pt x="40419" y="887007"/>
                  </a:lnTo>
                  <a:lnTo>
                    <a:pt x="26131" y="848399"/>
                  </a:lnTo>
                  <a:lnTo>
                    <a:pt x="14847" y="808946"/>
                  </a:lnTo>
                  <a:lnTo>
                    <a:pt x="6664" y="768722"/>
                  </a:lnTo>
                  <a:lnTo>
                    <a:pt x="1682" y="727801"/>
                  </a:lnTo>
                  <a:lnTo>
                    <a:pt x="0" y="686257"/>
                  </a:lnTo>
                  <a:close/>
                </a:path>
              </a:pathLst>
            </a:custGeom>
            <a:ln w="25399">
              <a:solidFill>
                <a:srgbClr val="4F6128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6" name="object 26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60"/>
              </a:lnSpc>
            </a:pPr>
            <a:r>
              <a:rPr dirty="0" spc="-10">
                <a:solidFill>
                  <a:srgbClr val="9AC43D"/>
                </a:solidFill>
              </a:rPr>
              <a:t>IPA-ADRION00239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object 39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Π2.3.1_Προγράμματα</a:t>
            </a:r>
            <a:r>
              <a:rPr dirty="0" spc="-55"/>
              <a:t> </a:t>
            </a:r>
            <a:r>
              <a:rPr dirty="0"/>
              <a:t>ανάπτυξης</a:t>
            </a:r>
            <a:r>
              <a:rPr dirty="0" spc="-55"/>
              <a:t> </a:t>
            </a:r>
            <a:r>
              <a:rPr dirty="0"/>
              <a:t>ικανοτήτων</a:t>
            </a:r>
            <a:r>
              <a:rPr dirty="0" spc="-55"/>
              <a:t> </a:t>
            </a:r>
            <a:r>
              <a:rPr dirty="0"/>
              <a:t>και</a:t>
            </a:r>
            <a:r>
              <a:rPr dirty="0" spc="-50"/>
              <a:t> </a:t>
            </a:r>
            <a:r>
              <a:rPr dirty="0" spc="-10"/>
              <a:t>κατάρτισης</a:t>
            </a:r>
          </a:p>
        </p:txBody>
      </p:sp>
      <p:sp>
        <p:nvSpPr>
          <p:cNvPr id="2" name="object 2"/>
          <p:cNvSpPr/>
          <p:nvPr/>
        </p:nvSpPr>
        <p:spPr>
          <a:xfrm>
            <a:off x="3131845" y="548680"/>
            <a:ext cx="5977255" cy="0"/>
          </a:xfrm>
          <a:custGeom>
            <a:avLst/>
            <a:gdLst/>
            <a:ahLst/>
            <a:cxnLst/>
            <a:rect l="l" t="t" r="r" b="b"/>
            <a:pathLst>
              <a:path w="5977255" h="0">
                <a:moveTo>
                  <a:pt x="0" y="0"/>
                </a:moveTo>
                <a:lnTo>
                  <a:pt x="5976658" y="0"/>
                </a:lnTo>
              </a:path>
            </a:pathLst>
          </a:custGeom>
          <a:ln w="28575">
            <a:solidFill>
              <a:srgbClr val="30859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58251" y="575680"/>
            <a:ext cx="8613775" cy="23018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>
              <a:lnSpc>
                <a:spcPct val="100000"/>
              </a:lnSpc>
              <a:spcBef>
                <a:spcPts val="100"/>
              </a:spcBef>
            </a:pPr>
            <a:r>
              <a:rPr dirty="0" u="sng" sz="1600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Πορώδες</a:t>
            </a:r>
            <a:r>
              <a:rPr dirty="0" u="sng" sz="1600" spc="-25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600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του</a:t>
            </a:r>
            <a:r>
              <a:rPr dirty="0" u="sng" sz="1600" spc="-20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600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εδάφους:</a:t>
            </a:r>
            <a:r>
              <a:rPr dirty="0" u="sng" sz="1600" spc="-15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60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ροή</a:t>
            </a:r>
            <a:r>
              <a:rPr dirty="0" u="sng" sz="1600" spc="-2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60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του</a:t>
            </a:r>
            <a:r>
              <a:rPr dirty="0" u="sng" sz="1600" spc="-25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60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νερού</a:t>
            </a:r>
            <a:r>
              <a:rPr dirty="0" u="sng" sz="1600" spc="-2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60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και</a:t>
            </a:r>
            <a:r>
              <a:rPr dirty="0" u="sng" sz="1600" spc="-2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60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του</a:t>
            </a:r>
            <a:r>
              <a:rPr dirty="0" u="sng" sz="1600" spc="-2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αέρα</a:t>
            </a:r>
            <a:endParaRPr sz="1600">
              <a:latin typeface="Trebuchet MS"/>
              <a:cs typeface="Trebuchet MS"/>
            </a:endParaRPr>
          </a:p>
          <a:p>
            <a:pPr algn="just" marL="376555" marR="5080">
              <a:lnSpc>
                <a:spcPct val="150000"/>
              </a:lnSpc>
              <a:spcBef>
                <a:spcPts val="880"/>
              </a:spcBef>
            </a:pPr>
            <a:r>
              <a:rPr dirty="0" sz="1400">
                <a:latin typeface="Trebuchet MS"/>
                <a:cs typeface="Trebuchet MS"/>
              </a:rPr>
              <a:t>Ο</a:t>
            </a:r>
            <a:r>
              <a:rPr dirty="0" sz="1400" spc="8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χώρος</a:t>
            </a:r>
            <a:r>
              <a:rPr dirty="0" sz="1400" spc="8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των</a:t>
            </a:r>
            <a:r>
              <a:rPr dirty="0" sz="1400" spc="9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πόρων</a:t>
            </a:r>
            <a:r>
              <a:rPr dirty="0" sz="1400" spc="8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είναι</a:t>
            </a:r>
            <a:r>
              <a:rPr dirty="0" sz="1400" spc="9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το</a:t>
            </a:r>
            <a:r>
              <a:rPr dirty="0" sz="1400" spc="8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τμήμα</a:t>
            </a:r>
            <a:r>
              <a:rPr dirty="0" sz="1400" spc="9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του</a:t>
            </a:r>
            <a:r>
              <a:rPr dirty="0" sz="1400" spc="8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συνολικού</a:t>
            </a:r>
            <a:r>
              <a:rPr dirty="0" sz="1400" spc="8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όγκου</a:t>
            </a:r>
            <a:r>
              <a:rPr dirty="0" sz="1400" spc="9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του</a:t>
            </a:r>
            <a:r>
              <a:rPr dirty="0" sz="1400" spc="8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εδάφους</a:t>
            </a:r>
            <a:r>
              <a:rPr dirty="0" sz="1400" spc="9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που</a:t>
            </a:r>
            <a:r>
              <a:rPr dirty="0" sz="1400" spc="8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δεν</a:t>
            </a:r>
            <a:r>
              <a:rPr dirty="0" sz="1400" spc="9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καταλαμβάνεται</a:t>
            </a:r>
            <a:r>
              <a:rPr dirty="0" sz="1400" spc="85">
                <a:latin typeface="Trebuchet MS"/>
                <a:cs typeface="Trebuchet MS"/>
              </a:rPr>
              <a:t> </a:t>
            </a:r>
            <a:r>
              <a:rPr dirty="0" sz="1400" spc="-20">
                <a:latin typeface="Trebuchet MS"/>
                <a:cs typeface="Trebuchet MS"/>
              </a:rPr>
              <a:t>ούτε </a:t>
            </a:r>
            <a:r>
              <a:rPr dirty="0" sz="1400">
                <a:latin typeface="Trebuchet MS"/>
                <a:cs typeface="Trebuchet MS"/>
              </a:rPr>
              <a:t>από</a:t>
            </a:r>
            <a:r>
              <a:rPr dirty="0" sz="1400" spc="8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ανόργανη</a:t>
            </a:r>
            <a:r>
              <a:rPr dirty="0" sz="1400" spc="8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ούτε</a:t>
            </a:r>
            <a:r>
              <a:rPr dirty="0" sz="1400" spc="8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από</a:t>
            </a:r>
            <a:r>
              <a:rPr dirty="0" sz="1400" spc="8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οργανική</a:t>
            </a:r>
            <a:r>
              <a:rPr dirty="0" sz="1400" spc="8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ύλη,</a:t>
            </a:r>
            <a:r>
              <a:rPr dirty="0" sz="1400" spc="8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αλλά</a:t>
            </a:r>
            <a:r>
              <a:rPr dirty="0" sz="1400" spc="8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αποτελεί</a:t>
            </a:r>
            <a:r>
              <a:rPr dirty="0" sz="1400" spc="8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κενό</a:t>
            </a:r>
            <a:r>
              <a:rPr dirty="0" sz="1400" spc="8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χώρο</a:t>
            </a:r>
            <a:r>
              <a:rPr dirty="0" sz="1400" spc="8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που</a:t>
            </a:r>
            <a:r>
              <a:rPr dirty="0" sz="1400" spc="8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καταλαμβάνεται</a:t>
            </a:r>
            <a:r>
              <a:rPr dirty="0" sz="1400" spc="8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είτε</a:t>
            </a:r>
            <a:r>
              <a:rPr dirty="0" sz="1400" spc="8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από</a:t>
            </a:r>
            <a:r>
              <a:rPr dirty="0" sz="1400" spc="85">
                <a:latin typeface="Trebuchet MS"/>
                <a:cs typeface="Trebuchet MS"/>
              </a:rPr>
              <a:t> </a:t>
            </a:r>
            <a:r>
              <a:rPr dirty="0" sz="1400" spc="-20">
                <a:latin typeface="Trebuchet MS"/>
                <a:cs typeface="Trebuchet MS"/>
              </a:rPr>
              <a:t>αέρα </a:t>
            </a:r>
            <a:r>
              <a:rPr dirty="0" sz="1400">
                <a:latin typeface="Trebuchet MS"/>
                <a:cs typeface="Trebuchet MS"/>
              </a:rPr>
              <a:t>είτε</a:t>
            </a:r>
            <a:r>
              <a:rPr dirty="0" sz="1400" spc="10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από</a:t>
            </a:r>
            <a:r>
              <a:rPr dirty="0" sz="1400" spc="10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νερό.</a:t>
            </a:r>
            <a:r>
              <a:rPr dirty="0" sz="1400" spc="11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Ιδανικά,</a:t>
            </a:r>
            <a:r>
              <a:rPr dirty="0" sz="1400" spc="10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ο</a:t>
            </a:r>
            <a:r>
              <a:rPr dirty="0" sz="1400" spc="11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συνολικός</a:t>
            </a:r>
            <a:r>
              <a:rPr dirty="0" sz="1400" spc="10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χώρος</a:t>
            </a:r>
            <a:r>
              <a:rPr dirty="0" sz="1400" spc="11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των</a:t>
            </a:r>
            <a:r>
              <a:rPr dirty="0" sz="1400" spc="10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πόρων</a:t>
            </a:r>
            <a:r>
              <a:rPr dirty="0" sz="1400" spc="11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πρέπει</a:t>
            </a:r>
            <a:r>
              <a:rPr dirty="0" sz="1400" spc="10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να</a:t>
            </a:r>
            <a:r>
              <a:rPr dirty="0" sz="1400" spc="10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αντιστοιχεί</a:t>
            </a:r>
            <a:r>
              <a:rPr dirty="0" sz="1400" spc="11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στο</a:t>
            </a:r>
            <a:r>
              <a:rPr dirty="0" sz="1400" spc="10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50%</a:t>
            </a:r>
            <a:r>
              <a:rPr dirty="0" sz="1400" spc="11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του</a:t>
            </a:r>
            <a:r>
              <a:rPr dirty="0" sz="1400" spc="10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όγκου</a:t>
            </a:r>
            <a:r>
              <a:rPr dirty="0" sz="1400" spc="110">
                <a:latin typeface="Trebuchet MS"/>
                <a:cs typeface="Trebuchet MS"/>
              </a:rPr>
              <a:t> </a:t>
            </a:r>
            <a:r>
              <a:rPr dirty="0" sz="1400" spc="-25">
                <a:latin typeface="Trebuchet MS"/>
                <a:cs typeface="Trebuchet MS"/>
              </a:rPr>
              <a:t>του </a:t>
            </a:r>
            <a:r>
              <a:rPr dirty="0" sz="1400">
                <a:latin typeface="Trebuchet MS"/>
                <a:cs typeface="Trebuchet MS"/>
              </a:rPr>
              <a:t>εδάφους.</a:t>
            </a:r>
            <a:r>
              <a:rPr dirty="0" sz="1400" spc="40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Ο</a:t>
            </a:r>
            <a:r>
              <a:rPr dirty="0" sz="1400" spc="45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χώρος</a:t>
            </a:r>
            <a:r>
              <a:rPr dirty="0" sz="1400" spc="40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αέρα</a:t>
            </a:r>
            <a:r>
              <a:rPr dirty="0" sz="1400" spc="45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είναι</a:t>
            </a:r>
            <a:r>
              <a:rPr dirty="0" sz="1400" spc="45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απαραίτητος</a:t>
            </a:r>
            <a:r>
              <a:rPr dirty="0" sz="1400" spc="40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για</a:t>
            </a:r>
            <a:r>
              <a:rPr dirty="0" sz="1400" spc="45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την</a:t>
            </a:r>
            <a:r>
              <a:rPr dirty="0" sz="1400" spc="45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παροχή</a:t>
            </a:r>
            <a:r>
              <a:rPr dirty="0" sz="1400" spc="40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οξυγόνου</a:t>
            </a:r>
            <a:r>
              <a:rPr dirty="0" sz="1400" spc="45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στους</a:t>
            </a:r>
            <a:r>
              <a:rPr dirty="0" sz="1400" spc="45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οργανισμούς</a:t>
            </a:r>
            <a:r>
              <a:rPr dirty="0" sz="1400" spc="40">
                <a:latin typeface="Trebuchet MS"/>
                <a:cs typeface="Trebuchet MS"/>
              </a:rPr>
              <a:t>  </a:t>
            </a:r>
            <a:r>
              <a:rPr dirty="0" sz="1400" spc="-25">
                <a:latin typeface="Trebuchet MS"/>
                <a:cs typeface="Trebuchet MS"/>
              </a:rPr>
              <a:t>που </a:t>
            </a:r>
            <a:r>
              <a:rPr dirty="0" sz="1400">
                <a:latin typeface="Trebuchet MS"/>
                <a:cs typeface="Trebuchet MS"/>
              </a:rPr>
              <a:t>αποσυνθέτουν</a:t>
            </a:r>
            <a:r>
              <a:rPr dirty="0" sz="1400" spc="42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την</a:t>
            </a:r>
            <a:r>
              <a:rPr dirty="0" sz="1400" spc="42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οργανική</a:t>
            </a:r>
            <a:r>
              <a:rPr dirty="0" sz="1400" spc="42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ουσία,</a:t>
            </a:r>
            <a:r>
              <a:rPr dirty="0" sz="1400" spc="42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τον</a:t>
            </a:r>
            <a:r>
              <a:rPr dirty="0" sz="1400" spc="42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χούμο</a:t>
            </a:r>
            <a:r>
              <a:rPr dirty="0" sz="1400" spc="42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και</a:t>
            </a:r>
            <a:r>
              <a:rPr dirty="0" sz="1400" spc="42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στις</a:t>
            </a:r>
            <a:r>
              <a:rPr dirty="0" sz="1400" spc="42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ρίζες</a:t>
            </a:r>
            <a:r>
              <a:rPr dirty="0" sz="1400" spc="42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των</a:t>
            </a:r>
            <a:r>
              <a:rPr dirty="0" sz="1400" spc="42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φυτών.</a:t>
            </a:r>
            <a:r>
              <a:rPr dirty="0" sz="1400" spc="42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Ο</a:t>
            </a:r>
            <a:r>
              <a:rPr dirty="0" sz="1400" spc="42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χώρος</a:t>
            </a:r>
            <a:r>
              <a:rPr dirty="0" sz="1400" spc="42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των</a:t>
            </a:r>
            <a:r>
              <a:rPr dirty="0" sz="1400" spc="425">
                <a:latin typeface="Trebuchet MS"/>
                <a:cs typeface="Trebuchet MS"/>
              </a:rPr>
              <a:t> </a:t>
            </a:r>
            <a:r>
              <a:rPr dirty="0" sz="1400" spc="-10">
                <a:latin typeface="Trebuchet MS"/>
                <a:cs typeface="Trebuchet MS"/>
              </a:rPr>
              <a:t>πόρων </a:t>
            </a:r>
            <a:r>
              <a:rPr dirty="0" sz="1400">
                <a:latin typeface="Trebuchet MS"/>
                <a:cs typeface="Trebuchet MS"/>
              </a:rPr>
              <a:t>επιτρέπει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επίσης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την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κίνηση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και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την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αποθήκευση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του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νερού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και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των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διαλυμένων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θρεπτικών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 spc="-10">
                <a:latin typeface="Trebuchet MS"/>
                <a:cs typeface="Trebuchet MS"/>
              </a:rPr>
              <a:t>στοιχείων.</a:t>
            </a:r>
            <a:endParaRPr sz="1400">
              <a:latin typeface="Trebuchet MS"/>
              <a:cs typeface="Trebuchet MS"/>
            </a:endParaRPr>
          </a:p>
        </p:txBody>
      </p:sp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601139" y="3306381"/>
            <a:ext cx="187079" cy="187083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60656" y="3411143"/>
            <a:ext cx="187079" cy="187083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020201" y="3489718"/>
            <a:ext cx="187079" cy="187083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84448" y="3646868"/>
            <a:ext cx="187079" cy="187083"/>
          </a:xfrm>
          <a:prstGeom prst="rect">
            <a:avLst/>
          </a:prstGeom>
        </p:spPr>
      </p:pic>
      <p:sp>
        <p:nvSpPr>
          <p:cNvPr id="7" name="object 7"/>
          <p:cNvSpPr/>
          <p:nvPr/>
        </p:nvSpPr>
        <p:spPr>
          <a:xfrm>
            <a:off x="998744" y="3699243"/>
            <a:ext cx="294005" cy="294005"/>
          </a:xfrm>
          <a:custGeom>
            <a:avLst/>
            <a:gdLst/>
            <a:ahLst/>
            <a:cxnLst/>
            <a:rect l="l" t="t" r="r" b="b"/>
            <a:pathLst>
              <a:path w="294005" h="294004">
                <a:moveTo>
                  <a:pt x="146991" y="0"/>
                </a:moveTo>
                <a:lnTo>
                  <a:pt x="100739" y="7546"/>
                </a:lnTo>
                <a:lnTo>
                  <a:pt x="60415" y="28518"/>
                </a:lnTo>
                <a:lnTo>
                  <a:pt x="28517" y="60416"/>
                </a:lnTo>
                <a:lnTo>
                  <a:pt x="7545" y="100740"/>
                </a:lnTo>
                <a:lnTo>
                  <a:pt x="0" y="146989"/>
                </a:lnTo>
                <a:lnTo>
                  <a:pt x="7545" y="193239"/>
                </a:lnTo>
                <a:lnTo>
                  <a:pt x="28517" y="233563"/>
                </a:lnTo>
                <a:lnTo>
                  <a:pt x="60415" y="265461"/>
                </a:lnTo>
                <a:lnTo>
                  <a:pt x="100739" y="286433"/>
                </a:lnTo>
                <a:lnTo>
                  <a:pt x="146991" y="293979"/>
                </a:lnTo>
                <a:lnTo>
                  <a:pt x="193243" y="286433"/>
                </a:lnTo>
                <a:lnTo>
                  <a:pt x="233567" y="265461"/>
                </a:lnTo>
                <a:lnTo>
                  <a:pt x="265465" y="233563"/>
                </a:lnTo>
                <a:lnTo>
                  <a:pt x="286437" y="193239"/>
                </a:lnTo>
                <a:lnTo>
                  <a:pt x="293983" y="146989"/>
                </a:lnTo>
                <a:lnTo>
                  <a:pt x="286437" y="100740"/>
                </a:lnTo>
                <a:lnTo>
                  <a:pt x="265465" y="60416"/>
                </a:lnTo>
                <a:lnTo>
                  <a:pt x="233567" y="28518"/>
                </a:lnTo>
                <a:lnTo>
                  <a:pt x="193243" y="7546"/>
                </a:lnTo>
                <a:lnTo>
                  <a:pt x="146991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2282113" y="3620680"/>
            <a:ext cx="294005" cy="294005"/>
          </a:xfrm>
          <a:custGeom>
            <a:avLst/>
            <a:gdLst/>
            <a:ahLst/>
            <a:cxnLst/>
            <a:rect l="l" t="t" r="r" b="b"/>
            <a:pathLst>
              <a:path w="294005" h="294004">
                <a:moveTo>
                  <a:pt x="146991" y="0"/>
                </a:moveTo>
                <a:lnTo>
                  <a:pt x="100739" y="7546"/>
                </a:lnTo>
                <a:lnTo>
                  <a:pt x="60415" y="28518"/>
                </a:lnTo>
                <a:lnTo>
                  <a:pt x="28517" y="60416"/>
                </a:lnTo>
                <a:lnTo>
                  <a:pt x="7545" y="100740"/>
                </a:lnTo>
                <a:lnTo>
                  <a:pt x="0" y="146989"/>
                </a:lnTo>
                <a:lnTo>
                  <a:pt x="7545" y="193239"/>
                </a:lnTo>
                <a:lnTo>
                  <a:pt x="28517" y="233563"/>
                </a:lnTo>
                <a:lnTo>
                  <a:pt x="60415" y="265461"/>
                </a:lnTo>
                <a:lnTo>
                  <a:pt x="100739" y="286433"/>
                </a:lnTo>
                <a:lnTo>
                  <a:pt x="146991" y="293979"/>
                </a:lnTo>
                <a:lnTo>
                  <a:pt x="193243" y="286433"/>
                </a:lnTo>
                <a:lnTo>
                  <a:pt x="233567" y="265461"/>
                </a:lnTo>
                <a:lnTo>
                  <a:pt x="265465" y="233563"/>
                </a:lnTo>
                <a:lnTo>
                  <a:pt x="286437" y="193239"/>
                </a:lnTo>
                <a:lnTo>
                  <a:pt x="293983" y="146989"/>
                </a:lnTo>
                <a:lnTo>
                  <a:pt x="286437" y="100740"/>
                </a:lnTo>
                <a:lnTo>
                  <a:pt x="265465" y="60416"/>
                </a:lnTo>
                <a:lnTo>
                  <a:pt x="233567" y="28518"/>
                </a:lnTo>
                <a:lnTo>
                  <a:pt x="193243" y="7546"/>
                </a:lnTo>
                <a:lnTo>
                  <a:pt x="146991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53492" y="3908780"/>
            <a:ext cx="187079" cy="187083"/>
          </a:xfrm>
          <a:prstGeom prst="rect">
            <a:avLst/>
          </a:prstGeom>
        </p:spPr>
      </p:pic>
      <p:sp>
        <p:nvSpPr>
          <p:cNvPr id="14" name="object 14"/>
          <p:cNvSpPr/>
          <p:nvPr/>
        </p:nvSpPr>
        <p:spPr>
          <a:xfrm>
            <a:off x="1443989" y="3646868"/>
            <a:ext cx="481330" cy="481330"/>
          </a:xfrm>
          <a:custGeom>
            <a:avLst/>
            <a:gdLst/>
            <a:ahLst/>
            <a:cxnLst/>
            <a:rect l="l" t="t" r="r" b="b"/>
            <a:pathLst>
              <a:path w="481330" h="481329">
                <a:moveTo>
                  <a:pt x="240531" y="0"/>
                </a:moveTo>
                <a:lnTo>
                  <a:pt x="192311" y="4923"/>
                </a:lnTo>
                <a:lnTo>
                  <a:pt x="147281" y="19027"/>
                </a:lnTo>
                <a:lnTo>
                  <a:pt x="106439" y="41314"/>
                </a:lnTo>
                <a:lnTo>
                  <a:pt x="70783" y="70785"/>
                </a:lnTo>
                <a:lnTo>
                  <a:pt x="41313" y="106440"/>
                </a:lnTo>
                <a:lnTo>
                  <a:pt x="19027" y="147280"/>
                </a:lnTo>
                <a:lnTo>
                  <a:pt x="4923" y="192308"/>
                </a:lnTo>
                <a:lnTo>
                  <a:pt x="0" y="240525"/>
                </a:lnTo>
                <a:lnTo>
                  <a:pt x="4923" y="288745"/>
                </a:lnTo>
                <a:lnTo>
                  <a:pt x="19027" y="333777"/>
                </a:lnTo>
                <a:lnTo>
                  <a:pt x="41313" y="374620"/>
                </a:lnTo>
                <a:lnTo>
                  <a:pt x="70783" y="410276"/>
                </a:lnTo>
                <a:lnTo>
                  <a:pt x="106439" y="439747"/>
                </a:lnTo>
                <a:lnTo>
                  <a:pt x="147281" y="462035"/>
                </a:lnTo>
                <a:lnTo>
                  <a:pt x="192311" y="476139"/>
                </a:lnTo>
                <a:lnTo>
                  <a:pt x="240531" y="481063"/>
                </a:lnTo>
                <a:lnTo>
                  <a:pt x="288751" y="476139"/>
                </a:lnTo>
                <a:lnTo>
                  <a:pt x="333781" y="462035"/>
                </a:lnTo>
                <a:lnTo>
                  <a:pt x="374623" y="439747"/>
                </a:lnTo>
                <a:lnTo>
                  <a:pt x="410279" y="410276"/>
                </a:lnTo>
                <a:lnTo>
                  <a:pt x="439749" y="374620"/>
                </a:lnTo>
                <a:lnTo>
                  <a:pt x="462035" y="333777"/>
                </a:lnTo>
                <a:lnTo>
                  <a:pt x="476140" y="288745"/>
                </a:lnTo>
                <a:lnTo>
                  <a:pt x="481063" y="240525"/>
                </a:lnTo>
                <a:lnTo>
                  <a:pt x="476140" y="192308"/>
                </a:lnTo>
                <a:lnTo>
                  <a:pt x="462035" y="147280"/>
                </a:lnTo>
                <a:lnTo>
                  <a:pt x="439749" y="106440"/>
                </a:lnTo>
                <a:lnTo>
                  <a:pt x="410279" y="70785"/>
                </a:lnTo>
                <a:lnTo>
                  <a:pt x="374623" y="41314"/>
                </a:lnTo>
                <a:lnTo>
                  <a:pt x="333781" y="19027"/>
                </a:lnTo>
                <a:lnTo>
                  <a:pt x="288751" y="4923"/>
                </a:lnTo>
                <a:lnTo>
                  <a:pt x="240531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2" name="object 1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648800" y="3908780"/>
            <a:ext cx="187079" cy="187083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747391" y="4271187"/>
            <a:ext cx="1969135" cy="488950"/>
          </a:xfrm>
          <a:prstGeom prst="rect">
            <a:avLst/>
          </a:prstGeom>
        </p:spPr>
        <p:txBody>
          <a:bodyPr wrap="square" lIns="0" tIns="40005" rIns="0" bIns="0" rtlCol="0" vert="horz">
            <a:spAutoFit/>
          </a:bodyPr>
          <a:lstStyle/>
          <a:p>
            <a:pPr marL="479425" marR="5080" indent="-467359">
              <a:lnSpc>
                <a:spcPts val="1730"/>
              </a:lnSpc>
              <a:spcBef>
                <a:spcPts val="315"/>
              </a:spcBef>
            </a:pPr>
            <a:r>
              <a:rPr dirty="0" sz="1600" b="1">
                <a:latin typeface="Arial"/>
                <a:cs typeface="Arial"/>
              </a:rPr>
              <a:t>ΣΥΝΟΛΙΚΟΣ</a:t>
            </a:r>
            <a:r>
              <a:rPr dirty="0" sz="1600" spc="-35" b="1">
                <a:latin typeface="Arial"/>
                <a:cs typeface="Arial"/>
              </a:rPr>
              <a:t> </a:t>
            </a:r>
            <a:r>
              <a:rPr dirty="0" sz="1600" spc="-20" b="1">
                <a:latin typeface="Arial"/>
                <a:cs typeface="Arial"/>
              </a:rPr>
              <a:t>ΟΓΚΟΣ </a:t>
            </a:r>
            <a:r>
              <a:rPr dirty="0" sz="1600" spc="-10" b="1">
                <a:latin typeface="Arial"/>
                <a:cs typeface="Arial"/>
              </a:rPr>
              <a:t>ΕΔΑΦΟΥΣ</a:t>
            </a:r>
            <a:endParaRPr sz="1600">
              <a:latin typeface="Arial"/>
              <a:cs typeface="Arial"/>
            </a:endParaRPr>
          </a:p>
        </p:txBody>
      </p:sp>
      <p:pic>
        <p:nvPicPr>
          <p:cNvPr id="13" name="object 1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805938" y="4196880"/>
            <a:ext cx="187079" cy="187083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22536" y="4642129"/>
            <a:ext cx="187079" cy="187083"/>
          </a:xfrm>
          <a:prstGeom prst="rect">
            <a:avLst/>
          </a:prstGeom>
        </p:spPr>
      </p:pic>
      <p:grpSp>
        <p:nvGrpSpPr>
          <p:cNvPr id="25" name="object 25"/>
          <p:cNvGrpSpPr/>
          <p:nvPr/>
        </p:nvGrpSpPr>
        <p:grpSpPr>
          <a:xfrm>
            <a:off x="3248412" y="4516780"/>
            <a:ext cx="814069" cy="337185"/>
            <a:chOff x="3248412" y="4516780"/>
            <a:chExt cx="814069" cy="337185"/>
          </a:xfrm>
        </p:grpSpPr>
        <p:sp>
          <p:nvSpPr>
            <p:cNvPr id="26" name="object 26"/>
            <p:cNvSpPr/>
            <p:nvPr/>
          </p:nvSpPr>
          <p:spPr>
            <a:xfrm>
              <a:off x="3270637" y="4539005"/>
              <a:ext cx="769620" cy="292735"/>
            </a:xfrm>
            <a:custGeom>
              <a:avLst/>
              <a:gdLst/>
              <a:ahLst/>
              <a:cxnLst/>
              <a:rect l="l" t="t" r="r" b="b"/>
              <a:pathLst>
                <a:path w="769620" h="292735">
                  <a:moveTo>
                    <a:pt x="769506" y="0"/>
                  </a:moveTo>
                  <a:lnTo>
                    <a:pt x="0" y="0"/>
                  </a:lnTo>
                  <a:lnTo>
                    <a:pt x="0" y="292531"/>
                  </a:lnTo>
                  <a:lnTo>
                    <a:pt x="769506" y="292531"/>
                  </a:lnTo>
                  <a:lnTo>
                    <a:pt x="769506" y="0"/>
                  </a:lnTo>
                  <a:close/>
                </a:path>
              </a:pathLst>
            </a:custGeom>
            <a:solidFill>
              <a:srgbClr val="F9C497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/>
            <p:cNvSpPr/>
            <p:nvPr/>
          </p:nvSpPr>
          <p:spPr>
            <a:xfrm>
              <a:off x="3270637" y="4539005"/>
              <a:ext cx="769620" cy="292735"/>
            </a:xfrm>
            <a:custGeom>
              <a:avLst/>
              <a:gdLst/>
              <a:ahLst/>
              <a:cxnLst/>
              <a:rect l="l" t="t" r="r" b="b"/>
              <a:pathLst>
                <a:path w="769620" h="292735">
                  <a:moveTo>
                    <a:pt x="0" y="0"/>
                  </a:moveTo>
                  <a:lnTo>
                    <a:pt x="769506" y="0"/>
                  </a:lnTo>
                  <a:lnTo>
                    <a:pt x="769506" y="292531"/>
                  </a:lnTo>
                  <a:lnTo>
                    <a:pt x="0" y="292531"/>
                  </a:lnTo>
                  <a:lnTo>
                    <a:pt x="0" y="0"/>
                  </a:lnTo>
                  <a:close/>
                </a:path>
              </a:pathLst>
            </a:custGeom>
            <a:ln w="44449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6" name="object 16"/>
          <p:cNvSpPr/>
          <p:nvPr/>
        </p:nvSpPr>
        <p:spPr>
          <a:xfrm>
            <a:off x="579683" y="4877854"/>
            <a:ext cx="294005" cy="294005"/>
          </a:xfrm>
          <a:custGeom>
            <a:avLst/>
            <a:gdLst/>
            <a:ahLst/>
            <a:cxnLst/>
            <a:rect l="l" t="t" r="r" b="b"/>
            <a:pathLst>
              <a:path w="294005" h="294004">
                <a:moveTo>
                  <a:pt x="146991" y="0"/>
                </a:moveTo>
                <a:lnTo>
                  <a:pt x="100739" y="7546"/>
                </a:lnTo>
                <a:lnTo>
                  <a:pt x="60415" y="28518"/>
                </a:lnTo>
                <a:lnTo>
                  <a:pt x="28517" y="60416"/>
                </a:lnTo>
                <a:lnTo>
                  <a:pt x="7545" y="100740"/>
                </a:lnTo>
                <a:lnTo>
                  <a:pt x="0" y="146989"/>
                </a:lnTo>
                <a:lnTo>
                  <a:pt x="7545" y="193239"/>
                </a:lnTo>
                <a:lnTo>
                  <a:pt x="28517" y="233563"/>
                </a:lnTo>
                <a:lnTo>
                  <a:pt x="60415" y="265461"/>
                </a:lnTo>
                <a:lnTo>
                  <a:pt x="100739" y="286433"/>
                </a:lnTo>
                <a:lnTo>
                  <a:pt x="146991" y="293979"/>
                </a:lnTo>
                <a:lnTo>
                  <a:pt x="193243" y="286433"/>
                </a:lnTo>
                <a:lnTo>
                  <a:pt x="233567" y="265461"/>
                </a:lnTo>
                <a:lnTo>
                  <a:pt x="265465" y="233563"/>
                </a:lnTo>
                <a:lnTo>
                  <a:pt x="286437" y="193239"/>
                </a:lnTo>
                <a:lnTo>
                  <a:pt x="293983" y="146989"/>
                </a:lnTo>
                <a:lnTo>
                  <a:pt x="286437" y="100740"/>
                </a:lnTo>
                <a:lnTo>
                  <a:pt x="265465" y="60416"/>
                </a:lnTo>
                <a:lnTo>
                  <a:pt x="233567" y="28518"/>
                </a:lnTo>
                <a:lnTo>
                  <a:pt x="193243" y="7546"/>
                </a:lnTo>
                <a:lnTo>
                  <a:pt x="146991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972553" y="5087391"/>
            <a:ext cx="427990" cy="427990"/>
          </a:xfrm>
          <a:custGeom>
            <a:avLst/>
            <a:gdLst/>
            <a:ahLst/>
            <a:cxnLst/>
            <a:rect l="l" t="t" r="r" b="b"/>
            <a:pathLst>
              <a:path w="427990" h="427989">
                <a:moveTo>
                  <a:pt x="213805" y="0"/>
                </a:moveTo>
                <a:lnTo>
                  <a:pt x="165031" y="5688"/>
                </a:lnTo>
                <a:lnTo>
                  <a:pt x="120125" y="21870"/>
                </a:lnTo>
                <a:lnTo>
                  <a:pt x="80413" y="47221"/>
                </a:lnTo>
                <a:lnTo>
                  <a:pt x="47219" y="80415"/>
                </a:lnTo>
                <a:lnTo>
                  <a:pt x="21869" y="120127"/>
                </a:lnTo>
                <a:lnTo>
                  <a:pt x="5688" y="165031"/>
                </a:lnTo>
                <a:lnTo>
                  <a:pt x="0" y="213804"/>
                </a:lnTo>
                <a:lnTo>
                  <a:pt x="5688" y="262581"/>
                </a:lnTo>
                <a:lnTo>
                  <a:pt x="21869" y="307487"/>
                </a:lnTo>
                <a:lnTo>
                  <a:pt x="47219" y="347199"/>
                </a:lnTo>
                <a:lnTo>
                  <a:pt x="80413" y="380391"/>
                </a:lnTo>
                <a:lnTo>
                  <a:pt x="120125" y="405740"/>
                </a:lnTo>
                <a:lnTo>
                  <a:pt x="165031" y="421921"/>
                </a:lnTo>
                <a:lnTo>
                  <a:pt x="213805" y="427609"/>
                </a:lnTo>
                <a:lnTo>
                  <a:pt x="262580" y="421921"/>
                </a:lnTo>
                <a:lnTo>
                  <a:pt x="307486" y="405740"/>
                </a:lnTo>
                <a:lnTo>
                  <a:pt x="347198" y="380391"/>
                </a:lnTo>
                <a:lnTo>
                  <a:pt x="380391" y="347199"/>
                </a:lnTo>
                <a:lnTo>
                  <a:pt x="405741" y="307487"/>
                </a:lnTo>
                <a:lnTo>
                  <a:pt x="421923" y="262581"/>
                </a:lnTo>
                <a:lnTo>
                  <a:pt x="427611" y="213804"/>
                </a:lnTo>
                <a:lnTo>
                  <a:pt x="421923" y="165031"/>
                </a:lnTo>
                <a:lnTo>
                  <a:pt x="405741" y="120127"/>
                </a:lnTo>
                <a:lnTo>
                  <a:pt x="380391" y="80415"/>
                </a:lnTo>
                <a:lnTo>
                  <a:pt x="347198" y="47221"/>
                </a:lnTo>
                <a:lnTo>
                  <a:pt x="307486" y="21870"/>
                </a:lnTo>
                <a:lnTo>
                  <a:pt x="262580" y="5688"/>
                </a:lnTo>
                <a:lnTo>
                  <a:pt x="213805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1627339" y="5087391"/>
            <a:ext cx="294005" cy="294005"/>
          </a:xfrm>
          <a:custGeom>
            <a:avLst/>
            <a:gdLst/>
            <a:ahLst/>
            <a:cxnLst/>
            <a:rect l="l" t="t" r="r" b="b"/>
            <a:pathLst>
              <a:path w="294005" h="294004">
                <a:moveTo>
                  <a:pt x="146991" y="0"/>
                </a:moveTo>
                <a:lnTo>
                  <a:pt x="100739" y="7546"/>
                </a:lnTo>
                <a:lnTo>
                  <a:pt x="60415" y="28518"/>
                </a:lnTo>
                <a:lnTo>
                  <a:pt x="28517" y="60416"/>
                </a:lnTo>
                <a:lnTo>
                  <a:pt x="7545" y="100740"/>
                </a:lnTo>
                <a:lnTo>
                  <a:pt x="0" y="146989"/>
                </a:lnTo>
                <a:lnTo>
                  <a:pt x="7545" y="193239"/>
                </a:lnTo>
                <a:lnTo>
                  <a:pt x="28517" y="233563"/>
                </a:lnTo>
                <a:lnTo>
                  <a:pt x="60415" y="265461"/>
                </a:lnTo>
                <a:lnTo>
                  <a:pt x="100739" y="286433"/>
                </a:lnTo>
                <a:lnTo>
                  <a:pt x="146991" y="293979"/>
                </a:lnTo>
                <a:lnTo>
                  <a:pt x="193243" y="286433"/>
                </a:lnTo>
                <a:lnTo>
                  <a:pt x="233567" y="265461"/>
                </a:lnTo>
                <a:lnTo>
                  <a:pt x="265465" y="233563"/>
                </a:lnTo>
                <a:lnTo>
                  <a:pt x="286437" y="193239"/>
                </a:lnTo>
                <a:lnTo>
                  <a:pt x="293983" y="146989"/>
                </a:lnTo>
                <a:lnTo>
                  <a:pt x="286437" y="100740"/>
                </a:lnTo>
                <a:lnTo>
                  <a:pt x="265465" y="60416"/>
                </a:lnTo>
                <a:lnTo>
                  <a:pt x="233567" y="28518"/>
                </a:lnTo>
                <a:lnTo>
                  <a:pt x="193243" y="7546"/>
                </a:lnTo>
                <a:lnTo>
                  <a:pt x="146991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8" name="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22564" y="5427878"/>
            <a:ext cx="187079" cy="187083"/>
          </a:xfrm>
          <a:prstGeom prst="rect">
            <a:avLst/>
          </a:prstGeom>
        </p:spPr>
      </p:pic>
      <p:grpSp>
        <p:nvGrpSpPr>
          <p:cNvPr id="20" name="object 20"/>
          <p:cNvGrpSpPr/>
          <p:nvPr/>
        </p:nvGrpSpPr>
        <p:grpSpPr>
          <a:xfrm>
            <a:off x="1889251" y="5022303"/>
            <a:ext cx="676275" cy="619125"/>
            <a:chOff x="1889251" y="5022303"/>
            <a:chExt cx="676275" cy="619125"/>
          </a:xfrm>
        </p:grpSpPr>
        <p:pic>
          <p:nvPicPr>
            <p:cNvPr id="21" name="object 2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89251" y="5454065"/>
              <a:ext cx="187079" cy="187083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2124963" y="5035003"/>
              <a:ext cx="427990" cy="427990"/>
            </a:xfrm>
            <a:custGeom>
              <a:avLst/>
              <a:gdLst/>
              <a:ahLst/>
              <a:cxnLst/>
              <a:rect l="l" t="t" r="r" b="b"/>
              <a:pathLst>
                <a:path w="427989" h="427989">
                  <a:moveTo>
                    <a:pt x="213805" y="0"/>
                  </a:moveTo>
                  <a:lnTo>
                    <a:pt x="165031" y="5688"/>
                  </a:lnTo>
                  <a:lnTo>
                    <a:pt x="120125" y="21870"/>
                  </a:lnTo>
                  <a:lnTo>
                    <a:pt x="80413" y="47221"/>
                  </a:lnTo>
                  <a:lnTo>
                    <a:pt x="47219" y="80415"/>
                  </a:lnTo>
                  <a:lnTo>
                    <a:pt x="21869" y="120127"/>
                  </a:lnTo>
                  <a:lnTo>
                    <a:pt x="5688" y="165031"/>
                  </a:lnTo>
                  <a:lnTo>
                    <a:pt x="0" y="213804"/>
                  </a:lnTo>
                  <a:lnTo>
                    <a:pt x="5688" y="262581"/>
                  </a:lnTo>
                  <a:lnTo>
                    <a:pt x="21869" y="307487"/>
                  </a:lnTo>
                  <a:lnTo>
                    <a:pt x="47219" y="347199"/>
                  </a:lnTo>
                  <a:lnTo>
                    <a:pt x="80413" y="380391"/>
                  </a:lnTo>
                  <a:lnTo>
                    <a:pt x="120125" y="405740"/>
                  </a:lnTo>
                  <a:lnTo>
                    <a:pt x="165031" y="421921"/>
                  </a:lnTo>
                  <a:lnTo>
                    <a:pt x="213805" y="427609"/>
                  </a:lnTo>
                  <a:lnTo>
                    <a:pt x="262580" y="421921"/>
                  </a:lnTo>
                  <a:lnTo>
                    <a:pt x="307486" y="405740"/>
                  </a:lnTo>
                  <a:lnTo>
                    <a:pt x="347198" y="380391"/>
                  </a:lnTo>
                  <a:lnTo>
                    <a:pt x="380391" y="347199"/>
                  </a:lnTo>
                  <a:lnTo>
                    <a:pt x="405741" y="307487"/>
                  </a:lnTo>
                  <a:lnTo>
                    <a:pt x="421923" y="262581"/>
                  </a:lnTo>
                  <a:lnTo>
                    <a:pt x="427611" y="213804"/>
                  </a:lnTo>
                  <a:lnTo>
                    <a:pt x="421923" y="165031"/>
                  </a:lnTo>
                  <a:lnTo>
                    <a:pt x="405741" y="120127"/>
                  </a:lnTo>
                  <a:lnTo>
                    <a:pt x="380391" y="80415"/>
                  </a:lnTo>
                  <a:lnTo>
                    <a:pt x="347198" y="47221"/>
                  </a:lnTo>
                  <a:lnTo>
                    <a:pt x="307486" y="21870"/>
                  </a:lnTo>
                  <a:lnTo>
                    <a:pt x="262580" y="5688"/>
                  </a:lnTo>
                  <a:lnTo>
                    <a:pt x="213805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/>
            <p:cNvSpPr/>
            <p:nvPr/>
          </p:nvSpPr>
          <p:spPr>
            <a:xfrm>
              <a:off x="2124963" y="5035003"/>
              <a:ext cx="427990" cy="427990"/>
            </a:xfrm>
            <a:custGeom>
              <a:avLst/>
              <a:gdLst/>
              <a:ahLst/>
              <a:cxnLst/>
              <a:rect l="l" t="t" r="r" b="b"/>
              <a:pathLst>
                <a:path w="427989" h="427989">
                  <a:moveTo>
                    <a:pt x="0" y="213804"/>
                  </a:moveTo>
                  <a:lnTo>
                    <a:pt x="5688" y="165031"/>
                  </a:lnTo>
                  <a:lnTo>
                    <a:pt x="21869" y="120127"/>
                  </a:lnTo>
                  <a:lnTo>
                    <a:pt x="47219" y="80415"/>
                  </a:lnTo>
                  <a:lnTo>
                    <a:pt x="80413" y="47221"/>
                  </a:lnTo>
                  <a:lnTo>
                    <a:pt x="120125" y="21870"/>
                  </a:lnTo>
                  <a:lnTo>
                    <a:pt x="165031" y="5688"/>
                  </a:lnTo>
                  <a:lnTo>
                    <a:pt x="213805" y="0"/>
                  </a:lnTo>
                  <a:lnTo>
                    <a:pt x="262580" y="5688"/>
                  </a:lnTo>
                  <a:lnTo>
                    <a:pt x="307486" y="21870"/>
                  </a:lnTo>
                  <a:lnTo>
                    <a:pt x="347198" y="47221"/>
                  </a:lnTo>
                  <a:lnTo>
                    <a:pt x="380391" y="80415"/>
                  </a:lnTo>
                  <a:lnTo>
                    <a:pt x="405741" y="120127"/>
                  </a:lnTo>
                  <a:lnTo>
                    <a:pt x="421923" y="165031"/>
                  </a:lnTo>
                  <a:lnTo>
                    <a:pt x="427611" y="213804"/>
                  </a:lnTo>
                  <a:lnTo>
                    <a:pt x="421923" y="262581"/>
                  </a:lnTo>
                  <a:lnTo>
                    <a:pt x="405741" y="307487"/>
                  </a:lnTo>
                  <a:lnTo>
                    <a:pt x="380391" y="347199"/>
                  </a:lnTo>
                  <a:lnTo>
                    <a:pt x="347198" y="380391"/>
                  </a:lnTo>
                  <a:lnTo>
                    <a:pt x="307486" y="405740"/>
                  </a:lnTo>
                  <a:lnTo>
                    <a:pt x="262580" y="421921"/>
                  </a:lnTo>
                  <a:lnTo>
                    <a:pt x="213805" y="427609"/>
                  </a:lnTo>
                  <a:lnTo>
                    <a:pt x="165031" y="421921"/>
                  </a:lnTo>
                  <a:lnTo>
                    <a:pt x="120125" y="405740"/>
                  </a:lnTo>
                  <a:lnTo>
                    <a:pt x="80413" y="380391"/>
                  </a:lnTo>
                  <a:lnTo>
                    <a:pt x="47219" y="347199"/>
                  </a:lnTo>
                  <a:lnTo>
                    <a:pt x="21869" y="307487"/>
                  </a:lnTo>
                  <a:lnTo>
                    <a:pt x="5688" y="262581"/>
                  </a:lnTo>
                  <a:lnTo>
                    <a:pt x="0" y="213804"/>
                  </a:lnTo>
                  <a:close/>
                </a:path>
              </a:pathLst>
            </a:custGeom>
            <a:ln w="25399">
              <a:solidFill>
                <a:srgbClr val="9D4A06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4" name="object 24"/>
          <p:cNvSpPr/>
          <p:nvPr/>
        </p:nvSpPr>
        <p:spPr>
          <a:xfrm>
            <a:off x="2701175" y="4930241"/>
            <a:ext cx="294005" cy="294005"/>
          </a:xfrm>
          <a:custGeom>
            <a:avLst/>
            <a:gdLst/>
            <a:ahLst/>
            <a:cxnLst/>
            <a:rect l="l" t="t" r="r" b="b"/>
            <a:pathLst>
              <a:path w="294005" h="294004">
                <a:moveTo>
                  <a:pt x="146991" y="0"/>
                </a:moveTo>
                <a:lnTo>
                  <a:pt x="100739" y="7546"/>
                </a:lnTo>
                <a:lnTo>
                  <a:pt x="60415" y="28518"/>
                </a:lnTo>
                <a:lnTo>
                  <a:pt x="28517" y="60416"/>
                </a:lnTo>
                <a:lnTo>
                  <a:pt x="7545" y="100740"/>
                </a:lnTo>
                <a:lnTo>
                  <a:pt x="0" y="146989"/>
                </a:lnTo>
                <a:lnTo>
                  <a:pt x="7545" y="193239"/>
                </a:lnTo>
                <a:lnTo>
                  <a:pt x="28517" y="233563"/>
                </a:lnTo>
                <a:lnTo>
                  <a:pt x="60415" y="265461"/>
                </a:lnTo>
                <a:lnTo>
                  <a:pt x="100739" y="286433"/>
                </a:lnTo>
                <a:lnTo>
                  <a:pt x="146991" y="293979"/>
                </a:lnTo>
                <a:lnTo>
                  <a:pt x="193243" y="286433"/>
                </a:lnTo>
                <a:lnTo>
                  <a:pt x="233567" y="265461"/>
                </a:lnTo>
                <a:lnTo>
                  <a:pt x="265465" y="233563"/>
                </a:lnTo>
                <a:lnTo>
                  <a:pt x="286437" y="193239"/>
                </a:lnTo>
                <a:lnTo>
                  <a:pt x="293983" y="146989"/>
                </a:lnTo>
                <a:lnTo>
                  <a:pt x="286437" y="100740"/>
                </a:lnTo>
                <a:lnTo>
                  <a:pt x="265465" y="60416"/>
                </a:lnTo>
                <a:lnTo>
                  <a:pt x="233567" y="28518"/>
                </a:lnTo>
                <a:lnTo>
                  <a:pt x="193243" y="7546"/>
                </a:lnTo>
                <a:lnTo>
                  <a:pt x="146991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28" name="object 28"/>
          <p:cNvGrpSpPr/>
          <p:nvPr/>
        </p:nvGrpSpPr>
        <p:grpSpPr>
          <a:xfrm>
            <a:off x="4349051" y="3622256"/>
            <a:ext cx="2045970" cy="2045970"/>
            <a:chOff x="4349051" y="3622256"/>
            <a:chExt cx="2045970" cy="2045970"/>
          </a:xfrm>
        </p:grpSpPr>
        <p:sp>
          <p:nvSpPr>
            <p:cNvPr id="29" name="object 29"/>
            <p:cNvSpPr/>
            <p:nvPr/>
          </p:nvSpPr>
          <p:spPr>
            <a:xfrm>
              <a:off x="4371276" y="3644480"/>
              <a:ext cx="2001520" cy="2001520"/>
            </a:xfrm>
            <a:custGeom>
              <a:avLst/>
              <a:gdLst/>
              <a:ahLst/>
              <a:cxnLst/>
              <a:rect l="l" t="t" r="r" b="b"/>
              <a:pathLst>
                <a:path w="2001520" h="2001520">
                  <a:moveTo>
                    <a:pt x="1000744" y="0"/>
                  </a:moveTo>
                  <a:lnTo>
                    <a:pt x="952565" y="1163"/>
                  </a:lnTo>
                  <a:lnTo>
                    <a:pt x="904945" y="4617"/>
                  </a:lnTo>
                  <a:lnTo>
                    <a:pt x="857938" y="10307"/>
                  </a:lnTo>
                  <a:lnTo>
                    <a:pt x="811597" y="18180"/>
                  </a:lnTo>
                  <a:lnTo>
                    <a:pt x="765978" y="28181"/>
                  </a:lnTo>
                  <a:lnTo>
                    <a:pt x="721134" y="40256"/>
                  </a:lnTo>
                  <a:lnTo>
                    <a:pt x="677120" y="54352"/>
                  </a:lnTo>
                  <a:lnTo>
                    <a:pt x="633989" y="70413"/>
                  </a:lnTo>
                  <a:lnTo>
                    <a:pt x="591796" y="88386"/>
                  </a:lnTo>
                  <a:lnTo>
                    <a:pt x="550595" y="108216"/>
                  </a:lnTo>
                  <a:lnTo>
                    <a:pt x="510439" y="129851"/>
                  </a:lnTo>
                  <a:lnTo>
                    <a:pt x="471383" y="153234"/>
                  </a:lnTo>
                  <a:lnTo>
                    <a:pt x="433482" y="178313"/>
                  </a:lnTo>
                  <a:lnTo>
                    <a:pt x="396789" y="205033"/>
                  </a:lnTo>
                  <a:lnTo>
                    <a:pt x="361358" y="233341"/>
                  </a:lnTo>
                  <a:lnTo>
                    <a:pt x="327244" y="263181"/>
                  </a:lnTo>
                  <a:lnTo>
                    <a:pt x="294500" y="294500"/>
                  </a:lnTo>
                  <a:lnTo>
                    <a:pt x="263181" y="327244"/>
                  </a:lnTo>
                  <a:lnTo>
                    <a:pt x="233341" y="361358"/>
                  </a:lnTo>
                  <a:lnTo>
                    <a:pt x="205034" y="396789"/>
                  </a:lnTo>
                  <a:lnTo>
                    <a:pt x="178313" y="433482"/>
                  </a:lnTo>
                  <a:lnTo>
                    <a:pt x="153234" y="471384"/>
                  </a:lnTo>
                  <a:lnTo>
                    <a:pt x="129851" y="510439"/>
                  </a:lnTo>
                  <a:lnTo>
                    <a:pt x="108217" y="550595"/>
                  </a:lnTo>
                  <a:lnTo>
                    <a:pt x="88386" y="591796"/>
                  </a:lnTo>
                  <a:lnTo>
                    <a:pt x="70413" y="633990"/>
                  </a:lnTo>
                  <a:lnTo>
                    <a:pt x="54352" y="677121"/>
                  </a:lnTo>
                  <a:lnTo>
                    <a:pt x="40257" y="721135"/>
                  </a:lnTo>
                  <a:lnTo>
                    <a:pt x="28181" y="765979"/>
                  </a:lnTo>
                  <a:lnTo>
                    <a:pt x="18180" y="811599"/>
                  </a:lnTo>
                  <a:lnTo>
                    <a:pt x="10307" y="857939"/>
                  </a:lnTo>
                  <a:lnTo>
                    <a:pt x="4617" y="904947"/>
                  </a:lnTo>
                  <a:lnTo>
                    <a:pt x="1163" y="952567"/>
                  </a:lnTo>
                  <a:lnTo>
                    <a:pt x="0" y="1000747"/>
                  </a:lnTo>
                  <a:lnTo>
                    <a:pt x="1163" y="1048926"/>
                  </a:lnTo>
                  <a:lnTo>
                    <a:pt x="4617" y="1096547"/>
                  </a:lnTo>
                  <a:lnTo>
                    <a:pt x="10307" y="1143554"/>
                  </a:lnTo>
                  <a:lnTo>
                    <a:pt x="18180" y="1189895"/>
                  </a:lnTo>
                  <a:lnTo>
                    <a:pt x="28181" y="1235514"/>
                  </a:lnTo>
                  <a:lnTo>
                    <a:pt x="40257" y="1280358"/>
                  </a:lnTo>
                  <a:lnTo>
                    <a:pt x="54352" y="1324373"/>
                  </a:lnTo>
                  <a:lnTo>
                    <a:pt x="70413" y="1367504"/>
                  </a:lnTo>
                  <a:lnTo>
                    <a:pt x="88386" y="1409697"/>
                  </a:lnTo>
                  <a:lnTo>
                    <a:pt x="108217" y="1450899"/>
                  </a:lnTo>
                  <a:lnTo>
                    <a:pt x="129851" y="1491054"/>
                  </a:lnTo>
                  <a:lnTo>
                    <a:pt x="153234" y="1530110"/>
                  </a:lnTo>
                  <a:lnTo>
                    <a:pt x="178313" y="1568012"/>
                  </a:lnTo>
                  <a:lnTo>
                    <a:pt x="205034" y="1604705"/>
                  </a:lnTo>
                  <a:lnTo>
                    <a:pt x="233341" y="1640136"/>
                  </a:lnTo>
                  <a:lnTo>
                    <a:pt x="263181" y="1674250"/>
                  </a:lnTo>
                  <a:lnTo>
                    <a:pt x="294500" y="1706994"/>
                  </a:lnTo>
                  <a:lnTo>
                    <a:pt x="327244" y="1738313"/>
                  </a:lnTo>
                  <a:lnTo>
                    <a:pt x="361358" y="1768153"/>
                  </a:lnTo>
                  <a:lnTo>
                    <a:pt x="396789" y="1796460"/>
                  </a:lnTo>
                  <a:lnTo>
                    <a:pt x="433482" y="1823180"/>
                  </a:lnTo>
                  <a:lnTo>
                    <a:pt x="471383" y="1848259"/>
                  </a:lnTo>
                  <a:lnTo>
                    <a:pt x="510439" y="1871643"/>
                  </a:lnTo>
                  <a:lnTo>
                    <a:pt x="550595" y="1893277"/>
                  </a:lnTo>
                  <a:lnTo>
                    <a:pt x="591796" y="1913108"/>
                  </a:lnTo>
                  <a:lnTo>
                    <a:pt x="633989" y="1931081"/>
                  </a:lnTo>
                  <a:lnTo>
                    <a:pt x="677120" y="1947142"/>
                  </a:lnTo>
                  <a:lnTo>
                    <a:pt x="721134" y="1961237"/>
                  </a:lnTo>
                  <a:lnTo>
                    <a:pt x="765978" y="1973312"/>
                  </a:lnTo>
                  <a:lnTo>
                    <a:pt x="811597" y="1983314"/>
                  </a:lnTo>
                  <a:lnTo>
                    <a:pt x="857938" y="1991186"/>
                  </a:lnTo>
                  <a:lnTo>
                    <a:pt x="904945" y="1996877"/>
                  </a:lnTo>
                  <a:lnTo>
                    <a:pt x="952565" y="2000331"/>
                  </a:lnTo>
                  <a:lnTo>
                    <a:pt x="1000744" y="2001494"/>
                  </a:lnTo>
                  <a:lnTo>
                    <a:pt x="1048924" y="2000331"/>
                  </a:lnTo>
                  <a:lnTo>
                    <a:pt x="1096545" y="1996877"/>
                  </a:lnTo>
                  <a:lnTo>
                    <a:pt x="1143552" y="1991186"/>
                  </a:lnTo>
                  <a:lnTo>
                    <a:pt x="1189893" y="1983314"/>
                  </a:lnTo>
                  <a:lnTo>
                    <a:pt x="1235513" y="1973312"/>
                  </a:lnTo>
                  <a:lnTo>
                    <a:pt x="1280357" y="1961237"/>
                  </a:lnTo>
                  <a:lnTo>
                    <a:pt x="1324372" y="1947142"/>
                  </a:lnTo>
                  <a:lnTo>
                    <a:pt x="1367503" y="1931081"/>
                  </a:lnTo>
                  <a:lnTo>
                    <a:pt x="1409696" y="1913108"/>
                  </a:lnTo>
                  <a:lnTo>
                    <a:pt x="1450898" y="1893277"/>
                  </a:lnTo>
                  <a:lnTo>
                    <a:pt x="1491054" y="1871643"/>
                  </a:lnTo>
                  <a:lnTo>
                    <a:pt x="1530109" y="1848259"/>
                  </a:lnTo>
                  <a:lnTo>
                    <a:pt x="1568011" y="1823180"/>
                  </a:lnTo>
                  <a:lnTo>
                    <a:pt x="1604704" y="1796460"/>
                  </a:lnTo>
                  <a:lnTo>
                    <a:pt x="1640135" y="1768153"/>
                  </a:lnTo>
                  <a:lnTo>
                    <a:pt x="1674250" y="1738313"/>
                  </a:lnTo>
                  <a:lnTo>
                    <a:pt x="1706993" y="1706994"/>
                  </a:lnTo>
                  <a:lnTo>
                    <a:pt x="1738313" y="1674250"/>
                  </a:lnTo>
                  <a:lnTo>
                    <a:pt x="1768153" y="1640136"/>
                  </a:lnTo>
                  <a:lnTo>
                    <a:pt x="1796460" y="1604705"/>
                  </a:lnTo>
                  <a:lnTo>
                    <a:pt x="1823180" y="1568012"/>
                  </a:lnTo>
                  <a:lnTo>
                    <a:pt x="1848259" y="1530110"/>
                  </a:lnTo>
                  <a:lnTo>
                    <a:pt x="1871643" y="1491054"/>
                  </a:lnTo>
                  <a:lnTo>
                    <a:pt x="1893277" y="1450899"/>
                  </a:lnTo>
                  <a:lnTo>
                    <a:pt x="1913108" y="1409697"/>
                  </a:lnTo>
                  <a:lnTo>
                    <a:pt x="1931081" y="1367504"/>
                  </a:lnTo>
                  <a:lnTo>
                    <a:pt x="1947142" y="1324373"/>
                  </a:lnTo>
                  <a:lnTo>
                    <a:pt x="1961237" y="1280358"/>
                  </a:lnTo>
                  <a:lnTo>
                    <a:pt x="1973312" y="1235514"/>
                  </a:lnTo>
                  <a:lnTo>
                    <a:pt x="1983313" y="1189895"/>
                  </a:lnTo>
                  <a:lnTo>
                    <a:pt x="1991186" y="1143554"/>
                  </a:lnTo>
                  <a:lnTo>
                    <a:pt x="1996877" y="1096547"/>
                  </a:lnTo>
                  <a:lnTo>
                    <a:pt x="2000331" y="1048926"/>
                  </a:lnTo>
                  <a:lnTo>
                    <a:pt x="2001494" y="1000747"/>
                  </a:lnTo>
                  <a:lnTo>
                    <a:pt x="2000331" y="952567"/>
                  </a:lnTo>
                  <a:lnTo>
                    <a:pt x="1996877" y="904947"/>
                  </a:lnTo>
                  <a:lnTo>
                    <a:pt x="1991186" y="857939"/>
                  </a:lnTo>
                  <a:lnTo>
                    <a:pt x="1983313" y="811599"/>
                  </a:lnTo>
                  <a:lnTo>
                    <a:pt x="1973312" y="765979"/>
                  </a:lnTo>
                  <a:lnTo>
                    <a:pt x="1961237" y="721135"/>
                  </a:lnTo>
                  <a:lnTo>
                    <a:pt x="1947142" y="677121"/>
                  </a:lnTo>
                  <a:lnTo>
                    <a:pt x="1931081" y="633990"/>
                  </a:lnTo>
                  <a:lnTo>
                    <a:pt x="1913108" y="591796"/>
                  </a:lnTo>
                  <a:lnTo>
                    <a:pt x="1893277" y="550595"/>
                  </a:lnTo>
                  <a:lnTo>
                    <a:pt x="1871643" y="510439"/>
                  </a:lnTo>
                  <a:lnTo>
                    <a:pt x="1848259" y="471384"/>
                  </a:lnTo>
                  <a:lnTo>
                    <a:pt x="1823180" y="433482"/>
                  </a:lnTo>
                  <a:lnTo>
                    <a:pt x="1796460" y="396789"/>
                  </a:lnTo>
                  <a:lnTo>
                    <a:pt x="1768153" y="361358"/>
                  </a:lnTo>
                  <a:lnTo>
                    <a:pt x="1738313" y="327244"/>
                  </a:lnTo>
                  <a:lnTo>
                    <a:pt x="1706993" y="294500"/>
                  </a:lnTo>
                  <a:lnTo>
                    <a:pt x="1674250" y="263181"/>
                  </a:lnTo>
                  <a:lnTo>
                    <a:pt x="1640135" y="233341"/>
                  </a:lnTo>
                  <a:lnTo>
                    <a:pt x="1604704" y="205033"/>
                  </a:lnTo>
                  <a:lnTo>
                    <a:pt x="1568011" y="178313"/>
                  </a:lnTo>
                  <a:lnTo>
                    <a:pt x="1530109" y="153234"/>
                  </a:lnTo>
                  <a:lnTo>
                    <a:pt x="1491054" y="129851"/>
                  </a:lnTo>
                  <a:lnTo>
                    <a:pt x="1450898" y="108216"/>
                  </a:lnTo>
                  <a:lnTo>
                    <a:pt x="1409696" y="88386"/>
                  </a:lnTo>
                  <a:lnTo>
                    <a:pt x="1367503" y="70413"/>
                  </a:lnTo>
                  <a:lnTo>
                    <a:pt x="1324372" y="54352"/>
                  </a:lnTo>
                  <a:lnTo>
                    <a:pt x="1280357" y="40256"/>
                  </a:lnTo>
                  <a:lnTo>
                    <a:pt x="1235513" y="28181"/>
                  </a:lnTo>
                  <a:lnTo>
                    <a:pt x="1189893" y="18180"/>
                  </a:lnTo>
                  <a:lnTo>
                    <a:pt x="1143552" y="10307"/>
                  </a:lnTo>
                  <a:lnTo>
                    <a:pt x="1096545" y="4617"/>
                  </a:lnTo>
                  <a:lnTo>
                    <a:pt x="1048924" y="1163"/>
                  </a:lnTo>
                  <a:lnTo>
                    <a:pt x="1000744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/>
            <p:cNvSpPr/>
            <p:nvPr/>
          </p:nvSpPr>
          <p:spPr>
            <a:xfrm>
              <a:off x="4371276" y="3644480"/>
              <a:ext cx="2001520" cy="2001520"/>
            </a:xfrm>
            <a:custGeom>
              <a:avLst/>
              <a:gdLst/>
              <a:ahLst/>
              <a:cxnLst/>
              <a:rect l="l" t="t" r="r" b="b"/>
              <a:pathLst>
                <a:path w="2001520" h="2001520">
                  <a:moveTo>
                    <a:pt x="0" y="1000747"/>
                  </a:moveTo>
                  <a:lnTo>
                    <a:pt x="1163" y="952567"/>
                  </a:lnTo>
                  <a:lnTo>
                    <a:pt x="4617" y="904947"/>
                  </a:lnTo>
                  <a:lnTo>
                    <a:pt x="10307" y="857939"/>
                  </a:lnTo>
                  <a:lnTo>
                    <a:pt x="18180" y="811599"/>
                  </a:lnTo>
                  <a:lnTo>
                    <a:pt x="28181" y="765979"/>
                  </a:lnTo>
                  <a:lnTo>
                    <a:pt x="40257" y="721135"/>
                  </a:lnTo>
                  <a:lnTo>
                    <a:pt x="54352" y="677121"/>
                  </a:lnTo>
                  <a:lnTo>
                    <a:pt x="70413" y="633990"/>
                  </a:lnTo>
                  <a:lnTo>
                    <a:pt x="88386" y="591796"/>
                  </a:lnTo>
                  <a:lnTo>
                    <a:pt x="108217" y="550595"/>
                  </a:lnTo>
                  <a:lnTo>
                    <a:pt x="129851" y="510439"/>
                  </a:lnTo>
                  <a:lnTo>
                    <a:pt x="153234" y="471384"/>
                  </a:lnTo>
                  <a:lnTo>
                    <a:pt x="178313" y="433482"/>
                  </a:lnTo>
                  <a:lnTo>
                    <a:pt x="205034" y="396789"/>
                  </a:lnTo>
                  <a:lnTo>
                    <a:pt x="233341" y="361358"/>
                  </a:lnTo>
                  <a:lnTo>
                    <a:pt x="263181" y="327244"/>
                  </a:lnTo>
                  <a:lnTo>
                    <a:pt x="294500" y="294500"/>
                  </a:lnTo>
                  <a:lnTo>
                    <a:pt x="327244" y="263181"/>
                  </a:lnTo>
                  <a:lnTo>
                    <a:pt x="361358" y="233341"/>
                  </a:lnTo>
                  <a:lnTo>
                    <a:pt x="396789" y="205033"/>
                  </a:lnTo>
                  <a:lnTo>
                    <a:pt x="433482" y="178313"/>
                  </a:lnTo>
                  <a:lnTo>
                    <a:pt x="471383" y="153234"/>
                  </a:lnTo>
                  <a:lnTo>
                    <a:pt x="510439" y="129851"/>
                  </a:lnTo>
                  <a:lnTo>
                    <a:pt x="550595" y="108216"/>
                  </a:lnTo>
                  <a:lnTo>
                    <a:pt x="591796" y="88386"/>
                  </a:lnTo>
                  <a:lnTo>
                    <a:pt x="633989" y="70413"/>
                  </a:lnTo>
                  <a:lnTo>
                    <a:pt x="677120" y="54352"/>
                  </a:lnTo>
                  <a:lnTo>
                    <a:pt x="721134" y="40256"/>
                  </a:lnTo>
                  <a:lnTo>
                    <a:pt x="765978" y="28181"/>
                  </a:lnTo>
                  <a:lnTo>
                    <a:pt x="811597" y="18180"/>
                  </a:lnTo>
                  <a:lnTo>
                    <a:pt x="857938" y="10307"/>
                  </a:lnTo>
                  <a:lnTo>
                    <a:pt x="904945" y="4617"/>
                  </a:lnTo>
                  <a:lnTo>
                    <a:pt x="952565" y="1163"/>
                  </a:lnTo>
                  <a:lnTo>
                    <a:pt x="1000744" y="0"/>
                  </a:lnTo>
                  <a:lnTo>
                    <a:pt x="1048924" y="1163"/>
                  </a:lnTo>
                  <a:lnTo>
                    <a:pt x="1096545" y="4617"/>
                  </a:lnTo>
                  <a:lnTo>
                    <a:pt x="1143552" y="10307"/>
                  </a:lnTo>
                  <a:lnTo>
                    <a:pt x="1189893" y="18180"/>
                  </a:lnTo>
                  <a:lnTo>
                    <a:pt x="1235513" y="28181"/>
                  </a:lnTo>
                  <a:lnTo>
                    <a:pt x="1280357" y="40256"/>
                  </a:lnTo>
                  <a:lnTo>
                    <a:pt x="1324372" y="54352"/>
                  </a:lnTo>
                  <a:lnTo>
                    <a:pt x="1367503" y="70413"/>
                  </a:lnTo>
                  <a:lnTo>
                    <a:pt x="1409696" y="88386"/>
                  </a:lnTo>
                  <a:lnTo>
                    <a:pt x="1450898" y="108216"/>
                  </a:lnTo>
                  <a:lnTo>
                    <a:pt x="1491054" y="129851"/>
                  </a:lnTo>
                  <a:lnTo>
                    <a:pt x="1530109" y="153234"/>
                  </a:lnTo>
                  <a:lnTo>
                    <a:pt x="1568011" y="178313"/>
                  </a:lnTo>
                  <a:lnTo>
                    <a:pt x="1604704" y="205033"/>
                  </a:lnTo>
                  <a:lnTo>
                    <a:pt x="1640135" y="233341"/>
                  </a:lnTo>
                  <a:lnTo>
                    <a:pt x="1674250" y="263181"/>
                  </a:lnTo>
                  <a:lnTo>
                    <a:pt x="1706993" y="294500"/>
                  </a:lnTo>
                  <a:lnTo>
                    <a:pt x="1738313" y="327244"/>
                  </a:lnTo>
                  <a:lnTo>
                    <a:pt x="1768153" y="361358"/>
                  </a:lnTo>
                  <a:lnTo>
                    <a:pt x="1796460" y="396789"/>
                  </a:lnTo>
                  <a:lnTo>
                    <a:pt x="1823180" y="433482"/>
                  </a:lnTo>
                  <a:lnTo>
                    <a:pt x="1848259" y="471384"/>
                  </a:lnTo>
                  <a:lnTo>
                    <a:pt x="1871643" y="510439"/>
                  </a:lnTo>
                  <a:lnTo>
                    <a:pt x="1893277" y="550595"/>
                  </a:lnTo>
                  <a:lnTo>
                    <a:pt x="1913108" y="591796"/>
                  </a:lnTo>
                  <a:lnTo>
                    <a:pt x="1931081" y="633990"/>
                  </a:lnTo>
                  <a:lnTo>
                    <a:pt x="1947142" y="677121"/>
                  </a:lnTo>
                  <a:lnTo>
                    <a:pt x="1961237" y="721135"/>
                  </a:lnTo>
                  <a:lnTo>
                    <a:pt x="1973312" y="765979"/>
                  </a:lnTo>
                  <a:lnTo>
                    <a:pt x="1983313" y="811599"/>
                  </a:lnTo>
                  <a:lnTo>
                    <a:pt x="1991186" y="857939"/>
                  </a:lnTo>
                  <a:lnTo>
                    <a:pt x="1996877" y="904947"/>
                  </a:lnTo>
                  <a:lnTo>
                    <a:pt x="2000331" y="952567"/>
                  </a:lnTo>
                  <a:lnTo>
                    <a:pt x="2001494" y="1000747"/>
                  </a:lnTo>
                  <a:lnTo>
                    <a:pt x="2000331" y="1048926"/>
                  </a:lnTo>
                  <a:lnTo>
                    <a:pt x="1996877" y="1096547"/>
                  </a:lnTo>
                  <a:lnTo>
                    <a:pt x="1991186" y="1143554"/>
                  </a:lnTo>
                  <a:lnTo>
                    <a:pt x="1983313" y="1189895"/>
                  </a:lnTo>
                  <a:lnTo>
                    <a:pt x="1973312" y="1235514"/>
                  </a:lnTo>
                  <a:lnTo>
                    <a:pt x="1961237" y="1280358"/>
                  </a:lnTo>
                  <a:lnTo>
                    <a:pt x="1947142" y="1324373"/>
                  </a:lnTo>
                  <a:lnTo>
                    <a:pt x="1931081" y="1367504"/>
                  </a:lnTo>
                  <a:lnTo>
                    <a:pt x="1913108" y="1409697"/>
                  </a:lnTo>
                  <a:lnTo>
                    <a:pt x="1893277" y="1450899"/>
                  </a:lnTo>
                  <a:lnTo>
                    <a:pt x="1871643" y="1491054"/>
                  </a:lnTo>
                  <a:lnTo>
                    <a:pt x="1848259" y="1530110"/>
                  </a:lnTo>
                  <a:lnTo>
                    <a:pt x="1823180" y="1568012"/>
                  </a:lnTo>
                  <a:lnTo>
                    <a:pt x="1796460" y="1604705"/>
                  </a:lnTo>
                  <a:lnTo>
                    <a:pt x="1768153" y="1640136"/>
                  </a:lnTo>
                  <a:lnTo>
                    <a:pt x="1738313" y="1674250"/>
                  </a:lnTo>
                  <a:lnTo>
                    <a:pt x="1706993" y="1706994"/>
                  </a:lnTo>
                  <a:lnTo>
                    <a:pt x="1674250" y="1738313"/>
                  </a:lnTo>
                  <a:lnTo>
                    <a:pt x="1640135" y="1768153"/>
                  </a:lnTo>
                  <a:lnTo>
                    <a:pt x="1604704" y="1796460"/>
                  </a:lnTo>
                  <a:lnTo>
                    <a:pt x="1568011" y="1823180"/>
                  </a:lnTo>
                  <a:lnTo>
                    <a:pt x="1530109" y="1848259"/>
                  </a:lnTo>
                  <a:lnTo>
                    <a:pt x="1491054" y="1871643"/>
                  </a:lnTo>
                  <a:lnTo>
                    <a:pt x="1450898" y="1893277"/>
                  </a:lnTo>
                  <a:lnTo>
                    <a:pt x="1409696" y="1913108"/>
                  </a:lnTo>
                  <a:lnTo>
                    <a:pt x="1367503" y="1931081"/>
                  </a:lnTo>
                  <a:lnTo>
                    <a:pt x="1324372" y="1947142"/>
                  </a:lnTo>
                  <a:lnTo>
                    <a:pt x="1280357" y="1961237"/>
                  </a:lnTo>
                  <a:lnTo>
                    <a:pt x="1235513" y="1973312"/>
                  </a:lnTo>
                  <a:lnTo>
                    <a:pt x="1189893" y="1983314"/>
                  </a:lnTo>
                  <a:lnTo>
                    <a:pt x="1143552" y="1991186"/>
                  </a:lnTo>
                  <a:lnTo>
                    <a:pt x="1096545" y="1996877"/>
                  </a:lnTo>
                  <a:lnTo>
                    <a:pt x="1048924" y="2000331"/>
                  </a:lnTo>
                  <a:lnTo>
                    <a:pt x="1000744" y="2001494"/>
                  </a:lnTo>
                  <a:lnTo>
                    <a:pt x="952565" y="2000331"/>
                  </a:lnTo>
                  <a:lnTo>
                    <a:pt x="904945" y="1996877"/>
                  </a:lnTo>
                  <a:lnTo>
                    <a:pt x="857938" y="1991186"/>
                  </a:lnTo>
                  <a:lnTo>
                    <a:pt x="811597" y="1983314"/>
                  </a:lnTo>
                  <a:lnTo>
                    <a:pt x="765978" y="1973312"/>
                  </a:lnTo>
                  <a:lnTo>
                    <a:pt x="721134" y="1961237"/>
                  </a:lnTo>
                  <a:lnTo>
                    <a:pt x="677120" y="1947142"/>
                  </a:lnTo>
                  <a:lnTo>
                    <a:pt x="633989" y="1931081"/>
                  </a:lnTo>
                  <a:lnTo>
                    <a:pt x="591796" y="1913108"/>
                  </a:lnTo>
                  <a:lnTo>
                    <a:pt x="550595" y="1893277"/>
                  </a:lnTo>
                  <a:lnTo>
                    <a:pt x="510439" y="1871643"/>
                  </a:lnTo>
                  <a:lnTo>
                    <a:pt x="471383" y="1848259"/>
                  </a:lnTo>
                  <a:lnTo>
                    <a:pt x="433482" y="1823180"/>
                  </a:lnTo>
                  <a:lnTo>
                    <a:pt x="396789" y="1796460"/>
                  </a:lnTo>
                  <a:lnTo>
                    <a:pt x="361358" y="1768153"/>
                  </a:lnTo>
                  <a:lnTo>
                    <a:pt x="327244" y="1738313"/>
                  </a:lnTo>
                  <a:lnTo>
                    <a:pt x="294500" y="1706994"/>
                  </a:lnTo>
                  <a:lnTo>
                    <a:pt x="263181" y="1674250"/>
                  </a:lnTo>
                  <a:lnTo>
                    <a:pt x="233341" y="1640136"/>
                  </a:lnTo>
                  <a:lnTo>
                    <a:pt x="205034" y="1604705"/>
                  </a:lnTo>
                  <a:lnTo>
                    <a:pt x="178313" y="1568012"/>
                  </a:lnTo>
                  <a:lnTo>
                    <a:pt x="153234" y="1530110"/>
                  </a:lnTo>
                  <a:lnTo>
                    <a:pt x="129851" y="1491054"/>
                  </a:lnTo>
                  <a:lnTo>
                    <a:pt x="108217" y="1450899"/>
                  </a:lnTo>
                  <a:lnTo>
                    <a:pt x="88386" y="1409697"/>
                  </a:lnTo>
                  <a:lnTo>
                    <a:pt x="70413" y="1367504"/>
                  </a:lnTo>
                  <a:lnTo>
                    <a:pt x="54352" y="1324373"/>
                  </a:lnTo>
                  <a:lnTo>
                    <a:pt x="40257" y="1280358"/>
                  </a:lnTo>
                  <a:lnTo>
                    <a:pt x="28181" y="1235514"/>
                  </a:lnTo>
                  <a:lnTo>
                    <a:pt x="18180" y="1189895"/>
                  </a:lnTo>
                  <a:lnTo>
                    <a:pt x="10307" y="1143554"/>
                  </a:lnTo>
                  <a:lnTo>
                    <a:pt x="4617" y="1096547"/>
                  </a:lnTo>
                  <a:lnTo>
                    <a:pt x="1163" y="1048926"/>
                  </a:lnTo>
                  <a:lnTo>
                    <a:pt x="0" y="1000747"/>
                  </a:lnTo>
                  <a:close/>
                </a:path>
              </a:pathLst>
            </a:custGeom>
            <a:ln w="44449">
              <a:solidFill>
                <a:srgbClr val="6E3505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1" name="object 31"/>
          <p:cNvSpPr txBox="1"/>
          <p:nvPr/>
        </p:nvSpPr>
        <p:spPr>
          <a:xfrm>
            <a:off x="4898823" y="4274654"/>
            <a:ext cx="946785" cy="708660"/>
          </a:xfrm>
          <a:prstGeom prst="rect">
            <a:avLst/>
          </a:prstGeom>
        </p:spPr>
        <p:txBody>
          <a:bodyPr wrap="square" lIns="0" tIns="40005" rIns="0" bIns="0" rtlCol="0" vert="horz">
            <a:spAutoFit/>
          </a:bodyPr>
          <a:lstStyle/>
          <a:p>
            <a:pPr algn="ctr" marL="12700" marR="5080" indent="-635">
              <a:lnSpc>
                <a:spcPts val="1730"/>
              </a:lnSpc>
              <a:spcBef>
                <a:spcPts val="315"/>
              </a:spcBef>
            </a:pPr>
            <a:r>
              <a:rPr dirty="0" sz="1600" spc="-10" b="1">
                <a:latin typeface="Arial"/>
                <a:cs typeface="Arial"/>
              </a:rPr>
              <a:t>ΟΓΚΟΣ ΣΤΕΡΕΑΣ </a:t>
            </a:r>
            <a:r>
              <a:rPr dirty="0" sz="1600" spc="-20" b="1">
                <a:latin typeface="Arial"/>
                <a:cs typeface="Arial"/>
              </a:rPr>
              <a:t>ΦΑΣΗΣ</a:t>
            </a:r>
            <a:endParaRPr sz="1600">
              <a:latin typeface="Arial"/>
              <a:cs typeface="Arial"/>
            </a:endParaRPr>
          </a:p>
        </p:txBody>
      </p:sp>
      <p:grpSp>
        <p:nvGrpSpPr>
          <p:cNvPr id="33" name="object 33"/>
          <p:cNvGrpSpPr/>
          <p:nvPr/>
        </p:nvGrpSpPr>
        <p:grpSpPr>
          <a:xfrm>
            <a:off x="6468345" y="4397400"/>
            <a:ext cx="710565" cy="253365"/>
            <a:chOff x="6468345" y="4397400"/>
            <a:chExt cx="710565" cy="253365"/>
          </a:xfrm>
        </p:grpSpPr>
        <p:sp>
          <p:nvSpPr>
            <p:cNvPr id="34" name="object 34"/>
            <p:cNvSpPr/>
            <p:nvPr/>
          </p:nvSpPr>
          <p:spPr>
            <a:xfrm>
              <a:off x="6487395" y="4416450"/>
              <a:ext cx="672465" cy="215265"/>
            </a:xfrm>
            <a:custGeom>
              <a:avLst/>
              <a:gdLst/>
              <a:ahLst/>
              <a:cxnLst/>
              <a:rect l="l" t="t" r="r" b="b"/>
              <a:pathLst>
                <a:path w="672465" h="215264">
                  <a:moveTo>
                    <a:pt x="671992" y="0"/>
                  </a:moveTo>
                  <a:lnTo>
                    <a:pt x="0" y="0"/>
                  </a:lnTo>
                  <a:lnTo>
                    <a:pt x="0" y="215061"/>
                  </a:lnTo>
                  <a:lnTo>
                    <a:pt x="671992" y="215061"/>
                  </a:lnTo>
                  <a:lnTo>
                    <a:pt x="671992" y="0"/>
                  </a:lnTo>
                  <a:close/>
                </a:path>
              </a:pathLst>
            </a:custGeom>
            <a:solidFill>
              <a:srgbClr val="F9C09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" name="object 35"/>
            <p:cNvSpPr/>
            <p:nvPr/>
          </p:nvSpPr>
          <p:spPr>
            <a:xfrm>
              <a:off x="6487395" y="4416450"/>
              <a:ext cx="672465" cy="215265"/>
            </a:xfrm>
            <a:custGeom>
              <a:avLst/>
              <a:gdLst/>
              <a:ahLst/>
              <a:cxnLst/>
              <a:rect l="l" t="t" r="r" b="b"/>
              <a:pathLst>
                <a:path w="672465" h="215264">
                  <a:moveTo>
                    <a:pt x="0" y="0"/>
                  </a:moveTo>
                  <a:lnTo>
                    <a:pt x="671992" y="0"/>
                  </a:lnTo>
                  <a:lnTo>
                    <a:pt x="671992" y="215061"/>
                  </a:lnTo>
                  <a:lnTo>
                    <a:pt x="0" y="215061"/>
                  </a:lnTo>
                  <a:lnTo>
                    <a:pt x="0" y="0"/>
                  </a:lnTo>
                  <a:close/>
                </a:path>
              </a:pathLst>
            </a:custGeom>
            <a:ln w="38099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36" name="object 36"/>
          <p:cNvGrpSpPr/>
          <p:nvPr/>
        </p:nvGrpSpPr>
        <p:grpSpPr>
          <a:xfrm>
            <a:off x="6468345" y="4720005"/>
            <a:ext cx="710565" cy="253365"/>
            <a:chOff x="6468345" y="4720005"/>
            <a:chExt cx="710565" cy="253365"/>
          </a:xfrm>
        </p:grpSpPr>
        <p:sp>
          <p:nvSpPr>
            <p:cNvPr id="37" name="object 37"/>
            <p:cNvSpPr/>
            <p:nvPr/>
          </p:nvSpPr>
          <p:spPr>
            <a:xfrm>
              <a:off x="6487395" y="4739055"/>
              <a:ext cx="672465" cy="215265"/>
            </a:xfrm>
            <a:custGeom>
              <a:avLst/>
              <a:gdLst/>
              <a:ahLst/>
              <a:cxnLst/>
              <a:rect l="l" t="t" r="r" b="b"/>
              <a:pathLst>
                <a:path w="672465" h="215264">
                  <a:moveTo>
                    <a:pt x="671992" y="0"/>
                  </a:moveTo>
                  <a:lnTo>
                    <a:pt x="0" y="0"/>
                  </a:lnTo>
                  <a:lnTo>
                    <a:pt x="0" y="215061"/>
                  </a:lnTo>
                  <a:lnTo>
                    <a:pt x="671992" y="215061"/>
                  </a:lnTo>
                  <a:lnTo>
                    <a:pt x="671992" y="0"/>
                  </a:lnTo>
                  <a:close/>
                </a:path>
              </a:pathLst>
            </a:custGeom>
            <a:solidFill>
              <a:srgbClr val="F9C09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" name="object 38"/>
            <p:cNvSpPr/>
            <p:nvPr/>
          </p:nvSpPr>
          <p:spPr>
            <a:xfrm>
              <a:off x="6487395" y="4739055"/>
              <a:ext cx="672465" cy="215265"/>
            </a:xfrm>
            <a:custGeom>
              <a:avLst/>
              <a:gdLst/>
              <a:ahLst/>
              <a:cxnLst/>
              <a:rect l="l" t="t" r="r" b="b"/>
              <a:pathLst>
                <a:path w="672465" h="215264">
                  <a:moveTo>
                    <a:pt x="0" y="0"/>
                  </a:moveTo>
                  <a:lnTo>
                    <a:pt x="671992" y="0"/>
                  </a:lnTo>
                  <a:lnTo>
                    <a:pt x="671992" y="215061"/>
                  </a:lnTo>
                  <a:lnTo>
                    <a:pt x="0" y="215061"/>
                  </a:lnTo>
                  <a:lnTo>
                    <a:pt x="0" y="0"/>
                  </a:lnTo>
                  <a:close/>
                </a:path>
              </a:pathLst>
            </a:custGeom>
            <a:ln w="38099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2" name="object 32"/>
          <p:cNvSpPr txBox="1"/>
          <p:nvPr/>
        </p:nvSpPr>
        <p:spPr>
          <a:xfrm>
            <a:off x="7734685" y="4380496"/>
            <a:ext cx="970915" cy="574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 indent="8890">
              <a:lnSpc>
                <a:spcPct val="100000"/>
              </a:lnSpc>
              <a:spcBef>
                <a:spcPts val="100"/>
              </a:spcBef>
            </a:pPr>
            <a:r>
              <a:rPr dirty="0" sz="1800" spc="-10" b="1">
                <a:latin typeface="Calibri"/>
                <a:cs typeface="Calibri"/>
              </a:rPr>
              <a:t>ΠΟΡΩΔΕΣ ΕΔΑΦΟΥΣ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0" name="object 40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60"/>
              </a:lnSpc>
            </a:pPr>
            <a:r>
              <a:rPr dirty="0" spc="-10">
                <a:solidFill>
                  <a:srgbClr val="9AC43D"/>
                </a:solidFill>
              </a:rPr>
              <a:t>IPA-ADRION00239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Π2.3.1_Προγράμματα</a:t>
            </a:r>
            <a:r>
              <a:rPr dirty="0" spc="-55"/>
              <a:t> </a:t>
            </a:r>
            <a:r>
              <a:rPr dirty="0"/>
              <a:t>ανάπτυξης</a:t>
            </a:r>
            <a:r>
              <a:rPr dirty="0" spc="-55"/>
              <a:t> </a:t>
            </a:r>
            <a:r>
              <a:rPr dirty="0"/>
              <a:t>ικανοτήτων</a:t>
            </a:r>
            <a:r>
              <a:rPr dirty="0" spc="-55"/>
              <a:t> </a:t>
            </a:r>
            <a:r>
              <a:rPr dirty="0"/>
              <a:t>και</a:t>
            </a:r>
            <a:r>
              <a:rPr dirty="0" spc="-50"/>
              <a:t> </a:t>
            </a:r>
            <a:r>
              <a:rPr dirty="0" spc="-10"/>
              <a:t>κατάρτισης</a:t>
            </a:r>
          </a:p>
        </p:txBody>
      </p:sp>
      <p:sp>
        <p:nvSpPr>
          <p:cNvPr id="2" name="object 2"/>
          <p:cNvSpPr/>
          <p:nvPr/>
        </p:nvSpPr>
        <p:spPr>
          <a:xfrm>
            <a:off x="3131845" y="548680"/>
            <a:ext cx="5977255" cy="0"/>
          </a:xfrm>
          <a:custGeom>
            <a:avLst/>
            <a:gdLst/>
            <a:ahLst/>
            <a:cxnLst/>
            <a:rect l="l" t="t" r="r" b="b"/>
            <a:pathLst>
              <a:path w="5977255" h="0">
                <a:moveTo>
                  <a:pt x="0" y="0"/>
                </a:moveTo>
                <a:lnTo>
                  <a:pt x="5976658" y="0"/>
                </a:lnTo>
              </a:path>
            </a:pathLst>
          </a:custGeom>
          <a:ln w="28575">
            <a:solidFill>
              <a:srgbClr val="30859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790417" y="1078986"/>
            <a:ext cx="5801995" cy="21824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5400">
              <a:lnSpc>
                <a:spcPct val="100000"/>
              </a:lnSpc>
              <a:spcBef>
                <a:spcPts val="100"/>
              </a:spcBef>
            </a:pPr>
            <a:r>
              <a:rPr dirty="0" sz="1800" b="1">
                <a:latin typeface="Trebuchet MS"/>
                <a:cs typeface="Trebuchet MS"/>
              </a:rPr>
              <a:t>ΧΗΜΙΚΕΣ</a:t>
            </a:r>
            <a:r>
              <a:rPr dirty="0" sz="1800" spc="-45" b="1">
                <a:latin typeface="Trebuchet MS"/>
                <a:cs typeface="Trebuchet MS"/>
              </a:rPr>
              <a:t> </a:t>
            </a:r>
            <a:r>
              <a:rPr dirty="0" sz="1800" b="1">
                <a:latin typeface="Trebuchet MS"/>
                <a:cs typeface="Trebuchet MS"/>
              </a:rPr>
              <a:t>ιδιότητες</a:t>
            </a:r>
            <a:r>
              <a:rPr dirty="0" sz="1800" spc="-40" b="1">
                <a:latin typeface="Trebuchet MS"/>
                <a:cs typeface="Trebuchet MS"/>
              </a:rPr>
              <a:t> </a:t>
            </a:r>
            <a:r>
              <a:rPr dirty="0" sz="1800" b="1">
                <a:latin typeface="Trebuchet MS"/>
                <a:cs typeface="Trebuchet MS"/>
              </a:rPr>
              <a:t>που</a:t>
            </a:r>
            <a:r>
              <a:rPr dirty="0" sz="1800" spc="-40" b="1">
                <a:latin typeface="Trebuchet MS"/>
                <a:cs typeface="Trebuchet MS"/>
              </a:rPr>
              <a:t> </a:t>
            </a:r>
            <a:r>
              <a:rPr dirty="0" sz="1800" b="1">
                <a:latin typeface="Trebuchet MS"/>
                <a:cs typeface="Trebuchet MS"/>
              </a:rPr>
              <a:t>θρέφουν</a:t>
            </a:r>
            <a:r>
              <a:rPr dirty="0" sz="1800" spc="-40" b="1">
                <a:latin typeface="Trebuchet MS"/>
                <a:cs typeface="Trebuchet MS"/>
              </a:rPr>
              <a:t> </a:t>
            </a:r>
            <a:r>
              <a:rPr dirty="0" sz="1800" b="1">
                <a:latin typeface="Trebuchet MS"/>
                <a:cs typeface="Trebuchet MS"/>
              </a:rPr>
              <a:t>τα</a:t>
            </a:r>
            <a:r>
              <a:rPr dirty="0" sz="1800" spc="-40" b="1">
                <a:latin typeface="Trebuchet MS"/>
                <a:cs typeface="Trebuchet MS"/>
              </a:rPr>
              <a:t> </a:t>
            </a:r>
            <a:r>
              <a:rPr dirty="0" sz="1800" spc="-20" b="1">
                <a:latin typeface="Trebuchet MS"/>
                <a:cs typeface="Trebuchet MS"/>
              </a:rPr>
              <a:t>φυτά</a:t>
            </a:r>
            <a:endParaRPr sz="18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850"/>
              </a:spcBef>
            </a:pPr>
            <a:endParaRPr sz="1800">
              <a:latin typeface="Trebuchet MS"/>
              <a:cs typeface="Trebuchet MS"/>
            </a:endParaRPr>
          </a:p>
          <a:p>
            <a:pPr marL="613410" indent="-340995">
              <a:lnSpc>
                <a:spcPct val="100000"/>
              </a:lnSpc>
              <a:buAutoNum type="arabicPeriod"/>
              <a:tabLst>
                <a:tab pos="613410" algn="l"/>
              </a:tabLst>
            </a:pPr>
            <a:r>
              <a:rPr dirty="0" sz="1800" b="1">
                <a:latin typeface="Trebuchet MS"/>
                <a:cs typeface="Trebuchet MS"/>
              </a:rPr>
              <a:t>Επίπεδα</a:t>
            </a:r>
            <a:r>
              <a:rPr dirty="0" sz="1800" spc="-55" b="1">
                <a:latin typeface="Trebuchet MS"/>
                <a:cs typeface="Trebuchet MS"/>
              </a:rPr>
              <a:t> </a:t>
            </a:r>
            <a:r>
              <a:rPr dirty="0" sz="1800" spc="-25" b="1">
                <a:latin typeface="Trebuchet MS"/>
                <a:cs typeface="Trebuchet MS"/>
              </a:rPr>
              <a:t>pH</a:t>
            </a:r>
            <a:endParaRPr sz="1800">
              <a:latin typeface="Trebuchet MS"/>
              <a:cs typeface="Trebuchet MS"/>
            </a:endParaRPr>
          </a:p>
          <a:p>
            <a:pPr marL="613410" indent="-340995">
              <a:lnSpc>
                <a:spcPct val="100000"/>
              </a:lnSpc>
              <a:spcBef>
                <a:spcPts val="1080"/>
              </a:spcBef>
              <a:buAutoNum type="arabicPeriod"/>
              <a:tabLst>
                <a:tab pos="613410" algn="l"/>
              </a:tabLst>
            </a:pPr>
            <a:r>
              <a:rPr dirty="0" sz="1800" spc="-10" b="1">
                <a:latin typeface="Trebuchet MS"/>
                <a:cs typeface="Trebuchet MS"/>
              </a:rPr>
              <a:t>Περιεκτικότητα</a:t>
            </a:r>
            <a:r>
              <a:rPr dirty="0" sz="1800" spc="-50" b="1">
                <a:latin typeface="Trebuchet MS"/>
                <a:cs typeface="Trebuchet MS"/>
              </a:rPr>
              <a:t> </a:t>
            </a:r>
            <a:r>
              <a:rPr dirty="0" sz="1800" b="1">
                <a:latin typeface="Trebuchet MS"/>
                <a:cs typeface="Trebuchet MS"/>
              </a:rPr>
              <a:t>σε</a:t>
            </a:r>
            <a:r>
              <a:rPr dirty="0" sz="1800" spc="-50" b="1">
                <a:latin typeface="Trebuchet MS"/>
                <a:cs typeface="Trebuchet MS"/>
              </a:rPr>
              <a:t> </a:t>
            </a:r>
            <a:r>
              <a:rPr dirty="0" sz="1800" b="1">
                <a:latin typeface="Trebuchet MS"/>
                <a:cs typeface="Trebuchet MS"/>
              </a:rPr>
              <a:t>ανθρακικό</a:t>
            </a:r>
            <a:r>
              <a:rPr dirty="0" sz="1800" spc="-50" b="1">
                <a:latin typeface="Trebuchet MS"/>
                <a:cs typeface="Trebuchet MS"/>
              </a:rPr>
              <a:t> </a:t>
            </a:r>
            <a:r>
              <a:rPr dirty="0" sz="1800" b="1">
                <a:latin typeface="Trebuchet MS"/>
                <a:cs typeface="Trebuchet MS"/>
              </a:rPr>
              <a:t>ασβέστιο</a:t>
            </a:r>
            <a:r>
              <a:rPr dirty="0" sz="1800" spc="-50" b="1">
                <a:latin typeface="Trebuchet MS"/>
                <a:cs typeface="Trebuchet MS"/>
              </a:rPr>
              <a:t> </a:t>
            </a:r>
            <a:r>
              <a:rPr dirty="0" sz="1800" b="1">
                <a:latin typeface="Trebuchet MS"/>
                <a:cs typeface="Trebuchet MS"/>
              </a:rPr>
              <a:t>(CaCO</a:t>
            </a:r>
            <a:r>
              <a:rPr dirty="0" baseline="-12077" sz="1725" b="1">
                <a:latin typeface="Trebuchet MS"/>
                <a:cs typeface="Trebuchet MS"/>
              </a:rPr>
              <a:t>3</a:t>
            </a:r>
            <a:r>
              <a:rPr dirty="0" baseline="-12077" sz="1725" spc="217" b="1">
                <a:latin typeface="Trebuchet MS"/>
                <a:cs typeface="Trebuchet MS"/>
              </a:rPr>
              <a:t> </a:t>
            </a:r>
            <a:r>
              <a:rPr dirty="0" sz="1800" spc="-50" b="1">
                <a:latin typeface="Trebuchet MS"/>
                <a:cs typeface="Trebuchet MS"/>
              </a:rPr>
              <a:t>)</a:t>
            </a:r>
            <a:endParaRPr sz="1800">
              <a:latin typeface="Trebuchet MS"/>
              <a:cs typeface="Trebuchet MS"/>
            </a:endParaRPr>
          </a:p>
          <a:p>
            <a:pPr marL="613410" indent="-340995">
              <a:lnSpc>
                <a:spcPct val="100000"/>
              </a:lnSpc>
              <a:spcBef>
                <a:spcPts val="1080"/>
              </a:spcBef>
              <a:buAutoNum type="arabicPeriod"/>
              <a:tabLst>
                <a:tab pos="613410" algn="l"/>
              </a:tabLst>
            </a:pPr>
            <a:r>
              <a:rPr dirty="0" sz="1800" b="1">
                <a:latin typeface="Trebuchet MS"/>
                <a:cs typeface="Trebuchet MS"/>
              </a:rPr>
              <a:t>Ικανότητα</a:t>
            </a:r>
            <a:r>
              <a:rPr dirty="0" sz="1800" spc="-120" b="1">
                <a:latin typeface="Trebuchet MS"/>
                <a:cs typeface="Trebuchet MS"/>
              </a:rPr>
              <a:t> </a:t>
            </a:r>
            <a:r>
              <a:rPr dirty="0" sz="1800" b="1">
                <a:latin typeface="Trebuchet MS"/>
                <a:cs typeface="Trebuchet MS"/>
              </a:rPr>
              <a:t>ανταλλαγής</a:t>
            </a:r>
            <a:r>
              <a:rPr dirty="0" sz="1800" spc="-114" b="1">
                <a:latin typeface="Trebuchet MS"/>
                <a:cs typeface="Trebuchet MS"/>
              </a:rPr>
              <a:t> </a:t>
            </a:r>
            <a:r>
              <a:rPr dirty="0" sz="1800" b="1">
                <a:latin typeface="Trebuchet MS"/>
                <a:cs typeface="Trebuchet MS"/>
              </a:rPr>
              <a:t>κατιόντων</a:t>
            </a:r>
            <a:r>
              <a:rPr dirty="0" sz="1800" spc="-120" b="1">
                <a:latin typeface="Trebuchet MS"/>
                <a:cs typeface="Trebuchet MS"/>
              </a:rPr>
              <a:t> </a:t>
            </a:r>
            <a:r>
              <a:rPr dirty="0" sz="1800" spc="-10" b="1">
                <a:latin typeface="Trebuchet MS"/>
                <a:cs typeface="Trebuchet MS"/>
              </a:rPr>
              <a:t>(CEC)</a:t>
            </a:r>
            <a:endParaRPr sz="1800">
              <a:latin typeface="Trebuchet MS"/>
              <a:cs typeface="Trebuchet MS"/>
            </a:endParaRPr>
          </a:p>
          <a:p>
            <a:pPr marL="613410" indent="-340995">
              <a:lnSpc>
                <a:spcPct val="100000"/>
              </a:lnSpc>
              <a:spcBef>
                <a:spcPts val="1080"/>
              </a:spcBef>
              <a:buAutoNum type="arabicPeriod"/>
              <a:tabLst>
                <a:tab pos="613410" algn="l"/>
              </a:tabLst>
            </a:pPr>
            <a:r>
              <a:rPr dirty="0" sz="1800" b="1">
                <a:latin typeface="Trebuchet MS"/>
                <a:cs typeface="Trebuchet MS"/>
              </a:rPr>
              <a:t>Οργανική</a:t>
            </a:r>
            <a:r>
              <a:rPr dirty="0" sz="1800" spc="-85" b="1">
                <a:latin typeface="Trebuchet MS"/>
                <a:cs typeface="Trebuchet MS"/>
              </a:rPr>
              <a:t> </a:t>
            </a:r>
            <a:r>
              <a:rPr dirty="0" sz="1800" spc="-25" b="1">
                <a:latin typeface="Trebuchet MS"/>
                <a:cs typeface="Trebuchet MS"/>
              </a:rPr>
              <a:t>Ύλη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60"/>
              </a:lnSpc>
            </a:pPr>
            <a:r>
              <a:rPr dirty="0" spc="-10">
                <a:solidFill>
                  <a:srgbClr val="9AC43D"/>
                </a:solidFill>
              </a:rPr>
              <a:t>IPA-ADRION00239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Π2.3.1_Προγράμματα</a:t>
            </a:r>
            <a:r>
              <a:rPr dirty="0" spc="-55"/>
              <a:t> </a:t>
            </a:r>
            <a:r>
              <a:rPr dirty="0"/>
              <a:t>ανάπτυξης</a:t>
            </a:r>
            <a:r>
              <a:rPr dirty="0" spc="-55"/>
              <a:t> </a:t>
            </a:r>
            <a:r>
              <a:rPr dirty="0"/>
              <a:t>ικανοτήτων</a:t>
            </a:r>
            <a:r>
              <a:rPr dirty="0" spc="-55"/>
              <a:t> </a:t>
            </a:r>
            <a:r>
              <a:rPr dirty="0"/>
              <a:t>και</a:t>
            </a:r>
            <a:r>
              <a:rPr dirty="0" spc="-50"/>
              <a:t> </a:t>
            </a:r>
            <a:r>
              <a:rPr dirty="0" spc="-10"/>
              <a:t>κατάρτισης</a:t>
            </a:r>
          </a:p>
        </p:txBody>
      </p:sp>
      <p:sp>
        <p:nvSpPr>
          <p:cNvPr id="2" name="object 2"/>
          <p:cNvSpPr/>
          <p:nvPr/>
        </p:nvSpPr>
        <p:spPr>
          <a:xfrm>
            <a:off x="3131845" y="548680"/>
            <a:ext cx="5977255" cy="0"/>
          </a:xfrm>
          <a:custGeom>
            <a:avLst/>
            <a:gdLst/>
            <a:ahLst/>
            <a:cxnLst/>
            <a:rect l="l" t="t" r="r" b="b"/>
            <a:pathLst>
              <a:path w="5977255" h="0">
                <a:moveTo>
                  <a:pt x="0" y="0"/>
                </a:moveTo>
                <a:lnTo>
                  <a:pt x="5976658" y="0"/>
                </a:lnTo>
              </a:path>
            </a:pathLst>
          </a:custGeom>
          <a:ln w="28575">
            <a:solidFill>
              <a:srgbClr val="30859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19621" y="573091"/>
            <a:ext cx="1405255" cy="513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u="sng" sz="1600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Αντίδραση</a:t>
            </a:r>
            <a:r>
              <a:rPr dirty="0" u="sng" sz="1600" spc="-45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600" spc="-25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του</a:t>
            </a:r>
            <a:r>
              <a:rPr dirty="0" sz="1600" spc="-25" b="1">
                <a:latin typeface="Trebuchet MS"/>
                <a:cs typeface="Trebuchet MS"/>
              </a:rPr>
              <a:t> </a:t>
            </a:r>
            <a:r>
              <a:rPr dirty="0" u="sng" sz="1600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εδάφους</a:t>
            </a:r>
            <a:r>
              <a:rPr dirty="0" u="sng" sz="1600" spc="-5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600" spc="-20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(pH)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891218" y="708440"/>
            <a:ext cx="6184900" cy="831215"/>
          </a:xfrm>
          <a:prstGeom prst="rect">
            <a:avLst/>
          </a:prstGeom>
          <a:ln w="12699">
            <a:solidFill>
              <a:srgbClr val="FF0000"/>
            </a:solidFill>
          </a:ln>
        </p:spPr>
        <p:txBody>
          <a:bodyPr wrap="square" lIns="0" tIns="32384" rIns="0" bIns="0" rtlCol="0" vert="horz">
            <a:spAutoFit/>
          </a:bodyPr>
          <a:lstStyle/>
          <a:p>
            <a:pPr algn="just" marL="90805" marR="261620">
              <a:lnSpc>
                <a:spcPct val="100000"/>
              </a:lnSpc>
              <a:spcBef>
                <a:spcPts val="254"/>
              </a:spcBef>
            </a:pPr>
            <a:r>
              <a:rPr dirty="0" sz="1600" spc="85" b="1" i="1">
                <a:latin typeface="Arial"/>
                <a:cs typeface="Arial"/>
              </a:rPr>
              <a:t>o</a:t>
            </a:r>
            <a:r>
              <a:rPr dirty="0" sz="1600" spc="-40" b="1" i="1">
                <a:latin typeface="Arial"/>
                <a:cs typeface="Arial"/>
              </a:rPr>
              <a:t> </a:t>
            </a:r>
            <a:r>
              <a:rPr dirty="0" sz="1600" spc="-140" b="1" i="1">
                <a:latin typeface="Arial"/>
                <a:cs typeface="Arial"/>
              </a:rPr>
              <a:t>απλούστερος</a:t>
            </a:r>
            <a:r>
              <a:rPr dirty="0" sz="1600" spc="35" b="1" i="1">
                <a:latin typeface="Arial"/>
                <a:cs typeface="Arial"/>
              </a:rPr>
              <a:t> </a:t>
            </a:r>
            <a:r>
              <a:rPr dirty="0" sz="1600" spc="-85" b="1" i="1">
                <a:latin typeface="Arial"/>
                <a:cs typeface="Arial"/>
              </a:rPr>
              <a:t>και</a:t>
            </a:r>
            <a:r>
              <a:rPr dirty="0" sz="1600" spc="35" b="1" i="1">
                <a:latin typeface="Arial"/>
                <a:cs typeface="Arial"/>
              </a:rPr>
              <a:t> </a:t>
            </a:r>
            <a:r>
              <a:rPr dirty="0" sz="1600" spc="-180" b="1" i="1">
                <a:latin typeface="Arial"/>
                <a:cs typeface="Arial"/>
              </a:rPr>
              <a:t>πιο</a:t>
            </a:r>
            <a:r>
              <a:rPr dirty="0" sz="1600" spc="70" b="1" i="1">
                <a:latin typeface="Arial"/>
                <a:cs typeface="Arial"/>
              </a:rPr>
              <a:t> </a:t>
            </a:r>
            <a:r>
              <a:rPr dirty="0" sz="1600" spc="-145" b="1" i="1">
                <a:latin typeface="Arial"/>
                <a:cs typeface="Arial"/>
              </a:rPr>
              <a:t>άμεσος</a:t>
            </a:r>
            <a:r>
              <a:rPr dirty="0" sz="1600" spc="35" b="1" i="1">
                <a:latin typeface="Arial"/>
                <a:cs typeface="Arial"/>
              </a:rPr>
              <a:t> </a:t>
            </a:r>
            <a:r>
              <a:rPr dirty="0" sz="1600" spc="-170" b="1" i="1">
                <a:latin typeface="Arial"/>
                <a:cs typeface="Arial"/>
              </a:rPr>
              <a:t>τρόπος</a:t>
            </a:r>
            <a:r>
              <a:rPr dirty="0" sz="1600" spc="60" b="1" i="1">
                <a:latin typeface="Arial"/>
                <a:cs typeface="Arial"/>
              </a:rPr>
              <a:t> </a:t>
            </a:r>
            <a:r>
              <a:rPr dirty="0" sz="1600" spc="-90" b="1" i="1">
                <a:latin typeface="Arial"/>
                <a:cs typeface="Arial"/>
              </a:rPr>
              <a:t>για</a:t>
            </a:r>
            <a:r>
              <a:rPr dirty="0" sz="1600" spc="35" b="1" i="1">
                <a:latin typeface="Arial"/>
                <a:cs typeface="Arial"/>
              </a:rPr>
              <a:t> </a:t>
            </a:r>
            <a:r>
              <a:rPr dirty="0" sz="1600" spc="-170" b="1" i="1">
                <a:latin typeface="Arial"/>
                <a:cs typeface="Arial"/>
              </a:rPr>
              <a:t>να</a:t>
            </a:r>
            <a:r>
              <a:rPr dirty="0" sz="1600" spc="55" b="1" i="1">
                <a:latin typeface="Arial"/>
                <a:cs typeface="Arial"/>
              </a:rPr>
              <a:t> </a:t>
            </a:r>
            <a:r>
              <a:rPr dirty="0" sz="1600" spc="-130" b="1" i="1">
                <a:latin typeface="Arial"/>
                <a:cs typeface="Arial"/>
              </a:rPr>
              <a:t>αποκτήσουμε</a:t>
            </a:r>
            <a:r>
              <a:rPr dirty="0" sz="1600" spc="35" b="1" i="1">
                <a:latin typeface="Arial"/>
                <a:cs typeface="Arial"/>
              </a:rPr>
              <a:t> </a:t>
            </a:r>
            <a:r>
              <a:rPr dirty="0" sz="1600" spc="-10" b="1" i="1">
                <a:latin typeface="Arial"/>
                <a:cs typeface="Arial"/>
              </a:rPr>
              <a:t>αρχικές </a:t>
            </a:r>
            <a:r>
              <a:rPr dirty="0" sz="1600" spc="-130" b="1" i="1">
                <a:latin typeface="Arial"/>
                <a:cs typeface="Arial"/>
              </a:rPr>
              <a:t>πληροφορίες</a:t>
            </a:r>
            <a:r>
              <a:rPr dirty="0" sz="1600" spc="15" b="1" i="1">
                <a:latin typeface="Arial"/>
                <a:cs typeface="Arial"/>
              </a:rPr>
              <a:t> </a:t>
            </a:r>
            <a:r>
              <a:rPr dirty="0" sz="1600" spc="-110" b="1" i="1">
                <a:latin typeface="Arial"/>
                <a:cs typeface="Arial"/>
              </a:rPr>
              <a:t>σχετικά</a:t>
            </a:r>
            <a:r>
              <a:rPr dirty="0" sz="1600" spc="20" b="1" i="1">
                <a:latin typeface="Arial"/>
                <a:cs typeface="Arial"/>
              </a:rPr>
              <a:t> </a:t>
            </a:r>
            <a:r>
              <a:rPr dirty="0" sz="1600" spc="-80" b="1" i="1">
                <a:latin typeface="Arial"/>
                <a:cs typeface="Arial"/>
              </a:rPr>
              <a:t>με</a:t>
            </a:r>
            <a:r>
              <a:rPr dirty="0" sz="1600" spc="20" b="1" i="1">
                <a:latin typeface="Arial"/>
                <a:cs typeface="Arial"/>
              </a:rPr>
              <a:t> </a:t>
            </a:r>
            <a:r>
              <a:rPr dirty="0" sz="1600" spc="-60" b="1" i="1">
                <a:latin typeface="Arial"/>
                <a:cs typeface="Arial"/>
              </a:rPr>
              <a:t>τα</a:t>
            </a:r>
            <a:r>
              <a:rPr dirty="0" sz="1600" spc="20" b="1" i="1">
                <a:latin typeface="Arial"/>
                <a:cs typeface="Arial"/>
              </a:rPr>
              <a:t> </a:t>
            </a:r>
            <a:r>
              <a:rPr dirty="0" sz="1600" spc="-120" b="1" i="1">
                <a:latin typeface="Arial"/>
                <a:cs typeface="Arial"/>
              </a:rPr>
              <a:t>χημικά</a:t>
            </a:r>
            <a:r>
              <a:rPr dirty="0" sz="1600" spc="15" b="1" i="1">
                <a:latin typeface="Arial"/>
                <a:cs typeface="Arial"/>
              </a:rPr>
              <a:t> </a:t>
            </a:r>
            <a:r>
              <a:rPr dirty="0" sz="1600" spc="-110" b="1" i="1">
                <a:latin typeface="Arial"/>
                <a:cs typeface="Arial"/>
              </a:rPr>
              <a:t>χαρακτηριστικά</a:t>
            </a:r>
            <a:r>
              <a:rPr dirty="0" sz="1600" spc="20" b="1" i="1">
                <a:latin typeface="Arial"/>
                <a:cs typeface="Arial"/>
              </a:rPr>
              <a:t> </a:t>
            </a:r>
            <a:r>
              <a:rPr dirty="0" sz="1600" spc="-110" b="1" i="1">
                <a:latin typeface="Arial"/>
                <a:cs typeface="Arial"/>
              </a:rPr>
              <a:t>του</a:t>
            </a:r>
            <a:r>
              <a:rPr dirty="0" sz="1600" spc="20" b="1" i="1">
                <a:latin typeface="Arial"/>
                <a:cs typeface="Arial"/>
              </a:rPr>
              <a:t> </a:t>
            </a:r>
            <a:r>
              <a:rPr dirty="0" sz="1600" spc="-110" b="1" i="1">
                <a:latin typeface="Arial"/>
                <a:cs typeface="Arial"/>
              </a:rPr>
              <a:t>εδάφους</a:t>
            </a:r>
            <a:r>
              <a:rPr dirty="0" sz="1600" spc="20" b="1" i="1">
                <a:latin typeface="Arial"/>
                <a:cs typeface="Arial"/>
              </a:rPr>
              <a:t> </a:t>
            </a:r>
            <a:r>
              <a:rPr dirty="0" sz="1600" spc="-25" b="1" i="1">
                <a:latin typeface="Arial"/>
                <a:cs typeface="Arial"/>
              </a:rPr>
              <a:t>και </a:t>
            </a:r>
            <a:r>
              <a:rPr dirty="0" sz="1600" spc="-105" b="1" i="1">
                <a:latin typeface="Arial"/>
                <a:cs typeface="Arial"/>
              </a:rPr>
              <a:t>την</a:t>
            </a:r>
            <a:r>
              <a:rPr dirty="0" sz="1600" spc="-55" b="1" i="1">
                <a:latin typeface="Arial"/>
                <a:cs typeface="Arial"/>
              </a:rPr>
              <a:t> </a:t>
            </a:r>
            <a:r>
              <a:rPr dirty="0" sz="1600" spc="-90" b="1" i="1">
                <a:latin typeface="Arial"/>
                <a:cs typeface="Arial"/>
              </a:rPr>
              <a:t>καταλληλότητά</a:t>
            </a:r>
            <a:r>
              <a:rPr dirty="0" sz="1600" spc="-55" b="1" i="1">
                <a:latin typeface="Arial"/>
                <a:cs typeface="Arial"/>
              </a:rPr>
              <a:t> </a:t>
            </a:r>
            <a:r>
              <a:rPr dirty="0" sz="1600" spc="-90" b="1" i="1">
                <a:latin typeface="Arial"/>
                <a:cs typeface="Arial"/>
              </a:rPr>
              <a:t>του</a:t>
            </a:r>
            <a:r>
              <a:rPr dirty="0" sz="1600" spc="-55" b="1" i="1">
                <a:latin typeface="Arial"/>
                <a:cs typeface="Arial"/>
              </a:rPr>
              <a:t> </a:t>
            </a:r>
            <a:r>
              <a:rPr dirty="0" sz="1600" spc="-75" b="1" i="1">
                <a:latin typeface="Arial"/>
                <a:cs typeface="Arial"/>
              </a:rPr>
              <a:t>για</a:t>
            </a:r>
            <a:r>
              <a:rPr dirty="0" sz="1600" spc="-55" b="1" i="1">
                <a:latin typeface="Arial"/>
                <a:cs typeface="Arial"/>
              </a:rPr>
              <a:t> </a:t>
            </a:r>
            <a:r>
              <a:rPr dirty="0" sz="1600" spc="-105" b="1" i="1">
                <a:latin typeface="Arial"/>
                <a:cs typeface="Arial"/>
              </a:rPr>
              <a:t>την</a:t>
            </a:r>
            <a:r>
              <a:rPr dirty="0" sz="1600" spc="-50" b="1" i="1">
                <a:latin typeface="Arial"/>
                <a:cs typeface="Arial"/>
              </a:rPr>
              <a:t> </a:t>
            </a:r>
            <a:r>
              <a:rPr dirty="0" sz="1600" spc="-80" b="1" i="1">
                <a:latin typeface="Arial"/>
                <a:cs typeface="Arial"/>
              </a:rPr>
              <a:t>καλλιέργεια</a:t>
            </a:r>
            <a:r>
              <a:rPr dirty="0" sz="1600" spc="-55" b="1" i="1">
                <a:latin typeface="Arial"/>
                <a:cs typeface="Arial"/>
              </a:rPr>
              <a:t> </a:t>
            </a:r>
            <a:r>
              <a:rPr dirty="0" sz="1600" spc="-120" b="1" i="1">
                <a:latin typeface="Arial"/>
                <a:cs typeface="Arial"/>
              </a:rPr>
              <a:t>ορισμένων</a:t>
            </a:r>
            <a:r>
              <a:rPr dirty="0" sz="1600" spc="-55" b="1" i="1">
                <a:latin typeface="Arial"/>
                <a:cs typeface="Arial"/>
              </a:rPr>
              <a:t> </a:t>
            </a:r>
            <a:r>
              <a:rPr dirty="0" sz="1600" spc="-10" b="1" i="1">
                <a:latin typeface="Arial"/>
                <a:cs typeface="Arial"/>
              </a:rPr>
              <a:t>φυτών</a:t>
            </a:r>
            <a:endParaRPr sz="16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90086" y="1557337"/>
            <a:ext cx="7668259" cy="7569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875030" marR="5080" indent="-862965">
              <a:lnSpc>
                <a:spcPct val="150000"/>
              </a:lnSpc>
              <a:spcBef>
                <a:spcPts val="100"/>
              </a:spcBef>
            </a:pPr>
            <a:r>
              <a:rPr dirty="0" u="sng" sz="1600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Η</a:t>
            </a:r>
            <a:r>
              <a:rPr dirty="0" u="sng" sz="1600" spc="-30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600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αντίδραση</a:t>
            </a:r>
            <a:r>
              <a:rPr dirty="0" u="sng" sz="1600" spc="-30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600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του</a:t>
            </a:r>
            <a:r>
              <a:rPr dirty="0" u="sng" sz="1600" spc="-30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600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εδάφους</a:t>
            </a:r>
            <a:r>
              <a:rPr dirty="0" u="sng" sz="1600" spc="-30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600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(του</a:t>
            </a:r>
            <a:r>
              <a:rPr dirty="0" u="sng" sz="1600" spc="-30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600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εδαφικού</a:t>
            </a:r>
            <a:r>
              <a:rPr dirty="0" u="sng" sz="1600" spc="-25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600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διαλύματος)</a:t>
            </a:r>
            <a:r>
              <a:rPr dirty="0" u="sng" sz="1600" spc="-30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600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εκφράζει</a:t>
            </a:r>
            <a:r>
              <a:rPr dirty="0" u="sng" sz="1600" spc="-30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600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τη</a:t>
            </a:r>
            <a:r>
              <a:rPr dirty="0" u="sng" sz="1600" spc="-30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600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σχέση</a:t>
            </a:r>
            <a:r>
              <a:rPr dirty="0" u="sng" sz="1600" spc="-30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600" spc="-10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μεταξύ</a:t>
            </a:r>
            <a:r>
              <a:rPr dirty="0" sz="1600" spc="-10" b="1">
                <a:latin typeface="Trebuchet MS"/>
                <a:cs typeface="Trebuchet MS"/>
              </a:rPr>
              <a:t> </a:t>
            </a:r>
            <a:r>
              <a:rPr dirty="0" u="sng" sz="1600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των</a:t>
            </a:r>
            <a:r>
              <a:rPr dirty="0" u="sng" sz="1600" spc="-20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600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ιόντων</a:t>
            </a:r>
            <a:r>
              <a:rPr dirty="0" u="sng" sz="1600" spc="-20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600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υδρογόνου</a:t>
            </a:r>
            <a:r>
              <a:rPr dirty="0" u="sng" sz="1600" spc="-15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600" spc="65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(H</a:t>
            </a:r>
            <a:r>
              <a:rPr dirty="0" u="sng" sz="1600" spc="65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⁺</a:t>
            </a:r>
            <a:r>
              <a:rPr dirty="0" u="sng" sz="1600" spc="65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)</a:t>
            </a:r>
            <a:r>
              <a:rPr dirty="0" u="sng" sz="1600" spc="-20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600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και</a:t>
            </a:r>
            <a:r>
              <a:rPr dirty="0" u="sng" sz="1600" spc="-20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600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των</a:t>
            </a:r>
            <a:r>
              <a:rPr dirty="0" u="sng" sz="1600" spc="-15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600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ιόντων</a:t>
            </a:r>
            <a:r>
              <a:rPr dirty="0" u="sng" sz="1600" spc="-20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600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υδροξειδίου</a:t>
            </a:r>
            <a:r>
              <a:rPr dirty="0" u="sng" sz="1600" spc="-20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600" spc="-10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(OH</a:t>
            </a:r>
            <a:r>
              <a:rPr dirty="0" u="sng" sz="1600" spc="-1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⁻</a:t>
            </a:r>
            <a:r>
              <a:rPr dirty="0" u="sng" sz="1600" spc="-10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)</a:t>
            </a:r>
            <a:endParaRPr sz="1600">
              <a:latin typeface="Trebuchet MS"/>
              <a:cs typeface="Trebuchet MS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07975" y="2397505"/>
            <a:ext cx="6489788" cy="3366579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7026998" y="5614949"/>
            <a:ext cx="172910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>
                <a:latin typeface="Calibri"/>
                <a:cs typeface="Calibri"/>
              </a:rPr>
              <a:t>Πηγή</a:t>
            </a:r>
            <a:r>
              <a:rPr dirty="0" sz="900" spc="-15">
                <a:latin typeface="Calibri"/>
                <a:cs typeface="Calibri"/>
              </a:rPr>
              <a:t> </a:t>
            </a:r>
            <a:r>
              <a:rPr dirty="0" sz="900" spc="-10">
                <a:latin typeface="Calibri"/>
                <a:cs typeface="Calibri"/>
              </a:rPr>
              <a:t>εικόνας:</a:t>
            </a:r>
            <a:r>
              <a:rPr dirty="0" sz="900" spc="-20">
                <a:latin typeface="Calibri"/>
                <a:cs typeface="Calibri"/>
              </a:rPr>
              <a:t> </a:t>
            </a:r>
            <a:r>
              <a:rPr dirty="0" u="sng" sz="90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3"/>
              </a:rPr>
              <a:t>What</a:t>
            </a:r>
            <a:r>
              <a:rPr dirty="0" u="sng" sz="900" spc="-15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3"/>
              </a:rPr>
              <a:t> </a:t>
            </a:r>
            <a:r>
              <a:rPr dirty="0" u="sng" sz="90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3"/>
              </a:rPr>
              <a:t>is</a:t>
            </a:r>
            <a:r>
              <a:rPr dirty="0" u="sng" sz="900" spc="-15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3"/>
              </a:rPr>
              <a:t> </a:t>
            </a:r>
            <a:r>
              <a:rPr dirty="0" u="sng" sz="90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3"/>
              </a:rPr>
              <a:t>an</a:t>
            </a:r>
            <a:r>
              <a:rPr dirty="0" u="sng" sz="900" spc="-15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3"/>
              </a:rPr>
              <a:t> </a:t>
            </a:r>
            <a:r>
              <a:rPr dirty="0" u="sng" sz="90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3"/>
              </a:rPr>
              <a:t>acidic</a:t>
            </a:r>
            <a:r>
              <a:rPr dirty="0" u="sng" sz="900" spc="-15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3"/>
              </a:rPr>
              <a:t> </a:t>
            </a:r>
            <a:r>
              <a:rPr dirty="0" u="sng" sz="900" spc="-1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3"/>
              </a:rPr>
              <a:t>soil?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60"/>
              </a:lnSpc>
            </a:pPr>
            <a:r>
              <a:rPr dirty="0" spc="-10">
                <a:solidFill>
                  <a:srgbClr val="9AC43D"/>
                </a:solidFill>
              </a:rPr>
              <a:t>IPA-ADRION00239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Π2.3.1_Προγράμματα</a:t>
            </a:r>
            <a:r>
              <a:rPr dirty="0" spc="-55"/>
              <a:t> </a:t>
            </a:r>
            <a:r>
              <a:rPr dirty="0"/>
              <a:t>ανάπτυξης</a:t>
            </a:r>
            <a:r>
              <a:rPr dirty="0" spc="-55"/>
              <a:t> </a:t>
            </a:r>
            <a:r>
              <a:rPr dirty="0"/>
              <a:t>ικανοτήτων</a:t>
            </a:r>
            <a:r>
              <a:rPr dirty="0" spc="-55"/>
              <a:t> </a:t>
            </a:r>
            <a:r>
              <a:rPr dirty="0"/>
              <a:t>και</a:t>
            </a:r>
            <a:r>
              <a:rPr dirty="0" spc="-50"/>
              <a:t> </a:t>
            </a:r>
            <a:r>
              <a:rPr dirty="0" spc="-10"/>
              <a:t>κατάρτισης</a:t>
            </a:r>
          </a:p>
        </p:txBody>
      </p:sp>
      <p:sp>
        <p:nvSpPr>
          <p:cNvPr id="2" name="object 2"/>
          <p:cNvSpPr/>
          <p:nvPr/>
        </p:nvSpPr>
        <p:spPr>
          <a:xfrm>
            <a:off x="3131845" y="548680"/>
            <a:ext cx="5977255" cy="0"/>
          </a:xfrm>
          <a:custGeom>
            <a:avLst/>
            <a:gdLst/>
            <a:ahLst/>
            <a:cxnLst/>
            <a:rect l="l" t="t" r="r" b="b"/>
            <a:pathLst>
              <a:path w="5977255" h="0">
                <a:moveTo>
                  <a:pt x="0" y="0"/>
                </a:moveTo>
                <a:lnTo>
                  <a:pt x="5976658" y="0"/>
                </a:lnTo>
              </a:path>
            </a:pathLst>
          </a:custGeom>
          <a:ln w="28575">
            <a:solidFill>
              <a:srgbClr val="30859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186244" y="1693888"/>
            <a:ext cx="2974975" cy="35458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50000"/>
              </a:lnSpc>
              <a:spcBef>
                <a:spcPts val="100"/>
              </a:spcBef>
            </a:pPr>
            <a:r>
              <a:rPr dirty="0" sz="1400">
                <a:latin typeface="Trebuchet MS"/>
                <a:cs typeface="Trebuchet MS"/>
              </a:rPr>
              <a:t>Η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αντίδραση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του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εδάφους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 spc="-10">
                <a:latin typeface="Trebuchet MS"/>
                <a:cs typeface="Trebuchet MS"/>
              </a:rPr>
              <a:t>επηρεάζει </a:t>
            </a:r>
            <a:r>
              <a:rPr dirty="0" sz="1400">
                <a:latin typeface="Trebuchet MS"/>
                <a:cs typeface="Trebuchet MS"/>
              </a:rPr>
              <a:t>σημαντικά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πολλές</a:t>
            </a:r>
            <a:r>
              <a:rPr dirty="0" sz="1400" spc="-1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ιδιότητες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 spc="-25">
                <a:latin typeface="Trebuchet MS"/>
                <a:cs typeface="Trebuchet MS"/>
              </a:rPr>
              <a:t>του </a:t>
            </a:r>
            <a:r>
              <a:rPr dirty="0" sz="1400">
                <a:latin typeface="Trebuchet MS"/>
                <a:cs typeface="Trebuchet MS"/>
              </a:rPr>
              <a:t>εδάφους,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αλλά</a:t>
            </a:r>
            <a:r>
              <a:rPr dirty="0" sz="1400" spc="-1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πάνω</a:t>
            </a:r>
            <a:r>
              <a:rPr dirty="0" sz="1400" spc="-1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απ’</a:t>
            </a:r>
            <a:r>
              <a:rPr dirty="0" sz="1400" spc="-1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όλα</a:t>
            </a:r>
            <a:r>
              <a:rPr dirty="0" sz="1400" spc="-10">
                <a:latin typeface="Trebuchet MS"/>
                <a:cs typeface="Trebuchet MS"/>
              </a:rPr>
              <a:t> πρέπει </a:t>
            </a:r>
            <a:r>
              <a:rPr dirty="0" sz="1400">
                <a:latin typeface="Trebuchet MS"/>
                <a:cs typeface="Trebuchet MS"/>
              </a:rPr>
              <a:t>να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τονιστεί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η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επίδρασή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της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 spc="-25">
                <a:latin typeface="Trebuchet MS"/>
                <a:cs typeface="Trebuchet MS"/>
              </a:rPr>
              <a:t>στη </a:t>
            </a:r>
            <a:r>
              <a:rPr dirty="0" sz="1400">
                <a:latin typeface="Trebuchet MS"/>
                <a:cs typeface="Trebuchet MS"/>
              </a:rPr>
              <a:t>διαλυτότητα</a:t>
            </a:r>
            <a:r>
              <a:rPr dirty="0" sz="1400" spc="-1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και</a:t>
            </a:r>
            <a:r>
              <a:rPr dirty="0" sz="1400" spc="-1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στην</a:t>
            </a:r>
            <a:r>
              <a:rPr dirty="0" sz="1400" spc="-10">
                <a:latin typeface="Trebuchet MS"/>
                <a:cs typeface="Trebuchet MS"/>
              </a:rPr>
              <a:t> απορρόφηση </a:t>
            </a:r>
            <a:r>
              <a:rPr dirty="0" sz="1400">
                <a:latin typeface="Trebuchet MS"/>
                <a:cs typeface="Trebuchet MS"/>
              </a:rPr>
              <a:t>των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θρεπτικών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στοιχείων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από</a:t>
            </a:r>
            <a:r>
              <a:rPr dirty="0" sz="1400" spc="-10">
                <a:latin typeface="Trebuchet MS"/>
                <a:cs typeface="Trebuchet MS"/>
              </a:rPr>
              <a:t> </a:t>
            </a:r>
            <a:r>
              <a:rPr dirty="0" sz="1400" spc="-25">
                <a:latin typeface="Trebuchet MS"/>
                <a:cs typeface="Trebuchet MS"/>
              </a:rPr>
              <a:t>τα </a:t>
            </a:r>
            <a:r>
              <a:rPr dirty="0" sz="1400" spc="-10">
                <a:latin typeface="Trebuchet MS"/>
                <a:cs typeface="Trebuchet MS"/>
              </a:rPr>
              <a:t>φυτά.</a:t>
            </a:r>
            <a:endParaRPr sz="1400">
              <a:latin typeface="Trebuchet MS"/>
              <a:cs typeface="Trebuchet MS"/>
            </a:endParaRPr>
          </a:p>
          <a:p>
            <a:pPr marL="12700" marR="62230">
              <a:lnSpc>
                <a:spcPct val="150000"/>
              </a:lnSpc>
            </a:pPr>
            <a:r>
              <a:rPr dirty="0" sz="1400">
                <a:latin typeface="Trebuchet MS"/>
                <a:cs typeface="Trebuchet MS"/>
              </a:rPr>
              <a:t>Οι</a:t>
            </a:r>
            <a:r>
              <a:rPr dirty="0" sz="1400" spc="-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μεταβολές του</a:t>
            </a:r>
            <a:r>
              <a:rPr dirty="0" sz="1400" spc="-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pH του</a:t>
            </a:r>
            <a:r>
              <a:rPr dirty="0" sz="1400" spc="-5">
                <a:latin typeface="Trebuchet MS"/>
                <a:cs typeface="Trebuchet MS"/>
              </a:rPr>
              <a:t> </a:t>
            </a:r>
            <a:r>
              <a:rPr dirty="0" sz="1400" spc="-10">
                <a:latin typeface="Trebuchet MS"/>
                <a:cs typeface="Trebuchet MS"/>
              </a:rPr>
              <a:t>εδάφους </a:t>
            </a:r>
            <a:r>
              <a:rPr dirty="0" sz="1400">
                <a:latin typeface="Trebuchet MS"/>
                <a:cs typeface="Trebuchet MS"/>
              </a:rPr>
              <a:t>μειώνουν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τη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διαλυτότητα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 spc="-10">
                <a:latin typeface="Trebuchet MS"/>
                <a:cs typeface="Trebuchet MS"/>
              </a:rPr>
              <a:t>ορισμένων </a:t>
            </a:r>
            <a:r>
              <a:rPr dirty="0" sz="1400">
                <a:latin typeface="Trebuchet MS"/>
                <a:cs typeface="Trebuchet MS"/>
              </a:rPr>
              <a:t>στοιχείων,</a:t>
            </a:r>
            <a:r>
              <a:rPr dirty="0" sz="1400" spc="-3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ενώ</a:t>
            </a:r>
            <a:r>
              <a:rPr dirty="0" sz="1400" spc="-3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αυξάνουν</a:t>
            </a:r>
            <a:r>
              <a:rPr dirty="0" sz="1400" spc="-35">
                <a:latin typeface="Trebuchet MS"/>
                <a:cs typeface="Trebuchet MS"/>
              </a:rPr>
              <a:t> </a:t>
            </a:r>
            <a:r>
              <a:rPr dirty="0" sz="1400" spc="-25">
                <a:latin typeface="Trebuchet MS"/>
                <a:cs typeface="Trebuchet MS"/>
              </a:rPr>
              <a:t>τη </a:t>
            </a:r>
            <a:r>
              <a:rPr dirty="0" sz="1400">
                <a:latin typeface="Trebuchet MS"/>
                <a:cs typeface="Trebuchet MS"/>
              </a:rPr>
              <a:t>διαλυτότητα</a:t>
            </a:r>
            <a:r>
              <a:rPr dirty="0" sz="1400" spc="-10">
                <a:latin typeface="Trebuchet MS"/>
                <a:cs typeface="Trebuchet MS"/>
              </a:rPr>
              <a:t> άλλων.</a:t>
            </a:r>
            <a:endParaRPr sz="1400">
              <a:latin typeface="Trebuchet MS"/>
              <a:cs typeface="Trebuchet MS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47859" y="1052736"/>
            <a:ext cx="5617502" cy="4224959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4657051" y="5388609"/>
            <a:ext cx="340931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>
                <a:latin typeface="Trebuchet MS"/>
                <a:cs typeface="Trebuchet MS"/>
              </a:rPr>
              <a:t>Πηγή</a:t>
            </a:r>
            <a:r>
              <a:rPr dirty="0" sz="900" spc="-30">
                <a:latin typeface="Trebuchet MS"/>
                <a:cs typeface="Trebuchet MS"/>
              </a:rPr>
              <a:t> </a:t>
            </a:r>
            <a:r>
              <a:rPr dirty="0" sz="900">
                <a:latin typeface="Trebuchet MS"/>
                <a:cs typeface="Trebuchet MS"/>
              </a:rPr>
              <a:t>εικόνας:</a:t>
            </a:r>
            <a:r>
              <a:rPr dirty="0" sz="900" spc="-25">
                <a:latin typeface="Trebuchet MS"/>
                <a:cs typeface="Trebuchet MS"/>
              </a:rPr>
              <a:t> </a:t>
            </a:r>
            <a:r>
              <a:rPr dirty="0" u="sng" sz="90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Soil</a:t>
            </a:r>
            <a:r>
              <a:rPr dirty="0" u="sng" sz="900" spc="-25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 </a:t>
            </a:r>
            <a:r>
              <a:rPr dirty="0" u="sng" sz="90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pH</a:t>
            </a:r>
            <a:r>
              <a:rPr dirty="0" u="sng" sz="900" spc="-3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 </a:t>
            </a:r>
            <a:r>
              <a:rPr dirty="0" u="sng" sz="90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Effects</a:t>
            </a:r>
            <a:r>
              <a:rPr dirty="0" u="sng" sz="900" spc="-25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 </a:t>
            </a:r>
            <a:r>
              <a:rPr dirty="0" u="sng" sz="900" spc="-1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Potassium</a:t>
            </a:r>
            <a:r>
              <a:rPr dirty="0" u="sng" sz="900" spc="-25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 </a:t>
            </a:r>
            <a:r>
              <a:rPr dirty="0" u="sng" sz="90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and</a:t>
            </a:r>
            <a:r>
              <a:rPr dirty="0" u="sng" sz="900" spc="-3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 </a:t>
            </a:r>
            <a:r>
              <a:rPr dirty="0" u="sng" sz="90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Phosphorus</a:t>
            </a:r>
            <a:r>
              <a:rPr dirty="0" u="sng" sz="900" spc="-25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 </a:t>
            </a:r>
            <a:r>
              <a:rPr dirty="0" u="sng" sz="900" spc="-1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Fertilizer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60"/>
              </a:lnSpc>
            </a:pPr>
            <a:r>
              <a:rPr dirty="0" spc="-10">
                <a:solidFill>
                  <a:srgbClr val="9AC43D"/>
                </a:solidFill>
              </a:rPr>
              <a:t>IPA-ADRION00239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Π2.3.1_Προγράμματα</a:t>
            </a:r>
            <a:r>
              <a:rPr dirty="0" spc="-55"/>
              <a:t> </a:t>
            </a:r>
            <a:r>
              <a:rPr dirty="0"/>
              <a:t>ανάπτυξης</a:t>
            </a:r>
            <a:r>
              <a:rPr dirty="0" spc="-55"/>
              <a:t> </a:t>
            </a:r>
            <a:r>
              <a:rPr dirty="0"/>
              <a:t>ικανοτήτων</a:t>
            </a:r>
            <a:r>
              <a:rPr dirty="0" spc="-55"/>
              <a:t> </a:t>
            </a:r>
            <a:r>
              <a:rPr dirty="0"/>
              <a:t>και</a:t>
            </a:r>
            <a:r>
              <a:rPr dirty="0" spc="-50"/>
              <a:t> </a:t>
            </a:r>
            <a:r>
              <a:rPr dirty="0" spc="-10"/>
              <a:t>κατάρτισης</a:t>
            </a:r>
          </a:p>
        </p:txBody>
      </p:sp>
      <p:sp>
        <p:nvSpPr>
          <p:cNvPr id="2" name="object 2"/>
          <p:cNvSpPr/>
          <p:nvPr/>
        </p:nvSpPr>
        <p:spPr>
          <a:xfrm>
            <a:off x="3131845" y="548680"/>
            <a:ext cx="5977255" cy="0"/>
          </a:xfrm>
          <a:custGeom>
            <a:avLst/>
            <a:gdLst/>
            <a:ahLst/>
            <a:cxnLst/>
            <a:rect l="l" t="t" r="r" b="b"/>
            <a:pathLst>
              <a:path w="5977255" h="0">
                <a:moveTo>
                  <a:pt x="0" y="0"/>
                </a:moveTo>
                <a:lnTo>
                  <a:pt x="5976658" y="0"/>
                </a:lnTo>
              </a:path>
            </a:pathLst>
          </a:custGeom>
          <a:ln w="28575">
            <a:solidFill>
              <a:srgbClr val="30859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360559" y="889286"/>
            <a:ext cx="8285480" cy="4439920"/>
          </a:xfrm>
          <a:prstGeom prst="rect">
            <a:avLst/>
          </a:prstGeom>
        </p:spPr>
        <p:txBody>
          <a:bodyPr wrap="square" lIns="0" tIns="13779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85"/>
              </a:spcBef>
            </a:pPr>
            <a:r>
              <a:rPr dirty="0" sz="1600" b="1">
                <a:latin typeface="Trebuchet MS"/>
                <a:cs typeface="Trebuchet MS"/>
              </a:rPr>
              <a:t>Ανθρακικό</a:t>
            </a:r>
            <a:r>
              <a:rPr dirty="0" sz="1600" spc="-10" b="1">
                <a:latin typeface="Trebuchet MS"/>
                <a:cs typeface="Trebuchet MS"/>
              </a:rPr>
              <a:t> </a:t>
            </a:r>
            <a:r>
              <a:rPr dirty="0" sz="1600" b="1">
                <a:latin typeface="Trebuchet MS"/>
                <a:cs typeface="Trebuchet MS"/>
              </a:rPr>
              <a:t>ασβέστιο</a:t>
            </a:r>
            <a:r>
              <a:rPr dirty="0" sz="1600" spc="-5" b="1">
                <a:latin typeface="Trebuchet MS"/>
                <a:cs typeface="Trebuchet MS"/>
              </a:rPr>
              <a:t> </a:t>
            </a:r>
            <a:r>
              <a:rPr dirty="0" sz="1600" b="1">
                <a:latin typeface="Trebuchet MS"/>
                <a:cs typeface="Trebuchet MS"/>
              </a:rPr>
              <a:t>(CaCO₃)</a:t>
            </a:r>
            <a:r>
              <a:rPr dirty="0" sz="1600" spc="-5" b="1">
                <a:latin typeface="Trebuchet MS"/>
                <a:cs typeface="Trebuchet MS"/>
              </a:rPr>
              <a:t> </a:t>
            </a:r>
            <a:r>
              <a:rPr dirty="0" sz="1600" b="1">
                <a:latin typeface="Trebuchet MS"/>
                <a:cs typeface="Trebuchet MS"/>
              </a:rPr>
              <a:t>–</a:t>
            </a:r>
            <a:r>
              <a:rPr dirty="0" sz="1600" spc="-5" b="1">
                <a:latin typeface="Trebuchet MS"/>
                <a:cs typeface="Trebuchet MS"/>
              </a:rPr>
              <a:t> </a:t>
            </a:r>
            <a:r>
              <a:rPr dirty="0" sz="1600" b="1">
                <a:latin typeface="Trebuchet MS"/>
                <a:cs typeface="Trebuchet MS"/>
              </a:rPr>
              <a:t>ένα</a:t>
            </a:r>
            <a:r>
              <a:rPr dirty="0" sz="1600" spc="-10" b="1">
                <a:latin typeface="Trebuchet MS"/>
                <a:cs typeface="Trebuchet MS"/>
              </a:rPr>
              <a:t> </a:t>
            </a:r>
            <a:r>
              <a:rPr dirty="0" sz="1600" b="1">
                <a:latin typeface="Trebuchet MS"/>
                <a:cs typeface="Trebuchet MS"/>
              </a:rPr>
              <a:t>βασικό</a:t>
            </a:r>
            <a:r>
              <a:rPr dirty="0" sz="1600" spc="-5" b="1">
                <a:latin typeface="Trebuchet MS"/>
                <a:cs typeface="Trebuchet MS"/>
              </a:rPr>
              <a:t> </a:t>
            </a:r>
            <a:r>
              <a:rPr dirty="0" sz="1600" spc="-20" b="1">
                <a:latin typeface="Trebuchet MS"/>
                <a:cs typeface="Trebuchet MS"/>
              </a:rPr>
              <a:t>άλας</a:t>
            </a:r>
            <a:endParaRPr sz="16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990"/>
              </a:spcBef>
            </a:pPr>
            <a:r>
              <a:rPr dirty="0" sz="1600" spc="-10">
                <a:latin typeface="Trebuchet MS"/>
                <a:cs typeface="Trebuchet MS"/>
              </a:rPr>
              <a:t>Επηρεάζει:</a:t>
            </a:r>
            <a:endParaRPr sz="1600">
              <a:latin typeface="Trebuchet MS"/>
              <a:cs typeface="Trebuchet MS"/>
            </a:endParaRPr>
          </a:p>
          <a:p>
            <a:pPr marL="297815" indent="-285115">
              <a:lnSpc>
                <a:spcPct val="100000"/>
              </a:lnSpc>
              <a:spcBef>
                <a:spcPts val="960"/>
              </a:spcBef>
              <a:buFont typeface="Segoe UI Symbol"/>
              <a:buChar char="✓"/>
              <a:tabLst>
                <a:tab pos="297815" algn="l"/>
              </a:tabLst>
            </a:pPr>
            <a:r>
              <a:rPr dirty="0" sz="1600">
                <a:latin typeface="Trebuchet MS"/>
                <a:cs typeface="Trebuchet MS"/>
              </a:rPr>
              <a:t>Το</a:t>
            </a:r>
            <a:r>
              <a:rPr dirty="0" sz="1600" spc="-5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pH</a:t>
            </a:r>
            <a:r>
              <a:rPr dirty="0" sz="1600" spc="-4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του</a:t>
            </a:r>
            <a:r>
              <a:rPr dirty="0" sz="1600" spc="-4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εδάφους</a:t>
            </a:r>
            <a:r>
              <a:rPr dirty="0" sz="1600" spc="-4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(εξουδετέρωση,</a:t>
            </a:r>
            <a:r>
              <a:rPr dirty="0" sz="1600" spc="-4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υδρόλυση,</a:t>
            </a:r>
            <a:r>
              <a:rPr dirty="0" sz="1600" spc="-4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ηλεκτρική</a:t>
            </a:r>
            <a:r>
              <a:rPr dirty="0" sz="1600" spc="-45">
                <a:latin typeface="Trebuchet MS"/>
                <a:cs typeface="Trebuchet MS"/>
              </a:rPr>
              <a:t> </a:t>
            </a:r>
            <a:r>
              <a:rPr dirty="0" sz="1600" spc="-10">
                <a:latin typeface="Trebuchet MS"/>
                <a:cs typeface="Trebuchet MS"/>
              </a:rPr>
              <a:t>αγωγιμότητα):</a:t>
            </a:r>
            <a:endParaRPr sz="1600">
              <a:latin typeface="Trebuchet MS"/>
              <a:cs typeface="Trebuchet MS"/>
            </a:endParaRPr>
          </a:p>
          <a:p>
            <a:pPr marL="298450" marR="146050" indent="-285750">
              <a:lnSpc>
                <a:spcPct val="150000"/>
              </a:lnSpc>
              <a:buFont typeface="Segoe UI Symbol"/>
              <a:buChar char="✓"/>
              <a:tabLst>
                <a:tab pos="298450" algn="l"/>
              </a:tabLst>
            </a:pPr>
            <a:r>
              <a:rPr dirty="0" sz="1600">
                <a:latin typeface="Trebuchet MS"/>
                <a:cs typeface="Trebuchet MS"/>
              </a:rPr>
              <a:t>Την</a:t>
            </a:r>
            <a:r>
              <a:rPr dirty="0" sz="1600" spc="-3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επιλογή</a:t>
            </a:r>
            <a:r>
              <a:rPr dirty="0" sz="1600" spc="-3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και</a:t>
            </a:r>
            <a:r>
              <a:rPr dirty="0" sz="1600" spc="-3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χρήση</a:t>
            </a:r>
            <a:r>
              <a:rPr dirty="0" sz="1600" spc="-3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των</a:t>
            </a:r>
            <a:r>
              <a:rPr dirty="0" sz="1600" spc="-3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λιπασμάτων,</a:t>
            </a:r>
            <a:r>
              <a:rPr dirty="0" sz="1600" spc="-3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καθώς</a:t>
            </a:r>
            <a:r>
              <a:rPr dirty="0" sz="1600" spc="-3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και</a:t>
            </a:r>
            <a:r>
              <a:rPr dirty="0" sz="1600" spc="-3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την</a:t>
            </a:r>
            <a:r>
              <a:rPr dirty="0" sz="1600" spc="-30">
                <a:latin typeface="Trebuchet MS"/>
                <a:cs typeface="Trebuchet MS"/>
              </a:rPr>
              <a:t> </a:t>
            </a:r>
            <a:r>
              <a:rPr dirty="0" sz="1600" spc="-10">
                <a:latin typeface="Trebuchet MS"/>
                <a:cs typeface="Trebuchet MS"/>
              </a:rPr>
              <a:t>αποτελεσματικότητά</a:t>
            </a:r>
            <a:r>
              <a:rPr dirty="0" sz="1600" spc="-2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τους</a:t>
            </a:r>
            <a:r>
              <a:rPr dirty="0" sz="1600" spc="-30">
                <a:latin typeface="Trebuchet MS"/>
                <a:cs typeface="Trebuchet MS"/>
              </a:rPr>
              <a:t> </a:t>
            </a:r>
            <a:r>
              <a:rPr dirty="0" sz="1600" spc="-25">
                <a:latin typeface="Trebuchet MS"/>
                <a:cs typeface="Trebuchet MS"/>
              </a:rPr>
              <a:t>στο </a:t>
            </a:r>
            <a:r>
              <a:rPr dirty="0" sz="1600" spc="-10">
                <a:latin typeface="Trebuchet MS"/>
                <a:cs typeface="Trebuchet MS"/>
              </a:rPr>
              <a:t>έδαφος:</a:t>
            </a:r>
            <a:endParaRPr sz="1600">
              <a:latin typeface="Trebuchet MS"/>
              <a:cs typeface="Trebuchet MS"/>
            </a:endParaRPr>
          </a:p>
          <a:p>
            <a:pPr marL="298450" marR="5080" indent="-285750">
              <a:lnSpc>
                <a:spcPct val="150000"/>
              </a:lnSpc>
              <a:buFont typeface="Segoe UI Symbol"/>
              <a:buChar char="✓"/>
              <a:tabLst>
                <a:tab pos="298450" algn="l"/>
              </a:tabLst>
            </a:pPr>
            <a:r>
              <a:rPr dirty="0" sz="1600">
                <a:latin typeface="Trebuchet MS"/>
                <a:cs typeface="Trebuchet MS"/>
              </a:rPr>
              <a:t>Τη</a:t>
            </a:r>
            <a:r>
              <a:rPr dirty="0" sz="1600" spc="-5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διαθεσιμότητα</a:t>
            </a:r>
            <a:r>
              <a:rPr dirty="0" sz="1600" spc="-4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του</a:t>
            </a:r>
            <a:r>
              <a:rPr dirty="0" sz="1600" spc="-4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φωσφόρου</a:t>
            </a:r>
            <a:r>
              <a:rPr dirty="0" sz="1600" spc="-4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και</a:t>
            </a:r>
            <a:r>
              <a:rPr dirty="0" sz="1600" spc="-4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ορισμένων</a:t>
            </a:r>
            <a:r>
              <a:rPr dirty="0" sz="1600" spc="-4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μικροθρεπτικών</a:t>
            </a:r>
            <a:r>
              <a:rPr dirty="0" sz="1600" spc="-4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στοιχείων</a:t>
            </a:r>
            <a:r>
              <a:rPr dirty="0" sz="1600" spc="-4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(B,</a:t>
            </a:r>
            <a:r>
              <a:rPr dirty="0" sz="1600" spc="-4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Fe,</a:t>
            </a:r>
            <a:r>
              <a:rPr dirty="0" sz="1600" spc="-45">
                <a:latin typeface="Trebuchet MS"/>
                <a:cs typeface="Trebuchet MS"/>
              </a:rPr>
              <a:t> </a:t>
            </a:r>
            <a:r>
              <a:rPr dirty="0" sz="1600" spc="-20">
                <a:latin typeface="Trebuchet MS"/>
                <a:cs typeface="Trebuchet MS"/>
              </a:rPr>
              <a:t>Zn), </a:t>
            </a:r>
            <a:r>
              <a:rPr dirty="0" sz="1600">
                <a:latin typeface="Trebuchet MS"/>
                <a:cs typeface="Trebuchet MS"/>
              </a:rPr>
              <a:t>λόγω</a:t>
            </a:r>
            <a:r>
              <a:rPr dirty="0" sz="1600" spc="-5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του</a:t>
            </a:r>
            <a:r>
              <a:rPr dirty="0" sz="1600" spc="-5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σχηματισμού</a:t>
            </a:r>
            <a:r>
              <a:rPr dirty="0" sz="1600" spc="-4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αδιάλυτων</a:t>
            </a:r>
            <a:r>
              <a:rPr dirty="0" sz="1600" spc="-5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ενώσεων</a:t>
            </a:r>
            <a:r>
              <a:rPr dirty="0" sz="1600" spc="-4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στο</a:t>
            </a:r>
            <a:r>
              <a:rPr dirty="0" sz="1600" spc="-50">
                <a:latin typeface="Trebuchet MS"/>
                <a:cs typeface="Trebuchet MS"/>
              </a:rPr>
              <a:t> </a:t>
            </a:r>
            <a:r>
              <a:rPr dirty="0" sz="1600" spc="-10">
                <a:latin typeface="Trebuchet MS"/>
                <a:cs typeface="Trebuchet MS"/>
              </a:rPr>
              <a:t>έδαφος.</a:t>
            </a:r>
            <a:endParaRPr sz="1600">
              <a:latin typeface="Trebuchet MS"/>
              <a:cs typeface="Trebuchet MS"/>
            </a:endParaRPr>
          </a:p>
          <a:p>
            <a:pPr marL="589915">
              <a:lnSpc>
                <a:spcPct val="100000"/>
              </a:lnSpc>
              <a:spcBef>
                <a:spcPts val="1105"/>
              </a:spcBef>
            </a:pPr>
            <a:r>
              <a:rPr dirty="0" sz="1600" b="1">
                <a:latin typeface="Trebuchet MS"/>
                <a:cs typeface="Trebuchet MS"/>
              </a:rPr>
              <a:t>Ικανότητα</a:t>
            </a:r>
            <a:r>
              <a:rPr dirty="0" sz="1600" spc="-70" b="1">
                <a:latin typeface="Trebuchet MS"/>
                <a:cs typeface="Trebuchet MS"/>
              </a:rPr>
              <a:t> </a:t>
            </a:r>
            <a:r>
              <a:rPr dirty="0" sz="1600" b="1">
                <a:latin typeface="Trebuchet MS"/>
                <a:cs typeface="Trebuchet MS"/>
              </a:rPr>
              <a:t>ανταλλαγής</a:t>
            </a:r>
            <a:r>
              <a:rPr dirty="0" sz="1600" spc="-65" b="1">
                <a:latin typeface="Trebuchet MS"/>
                <a:cs typeface="Trebuchet MS"/>
              </a:rPr>
              <a:t> </a:t>
            </a:r>
            <a:r>
              <a:rPr dirty="0" sz="1600" b="1">
                <a:latin typeface="Trebuchet MS"/>
                <a:cs typeface="Trebuchet MS"/>
              </a:rPr>
              <a:t>κατιόντων</a:t>
            </a:r>
            <a:r>
              <a:rPr dirty="0" sz="1600" spc="-70" b="1">
                <a:latin typeface="Trebuchet MS"/>
                <a:cs typeface="Trebuchet MS"/>
              </a:rPr>
              <a:t> </a:t>
            </a:r>
            <a:r>
              <a:rPr dirty="0" sz="1600" spc="-10" b="1">
                <a:latin typeface="Trebuchet MS"/>
                <a:cs typeface="Trebuchet MS"/>
              </a:rPr>
              <a:t>(CEC)</a:t>
            </a:r>
            <a:endParaRPr sz="1600">
              <a:latin typeface="Trebuchet MS"/>
              <a:cs typeface="Trebuchet MS"/>
            </a:endParaRPr>
          </a:p>
          <a:p>
            <a:pPr marL="589915" marR="554355">
              <a:lnSpc>
                <a:spcPct val="150000"/>
              </a:lnSpc>
            </a:pPr>
            <a:r>
              <a:rPr dirty="0" sz="1600">
                <a:latin typeface="Trebuchet MS"/>
                <a:cs typeface="Trebuchet MS"/>
              </a:rPr>
              <a:t>Είναι</a:t>
            </a:r>
            <a:r>
              <a:rPr dirty="0" sz="1600" spc="-5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ένα</a:t>
            </a:r>
            <a:r>
              <a:rPr dirty="0" sz="1600" spc="-5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μετρήσιμο</a:t>
            </a:r>
            <a:r>
              <a:rPr dirty="0" sz="1600" spc="-5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μέγεθος</a:t>
            </a:r>
            <a:r>
              <a:rPr dirty="0" sz="1600" spc="-5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της</a:t>
            </a:r>
            <a:r>
              <a:rPr dirty="0" sz="1600" spc="-5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ικανότητας</a:t>
            </a:r>
            <a:r>
              <a:rPr dirty="0" sz="1600" spc="-5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του</a:t>
            </a:r>
            <a:r>
              <a:rPr dirty="0" sz="1600" spc="-5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εδάφους</a:t>
            </a:r>
            <a:r>
              <a:rPr dirty="0" sz="1600" spc="-5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να</a:t>
            </a:r>
            <a:r>
              <a:rPr dirty="0" sz="1600" spc="-5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συγκρατεί</a:t>
            </a:r>
            <a:r>
              <a:rPr dirty="0" sz="1600" spc="-50">
                <a:latin typeface="Trebuchet MS"/>
                <a:cs typeface="Trebuchet MS"/>
              </a:rPr>
              <a:t> </a:t>
            </a:r>
            <a:r>
              <a:rPr dirty="0" sz="1600" spc="-10">
                <a:latin typeface="Trebuchet MS"/>
                <a:cs typeface="Trebuchet MS"/>
              </a:rPr>
              <a:t>θετικά </a:t>
            </a:r>
            <a:r>
              <a:rPr dirty="0" sz="1600">
                <a:latin typeface="Trebuchet MS"/>
                <a:cs typeface="Trebuchet MS"/>
              </a:rPr>
              <a:t>φορτισμένα</a:t>
            </a:r>
            <a:r>
              <a:rPr dirty="0" sz="1600" spc="-5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ιόντα</a:t>
            </a:r>
            <a:r>
              <a:rPr dirty="0" sz="1600" spc="-4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(κατιόντα),</a:t>
            </a:r>
            <a:r>
              <a:rPr dirty="0" sz="1600" spc="-4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όπως</a:t>
            </a:r>
            <a:r>
              <a:rPr dirty="0" sz="1600" spc="-5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το</a:t>
            </a:r>
            <a:r>
              <a:rPr dirty="0" sz="1600" spc="-4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ασβέστιο,</a:t>
            </a:r>
            <a:r>
              <a:rPr dirty="0" sz="1600" spc="-4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το</a:t>
            </a:r>
            <a:r>
              <a:rPr dirty="0" sz="1600" spc="-4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μαγνήσιο</a:t>
            </a:r>
            <a:r>
              <a:rPr dirty="0" sz="1600" spc="-5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και</a:t>
            </a:r>
            <a:r>
              <a:rPr dirty="0" sz="1600" spc="-4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το</a:t>
            </a:r>
            <a:r>
              <a:rPr dirty="0" sz="1600" spc="-4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κάλιο.</a:t>
            </a:r>
            <a:r>
              <a:rPr dirty="0" sz="1600" spc="-50">
                <a:latin typeface="Trebuchet MS"/>
                <a:cs typeface="Trebuchet MS"/>
              </a:rPr>
              <a:t> </a:t>
            </a:r>
            <a:r>
              <a:rPr dirty="0" sz="1600" spc="-25">
                <a:latin typeface="Trebuchet MS"/>
                <a:cs typeface="Trebuchet MS"/>
              </a:rPr>
              <a:t>Τα </a:t>
            </a:r>
            <a:r>
              <a:rPr dirty="0" sz="1600">
                <a:latin typeface="Trebuchet MS"/>
                <a:cs typeface="Trebuchet MS"/>
              </a:rPr>
              <a:t>εδάφη</a:t>
            </a:r>
            <a:r>
              <a:rPr dirty="0" sz="1600" spc="-4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με</a:t>
            </a:r>
            <a:r>
              <a:rPr dirty="0" sz="1600" spc="-4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υψηλή</a:t>
            </a:r>
            <a:r>
              <a:rPr dirty="0" sz="1600" spc="-4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CEC</a:t>
            </a:r>
            <a:r>
              <a:rPr dirty="0" sz="1600" spc="-4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έχουν</a:t>
            </a:r>
            <a:r>
              <a:rPr dirty="0" sz="1600" spc="-4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μεγαλύτερη</a:t>
            </a:r>
            <a:r>
              <a:rPr dirty="0" sz="1600" spc="-4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ικανότητα</a:t>
            </a:r>
            <a:r>
              <a:rPr dirty="0" sz="1600" spc="-4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να</a:t>
            </a:r>
            <a:r>
              <a:rPr dirty="0" sz="1600" spc="-4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συγκρατούν</a:t>
            </a:r>
            <a:r>
              <a:rPr dirty="0" sz="1600" spc="-45">
                <a:latin typeface="Trebuchet MS"/>
                <a:cs typeface="Trebuchet MS"/>
              </a:rPr>
              <a:t> </a:t>
            </a:r>
            <a:r>
              <a:rPr dirty="0" sz="1600" spc="-10">
                <a:latin typeface="Trebuchet MS"/>
                <a:cs typeface="Trebuchet MS"/>
              </a:rPr>
              <a:t>θρεπτικά </a:t>
            </a:r>
            <a:r>
              <a:rPr dirty="0" sz="1600">
                <a:latin typeface="Trebuchet MS"/>
                <a:cs typeface="Trebuchet MS"/>
              </a:rPr>
              <a:t>στοιχεία</a:t>
            </a:r>
            <a:r>
              <a:rPr dirty="0" sz="1600" spc="-3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και</a:t>
            </a:r>
            <a:r>
              <a:rPr dirty="0" sz="1600" spc="-3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να</a:t>
            </a:r>
            <a:r>
              <a:rPr dirty="0" sz="1600" spc="-35">
                <a:latin typeface="Trebuchet MS"/>
                <a:cs typeface="Trebuchet MS"/>
              </a:rPr>
              <a:t> </a:t>
            </a:r>
            <a:r>
              <a:rPr dirty="0" sz="1600" spc="-10">
                <a:latin typeface="Trebuchet MS"/>
                <a:cs typeface="Trebuchet MS"/>
              </a:rPr>
              <a:t>αντιστέκονται</a:t>
            </a:r>
            <a:r>
              <a:rPr dirty="0" sz="1600" spc="-3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στις</a:t>
            </a:r>
            <a:r>
              <a:rPr dirty="0" sz="1600" spc="-3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μεταβολές</a:t>
            </a:r>
            <a:r>
              <a:rPr dirty="0" sz="1600" spc="-3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του</a:t>
            </a:r>
            <a:r>
              <a:rPr dirty="0" sz="1600" spc="-35">
                <a:latin typeface="Trebuchet MS"/>
                <a:cs typeface="Trebuchet MS"/>
              </a:rPr>
              <a:t> </a:t>
            </a:r>
            <a:r>
              <a:rPr dirty="0" sz="1600" spc="-25">
                <a:latin typeface="Trebuchet MS"/>
                <a:cs typeface="Trebuchet MS"/>
              </a:rPr>
              <a:t>pH.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60"/>
              </a:lnSpc>
            </a:pPr>
            <a:r>
              <a:rPr dirty="0" spc="-10">
                <a:solidFill>
                  <a:srgbClr val="9AC43D"/>
                </a:solidFill>
              </a:rPr>
              <a:t>IPA-ADRION00239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Π2.3.1_Προγράμματα</a:t>
            </a:r>
            <a:r>
              <a:rPr dirty="0" spc="-55"/>
              <a:t> </a:t>
            </a:r>
            <a:r>
              <a:rPr dirty="0"/>
              <a:t>ανάπτυξης</a:t>
            </a:r>
            <a:r>
              <a:rPr dirty="0" spc="-55"/>
              <a:t> </a:t>
            </a:r>
            <a:r>
              <a:rPr dirty="0"/>
              <a:t>ικανοτήτων</a:t>
            </a:r>
            <a:r>
              <a:rPr dirty="0" spc="-55"/>
              <a:t> </a:t>
            </a:r>
            <a:r>
              <a:rPr dirty="0"/>
              <a:t>και</a:t>
            </a:r>
            <a:r>
              <a:rPr dirty="0" spc="-50"/>
              <a:t> </a:t>
            </a:r>
            <a:r>
              <a:rPr dirty="0" spc="-10"/>
              <a:t>κατάρτισης</a:t>
            </a:r>
          </a:p>
        </p:txBody>
      </p:sp>
      <p:sp>
        <p:nvSpPr>
          <p:cNvPr id="2" name="object 2"/>
          <p:cNvSpPr/>
          <p:nvPr/>
        </p:nvSpPr>
        <p:spPr>
          <a:xfrm>
            <a:off x="3131845" y="548680"/>
            <a:ext cx="5977255" cy="0"/>
          </a:xfrm>
          <a:custGeom>
            <a:avLst/>
            <a:gdLst/>
            <a:ahLst/>
            <a:cxnLst/>
            <a:rect l="l" t="t" r="r" b="b"/>
            <a:pathLst>
              <a:path w="5977255" h="0">
                <a:moveTo>
                  <a:pt x="0" y="0"/>
                </a:moveTo>
                <a:lnTo>
                  <a:pt x="5976658" y="0"/>
                </a:lnTo>
              </a:path>
            </a:pathLst>
          </a:custGeom>
          <a:ln w="28575">
            <a:solidFill>
              <a:srgbClr val="30859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402267" y="855101"/>
            <a:ext cx="612521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u="sng" sz="180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Οργανική</a:t>
            </a:r>
            <a:r>
              <a:rPr dirty="0" u="sng" sz="1800" spc="-25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180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ουσία:</a:t>
            </a:r>
            <a:r>
              <a:rPr dirty="0" u="sng" sz="1800" spc="-2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180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η</a:t>
            </a:r>
            <a:r>
              <a:rPr dirty="0" u="sng" sz="1800" spc="-25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180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βάση</a:t>
            </a:r>
            <a:r>
              <a:rPr dirty="0" u="sng" sz="1800" spc="-2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180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της</a:t>
            </a:r>
            <a:r>
              <a:rPr dirty="0" u="sng" sz="1800" spc="-2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180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φυσικής</a:t>
            </a:r>
            <a:r>
              <a:rPr dirty="0" u="sng" sz="1800" spc="-25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180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γονιμότητας</a:t>
            </a:r>
            <a:r>
              <a:rPr dirty="0" u="sng" sz="1800" spc="-2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180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του</a:t>
            </a:r>
            <a:r>
              <a:rPr dirty="0" u="sng" sz="1800" spc="-25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dirty="0" u="sng" sz="1800" spc="-10" b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εδάφους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20770" y="2181949"/>
            <a:ext cx="2961640" cy="14884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96545" marR="624205" indent="-284480">
              <a:lnSpc>
                <a:spcPct val="150000"/>
              </a:lnSpc>
              <a:spcBef>
                <a:spcPts val="100"/>
              </a:spcBef>
              <a:buFont typeface="Segoe UI Symbol"/>
              <a:buChar char="❖"/>
              <a:tabLst>
                <a:tab pos="297815" algn="l"/>
              </a:tabLst>
            </a:pPr>
            <a:r>
              <a:rPr dirty="0" sz="1600">
                <a:latin typeface="Trebuchet MS"/>
                <a:cs typeface="Trebuchet MS"/>
              </a:rPr>
              <a:t>Προέλευση</a:t>
            </a:r>
            <a:r>
              <a:rPr dirty="0" sz="1600" spc="-3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–</a:t>
            </a:r>
            <a:r>
              <a:rPr dirty="0" sz="1600" spc="-25">
                <a:latin typeface="Trebuchet MS"/>
                <a:cs typeface="Trebuchet MS"/>
              </a:rPr>
              <a:t> </a:t>
            </a:r>
            <a:r>
              <a:rPr dirty="0" sz="1600" spc="-10">
                <a:latin typeface="Trebuchet MS"/>
                <a:cs typeface="Trebuchet MS"/>
              </a:rPr>
              <a:t>οργανικά 	υπολείμματα</a:t>
            </a:r>
            <a:endParaRPr sz="16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buFont typeface="Segoe UI Symbol"/>
              <a:buChar char="❖"/>
            </a:pPr>
            <a:endParaRPr sz="16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20"/>
              </a:spcBef>
              <a:buFont typeface="Segoe UI Symbol"/>
              <a:buChar char="❖"/>
            </a:pPr>
            <a:endParaRPr sz="1600">
              <a:latin typeface="Trebuchet MS"/>
              <a:cs typeface="Trebuchet MS"/>
            </a:endParaRPr>
          </a:p>
          <a:p>
            <a:pPr marL="297180" indent="-284480">
              <a:lnSpc>
                <a:spcPct val="100000"/>
              </a:lnSpc>
              <a:spcBef>
                <a:spcPts val="5"/>
              </a:spcBef>
              <a:buFont typeface="Segoe UI Symbol"/>
              <a:buChar char="❖"/>
              <a:tabLst>
                <a:tab pos="297180" algn="l"/>
              </a:tabLst>
            </a:pPr>
            <a:r>
              <a:rPr dirty="0" sz="1600">
                <a:latin typeface="Trebuchet MS"/>
                <a:cs typeface="Trebuchet MS"/>
              </a:rPr>
              <a:t>Διαδικασία</a:t>
            </a:r>
            <a:r>
              <a:rPr dirty="0" sz="1600" spc="-105">
                <a:latin typeface="Trebuchet MS"/>
                <a:cs typeface="Trebuchet MS"/>
              </a:rPr>
              <a:t> </a:t>
            </a:r>
            <a:r>
              <a:rPr dirty="0" sz="1600" spc="-10">
                <a:latin typeface="Trebuchet MS"/>
                <a:cs typeface="Trebuchet MS"/>
              </a:rPr>
              <a:t>ανοργανοποίησης</a:t>
            </a:r>
            <a:endParaRPr sz="1600">
              <a:latin typeface="Trebuchet MS"/>
              <a:cs typeface="Trebuchet MS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425358" y="1355432"/>
            <a:ext cx="8651875" cy="5452745"/>
            <a:chOff x="425358" y="1355432"/>
            <a:chExt cx="8651875" cy="5452745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122231" y="1355432"/>
              <a:ext cx="5954928" cy="5452313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425358" y="5062537"/>
              <a:ext cx="6969125" cy="369570"/>
            </a:xfrm>
            <a:custGeom>
              <a:avLst/>
              <a:gdLst/>
              <a:ahLst/>
              <a:cxnLst/>
              <a:rect l="l" t="t" r="r" b="b"/>
              <a:pathLst>
                <a:path w="6969125" h="369570">
                  <a:moveTo>
                    <a:pt x="6968578" y="0"/>
                  </a:moveTo>
                  <a:lnTo>
                    <a:pt x="0" y="0"/>
                  </a:lnTo>
                  <a:lnTo>
                    <a:pt x="0" y="369328"/>
                  </a:lnTo>
                  <a:lnTo>
                    <a:pt x="6968578" y="369328"/>
                  </a:lnTo>
                  <a:lnTo>
                    <a:pt x="6968578" y="0"/>
                  </a:lnTo>
                  <a:close/>
                </a:path>
              </a:pathLst>
            </a:custGeom>
            <a:solidFill>
              <a:srgbClr val="C0504D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8" name="object 8"/>
          <p:cNvSpPr txBox="1"/>
          <p:nvPr/>
        </p:nvSpPr>
        <p:spPr>
          <a:xfrm>
            <a:off x="425358" y="5062537"/>
            <a:ext cx="6969125" cy="369570"/>
          </a:xfrm>
          <a:prstGeom prst="rect">
            <a:avLst/>
          </a:prstGeom>
        </p:spPr>
        <p:txBody>
          <a:bodyPr wrap="square" lIns="0" tIns="38735" rIns="0" bIns="0" rtlCol="0" vert="horz">
            <a:spAutoFit/>
          </a:bodyPr>
          <a:lstStyle/>
          <a:p>
            <a:pPr marL="90805">
              <a:lnSpc>
                <a:spcPct val="100000"/>
              </a:lnSpc>
              <a:spcBef>
                <a:spcPts val="305"/>
              </a:spcBef>
            </a:pPr>
            <a:r>
              <a:rPr dirty="0" sz="1800" b="1">
                <a:solidFill>
                  <a:srgbClr val="FFFFFF"/>
                </a:solidFill>
                <a:latin typeface="Trebuchet MS"/>
                <a:cs typeface="Trebuchet MS"/>
              </a:rPr>
              <a:t>,,</a:t>
            </a:r>
            <a:r>
              <a:rPr dirty="0" sz="1800" spc="-40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800" b="1">
                <a:solidFill>
                  <a:srgbClr val="FFFFFF"/>
                </a:solidFill>
                <a:latin typeface="Trebuchet MS"/>
                <a:cs typeface="Trebuchet MS"/>
              </a:rPr>
              <a:t>Χούμος</a:t>
            </a:r>
            <a:r>
              <a:rPr dirty="0" sz="1800" spc="-3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800" b="1">
                <a:solidFill>
                  <a:srgbClr val="FFFFFF"/>
                </a:solidFill>
                <a:latin typeface="Trebuchet MS"/>
                <a:cs typeface="Trebuchet MS"/>
              </a:rPr>
              <a:t>–</a:t>
            </a:r>
            <a:r>
              <a:rPr dirty="0" sz="1800" spc="-3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800" b="1">
                <a:solidFill>
                  <a:srgbClr val="FFFFFF"/>
                </a:solidFill>
                <a:latin typeface="Trebuchet MS"/>
                <a:cs typeface="Trebuchet MS"/>
              </a:rPr>
              <a:t>η</a:t>
            </a:r>
            <a:r>
              <a:rPr dirty="0" sz="1800" spc="-3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800" b="1">
                <a:solidFill>
                  <a:srgbClr val="FFFFFF"/>
                </a:solidFill>
                <a:latin typeface="Trebuchet MS"/>
                <a:cs typeface="Trebuchet MS"/>
              </a:rPr>
              <a:t>βάση</a:t>
            </a:r>
            <a:r>
              <a:rPr dirty="0" sz="1800" spc="-3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800" b="1">
                <a:solidFill>
                  <a:srgbClr val="FFFFFF"/>
                </a:solidFill>
                <a:latin typeface="Trebuchet MS"/>
                <a:cs typeface="Trebuchet MS"/>
              </a:rPr>
              <a:t>της</a:t>
            </a:r>
            <a:r>
              <a:rPr dirty="0" sz="1800" spc="-3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800" b="1">
                <a:solidFill>
                  <a:srgbClr val="FFFFFF"/>
                </a:solidFill>
                <a:latin typeface="Trebuchet MS"/>
                <a:cs typeface="Trebuchet MS"/>
              </a:rPr>
              <a:t>φυσικής</a:t>
            </a:r>
            <a:r>
              <a:rPr dirty="0" sz="1800" spc="-3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800" b="1">
                <a:solidFill>
                  <a:srgbClr val="FFFFFF"/>
                </a:solidFill>
                <a:latin typeface="Trebuchet MS"/>
                <a:cs typeface="Trebuchet MS"/>
              </a:rPr>
              <a:t>γονιμότητας</a:t>
            </a:r>
            <a:r>
              <a:rPr dirty="0" sz="1800" spc="-3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800" b="1">
                <a:solidFill>
                  <a:srgbClr val="FFFFFF"/>
                </a:solidFill>
                <a:latin typeface="Trebuchet MS"/>
                <a:cs typeface="Trebuchet MS"/>
              </a:rPr>
              <a:t>του</a:t>
            </a:r>
            <a:r>
              <a:rPr dirty="0" sz="1800" spc="-35" b="1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dirty="0" sz="1800" spc="-10" b="1">
                <a:solidFill>
                  <a:srgbClr val="FFFFFF"/>
                </a:solidFill>
                <a:latin typeface="Trebuchet MS"/>
                <a:cs typeface="Trebuchet MS"/>
              </a:rPr>
              <a:t>εδάφους”,,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16798" y="5351081"/>
            <a:ext cx="6448425" cy="0"/>
          </a:xfrm>
          <a:custGeom>
            <a:avLst/>
            <a:gdLst/>
            <a:ahLst/>
            <a:cxnLst/>
            <a:rect l="l" t="t" r="r" b="b"/>
            <a:pathLst>
              <a:path w="6448425" h="0">
                <a:moveTo>
                  <a:pt x="0" y="0"/>
                </a:moveTo>
                <a:lnTo>
                  <a:pt x="6447840" y="0"/>
                </a:lnTo>
              </a:path>
            </a:pathLst>
          </a:custGeom>
          <a:ln w="12699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/>
          <p:nvPr/>
        </p:nvSpPr>
        <p:spPr>
          <a:xfrm>
            <a:off x="1572818" y="5681967"/>
            <a:ext cx="1895475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i="1">
                <a:latin typeface="Trebuchet MS"/>
                <a:cs typeface="Trebuchet MS"/>
              </a:rPr>
              <a:t>Πηγή</a:t>
            </a:r>
            <a:r>
              <a:rPr dirty="0" sz="800" spc="5" i="1">
                <a:latin typeface="Trebuchet MS"/>
                <a:cs typeface="Trebuchet MS"/>
              </a:rPr>
              <a:t> </a:t>
            </a:r>
            <a:r>
              <a:rPr dirty="0" sz="800" spc="-10" i="1">
                <a:latin typeface="Trebuchet MS"/>
                <a:cs typeface="Trebuchet MS"/>
              </a:rPr>
              <a:t>εικόνας:</a:t>
            </a:r>
            <a:r>
              <a:rPr dirty="0" u="sng" sz="800" spc="-1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Speciality</a:t>
            </a:r>
            <a:r>
              <a:rPr dirty="0" u="sng" sz="800" spc="5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 </a:t>
            </a:r>
            <a:r>
              <a:rPr dirty="0" u="sng" sz="800" spc="-1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Nutrients</a:t>
            </a:r>
            <a:r>
              <a:rPr dirty="0" u="sng" sz="800" spc="5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 </a:t>
            </a:r>
            <a:r>
              <a:rPr dirty="0" u="sng" sz="80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|</a:t>
            </a:r>
            <a:r>
              <a:rPr dirty="0" u="sng" sz="800" spc="5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 </a:t>
            </a:r>
            <a:r>
              <a:rPr dirty="0" u="sng" sz="800" spc="-1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Privi</a:t>
            </a:r>
            <a:endParaRPr sz="800">
              <a:latin typeface="Trebuchet MS"/>
              <a:cs typeface="Trebuchet MS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60"/>
              </a:lnSpc>
            </a:pPr>
            <a:r>
              <a:rPr dirty="0" spc="-10">
                <a:solidFill>
                  <a:srgbClr val="9AC43D"/>
                </a:solidFill>
              </a:rPr>
              <a:t>IPA-ADRION00239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0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Π2.3.1_Προγράμματα</a:t>
            </a:r>
            <a:r>
              <a:rPr dirty="0" spc="-55"/>
              <a:t> </a:t>
            </a:r>
            <a:r>
              <a:rPr dirty="0"/>
              <a:t>ανάπτυξης</a:t>
            </a:r>
            <a:r>
              <a:rPr dirty="0" spc="-55"/>
              <a:t> </a:t>
            </a:r>
            <a:r>
              <a:rPr dirty="0"/>
              <a:t>ικανοτήτων</a:t>
            </a:r>
            <a:r>
              <a:rPr dirty="0" spc="-55"/>
              <a:t> </a:t>
            </a:r>
            <a:r>
              <a:rPr dirty="0"/>
              <a:t>και</a:t>
            </a:r>
            <a:r>
              <a:rPr dirty="0" spc="-50"/>
              <a:t> </a:t>
            </a:r>
            <a:r>
              <a:rPr dirty="0" spc="-10"/>
              <a:t>κατάρτισης</a:t>
            </a:r>
          </a:p>
        </p:txBody>
      </p:sp>
      <p:sp>
        <p:nvSpPr>
          <p:cNvPr id="3" name="object 3"/>
          <p:cNvSpPr/>
          <p:nvPr/>
        </p:nvSpPr>
        <p:spPr>
          <a:xfrm>
            <a:off x="3131845" y="548680"/>
            <a:ext cx="5977255" cy="0"/>
          </a:xfrm>
          <a:custGeom>
            <a:avLst/>
            <a:gdLst/>
            <a:ahLst/>
            <a:cxnLst/>
            <a:rect l="l" t="t" r="r" b="b"/>
            <a:pathLst>
              <a:path w="5977255" h="0">
                <a:moveTo>
                  <a:pt x="0" y="0"/>
                </a:moveTo>
                <a:lnTo>
                  <a:pt x="5976658" y="0"/>
                </a:lnTo>
              </a:path>
            </a:pathLst>
          </a:custGeom>
          <a:ln w="28575">
            <a:solidFill>
              <a:srgbClr val="30859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261233" y="868176"/>
            <a:ext cx="5118100" cy="1216660"/>
          </a:xfrm>
          <a:prstGeom prst="rect">
            <a:avLst/>
          </a:prstGeom>
        </p:spPr>
        <p:txBody>
          <a:bodyPr wrap="square" lIns="0" tIns="4826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380"/>
              </a:spcBef>
            </a:pPr>
            <a:r>
              <a:rPr dirty="0" sz="1800" b="1">
                <a:latin typeface="Trebuchet MS"/>
                <a:cs typeface="Trebuchet MS"/>
              </a:rPr>
              <a:t>ΒΙΟΛΟΓΙΚΕΣ</a:t>
            </a:r>
            <a:r>
              <a:rPr dirty="0" sz="1800" spc="-70" b="1">
                <a:latin typeface="Trebuchet MS"/>
                <a:cs typeface="Trebuchet MS"/>
              </a:rPr>
              <a:t> </a:t>
            </a:r>
            <a:r>
              <a:rPr dirty="0" sz="1800" b="1">
                <a:latin typeface="Trebuchet MS"/>
                <a:cs typeface="Trebuchet MS"/>
              </a:rPr>
              <a:t>ιδιότητες:</a:t>
            </a:r>
            <a:r>
              <a:rPr dirty="0" sz="1800" spc="-65" b="1">
                <a:latin typeface="Trebuchet MS"/>
                <a:cs typeface="Trebuchet MS"/>
              </a:rPr>
              <a:t> </a:t>
            </a:r>
            <a:r>
              <a:rPr dirty="0" sz="1800" b="1">
                <a:latin typeface="Trebuchet MS"/>
                <a:cs typeface="Trebuchet MS"/>
              </a:rPr>
              <a:t>το</a:t>
            </a:r>
            <a:r>
              <a:rPr dirty="0" sz="1800" spc="-65" b="1">
                <a:latin typeface="Trebuchet MS"/>
                <a:cs typeface="Trebuchet MS"/>
              </a:rPr>
              <a:t> </a:t>
            </a:r>
            <a:r>
              <a:rPr dirty="0" sz="1800" b="1">
                <a:latin typeface="Trebuchet MS"/>
                <a:cs typeface="Trebuchet MS"/>
              </a:rPr>
              <a:t>ζωντανό</a:t>
            </a:r>
            <a:r>
              <a:rPr dirty="0" sz="1800" spc="-65" b="1">
                <a:latin typeface="Trebuchet MS"/>
                <a:cs typeface="Trebuchet MS"/>
              </a:rPr>
              <a:t> </a:t>
            </a:r>
            <a:r>
              <a:rPr dirty="0" sz="1800" spc="-10" b="1">
                <a:latin typeface="Trebuchet MS"/>
                <a:cs typeface="Trebuchet MS"/>
              </a:rPr>
              <a:t>οικοσύστημα</a:t>
            </a:r>
            <a:endParaRPr sz="18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215"/>
              </a:spcBef>
            </a:pPr>
            <a:r>
              <a:rPr dirty="0" sz="1400" b="1">
                <a:latin typeface="Trebuchet MS"/>
                <a:cs typeface="Trebuchet MS"/>
              </a:rPr>
              <a:t>1.</a:t>
            </a:r>
            <a:r>
              <a:rPr dirty="0" sz="1400" spc="285" b="1">
                <a:latin typeface="Trebuchet MS"/>
                <a:cs typeface="Trebuchet MS"/>
              </a:rPr>
              <a:t> </a:t>
            </a:r>
            <a:r>
              <a:rPr dirty="0" u="sng" sz="1400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Οι</a:t>
            </a:r>
            <a:r>
              <a:rPr dirty="0" u="sng" sz="1400" spc="285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400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μικροοργανισμοί</a:t>
            </a:r>
            <a:r>
              <a:rPr dirty="0" u="sng" sz="1400" spc="290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400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του</a:t>
            </a:r>
            <a:r>
              <a:rPr dirty="0" u="sng" sz="1400" spc="285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400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εδάφους,</a:t>
            </a:r>
            <a:r>
              <a:rPr dirty="0" u="sng" sz="1400" spc="300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όπως</a:t>
            </a:r>
            <a:r>
              <a:rPr dirty="0" sz="1400" spc="28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τα</a:t>
            </a:r>
            <a:r>
              <a:rPr dirty="0" sz="1400" spc="28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βακτήρια,</a:t>
            </a:r>
            <a:r>
              <a:rPr dirty="0" sz="1400" spc="290">
                <a:latin typeface="Trebuchet MS"/>
                <a:cs typeface="Trebuchet MS"/>
              </a:rPr>
              <a:t> </a:t>
            </a:r>
            <a:r>
              <a:rPr dirty="0" sz="1400" spc="-25">
                <a:latin typeface="Trebuchet MS"/>
                <a:cs typeface="Trebuchet MS"/>
              </a:rPr>
              <a:t>οι</a:t>
            </a:r>
            <a:endParaRPr sz="1400">
              <a:latin typeface="Trebuchet MS"/>
              <a:cs typeface="Trebuchet MS"/>
            </a:endParaRPr>
          </a:p>
          <a:p>
            <a:pPr marL="12700" marR="14604">
              <a:lnSpc>
                <a:spcPct val="150000"/>
              </a:lnSpc>
              <a:tabLst>
                <a:tab pos="422909" algn="l"/>
                <a:tab pos="848994" algn="l"/>
                <a:tab pos="2025014" algn="l"/>
                <a:tab pos="2488565" algn="l"/>
                <a:tab pos="3486150" algn="l"/>
                <a:tab pos="4419600" algn="l"/>
                <a:tab pos="4830445" algn="l"/>
              </a:tabLst>
            </a:pPr>
            <a:r>
              <a:rPr dirty="0" sz="1400">
                <a:latin typeface="Trebuchet MS"/>
                <a:cs typeface="Trebuchet MS"/>
              </a:rPr>
              <a:t>μύκητες,</a:t>
            </a:r>
            <a:r>
              <a:rPr dirty="0" sz="1400" spc="3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οι</a:t>
            </a:r>
            <a:r>
              <a:rPr dirty="0" sz="1400" spc="3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ακτινομύκητες</a:t>
            </a:r>
            <a:r>
              <a:rPr dirty="0" sz="1400" spc="3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και</a:t>
            </a:r>
            <a:r>
              <a:rPr dirty="0" sz="1400" spc="3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τα</a:t>
            </a:r>
            <a:r>
              <a:rPr dirty="0" sz="1400" spc="3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πρωτόζωα,</a:t>
            </a:r>
            <a:r>
              <a:rPr dirty="0" sz="1400" spc="3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είναι</a:t>
            </a:r>
            <a:r>
              <a:rPr dirty="0" sz="1400" spc="30">
                <a:latin typeface="Trebuchet MS"/>
                <a:cs typeface="Trebuchet MS"/>
              </a:rPr>
              <a:t> </a:t>
            </a:r>
            <a:r>
              <a:rPr dirty="0" sz="1400" spc="-10">
                <a:latin typeface="Trebuchet MS"/>
                <a:cs typeface="Trebuchet MS"/>
              </a:rPr>
              <a:t>απαραίτητοι </a:t>
            </a:r>
            <a:r>
              <a:rPr dirty="0" sz="1400" spc="-25">
                <a:latin typeface="Trebuchet MS"/>
                <a:cs typeface="Trebuchet MS"/>
              </a:rPr>
              <a:t>για</a:t>
            </a:r>
            <a:r>
              <a:rPr dirty="0" sz="1400">
                <a:latin typeface="Trebuchet MS"/>
                <a:cs typeface="Trebuchet MS"/>
              </a:rPr>
              <a:t>	</a:t>
            </a:r>
            <a:r>
              <a:rPr dirty="0" sz="1400" spc="-25">
                <a:latin typeface="Trebuchet MS"/>
                <a:cs typeface="Trebuchet MS"/>
              </a:rPr>
              <a:t>την</a:t>
            </a:r>
            <a:r>
              <a:rPr dirty="0" sz="1400">
                <a:latin typeface="Trebuchet MS"/>
                <a:cs typeface="Trebuchet MS"/>
              </a:rPr>
              <a:t>	</a:t>
            </a:r>
            <a:r>
              <a:rPr dirty="0" sz="1400" spc="-10">
                <a:latin typeface="Trebuchet MS"/>
                <a:cs typeface="Trebuchet MS"/>
              </a:rPr>
              <a:t>ανακύκλωση</a:t>
            </a:r>
            <a:r>
              <a:rPr dirty="0" sz="1400">
                <a:latin typeface="Trebuchet MS"/>
                <a:cs typeface="Trebuchet MS"/>
              </a:rPr>
              <a:t>	</a:t>
            </a:r>
            <a:r>
              <a:rPr dirty="0" sz="1400" spc="-25">
                <a:latin typeface="Trebuchet MS"/>
                <a:cs typeface="Trebuchet MS"/>
              </a:rPr>
              <a:t>των</a:t>
            </a:r>
            <a:r>
              <a:rPr dirty="0" sz="1400">
                <a:latin typeface="Trebuchet MS"/>
                <a:cs typeface="Trebuchet MS"/>
              </a:rPr>
              <a:t>	</a:t>
            </a:r>
            <a:r>
              <a:rPr dirty="0" sz="1400" spc="-10">
                <a:latin typeface="Trebuchet MS"/>
                <a:cs typeface="Trebuchet MS"/>
              </a:rPr>
              <a:t>θρεπτικών</a:t>
            </a:r>
            <a:r>
              <a:rPr dirty="0" sz="1400">
                <a:latin typeface="Trebuchet MS"/>
                <a:cs typeface="Trebuchet MS"/>
              </a:rPr>
              <a:t>	</a:t>
            </a:r>
            <a:r>
              <a:rPr dirty="0" sz="1400" spc="-10">
                <a:latin typeface="Trebuchet MS"/>
                <a:cs typeface="Trebuchet MS"/>
              </a:rPr>
              <a:t>στοιχείων</a:t>
            </a:r>
            <a:r>
              <a:rPr dirty="0" sz="1400">
                <a:latin typeface="Trebuchet MS"/>
                <a:cs typeface="Trebuchet MS"/>
              </a:rPr>
              <a:t>	</a:t>
            </a:r>
            <a:r>
              <a:rPr dirty="0" sz="1400" spc="-25">
                <a:latin typeface="Trebuchet MS"/>
                <a:cs typeface="Trebuchet MS"/>
              </a:rPr>
              <a:t>και</a:t>
            </a:r>
            <a:r>
              <a:rPr dirty="0" sz="1400">
                <a:latin typeface="Trebuchet MS"/>
                <a:cs typeface="Trebuchet MS"/>
              </a:rPr>
              <a:t>	</a:t>
            </a:r>
            <a:r>
              <a:rPr dirty="0" sz="1400" spc="-25">
                <a:latin typeface="Trebuchet MS"/>
                <a:cs typeface="Trebuchet MS"/>
              </a:rPr>
              <a:t>την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61233" y="2058934"/>
            <a:ext cx="5108575" cy="1305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 marR="5080">
              <a:lnSpc>
                <a:spcPct val="150000"/>
              </a:lnSpc>
              <a:spcBef>
                <a:spcPts val="100"/>
              </a:spcBef>
            </a:pPr>
            <a:r>
              <a:rPr dirty="0" sz="1400">
                <a:latin typeface="Trebuchet MS"/>
                <a:cs typeface="Trebuchet MS"/>
              </a:rPr>
              <a:t>αποσύνθεση.</a:t>
            </a:r>
            <a:r>
              <a:rPr dirty="0" sz="1400" spc="335">
                <a:latin typeface="Trebuchet MS"/>
                <a:cs typeface="Trebuchet MS"/>
              </a:rPr>
              <a:t>    </a:t>
            </a:r>
            <a:r>
              <a:rPr dirty="0" sz="1400">
                <a:latin typeface="Trebuchet MS"/>
                <a:cs typeface="Trebuchet MS"/>
              </a:rPr>
              <a:t>Αποσυνθέτουν</a:t>
            </a:r>
            <a:r>
              <a:rPr dirty="0" sz="1400" spc="335">
                <a:latin typeface="Trebuchet MS"/>
                <a:cs typeface="Trebuchet MS"/>
              </a:rPr>
              <a:t>    </a:t>
            </a:r>
            <a:r>
              <a:rPr dirty="0" sz="1400">
                <a:latin typeface="Trebuchet MS"/>
                <a:cs typeface="Trebuchet MS"/>
              </a:rPr>
              <a:t>την</a:t>
            </a:r>
            <a:r>
              <a:rPr dirty="0" sz="1400" spc="335">
                <a:latin typeface="Trebuchet MS"/>
                <a:cs typeface="Trebuchet MS"/>
              </a:rPr>
              <a:t>    </a:t>
            </a:r>
            <a:r>
              <a:rPr dirty="0" sz="1400">
                <a:latin typeface="Trebuchet MS"/>
                <a:cs typeface="Trebuchet MS"/>
              </a:rPr>
              <a:t>οργανική</a:t>
            </a:r>
            <a:r>
              <a:rPr dirty="0" sz="1400" spc="335">
                <a:latin typeface="Trebuchet MS"/>
                <a:cs typeface="Trebuchet MS"/>
              </a:rPr>
              <a:t>    </a:t>
            </a:r>
            <a:r>
              <a:rPr dirty="0" sz="1400" spc="-20">
                <a:latin typeface="Trebuchet MS"/>
                <a:cs typeface="Trebuchet MS"/>
              </a:rPr>
              <a:t>ύλη, </a:t>
            </a:r>
            <a:r>
              <a:rPr dirty="0" sz="1400">
                <a:latin typeface="Trebuchet MS"/>
                <a:cs typeface="Trebuchet MS"/>
              </a:rPr>
              <a:t>απελευθερώνουν</a:t>
            </a:r>
            <a:r>
              <a:rPr dirty="0" sz="1400" spc="4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θρεπτικά</a:t>
            </a:r>
            <a:r>
              <a:rPr dirty="0" sz="1400" spc="42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στοιχεία</a:t>
            </a:r>
            <a:r>
              <a:rPr dirty="0" sz="1400" spc="42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για</a:t>
            </a:r>
            <a:r>
              <a:rPr dirty="0" sz="1400" spc="42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την</a:t>
            </a:r>
            <a:r>
              <a:rPr dirty="0" sz="1400" spc="4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πρόσληψή</a:t>
            </a:r>
            <a:r>
              <a:rPr dirty="0" sz="1400" spc="425">
                <a:latin typeface="Trebuchet MS"/>
                <a:cs typeface="Trebuchet MS"/>
              </a:rPr>
              <a:t> </a:t>
            </a:r>
            <a:r>
              <a:rPr dirty="0" sz="1400" spc="-20">
                <a:latin typeface="Trebuchet MS"/>
                <a:cs typeface="Trebuchet MS"/>
              </a:rPr>
              <a:t>τους </a:t>
            </a:r>
            <a:r>
              <a:rPr dirty="0" sz="1400">
                <a:latin typeface="Trebuchet MS"/>
                <a:cs typeface="Trebuchet MS"/>
              </a:rPr>
              <a:t>από</a:t>
            </a:r>
            <a:r>
              <a:rPr dirty="0" sz="1400" spc="15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τα</a:t>
            </a:r>
            <a:r>
              <a:rPr dirty="0" sz="1400" spc="15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φυτά</a:t>
            </a:r>
            <a:r>
              <a:rPr dirty="0" sz="1400" spc="15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και</a:t>
            </a:r>
            <a:r>
              <a:rPr dirty="0" sz="1400" spc="15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συμβάλλουν</a:t>
            </a:r>
            <a:r>
              <a:rPr dirty="0" sz="1400" spc="15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στη</a:t>
            </a:r>
            <a:r>
              <a:rPr dirty="0" sz="1400" spc="15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διαμόρφωση</a:t>
            </a:r>
            <a:r>
              <a:rPr dirty="0" sz="1400" spc="15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της</a:t>
            </a:r>
            <a:r>
              <a:rPr dirty="0" sz="1400" spc="15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δομής</a:t>
            </a:r>
            <a:r>
              <a:rPr dirty="0" sz="1400" spc="150">
                <a:latin typeface="Trebuchet MS"/>
                <a:cs typeface="Trebuchet MS"/>
              </a:rPr>
              <a:t> </a:t>
            </a:r>
            <a:r>
              <a:rPr dirty="0" sz="1400" spc="-25">
                <a:latin typeface="Trebuchet MS"/>
                <a:cs typeface="Trebuchet MS"/>
              </a:rPr>
              <a:t>του </a:t>
            </a:r>
            <a:r>
              <a:rPr dirty="0" sz="1400" spc="-10">
                <a:latin typeface="Trebuchet MS"/>
                <a:cs typeface="Trebuchet MS"/>
              </a:rPr>
              <a:t>εδάφους.</a:t>
            </a:r>
            <a:endParaRPr sz="1400">
              <a:latin typeface="Trebuchet MS"/>
              <a:cs typeface="Trebuchet MS"/>
            </a:endParaRPr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562244" y="980728"/>
            <a:ext cx="3574389" cy="2106345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5640984" y="3120872"/>
            <a:ext cx="326326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800" i="1">
                <a:latin typeface="Trebuchet MS"/>
                <a:cs typeface="Trebuchet MS"/>
              </a:rPr>
              <a:t>Πηγή</a:t>
            </a:r>
            <a:r>
              <a:rPr dirty="0" sz="800" spc="-10" i="1">
                <a:latin typeface="Trebuchet MS"/>
                <a:cs typeface="Trebuchet MS"/>
              </a:rPr>
              <a:t> εικόνας: </a:t>
            </a:r>
            <a:r>
              <a:rPr dirty="0" u="sng" sz="80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5"/>
              </a:rPr>
              <a:t>Soil</a:t>
            </a:r>
            <a:r>
              <a:rPr dirty="0" u="sng" sz="800" spc="-1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5"/>
              </a:rPr>
              <a:t> biology. </a:t>
            </a:r>
            <a:r>
              <a:rPr dirty="0" u="sng" sz="80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5"/>
              </a:rPr>
              <a:t>Soil</a:t>
            </a:r>
            <a:r>
              <a:rPr dirty="0" u="sng" sz="800" spc="-1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5"/>
              </a:rPr>
              <a:t> microorganisms bacteria, </a:t>
            </a:r>
            <a:r>
              <a:rPr dirty="0" u="sng" sz="80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5"/>
              </a:rPr>
              <a:t>fungi,</a:t>
            </a:r>
            <a:r>
              <a:rPr dirty="0" u="sng" sz="800" spc="-1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5"/>
              </a:rPr>
              <a:t> algae,</a:t>
            </a:r>
            <a:r>
              <a:rPr dirty="0" sz="800" spc="-10" i="1">
                <a:solidFill>
                  <a:srgbClr val="0000FF"/>
                </a:solidFill>
                <a:latin typeface="Trebuchet MS"/>
                <a:cs typeface="Trebuchet MS"/>
              </a:rPr>
              <a:t> </a:t>
            </a:r>
            <a:r>
              <a:rPr dirty="0" u="sng" sz="80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5"/>
              </a:rPr>
              <a:t>protozoa,</a:t>
            </a:r>
            <a:r>
              <a:rPr dirty="0" u="sng" sz="800" spc="-15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5"/>
              </a:rPr>
              <a:t> </a:t>
            </a:r>
            <a:r>
              <a:rPr dirty="0" u="sng" sz="80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5"/>
              </a:rPr>
              <a:t>nematodes,</a:t>
            </a:r>
            <a:r>
              <a:rPr dirty="0" u="sng" sz="800" spc="-1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800" spc="-1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5"/>
              </a:rPr>
              <a:t>actinomycetes</a:t>
            </a:r>
            <a:r>
              <a:rPr dirty="0" u="sng" sz="800" spc="-1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5"/>
              </a:rPr>
              <a:t>. Microbiology. </a:t>
            </a:r>
            <a:r>
              <a:rPr dirty="0" u="sng" sz="80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5"/>
              </a:rPr>
              <a:t>Vector</a:t>
            </a:r>
            <a:r>
              <a:rPr dirty="0" u="sng" sz="800" spc="-1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5"/>
              </a:rPr>
              <a:t> </a:t>
            </a:r>
            <a:r>
              <a:rPr dirty="0" u="sng" sz="800" spc="-2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5"/>
              </a:rPr>
              <a:t>flat</a:t>
            </a:r>
            <a:r>
              <a:rPr dirty="0" sz="800" spc="-20" i="1">
                <a:solidFill>
                  <a:srgbClr val="0000FF"/>
                </a:solidFill>
                <a:latin typeface="Trebuchet MS"/>
                <a:cs typeface="Trebuchet MS"/>
              </a:rPr>
              <a:t> </a:t>
            </a:r>
            <a:r>
              <a:rPr dirty="0" u="sng" sz="800" spc="-1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5"/>
              </a:rPr>
              <a:t>illustration</a:t>
            </a:r>
            <a:r>
              <a:rPr dirty="0" u="sng" sz="800" spc="-15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5"/>
              </a:rPr>
              <a:t> </a:t>
            </a:r>
            <a:r>
              <a:rPr dirty="0" u="sng" sz="800" spc="-1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5"/>
              </a:rPr>
              <a:t>29911299</a:t>
            </a:r>
            <a:r>
              <a:rPr dirty="0" u="sng" sz="800" spc="-15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5"/>
              </a:rPr>
              <a:t> </a:t>
            </a:r>
            <a:r>
              <a:rPr dirty="0" u="sng" sz="80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5"/>
              </a:rPr>
              <a:t>Vector</a:t>
            </a:r>
            <a:r>
              <a:rPr dirty="0" u="sng" sz="800" spc="-15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5"/>
              </a:rPr>
              <a:t> </a:t>
            </a:r>
            <a:r>
              <a:rPr dirty="0" u="sng" sz="80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5"/>
              </a:rPr>
              <a:t>Art</a:t>
            </a:r>
            <a:r>
              <a:rPr dirty="0" u="sng" sz="800" spc="-15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5"/>
              </a:rPr>
              <a:t> </a:t>
            </a:r>
            <a:r>
              <a:rPr dirty="0" u="sng" sz="80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5"/>
              </a:rPr>
              <a:t>at</a:t>
            </a:r>
            <a:r>
              <a:rPr dirty="0" u="sng" sz="800" spc="-1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800" spc="-1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5"/>
              </a:rPr>
              <a:t>Vecteezy</a:t>
            </a:r>
            <a:endParaRPr sz="800">
              <a:latin typeface="Trebuchet MS"/>
              <a:cs typeface="Trebuchet MS"/>
            </a:endParaRPr>
          </a:p>
        </p:txBody>
      </p:sp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3474872"/>
            <a:ext cx="3300031" cy="2392514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3642626" y="3566096"/>
            <a:ext cx="5013960" cy="194563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 marR="5080">
              <a:lnSpc>
                <a:spcPct val="150000"/>
              </a:lnSpc>
              <a:spcBef>
                <a:spcPts val="100"/>
              </a:spcBef>
            </a:pPr>
            <a:r>
              <a:rPr dirty="0" sz="1400" b="1">
                <a:latin typeface="Trebuchet MS"/>
                <a:cs typeface="Trebuchet MS"/>
              </a:rPr>
              <a:t>2.</a:t>
            </a:r>
            <a:r>
              <a:rPr dirty="0" sz="1400" spc="40" b="1">
                <a:latin typeface="Trebuchet MS"/>
                <a:cs typeface="Trebuchet MS"/>
              </a:rPr>
              <a:t> </a:t>
            </a:r>
            <a:r>
              <a:rPr dirty="0" u="sng" sz="1400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Η</a:t>
            </a:r>
            <a:r>
              <a:rPr dirty="0" u="sng" sz="1400" spc="40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400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εδαφική</a:t>
            </a:r>
            <a:r>
              <a:rPr dirty="0" u="sng" sz="1400" spc="40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400" b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πανίδα</a:t>
            </a:r>
            <a:r>
              <a:rPr dirty="0" sz="1400">
                <a:latin typeface="Trebuchet MS"/>
                <a:cs typeface="Trebuchet MS"/>
              </a:rPr>
              <a:t>,</a:t>
            </a:r>
            <a:r>
              <a:rPr dirty="0" sz="1400" spc="4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όπως</a:t>
            </a:r>
            <a:r>
              <a:rPr dirty="0" sz="1400" spc="4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οι</a:t>
            </a:r>
            <a:r>
              <a:rPr dirty="0" sz="1400" spc="4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γαιοσκώληκες,</a:t>
            </a:r>
            <a:r>
              <a:rPr dirty="0" sz="1400" spc="4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οι</a:t>
            </a:r>
            <a:r>
              <a:rPr dirty="0" sz="1400" spc="40">
                <a:latin typeface="Trebuchet MS"/>
                <a:cs typeface="Trebuchet MS"/>
              </a:rPr>
              <a:t> </a:t>
            </a:r>
            <a:r>
              <a:rPr dirty="0" sz="1400" spc="-10">
                <a:latin typeface="Trebuchet MS"/>
                <a:cs typeface="Trebuchet MS"/>
              </a:rPr>
              <a:t>νηματώδεις, </a:t>
            </a:r>
            <a:r>
              <a:rPr dirty="0" sz="1400">
                <a:latin typeface="Trebuchet MS"/>
                <a:cs typeface="Trebuchet MS"/>
              </a:rPr>
              <a:t>τα</a:t>
            </a:r>
            <a:r>
              <a:rPr dirty="0" sz="1400" spc="229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ακάρεα</a:t>
            </a:r>
            <a:r>
              <a:rPr dirty="0" sz="1400" spc="23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και</a:t>
            </a:r>
            <a:r>
              <a:rPr dirty="0" sz="1400" spc="23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τα</a:t>
            </a:r>
            <a:r>
              <a:rPr dirty="0" sz="1400" spc="23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έντομα,</a:t>
            </a:r>
            <a:r>
              <a:rPr dirty="0" sz="1400" spc="23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συμβάλλει</a:t>
            </a:r>
            <a:r>
              <a:rPr dirty="0" sz="1400" spc="23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επίσης</a:t>
            </a:r>
            <a:r>
              <a:rPr dirty="0" sz="1400" spc="23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στην</a:t>
            </a:r>
            <a:r>
              <a:rPr dirty="0" sz="1400" spc="229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υγεία</a:t>
            </a:r>
            <a:r>
              <a:rPr dirty="0" sz="1400" spc="235">
                <a:latin typeface="Trebuchet MS"/>
                <a:cs typeface="Trebuchet MS"/>
              </a:rPr>
              <a:t> </a:t>
            </a:r>
            <a:r>
              <a:rPr dirty="0" sz="1400" spc="-25">
                <a:latin typeface="Trebuchet MS"/>
                <a:cs typeface="Trebuchet MS"/>
              </a:rPr>
              <a:t>του </a:t>
            </a:r>
            <a:r>
              <a:rPr dirty="0" sz="1400">
                <a:latin typeface="Trebuchet MS"/>
                <a:cs typeface="Trebuchet MS"/>
              </a:rPr>
              <a:t>εδάφους.</a:t>
            </a:r>
            <a:r>
              <a:rPr dirty="0" sz="1400" spc="95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Οι</a:t>
            </a:r>
            <a:r>
              <a:rPr dirty="0" sz="1400" spc="100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γαιοσκώληκες</a:t>
            </a:r>
            <a:r>
              <a:rPr dirty="0" sz="1400" spc="100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βελτιώνουν</a:t>
            </a:r>
            <a:r>
              <a:rPr dirty="0" sz="1400" spc="100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τη</a:t>
            </a:r>
            <a:r>
              <a:rPr dirty="0" sz="1400" spc="100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δομή</a:t>
            </a:r>
            <a:r>
              <a:rPr dirty="0" sz="1400" spc="100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και</a:t>
            </a:r>
            <a:r>
              <a:rPr dirty="0" sz="1400" spc="100">
                <a:latin typeface="Trebuchet MS"/>
                <a:cs typeface="Trebuchet MS"/>
              </a:rPr>
              <a:t>  </a:t>
            </a:r>
            <a:r>
              <a:rPr dirty="0" sz="1400" spc="-25">
                <a:latin typeface="Trebuchet MS"/>
                <a:cs typeface="Trebuchet MS"/>
              </a:rPr>
              <a:t>τον </a:t>
            </a:r>
            <a:r>
              <a:rPr dirty="0" sz="1400">
                <a:latin typeface="Trebuchet MS"/>
                <a:cs typeface="Trebuchet MS"/>
              </a:rPr>
              <a:t>αερισμό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του</a:t>
            </a:r>
            <a:r>
              <a:rPr dirty="0" sz="1400" spc="-1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εδάφους,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ενώ</a:t>
            </a:r>
            <a:r>
              <a:rPr dirty="0" sz="1400" spc="-1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οι</a:t>
            </a:r>
            <a:r>
              <a:rPr dirty="0" sz="1400" spc="-1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νηματώδεις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μπορεί</a:t>
            </a:r>
            <a:r>
              <a:rPr dirty="0" sz="1400" spc="-1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να</a:t>
            </a:r>
            <a:r>
              <a:rPr dirty="0" sz="1400" spc="-1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είναι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 spc="-20">
                <a:latin typeface="Trebuchet MS"/>
                <a:cs typeface="Trebuchet MS"/>
              </a:rPr>
              <a:t>τόσο </a:t>
            </a:r>
            <a:r>
              <a:rPr dirty="0" sz="1400">
                <a:latin typeface="Trebuchet MS"/>
                <a:cs typeface="Trebuchet MS"/>
              </a:rPr>
              <a:t>ωφέλιμοι</a:t>
            </a:r>
            <a:r>
              <a:rPr dirty="0" sz="1400" spc="390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(θηρευτές</a:t>
            </a:r>
            <a:r>
              <a:rPr dirty="0" sz="1400" spc="390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επιβλαβών</a:t>
            </a:r>
            <a:r>
              <a:rPr dirty="0" sz="1400" spc="390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οργανισμών)</a:t>
            </a:r>
            <a:r>
              <a:rPr dirty="0" sz="1400" spc="390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όσο</a:t>
            </a:r>
            <a:r>
              <a:rPr dirty="0" sz="1400" spc="1215">
                <a:latin typeface="Trebuchet MS"/>
                <a:cs typeface="Trebuchet MS"/>
              </a:rPr>
              <a:t> </a:t>
            </a:r>
            <a:r>
              <a:rPr dirty="0" sz="1400" spc="-25">
                <a:latin typeface="Trebuchet MS"/>
                <a:cs typeface="Trebuchet MS"/>
              </a:rPr>
              <a:t>κα</a:t>
            </a:r>
            <a:r>
              <a:rPr dirty="0" sz="1400" spc="-25">
                <a:latin typeface="Trebuchet MS"/>
                <a:cs typeface="Trebuchet MS"/>
              </a:rPr>
              <a:t>ι</a:t>
            </a:r>
            <a:r>
              <a:rPr dirty="0" sz="1400" spc="-2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επιβλαβείς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(παράσιτα</a:t>
            </a:r>
            <a:r>
              <a:rPr dirty="0" sz="1400" spc="-10">
                <a:latin typeface="Trebuchet MS"/>
                <a:cs typeface="Trebuchet MS"/>
              </a:rPr>
              <a:t> φυτών).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378771" y="5681967"/>
            <a:ext cx="3236595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i="1">
                <a:latin typeface="Trebuchet MS"/>
                <a:cs typeface="Trebuchet MS"/>
              </a:rPr>
              <a:t>Πηγή</a:t>
            </a:r>
            <a:r>
              <a:rPr dirty="0" sz="800" spc="-5" i="1">
                <a:latin typeface="Trebuchet MS"/>
                <a:cs typeface="Trebuchet MS"/>
              </a:rPr>
              <a:t> </a:t>
            </a:r>
            <a:r>
              <a:rPr dirty="0" sz="800" spc="-10" i="1">
                <a:latin typeface="Trebuchet MS"/>
                <a:cs typeface="Trebuchet MS"/>
              </a:rPr>
              <a:t>εικόνας:</a:t>
            </a:r>
            <a:r>
              <a:rPr dirty="0" sz="800" spc="-5" i="1">
                <a:latin typeface="Trebuchet MS"/>
                <a:cs typeface="Trebuchet MS"/>
              </a:rPr>
              <a:t> </a:t>
            </a:r>
            <a:r>
              <a:rPr dirty="0" u="sng" sz="800" spc="-1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4"/>
              </a:rPr>
              <a:t>Biodiversité</a:t>
            </a:r>
            <a:r>
              <a:rPr dirty="0" u="sng" sz="800" spc="-5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4"/>
              </a:rPr>
              <a:t> </a:t>
            </a:r>
            <a:r>
              <a:rPr dirty="0" u="sng" sz="80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4"/>
              </a:rPr>
              <a:t>et</a:t>
            </a:r>
            <a:r>
              <a:rPr dirty="0" u="sng" sz="800" spc="-5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4"/>
              </a:rPr>
              <a:t> </a:t>
            </a:r>
            <a:r>
              <a:rPr dirty="0" u="sng" sz="80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4"/>
              </a:rPr>
              <a:t>sols</a:t>
            </a:r>
            <a:r>
              <a:rPr dirty="0" u="sng" sz="800" spc="-5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4"/>
              </a:rPr>
              <a:t> </a:t>
            </a:r>
            <a:r>
              <a:rPr dirty="0" u="sng" sz="80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4"/>
              </a:rPr>
              <a:t>-</a:t>
            </a:r>
            <a:r>
              <a:rPr dirty="0" u="sng" sz="800" spc="-5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4"/>
              </a:rPr>
              <a:t> </a:t>
            </a:r>
            <a:r>
              <a:rPr dirty="0" u="sng" sz="800" spc="-1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4"/>
              </a:rPr>
              <a:t>Observatoire</a:t>
            </a:r>
            <a:r>
              <a:rPr dirty="0" u="sng" sz="800" spc="-5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4"/>
              </a:rPr>
              <a:t> </a:t>
            </a:r>
            <a:r>
              <a:rPr dirty="0" u="sng" sz="80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4"/>
              </a:rPr>
              <a:t>des</a:t>
            </a:r>
            <a:r>
              <a:rPr dirty="0" u="sng" sz="800" spc="-5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4"/>
              </a:rPr>
              <a:t> </a:t>
            </a:r>
            <a:r>
              <a:rPr dirty="0" u="sng" sz="80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4"/>
              </a:rPr>
              <a:t>forêts</a:t>
            </a:r>
            <a:r>
              <a:rPr dirty="0" u="sng" sz="800" spc="-5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4"/>
              </a:rPr>
              <a:t> </a:t>
            </a:r>
            <a:r>
              <a:rPr dirty="0" u="sng" sz="800" spc="-1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4"/>
              </a:rPr>
              <a:t>françaises</a:t>
            </a:r>
            <a:endParaRPr sz="800">
              <a:latin typeface="Trebuchet MS"/>
              <a:cs typeface="Trebuchet MS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60"/>
              </a:lnSpc>
            </a:pPr>
            <a:r>
              <a:rPr dirty="0" spc="-10">
                <a:solidFill>
                  <a:srgbClr val="9AC43D"/>
                </a:solidFill>
              </a:rPr>
              <a:t>IPA-ADRION00239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Π2.3.1_Προγράμματα</a:t>
            </a:r>
            <a:r>
              <a:rPr dirty="0" spc="-55"/>
              <a:t> </a:t>
            </a:r>
            <a:r>
              <a:rPr dirty="0"/>
              <a:t>ανάπτυξης</a:t>
            </a:r>
            <a:r>
              <a:rPr dirty="0" spc="-55"/>
              <a:t> </a:t>
            </a:r>
            <a:r>
              <a:rPr dirty="0"/>
              <a:t>ικανοτήτων</a:t>
            </a:r>
            <a:r>
              <a:rPr dirty="0" spc="-55"/>
              <a:t> </a:t>
            </a:r>
            <a:r>
              <a:rPr dirty="0"/>
              <a:t>και</a:t>
            </a:r>
            <a:r>
              <a:rPr dirty="0" spc="-50"/>
              <a:t> </a:t>
            </a:r>
            <a:r>
              <a:rPr dirty="0" spc="-10"/>
              <a:t>κατάρτισης</a:t>
            </a:r>
          </a:p>
        </p:txBody>
      </p:sp>
      <p:sp>
        <p:nvSpPr>
          <p:cNvPr id="3" name="object 3"/>
          <p:cNvSpPr/>
          <p:nvPr/>
        </p:nvSpPr>
        <p:spPr>
          <a:xfrm>
            <a:off x="3131845" y="548680"/>
            <a:ext cx="5977255" cy="0"/>
          </a:xfrm>
          <a:custGeom>
            <a:avLst/>
            <a:gdLst/>
            <a:ahLst/>
            <a:cxnLst/>
            <a:rect l="l" t="t" r="r" b="b"/>
            <a:pathLst>
              <a:path w="5977255" h="0">
                <a:moveTo>
                  <a:pt x="0" y="0"/>
                </a:moveTo>
                <a:lnTo>
                  <a:pt x="5976658" y="0"/>
                </a:lnTo>
              </a:path>
            </a:pathLst>
          </a:custGeom>
          <a:ln w="28575">
            <a:solidFill>
              <a:srgbClr val="30859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576243" y="1437932"/>
            <a:ext cx="7820025" cy="2585720"/>
          </a:xfrm>
          <a:prstGeom prst="rect">
            <a:avLst/>
          </a:prstGeom>
        </p:spPr>
        <p:txBody>
          <a:bodyPr wrap="square" lIns="0" tIns="226060" rIns="0" bIns="0" rtlCol="0" vert="horz">
            <a:spAutoFit/>
          </a:bodyPr>
          <a:lstStyle/>
          <a:p>
            <a:pPr algn="ctr" marL="1270">
              <a:lnSpc>
                <a:spcPct val="100000"/>
              </a:lnSpc>
              <a:spcBef>
                <a:spcPts val="1780"/>
              </a:spcBef>
            </a:pPr>
            <a:r>
              <a:rPr dirty="0" sz="2800" b="1">
                <a:latin typeface="Trebuchet MS"/>
                <a:cs typeface="Trebuchet MS"/>
              </a:rPr>
              <a:t>ΕΝΟΤΗΤΑ</a:t>
            </a:r>
            <a:r>
              <a:rPr dirty="0" sz="2800" spc="-65" b="1">
                <a:latin typeface="Trebuchet MS"/>
                <a:cs typeface="Trebuchet MS"/>
              </a:rPr>
              <a:t> </a:t>
            </a:r>
            <a:r>
              <a:rPr dirty="0" sz="2800" spc="-25" b="1">
                <a:latin typeface="Trebuchet MS"/>
                <a:cs typeface="Trebuchet MS"/>
              </a:rPr>
              <a:t>1.</a:t>
            </a:r>
            <a:endParaRPr sz="2800">
              <a:latin typeface="Trebuchet MS"/>
              <a:cs typeface="Trebuchet MS"/>
            </a:endParaRPr>
          </a:p>
          <a:p>
            <a:pPr algn="ctr" marL="12700" marR="5080" indent="-2540">
              <a:lnSpc>
                <a:spcPct val="150000"/>
              </a:lnSpc>
            </a:pPr>
            <a:r>
              <a:rPr dirty="0" sz="2800" b="1">
                <a:latin typeface="Trebuchet MS"/>
                <a:cs typeface="Trebuchet MS"/>
              </a:rPr>
              <a:t>Κλιματικά</a:t>
            </a:r>
            <a:r>
              <a:rPr dirty="0" sz="2800" spc="-95" b="1">
                <a:latin typeface="Trebuchet MS"/>
                <a:cs typeface="Trebuchet MS"/>
              </a:rPr>
              <a:t> </a:t>
            </a:r>
            <a:r>
              <a:rPr dirty="0" sz="2800" b="1">
                <a:latin typeface="Trebuchet MS"/>
                <a:cs typeface="Trebuchet MS"/>
              </a:rPr>
              <a:t>έξυπνες</a:t>
            </a:r>
            <a:r>
              <a:rPr dirty="0" sz="2800" spc="-85" b="1">
                <a:latin typeface="Trebuchet MS"/>
                <a:cs typeface="Trebuchet MS"/>
              </a:rPr>
              <a:t> </a:t>
            </a:r>
            <a:r>
              <a:rPr dirty="0" sz="2800" b="1">
                <a:latin typeface="Trebuchet MS"/>
                <a:cs typeface="Trebuchet MS"/>
              </a:rPr>
              <a:t>πρακτικές</a:t>
            </a:r>
            <a:r>
              <a:rPr dirty="0" sz="2800" spc="-80" b="1">
                <a:latin typeface="Trebuchet MS"/>
                <a:cs typeface="Trebuchet MS"/>
              </a:rPr>
              <a:t> </a:t>
            </a:r>
            <a:r>
              <a:rPr dirty="0" sz="2800" b="1">
                <a:latin typeface="Trebuchet MS"/>
                <a:cs typeface="Trebuchet MS"/>
              </a:rPr>
              <a:t>για</a:t>
            </a:r>
            <a:r>
              <a:rPr dirty="0" sz="2800" spc="-85" b="1">
                <a:latin typeface="Trebuchet MS"/>
                <a:cs typeface="Trebuchet MS"/>
              </a:rPr>
              <a:t> </a:t>
            </a:r>
            <a:r>
              <a:rPr dirty="0" sz="2800" b="1">
                <a:latin typeface="Trebuchet MS"/>
                <a:cs typeface="Trebuchet MS"/>
              </a:rPr>
              <a:t>την</a:t>
            </a:r>
            <a:r>
              <a:rPr dirty="0" sz="2800" spc="-80" b="1">
                <a:latin typeface="Trebuchet MS"/>
                <a:cs typeface="Trebuchet MS"/>
              </a:rPr>
              <a:t> </a:t>
            </a:r>
            <a:r>
              <a:rPr dirty="0" sz="2800" spc="-10" b="1">
                <a:latin typeface="Trebuchet MS"/>
                <a:cs typeface="Trebuchet MS"/>
              </a:rPr>
              <a:t>ποιότητα </a:t>
            </a:r>
            <a:r>
              <a:rPr dirty="0" sz="2800" b="1">
                <a:latin typeface="Trebuchet MS"/>
                <a:cs typeface="Trebuchet MS"/>
              </a:rPr>
              <a:t>του</a:t>
            </a:r>
            <a:r>
              <a:rPr dirty="0" sz="2800" spc="-60" b="1">
                <a:latin typeface="Trebuchet MS"/>
                <a:cs typeface="Trebuchet MS"/>
              </a:rPr>
              <a:t> </a:t>
            </a:r>
            <a:r>
              <a:rPr dirty="0" sz="2800" b="1">
                <a:latin typeface="Trebuchet MS"/>
                <a:cs typeface="Trebuchet MS"/>
              </a:rPr>
              <a:t>εδάφους</a:t>
            </a:r>
            <a:r>
              <a:rPr dirty="0" sz="2800" spc="-55" b="1">
                <a:latin typeface="Trebuchet MS"/>
                <a:cs typeface="Trebuchet MS"/>
              </a:rPr>
              <a:t> </a:t>
            </a:r>
            <a:r>
              <a:rPr dirty="0" sz="2800" b="1">
                <a:latin typeface="Trebuchet MS"/>
                <a:cs typeface="Trebuchet MS"/>
              </a:rPr>
              <a:t>και</a:t>
            </a:r>
            <a:r>
              <a:rPr dirty="0" sz="2800" spc="-60" b="1">
                <a:latin typeface="Trebuchet MS"/>
                <a:cs typeface="Trebuchet MS"/>
              </a:rPr>
              <a:t> </a:t>
            </a:r>
            <a:r>
              <a:rPr dirty="0" sz="2800" b="1">
                <a:latin typeface="Trebuchet MS"/>
                <a:cs typeface="Trebuchet MS"/>
              </a:rPr>
              <a:t>την</a:t>
            </a:r>
            <a:r>
              <a:rPr dirty="0" sz="2800" spc="-55" b="1">
                <a:latin typeface="Trebuchet MS"/>
                <a:cs typeface="Trebuchet MS"/>
              </a:rPr>
              <a:t> </a:t>
            </a:r>
            <a:r>
              <a:rPr dirty="0" sz="2800" b="1">
                <a:latin typeface="Trebuchet MS"/>
                <a:cs typeface="Trebuchet MS"/>
              </a:rPr>
              <a:t>προστασία</a:t>
            </a:r>
            <a:r>
              <a:rPr dirty="0" sz="2800" spc="-60" b="1">
                <a:latin typeface="Trebuchet MS"/>
                <a:cs typeface="Trebuchet MS"/>
              </a:rPr>
              <a:t> </a:t>
            </a:r>
            <a:r>
              <a:rPr dirty="0" sz="2800" b="1">
                <a:latin typeface="Trebuchet MS"/>
                <a:cs typeface="Trebuchet MS"/>
              </a:rPr>
              <a:t>της</a:t>
            </a:r>
            <a:r>
              <a:rPr dirty="0" sz="2800" spc="-55" b="1">
                <a:latin typeface="Trebuchet MS"/>
                <a:cs typeface="Trebuchet MS"/>
              </a:rPr>
              <a:t> </a:t>
            </a:r>
            <a:r>
              <a:rPr dirty="0" sz="2800" b="1">
                <a:latin typeface="Trebuchet MS"/>
                <a:cs typeface="Trebuchet MS"/>
              </a:rPr>
              <a:t>υγείας</a:t>
            </a:r>
            <a:r>
              <a:rPr dirty="0" sz="2800" spc="-60" b="1">
                <a:latin typeface="Trebuchet MS"/>
                <a:cs typeface="Trebuchet MS"/>
              </a:rPr>
              <a:t> </a:t>
            </a:r>
            <a:r>
              <a:rPr dirty="0" sz="2800" spc="-25" b="1">
                <a:latin typeface="Trebuchet MS"/>
                <a:cs typeface="Trebuchet MS"/>
              </a:rPr>
              <a:t>του </a:t>
            </a:r>
            <a:r>
              <a:rPr dirty="0" sz="2800" spc="-10" b="1">
                <a:latin typeface="Trebuchet MS"/>
                <a:cs typeface="Trebuchet MS"/>
              </a:rPr>
              <a:t>εδάφους</a:t>
            </a:r>
            <a:endParaRPr sz="2800">
              <a:latin typeface="Trebuchet MS"/>
              <a:cs typeface="Trebuchet M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683872" y="6059099"/>
            <a:ext cx="2578100" cy="476884"/>
          </a:xfrm>
          <a:prstGeom prst="rect">
            <a:avLst/>
          </a:prstGeom>
        </p:spPr>
        <p:txBody>
          <a:bodyPr wrap="square" lIns="0" tIns="31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1200" b="1" i="1">
                <a:latin typeface="Trebuchet MS"/>
                <a:cs typeface="Trebuchet MS"/>
              </a:rPr>
              <a:t>Ημερομηνία:</a:t>
            </a:r>
            <a:r>
              <a:rPr dirty="0" sz="1200" spc="-30" b="1" i="1">
                <a:latin typeface="Trebuchet MS"/>
                <a:cs typeface="Trebuchet MS"/>
              </a:rPr>
              <a:t> </a:t>
            </a:r>
            <a:r>
              <a:rPr dirty="0" sz="1200" b="1" i="1">
                <a:latin typeface="Trebuchet MS"/>
                <a:cs typeface="Trebuchet MS"/>
              </a:rPr>
              <a:t>27-</a:t>
            </a:r>
            <a:r>
              <a:rPr dirty="0" sz="1200" spc="-25" b="1" i="1">
                <a:latin typeface="Trebuchet MS"/>
                <a:cs typeface="Trebuchet MS"/>
              </a:rPr>
              <a:t> </a:t>
            </a:r>
            <a:r>
              <a:rPr dirty="0" sz="1200" b="1" i="1">
                <a:latin typeface="Trebuchet MS"/>
                <a:cs typeface="Trebuchet MS"/>
              </a:rPr>
              <a:t>28</a:t>
            </a:r>
            <a:r>
              <a:rPr dirty="0" sz="1200" spc="-30" b="1" i="1">
                <a:latin typeface="Trebuchet MS"/>
                <a:cs typeface="Trebuchet MS"/>
              </a:rPr>
              <a:t> </a:t>
            </a:r>
            <a:r>
              <a:rPr dirty="0" sz="1200" b="1" i="1">
                <a:latin typeface="Trebuchet MS"/>
                <a:cs typeface="Trebuchet MS"/>
              </a:rPr>
              <a:t>Ιουλίου</a:t>
            </a:r>
            <a:r>
              <a:rPr dirty="0" sz="1200" spc="-25" b="1" i="1">
                <a:latin typeface="Trebuchet MS"/>
                <a:cs typeface="Trebuchet MS"/>
              </a:rPr>
              <a:t> </a:t>
            </a:r>
            <a:r>
              <a:rPr dirty="0" sz="1200" spc="-20" b="1" i="1">
                <a:latin typeface="Trebuchet MS"/>
                <a:cs typeface="Trebuchet MS"/>
              </a:rPr>
              <a:t>2026</a:t>
            </a:r>
            <a:endParaRPr sz="12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720"/>
              </a:spcBef>
            </a:pPr>
            <a:r>
              <a:rPr dirty="0" sz="1200" b="1" i="1">
                <a:latin typeface="Trebuchet MS"/>
                <a:cs typeface="Trebuchet MS"/>
              </a:rPr>
              <a:t>Περιοχή:</a:t>
            </a:r>
            <a:r>
              <a:rPr dirty="0" sz="1200" spc="-30" b="1" i="1">
                <a:latin typeface="Trebuchet MS"/>
                <a:cs typeface="Trebuchet MS"/>
              </a:rPr>
              <a:t> </a:t>
            </a:r>
            <a:r>
              <a:rPr dirty="0" sz="1200" b="1" i="1">
                <a:latin typeface="Trebuchet MS"/>
                <a:cs typeface="Trebuchet MS"/>
              </a:rPr>
              <a:t>Σταμνά</a:t>
            </a:r>
            <a:r>
              <a:rPr dirty="0" sz="1200" spc="-30" b="1" i="1">
                <a:latin typeface="Trebuchet MS"/>
                <a:cs typeface="Trebuchet MS"/>
              </a:rPr>
              <a:t> </a:t>
            </a:r>
            <a:r>
              <a:rPr dirty="0" sz="1200" spc="-10" b="1" i="1">
                <a:latin typeface="Trebuchet MS"/>
                <a:cs typeface="Trebuchet MS"/>
              </a:rPr>
              <a:t>Αιτωλοακαρνανίας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60"/>
              </a:lnSpc>
            </a:pPr>
            <a:r>
              <a:rPr dirty="0" spc="-10">
                <a:solidFill>
                  <a:srgbClr val="9AC43D"/>
                </a:solidFill>
              </a:rPr>
              <a:t>IPA-ADRION00239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 descr="$PPTXTitle"/>
          <p:cNvSpPr txBox="1">
            <a:spLocks noGrp="1"/>
          </p:cNvSpPr>
          <p:nvPr>
            <p:ph type="ctr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Π2.3.1_Προγράμματα</a:t>
            </a:r>
            <a:r>
              <a:rPr dirty="0" spc="-55"/>
              <a:t> </a:t>
            </a:r>
            <a:r>
              <a:rPr dirty="0"/>
              <a:t>ανάπτυξης</a:t>
            </a:r>
            <a:r>
              <a:rPr dirty="0" spc="-55"/>
              <a:t> </a:t>
            </a:r>
            <a:r>
              <a:rPr dirty="0"/>
              <a:t>ικανοτήτων</a:t>
            </a:r>
            <a:r>
              <a:rPr dirty="0" spc="-55"/>
              <a:t> </a:t>
            </a:r>
            <a:r>
              <a:rPr dirty="0"/>
              <a:t>και</a:t>
            </a:r>
            <a:r>
              <a:rPr dirty="0" spc="-50"/>
              <a:t> </a:t>
            </a:r>
            <a:r>
              <a:rPr dirty="0" spc="-10"/>
              <a:t>κατάρτισης</a:t>
            </a:r>
          </a:p>
        </p:txBody>
      </p:sp>
      <p:sp>
        <p:nvSpPr>
          <p:cNvPr id="2" name="object 2"/>
          <p:cNvSpPr/>
          <p:nvPr/>
        </p:nvSpPr>
        <p:spPr>
          <a:xfrm>
            <a:off x="3131845" y="548680"/>
            <a:ext cx="5977255" cy="0"/>
          </a:xfrm>
          <a:custGeom>
            <a:avLst/>
            <a:gdLst/>
            <a:ahLst/>
            <a:cxnLst/>
            <a:rect l="l" t="t" r="r" b="b"/>
            <a:pathLst>
              <a:path w="5977255" h="0">
                <a:moveTo>
                  <a:pt x="0" y="0"/>
                </a:moveTo>
                <a:lnTo>
                  <a:pt x="5976658" y="0"/>
                </a:lnTo>
              </a:path>
            </a:pathLst>
          </a:custGeom>
          <a:ln w="28575">
            <a:solidFill>
              <a:srgbClr val="30859C"/>
            </a:solidFill>
          </a:ln>
        </p:spPr>
        <p:txBody>
          <a:bodyPr wrap="square" lIns="0" tIns="0" rIns="0" bIns="0" rtlCol="0"/>
          <a:lstStyle/>
          <a:p/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21967" y="1988845"/>
            <a:ext cx="7386535" cy="3610711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2179881" y="2266950"/>
            <a:ext cx="365125" cy="4521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800" spc="-25" b="1">
                <a:solidFill>
                  <a:srgbClr val="FFFFFF"/>
                </a:solidFill>
                <a:latin typeface="Calibri"/>
                <a:cs typeface="Calibri"/>
              </a:rPr>
              <a:t>nc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974234" y="5689727"/>
            <a:ext cx="3742054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i="1">
                <a:latin typeface="Trebuchet MS"/>
                <a:cs typeface="Trebuchet MS"/>
              </a:rPr>
              <a:t>Πηγή</a:t>
            </a:r>
            <a:r>
              <a:rPr dirty="0" sz="800" spc="-15" i="1">
                <a:latin typeface="Trebuchet MS"/>
                <a:cs typeface="Trebuchet MS"/>
              </a:rPr>
              <a:t> </a:t>
            </a:r>
            <a:r>
              <a:rPr dirty="0" sz="800" spc="-10" i="1">
                <a:latin typeface="Trebuchet MS"/>
                <a:cs typeface="Trebuchet MS"/>
              </a:rPr>
              <a:t>εικόνας:</a:t>
            </a:r>
            <a:r>
              <a:rPr dirty="0" sz="800" spc="-15" i="1">
                <a:latin typeface="Trebuchet MS"/>
                <a:cs typeface="Trebuchet MS"/>
              </a:rPr>
              <a:t> </a:t>
            </a:r>
            <a:r>
              <a:rPr dirty="0" u="sng" sz="80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The</a:t>
            </a:r>
            <a:r>
              <a:rPr dirty="0" u="sng" sz="800" spc="-15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 </a:t>
            </a:r>
            <a:r>
              <a:rPr dirty="0" u="sng" sz="80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Role</a:t>
            </a:r>
            <a:r>
              <a:rPr dirty="0" u="sng" sz="800" spc="-15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 </a:t>
            </a:r>
            <a:r>
              <a:rPr dirty="0" u="sng" sz="80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of</a:t>
            </a:r>
            <a:r>
              <a:rPr dirty="0" u="sng" sz="800" spc="-15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 </a:t>
            </a:r>
            <a:r>
              <a:rPr dirty="0" u="sng" sz="80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Active</a:t>
            </a:r>
            <a:r>
              <a:rPr dirty="0" u="sng" sz="800" spc="-1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 </a:t>
            </a:r>
            <a:r>
              <a:rPr dirty="0" u="sng" sz="80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Carbon</a:t>
            </a:r>
            <a:r>
              <a:rPr dirty="0" u="sng" sz="800" spc="-15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 </a:t>
            </a:r>
            <a:r>
              <a:rPr dirty="0" u="sng" sz="80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in</a:t>
            </a:r>
            <a:r>
              <a:rPr dirty="0" u="sng" sz="800" spc="-15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 </a:t>
            </a:r>
            <a:r>
              <a:rPr dirty="0" u="sng" sz="80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High</a:t>
            </a:r>
            <a:r>
              <a:rPr dirty="0" u="sng" sz="800" spc="-15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 </a:t>
            </a:r>
            <a:r>
              <a:rPr dirty="0" u="sng" sz="800" spc="-1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Performance</a:t>
            </a:r>
            <a:r>
              <a:rPr dirty="0" u="sng" sz="800" spc="-15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 </a:t>
            </a:r>
            <a:r>
              <a:rPr dirty="0" u="sng" sz="80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Soil</a:t>
            </a:r>
            <a:r>
              <a:rPr dirty="0" u="sng" sz="800" spc="-15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 </a:t>
            </a:r>
            <a:r>
              <a:rPr dirty="0" u="sng" sz="80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-</a:t>
            </a:r>
            <a:r>
              <a:rPr dirty="0" u="sng" sz="800" spc="-1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 PhycoTerra®</a:t>
            </a:r>
            <a:endParaRPr sz="800">
              <a:latin typeface="Trebuchet MS"/>
              <a:cs typeface="Trebuchet MS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60"/>
              </a:lnSpc>
            </a:pPr>
            <a:r>
              <a:rPr dirty="0" spc="-10">
                <a:solidFill>
                  <a:srgbClr val="9AC43D"/>
                </a:solidFill>
              </a:rPr>
              <a:t>IPA-ADRION00239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Π2.3.1_Προγράμματα</a:t>
            </a:r>
            <a:r>
              <a:rPr dirty="0" spc="-55"/>
              <a:t> </a:t>
            </a:r>
            <a:r>
              <a:rPr dirty="0"/>
              <a:t>ανάπτυξης</a:t>
            </a:r>
            <a:r>
              <a:rPr dirty="0" spc="-55"/>
              <a:t> </a:t>
            </a:r>
            <a:r>
              <a:rPr dirty="0"/>
              <a:t>ικανοτήτων</a:t>
            </a:r>
            <a:r>
              <a:rPr dirty="0" spc="-55"/>
              <a:t> </a:t>
            </a:r>
            <a:r>
              <a:rPr dirty="0"/>
              <a:t>και</a:t>
            </a:r>
            <a:r>
              <a:rPr dirty="0" spc="-50"/>
              <a:t> </a:t>
            </a:r>
            <a:r>
              <a:rPr dirty="0" spc="-10"/>
              <a:t>κατάρτισης</a:t>
            </a:r>
          </a:p>
        </p:txBody>
      </p:sp>
      <p:sp>
        <p:nvSpPr>
          <p:cNvPr id="2" name="object 2"/>
          <p:cNvSpPr/>
          <p:nvPr/>
        </p:nvSpPr>
        <p:spPr>
          <a:xfrm>
            <a:off x="3131845" y="548680"/>
            <a:ext cx="5977255" cy="0"/>
          </a:xfrm>
          <a:custGeom>
            <a:avLst/>
            <a:gdLst/>
            <a:ahLst/>
            <a:cxnLst/>
            <a:rect l="l" t="t" r="r" b="b"/>
            <a:pathLst>
              <a:path w="5977255" h="0">
                <a:moveTo>
                  <a:pt x="0" y="0"/>
                </a:moveTo>
                <a:lnTo>
                  <a:pt x="5976658" y="0"/>
                </a:lnTo>
              </a:path>
            </a:pathLst>
          </a:custGeom>
          <a:ln w="28575">
            <a:solidFill>
              <a:srgbClr val="30859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330259" y="1232256"/>
            <a:ext cx="7672705" cy="397065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b="1">
                <a:latin typeface="Trebuchet MS"/>
                <a:cs typeface="Trebuchet MS"/>
              </a:rPr>
              <a:t>ΕΔΑΦΙΚΗ</a:t>
            </a:r>
            <a:r>
              <a:rPr dirty="0" sz="1800" spc="-40" b="1">
                <a:latin typeface="Trebuchet MS"/>
                <a:cs typeface="Trebuchet MS"/>
              </a:rPr>
              <a:t> </a:t>
            </a:r>
            <a:r>
              <a:rPr dirty="0" sz="1800" b="1">
                <a:latin typeface="Trebuchet MS"/>
                <a:cs typeface="Trebuchet MS"/>
              </a:rPr>
              <a:t>ΑΝΑΛΥΣΗ</a:t>
            </a:r>
            <a:r>
              <a:rPr dirty="0" sz="1800" spc="-40" b="1">
                <a:latin typeface="Trebuchet MS"/>
                <a:cs typeface="Trebuchet MS"/>
              </a:rPr>
              <a:t> </a:t>
            </a:r>
            <a:r>
              <a:rPr dirty="0" sz="1800" b="1">
                <a:latin typeface="Trebuchet MS"/>
                <a:cs typeface="Trebuchet MS"/>
              </a:rPr>
              <a:t>και</a:t>
            </a:r>
            <a:r>
              <a:rPr dirty="0" sz="1800" spc="-35" b="1">
                <a:latin typeface="Trebuchet MS"/>
                <a:cs typeface="Trebuchet MS"/>
              </a:rPr>
              <a:t> </a:t>
            </a:r>
            <a:r>
              <a:rPr dirty="0" sz="1800" spc="-10" b="1">
                <a:latin typeface="Trebuchet MS"/>
                <a:cs typeface="Trebuchet MS"/>
              </a:rPr>
              <a:t>ΠΑΡΑΚΟΛΟΥΘΗΣΗ</a:t>
            </a:r>
            <a:endParaRPr sz="1800">
              <a:latin typeface="Trebuchet MS"/>
              <a:cs typeface="Trebuchet MS"/>
            </a:endParaRPr>
          </a:p>
          <a:p>
            <a:pPr algn="just" marL="586105" marR="5080" indent="-285750">
              <a:lnSpc>
                <a:spcPct val="150000"/>
              </a:lnSpc>
              <a:spcBef>
                <a:spcPts val="1180"/>
              </a:spcBef>
              <a:buFont typeface="Segoe UI Symbol"/>
              <a:buChar char="➢"/>
              <a:tabLst>
                <a:tab pos="586105" algn="l"/>
                <a:tab pos="587375" algn="l"/>
              </a:tabLst>
            </a:pPr>
            <a:r>
              <a:rPr dirty="0" sz="1400">
                <a:latin typeface="Trebuchet MS"/>
                <a:cs typeface="Trebuchet MS"/>
              </a:rPr>
              <a:t>	Η</a:t>
            </a:r>
            <a:r>
              <a:rPr dirty="0" sz="1400" spc="22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γεωργική</a:t>
            </a:r>
            <a:r>
              <a:rPr dirty="0" sz="1400" spc="229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παραγωγικότητα</a:t>
            </a:r>
            <a:r>
              <a:rPr dirty="0" sz="1400" spc="22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εξαρτάται</a:t>
            </a:r>
            <a:r>
              <a:rPr dirty="0" sz="1400" spc="229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από</a:t>
            </a:r>
            <a:r>
              <a:rPr dirty="0" sz="1400" spc="22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την</a:t>
            </a:r>
            <a:r>
              <a:rPr dirty="0" sz="1400" spc="229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ποιότητα</a:t>
            </a:r>
            <a:r>
              <a:rPr dirty="0" sz="1400" spc="22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της</a:t>
            </a:r>
            <a:r>
              <a:rPr dirty="0" sz="1400" spc="229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γεωργικής</a:t>
            </a:r>
            <a:r>
              <a:rPr dirty="0" sz="1400" spc="22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γης</a:t>
            </a:r>
            <a:r>
              <a:rPr dirty="0" sz="1400" spc="229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και</a:t>
            </a:r>
            <a:r>
              <a:rPr dirty="0" sz="1400" spc="225">
                <a:latin typeface="Trebuchet MS"/>
                <a:cs typeface="Trebuchet MS"/>
              </a:rPr>
              <a:t> </a:t>
            </a:r>
            <a:r>
              <a:rPr dirty="0" sz="1400" spc="-25">
                <a:latin typeface="Trebuchet MS"/>
                <a:cs typeface="Trebuchet MS"/>
              </a:rPr>
              <a:t>μια </a:t>
            </a:r>
            <a:r>
              <a:rPr dirty="0" sz="1400">
                <a:latin typeface="Trebuchet MS"/>
                <a:cs typeface="Trebuchet MS"/>
              </a:rPr>
              <a:t>εδαφική</a:t>
            </a:r>
            <a:r>
              <a:rPr dirty="0" sz="1400" spc="2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ανάλυση</a:t>
            </a:r>
            <a:r>
              <a:rPr dirty="0" sz="1400" spc="22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μπορεί</a:t>
            </a:r>
            <a:r>
              <a:rPr dirty="0" sz="1400" spc="2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να</a:t>
            </a:r>
            <a:r>
              <a:rPr dirty="0" sz="1400" spc="22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εντοπίσει</a:t>
            </a:r>
            <a:r>
              <a:rPr dirty="0" sz="1400" spc="2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έγκαιρα</a:t>
            </a:r>
            <a:r>
              <a:rPr dirty="0" sz="1400" spc="22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προβλήματα</a:t>
            </a:r>
            <a:r>
              <a:rPr dirty="0" sz="1400" spc="2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στις</a:t>
            </a:r>
            <a:r>
              <a:rPr dirty="0" sz="1400" spc="22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συνθήκες</a:t>
            </a:r>
            <a:r>
              <a:rPr dirty="0" sz="1400" spc="220">
                <a:latin typeface="Trebuchet MS"/>
                <a:cs typeface="Trebuchet MS"/>
              </a:rPr>
              <a:t> </a:t>
            </a:r>
            <a:r>
              <a:rPr dirty="0" sz="1400" spc="-10">
                <a:latin typeface="Trebuchet MS"/>
                <a:cs typeface="Trebuchet MS"/>
              </a:rPr>
              <a:t>ανάπτυξης </a:t>
            </a:r>
            <a:r>
              <a:rPr dirty="0" sz="1400">
                <a:latin typeface="Trebuchet MS"/>
                <a:cs typeface="Trebuchet MS"/>
              </a:rPr>
              <a:t>των</a:t>
            </a:r>
            <a:r>
              <a:rPr dirty="0" sz="1400" spc="6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καλλιεργειών.</a:t>
            </a:r>
            <a:r>
              <a:rPr dirty="0" sz="1400" spc="7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Η</a:t>
            </a:r>
            <a:r>
              <a:rPr dirty="0" sz="1400" spc="7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ανάλυση</a:t>
            </a:r>
            <a:r>
              <a:rPr dirty="0" sz="1400" spc="7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της</a:t>
            </a:r>
            <a:r>
              <a:rPr dirty="0" sz="1400" spc="7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καταλληλότητας</a:t>
            </a:r>
            <a:r>
              <a:rPr dirty="0" sz="1400" spc="7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του</a:t>
            </a:r>
            <a:r>
              <a:rPr dirty="0" sz="1400" spc="7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αγρού</a:t>
            </a:r>
            <a:r>
              <a:rPr dirty="0" sz="1400" spc="7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βοηθά</a:t>
            </a:r>
            <a:r>
              <a:rPr dirty="0" sz="1400" spc="6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στην</a:t>
            </a:r>
            <a:r>
              <a:rPr dirty="0" sz="1400" spc="7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επιλογή</a:t>
            </a:r>
            <a:r>
              <a:rPr dirty="0" sz="1400" spc="70">
                <a:latin typeface="Trebuchet MS"/>
                <a:cs typeface="Trebuchet MS"/>
              </a:rPr>
              <a:t> </a:t>
            </a:r>
            <a:r>
              <a:rPr dirty="0" sz="1400" spc="-25">
                <a:latin typeface="Trebuchet MS"/>
                <a:cs typeface="Trebuchet MS"/>
              </a:rPr>
              <a:t>των </a:t>
            </a:r>
            <a:r>
              <a:rPr dirty="0" sz="1400">
                <a:latin typeface="Trebuchet MS"/>
                <a:cs typeface="Trebuchet MS"/>
              </a:rPr>
              <a:t>κατάλληλων</a:t>
            </a:r>
            <a:r>
              <a:rPr dirty="0" sz="1400" spc="24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καλλιεργειών</a:t>
            </a:r>
            <a:r>
              <a:rPr dirty="0" sz="1400" spc="25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ή</a:t>
            </a:r>
            <a:r>
              <a:rPr dirty="0" sz="1400" spc="25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στη</a:t>
            </a:r>
            <a:r>
              <a:rPr dirty="0" sz="1400" spc="24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λήψη</a:t>
            </a:r>
            <a:r>
              <a:rPr dirty="0" sz="1400" spc="25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αποφάσεων</a:t>
            </a:r>
            <a:r>
              <a:rPr dirty="0" sz="1400" spc="25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σχετικά</a:t>
            </a:r>
            <a:r>
              <a:rPr dirty="0" sz="1400" spc="24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με</a:t>
            </a:r>
            <a:r>
              <a:rPr dirty="0" sz="1400" spc="25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τη</a:t>
            </a:r>
            <a:r>
              <a:rPr dirty="0" sz="1400" spc="25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χρήση</a:t>
            </a:r>
            <a:r>
              <a:rPr dirty="0" sz="1400" spc="24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της</a:t>
            </a:r>
            <a:r>
              <a:rPr dirty="0" sz="1400" spc="25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γης</a:t>
            </a:r>
            <a:r>
              <a:rPr dirty="0" sz="1400" spc="250">
                <a:latin typeface="Trebuchet MS"/>
                <a:cs typeface="Trebuchet MS"/>
              </a:rPr>
              <a:t> </a:t>
            </a:r>
            <a:r>
              <a:rPr dirty="0" sz="1400" spc="-25">
                <a:latin typeface="Trebuchet MS"/>
                <a:cs typeface="Trebuchet MS"/>
              </a:rPr>
              <a:t>για </a:t>
            </a:r>
            <a:r>
              <a:rPr dirty="0" sz="1400">
                <a:latin typeface="Trebuchet MS"/>
                <a:cs typeface="Trebuchet MS"/>
              </a:rPr>
              <a:t>γεωργική</a:t>
            </a:r>
            <a:r>
              <a:rPr dirty="0" sz="1400" spc="-35">
                <a:latin typeface="Trebuchet MS"/>
                <a:cs typeface="Trebuchet MS"/>
              </a:rPr>
              <a:t> </a:t>
            </a:r>
            <a:r>
              <a:rPr dirty="0" sz="1400" spc="-10">
                <a:latin typeface="Trebuchet MS"/>
                <a:cs typeface="Trebuchet MS"/>
              </a:rPr>
              <a:t>εκμετάλλευση.</a:t>
            </a:r>
            <a:endParaRPr sz="1400">
              <a:latin typeface="Trebuchet MS"/>
              <a:cs typeface="Trebuchet MS"/>
            </a:endParaRPr>
          </a:p>
          <a:p>
            <a:pPr algn="just" marL="586105" marR="5080" indent="-285750">
              <a:lnSpc>
                <a:spcPct val="150000"/>
              </a:lnSpc>
              <a:buFont typeface="Segoe UI Symbol"/>
              <a:buChar char="➢"/>
              <a:tabLst>
                <a:tab pos="586105" algn="l"/>
                <a:tab pos="587375" algn="l"/>
              </a:tabLst>
            </a:pPr>
            <a:r>
              <a:rPr dirty="0" sz="1400">
                <a:latin typeface="Trebuchet MS"/>
                <a:cs typeface="Trebuchet MS"/>
              </a:rPr>
              <a:t>	Η</a:t>
            </a:r>
            <a:r>
              <a:rPr dirty="0" sz="1400" spc="55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εδαφική</a:t>
            </a:r>
            <a:r>
              <a:rPr dirty="0" sz="1400" spc="55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ανάλυση</a:t>
            </a:r>
            <a:r>
              <a:rPr dirty="0" sz="1400" spc="55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είναι</a:t>
            </a:r>
            <a:r>
              <a:rPr dirty="0" sz="1400" spc="55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μια</a:t>
            </a:r>
            <a:r>
              <a:rPr dirty="0" sz="1400" spc="55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πολύ</a:t>
            </a:r>
            <a:r>
              <a:rPr dirty="0" sz="1400" spc="55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σημαντική</a:t>
            </a:r>
            <a:r>
              <a:rPr dirty="0" sz="1400" spc="55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πρακτική</a:t>
            </a:r>
            <a:r>
              <a:rPr dirty="0" sz="1400" spc="60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για</a:t>
            </a:r>
            <a:r>
              <a:rPr dirty="0" sz="1400" spc="55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την</a:t>
            </a:r>
            <a:r>
              <a:rPr dirty="0" sz="1400" spc="55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αξιολόγηση</a:t>
            </a:r>
            <a:r>
              <a:rPr dirty="0" sz="1400" spc="55">
                <a:latin typeface="Trebuchet MS"/>
                <a:cs typeface="Trebuchet MS"/>
              </a:rPr>
              <a:t>  </a:t>
            </a:r>
            <a:r>
              <a:rPr dirty="0" sz="1400" spc="-25">
                <a:latin typeface="Trebuchet MS"/>
                <a:cs typeface="Trebuchet MS"/>
              </a:rPr>
              <a:t>της </a:t>
            </a:r>
            <a:r>
              <a:rPr dirty="0" sz="1400">
                <a:latin typeface="Trebuchet MS"/>
                <a:cs typeface="Trebuchet MS"/>
              </a:rPr>
              <a:t>γονιμότητας,</a:t>
            </a:r>
            <a:r>
              <a:rPr dirty="0" sz="1400" spc="45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της</a:t>
            </a:r>
            <a:r>
              <a:rPr dirty="0" sz="1400" spc="45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δομής</a:t>
            </a:r>
            <a:r>
              <a:rPr dirty="0" sz="1400" spc="45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και</a:t>
            </a:r>
            <a:r>
              <a:rPr dirty="0" sz="1400" spc="45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της</a:t>
            </a:r>
            <a:r>
              <a:rPr dirty="0" sz="1400" spc="45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βιολογικής</a:t>
            </a:r>
            <a:r>
              <a:rPr dirty="0" sz="1400" spc="45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κατάστασης</a:t>
            </a:r>
            <a:r>
              <a:rPr dirty="0" sz="1400" spc="45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του</a:t>
            </a:r>
            <a:r>
              <a:rPr dirty="0" sz="1400" spc="45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εδάφους.</a:t>
            </a:r>
            <a:r>
              <a:rPr dirty="0" sz="1400" spc="45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Βοηθά</a:t>
            </a:r>
            <a:r>
              <a:rPr dirty="0" sz="1400" spc="455">
                <a:latin typeface="Trebuchet MS"/>
                <a:cs typeface="Trebuchet MS"/>
              </a:rPr>
              <a:t> </a:t>
            </a:r>
            <a:r>
              <a:rPr dirty="0" sz="1400" spc="-20">
                <a:latin typeface="Trebuchet MS"/>
                <a:cs typeface="Trebuchet MS"/>
              </a:rPr>
              <a:t>τους </a:t>
            </a:r>
            <a:r>
              <a:rPr dirty="0" sz="1400">
                <a:latin typeface="Trebuchet MS"/>
                <a:cs typeface="Trebuchet MS"/>
              </a:rPr>
              <a:t>γεωργούς,</a:t>
            </a:r>
            <a:r>
              <a:rPr dirty="0" sz="1400" spc="4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τους</a:t>
            </a:r>
            <a:r>
              <a:rPr dirty="0" sz="1400" spc="42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διαχειριστές</a:t>
            </a:r>
            <a:r>
              <a:rPr dirty="0" sz="1400" spc="4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γης</a:t>
            </a:r>
            <a:r>
              <a:rPr dirty="0" sz="1400" spc="42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και</a:t>
            </a:r>
            <a:r>
              <a:rPr dirty="0" sz="1400" spc="4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τους</a:t>
            </a:r>
            <a:r>
              <a:rPr dirty="0" sz="1400" spc="42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ερευνητές</a:t>
            </a:r>
            <a:r>
              <a:rPr dirty="0" sz="1400" spc="42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να</a:t>
            </a:r>
            <a:r>
              <a:rPr dirty="0" sz="1400" spc="4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λαμβάνουν</a:t>
            </a:r>
            <a:r>
              <a:rPr dirty="0" sz="1400" spc="425">
                <a:latin typeface="Trebuchet MS"/>
                <a:cs typeface="Trebuchet MS"/>
              </a:rPr>
              <a:t> </a:t>
            </a:r>
            <a:r>
              <a:rPr dirty="0" sz="1400" spc="-10">
                <a:latin typeface="Trebuchet MS"/>
                <a:cs typeface="Trebuchet MS"/>
              </a:rPr>
              <a:t>τεκμηριωμένες </a:t>
            </a:r>
            <a:r>
              <a:rPr dirty="0" sz="1400">
                <a:latin typeface="Trebuchet MS"/>
                <a:cs typeface="Trebuchet MS"/>
              </a:rPr>
              <a:t>αποφάσεις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σχετικά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με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την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εφαρμογή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λιπασμάτων,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την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άρδευση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και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τη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χρήση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της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 spc="-20">
                <a:latin typeface="Trebuchet MS"/>
                <a:cs typeface="Trebuchet MS"/>
              </a:rPr>
              <a:t>γης.</a:t>
            </a:r>
            <a:endParaRPr sz="1400">
              <a:latin typeface="Trebuchet MS"/>
              <a:cs typeface="Trebuchet MS"/>
            </a:endParaRPr>
          </a:p>
          <a:p>
            <a:pPr algn="just" marL="586105" marR="5080" indent="-285750">
              <a:lnSpc>
                <a:spcPct val="150000"/>
              </a:lnSpc>
              <a:buFont typeface="Segoe UI Symbol"/>
              <a:buChar char="➢"/>
              <a:tabLst>
                <a:tab pos="586105" algn="l"/>
                <a:tab pos="587375" algn="l"/>
              </a:tabLst>
            </a:pPr>
            <a:r>
              <a:rPr dirty="0" sz="1400">
                <a:latin typeface="Trebuchet MS"/>
                <a:cs typeface="Trebuchet MS"/>
              </a:rPr>
              <a:t>	Η</a:t>
            </a:r>
            <a:r>
              <a:rPr dirty="0" sz="1400" spc="20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κατανόηση</a:t>
            </a:r>
            <a:r>
              <a:rPr dirty="0" sz="1400" spc="20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των</a:t>
            </a:r>
            <a:r>
              <a:rPr dirty="0" sz="1400" spc="204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ιδιοτήτων</a:t>
            </a:r>
            <a:r>
              <a:rPr dirty="0" sz="1400" spc="20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του</a:t>
            </a:r>
            <a:r>
              <a:rPr dirty="0" sz="1400" spc="204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εδάφους</a:t>
            </a:r>
            <a:r>
              <a:rPr dirty="0" sz="1400" spc="20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επιτρέπει</a:t>
            </a:r>
            <a:r>
              <a:rPr dirty="0" sz="1400" spc="204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τη</a:t>
            </a:r>
            <a:r>
              <a:rPr dirty="0" sz="1400" spc="20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βελτίωση</a:t>
            </a:r>
            <a:r>
              <a:rPr dirty="0" sz="1400" spc="20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των</a:t>
            </a:r>
            <a:r>
              <a:rPr dirty="0" sz="1400" spc="204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αποδόσεων</a:t>
            </a:r>
            <a:r>
              <a:rPr dirty="0" sz="1400" spc="200">
                <a:latin typeface="Trebuchet MS"/>
                <a:cs typeface="Trebuchet MS"/>
              </a:rPr>
              <a:t> </a:t>
            </a:r>
            <a:r>
              <a:rPr dirty="0" sz="1400" spc="-25">
                <a:latin typeface="Trebuchet MS"/>
                <a:cs typeface="Trebuchet MS"/>
              </a:rPr>
              <a:t>των </a:t>
            </a:r>
            <a:r>
              <a:rPr dirty="0" sz="1400">
                <a:latin typeface="Trebuchet MS"/>
                <a:cs typeface="Trebuchet MS"/>
              </a:rPr>
              <a:t>καλλιεργειών,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τη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διατήρηση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του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εδάφους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και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την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περιβαλλοντική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 spc="-10">
                <a:latin typeface="Trebuchet MS"/>
                <a:cs typeface="Trebuchet MS"/>
              </a:rPr>
              <a:t>βιωσιμότητα.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60"/>
              </a:lnSpc>
            </a:pPr>
            <a:r>
              <a:rPr dirty="0" spc="-10">
                <a:solidFill>
                  <a:srgbClr val="9AC43D"/>
                </a:solidFill>
              </a:rPr>
              <a:t>IPA-ADRION00239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Π2.3.1_Προγράμματα</a:t>
            </a:r>
            <a:r>
              <a:rPr dirty="0" spc="-55"/>
              <a:t> </a:t>
            </a:r>
            <a:r>
              <a:rPr dirty="0"/>
              <a:t>ανάπτυξης</a:t>
            </a:r>
            <a:r>
              <a:rPr dirty="0" spc="-55"/>
              <a:t> </a:t>
            </a:r>
            <a:r>
              <a:rPr dirty="0"/>
              <a:t>ικανοτήτων</a:t>
            </a:r>
            <a:r>
              <a:rPr dirty="0" spc="-55"/>
              <a:t> </a:t>
            </a:r>
            <a:r>
              <a:rPr dirty="0"/>
              <a:t>και</a:t>
            </a:r>
            <a:r>
              <a:rPr dirty="0" spc="-50"/>
              <a:t> </a:t>
            </a:r>
            <a:r>
              <a:rPr dirty="0" spc="-10"/>
              <a:t>κατάρτισης</a:t>
            </a:r>
          </a:p>
        </p:txBody>
      </p:sp>
      <p:sp>
        <p:nvSpPr>
          <p:cNvPr id="2" name="object 2"/>
          <p:cNvSpPr/>
          <p:nvPr/>
        </p:nvSpPr>
        <p:spPr>
          <a:xfrm>
            <a:off x="3131845" y="548680"/>
            <a:ext cx="5977255" cy="0"/>
          </a:xfrm>
          <a:custGeom>
            <a:avLst/>
            <a:gdLst/>
            <a:ahLst/>
            <a:cxnLst/>
            <a:rect l="l" t="t" r="r" b="b"/>
            <a:pathLst>
              <a:path w="5977255" h="0">
                <a:moveTo>
                  <a:pt x="0" y="0"/>
                </a:moveTo>
                <a:lnTo>
                  <a:pt x="5976658" y="0"/>
                </a:lnTo>
              </a:path>
            </a:pathLst>
          </a:custGeom>
          <a:ln w="28575">
            <a:solidFill>
              <a:srgbClr val="30859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330259" y="1295006"/>
            <a:ext cx="6729095" cy="334962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b="1">
                <a:latin typeface="Trebuchet MS"/>
                <a:cs typeface="Trebuchet MS"/>
              </a:rPr>
              <a:t>ΕΔΑΦΙΚΗ</a:t>
            </a:r>
            <a:r>
              <a:rPr dirty="0" sz="1800" spc="-40" b="1">
                <a:latin typeface="Trebuchet MS"/>
                <a:cs typeface="Trebuchet MS"/>
              </a:rPr>
              <a:t> </a:t>
            </a:r>
            <a:r>
              <a:rPr dirty="0" sz="1800" b="1">
                <a:latin typeface="Trebuchet MS"/>
                <a:cs typeface="Trebuchet MS"/>
              </a:rPr>
              <a:t>ΑΝΑΛΥΣΗ</a:t>
            </a:r>
            <a:r>
              <a:rPr dirty="0" sz="1800" spc="-40" b="1">
                <a:latin typeface="Trebuchet MS"/>
                <a:cs typeface="Trebuchet MS"/>
              </a:rPr>
              <a:t> </a:t>
            </a:r>
            <a:r>
              <a:rPr dirty="0" sz="1800" b="1">
                <a:latin typeface="Trebuchet MS"/>
                <a:cs typeface="Trebuchet MS"/>
              </a:rPr>
              <a:t>και</a:t>
            </a:r>
            <a:r>
              <a:rPr dirty="0" sz="1800" spc="-35" b="1">
                <a:latin typeface="Trebuchet MS"/>
                <a:cs typeface="Trebuchet MS"/>
              </a:rPr>
              <a:t> </a:t>
            </a:r>
            <a:r>
              <a:rPr dirty="0" sz="1800" spc="-10" b="1">
                <a:latin typeface="Trebuchet MS"/>
                <a:cs typeface="Trebuchet MS"/>
              </a:rPr>
              <a:t>ΠΑΡΑΚΟΛΟΥΘΗΣΗ</a:t>
            </a:r>
            <a:endParaRPr sz="1800">
              <a:latin typeface="Trebuchet MS"/>
              <a:cs typeface="Trebuchet MS"/>
            </a:endParaRPr>
          </a:p>
          <a:p>
            <a:pPr marL="512445" marR="127000" indent="-283845">
              <a:lnSpc>
                <a:spcPct val="150000"/>
              </a:lnSpc>
              <a:spcBef>
                <a:spcPts val="1330"/>
              </a:spcBef>
              <a:buFont typeface="Segoe UI Symbol"/>
              <a:buChar char="➢"/>
              <a:tabLst>
                <a:tab pos="514350" algn="l"/>
              </a:tabLst>
            </a:pPr>
            <a:r>
              <a:rPr dirty="0" sz="1800">
                <a:latin typeface="Trebuchet MS"/>
                <a:cs typeface="Trebuchet MS"/>
              </a:rPr>
              <a:t>Η</a:t>
            </a:r>
            <a:r>
              <a:rPr dirty="0" sz="1800" spc="-25">
                <a:latin typeface="Trebuchet MS"/>
                <a:cs typeface="Trebuchet MS"/>
              </a:rPr>
              <a:t> </a:t>
            </a:r>
            <a:r>
              <a:rPr dirty="0" sz="1800">
                <a:latin typeface="Trebuchet MS"/>
                <a:cs typeface="Trebuchet MS"/>
              </a:rPr>
              <a:t>αποτελεσματική</a:t>
            </a:r>
            <a:r>
              <a:rPr dirty="0" sz="1800" spc="-20">
                <a:latin typeface="Trebuchet MS"/>
                <a:cs typeface="Trebuchet MS"/>
              </a:rPr>
              <a:t> </a:t>
            </a:r>
            <a:r>
              <a:rPr dirty="0" sz="1800">
                <a:latin typeface="Trebuchet MS"/>
                <a:cs typeface="Trebuchet MS"/>
              </a:rPr>
              <a:t>παρακολούθηση</a:t>
            </a:r>
            <a:r>
              <a:rPr dirty="0" sz="1800" spc="-25">
                <a:latin typeface="Trebuchet MS"/>
                <a:cs typeface="Trebuchet MS"/>
              </a:rPr>
              <a:t> </a:t>
            </a:r>
            <a:r>
              <a:rPr dirty="0" sz="1800">
                <a:latin typeface="Trebuchet MS"/>
                <a:cs typeface="Trebuchet MS"/>
              </a:rPr>
              <a:t>της</a:t>
            </a:r>
            <a:r>
              <a:rPr dirty="0" sz="1800" spc="-20">
                <a:latin typeface="Trebuchet MS"/>
                <a:cs typeface="Trebuchet MS"/>
              </a:rPr>
              <a:t> </a:t>
            </a:r>
            <a:r>
              <a:rPr dirty="0" sz="1800">
                <a:latin typeface="Trebuchet MS"/>
                <a:cs typeface="Trebuchet MS"/>
              </a:rPr>
              <a:t>υγείας</a:t>
            </a:r>
            <a:r>
              <a:rPr dirty="0" sz="1800" spc="-25">
                <a:latin typeface="Trebuchet MS"/>
                <a:cs typeface="Trebuchet MS"/>
              </a:rPr>
              <a:t> </a:t>
            </a:r>
            <a:r>
              <a:rPr dirty="0" sz="1800">
                <a:latin typeface="Trebuchet MS"/>
                <a:cs typeface="Trebuchet MS"/>
              </a:rPr>
              <a:t>του</a:t>
            </a:r>
            <a:r>
              <a:rPr dirty="0" sz="1800" spc="-20">
                <a:latin typeface="Trebuchet MS"/>
                <a:cs typeface="Trebuchet MS"/>
              </a:rPr>
              <a:t> </a:t>
            </a:r>
            <a:r>
              <a:rPr dirty="0" sz="1800" spc="-10">
                <a:latin typeface="Trebuchet MS"/>
                <a:cs typeface="Trebuchet MS"/>
              </a:rPr>
              <a:t>εδάφους </a:t>
            </a:r>
            <a:r>
              <a:rPr dirty="0" sz="1800" spc="-10">
                <a:latin typeface="Trebuchet MS"/>
                <a:cs typeface="Trebuchet MS"/>
              </a:rPr>
              <a:t>	</a:t>
            </a:r>
            <a:r>
              <a:rPr dirty="0" sz="1800">
                <a:latin typeface="Trebuchet MS"/>
                <a:cs typeface="Trebuchet MS"/>
              </a:rPr>
              <a:t>στον</a:t>
            </a:r>
            <a:r>
              <a:rPr dirty="0" sz="1800" spc="-45">
                <a:latin typeface="Trebuchet MS"/>
                <a:cs typeface="Trebuchet MS"/>
              </a:rPr>
              <a:t> </a:t>
            </a:r>
            <a:r>
              <a:rPr dirty="0" sz="1800">
                <a:latin typeface="Trebuchet MS"/>
                <a:cs typeface="Trebuchet MS"/>
              </a:rPr>
              <a:t>αγρό</a:t>
            </a:r>
            <a:r>
              <a:rPr dirty="0" sz="1800" spc="-45">
                <a:latin typeface="Trebuchet MS"/>
                <a:cs typeface="Trebuchet MS"/>
              </a:rPr>
              <a:t> </a:t>
            </a:r>
            <a:r>
              <a:rPr dirty="0" sz="1800">
                <a:latin typeface="Trebuchet MS"/>
                <a:cs typeface="Trebuchet MS"/>
              </a:rPr>
              <a:t>περιλαμβάνει</a:t>
            </a:r>
            <a:r>
              <a:rPr dirty="0" sz="1800" spc="-45">
                <a:latin typeface="Trebuchet MS"/>
                <a:cs typeface="Trebuchet MS"/>
              </a:rPr>
              <a:t> </a:t>
            </a:r>
            <a:r>
              <a:rPr dirty="0" sz="1800">
                <a:latin typeface="Trebuchet MS"/>
                <a:cs typeface="Trebuchet MS"/>
              </a:rPr>
              <a:t>έναν</a:t>
            </a:r>
            <a:r>
              <a:rPr dirty="0" sz="1800" spc="-45">
                <a:latin typeface="Trebuchet MS"/>
                <a:cs typeface="Trebuchet MS"/>
              </a:rPr>
              <a:t> </a:t>
            </a:r>
            <a:r>
              <a:rPr dirty="0" sz="1800">
                <a:latin typeface="Trebuchet MS"/>
                <a:cs typeface="Trebuchet MS"/>
              </a:rPr>
              <a:t>συνδυασμό</a:t>
            </a:r>
            <a:r>
              <a:rPr dirty="0" sz="1800" spc="-40">
                <a:latin typeface="Trebuchet MS"/>
                <a:cs typeface="Trebuchet MS"/>
              </a:rPr>
              <a:t> </a:t>
            </a:r>
            <a:r>
              <a:rPr dirty="0" sz="1800" spc="-10">
                <a:latin typeface="Trebuchet MS"/>
                <a:cs typeface="Trebuchet MS"/>
              </a:rPr>
              <a:t>παραδοσιακών </a:t>
            </a:r>
            <a:r>
              <a:rPr dirty="0" sz="1800" spc="-10">
                <a:latin typeface="Trebuchet MS"/>
                <a:cs typeface="Trebuchet MS"/>
              </a:rPr>
              <a:t>	</a:t>
            </a:r>
            <a:r>
              <a:rPr dirty="0" sz="1800">
                <a:latin typeface="Trebuchet MS"/>
                <a:cs typeface="Trebuchet MS"/>
              </a:rPr>
              <a:t>μεθόδων</a:t>
            </a:r>
            <a:r>
              <a:rPr dirty="0" sz="1800" spc="-25">
                <a:latin typeface="Trebuchet MS"/>
                <a:cs typeface="Trebuchet MS"/>
              </a:rPr>
              <a:t> </a:t>
            </a:r>
            <a:r>
              <a:rPr dirty="0" sz="1800">
                <a:latin typeface="Trebuchet MS"/>
                <a:cs typeface="Trebuchet MS"/>
              </a:rPr>
              <a:t>και</a:t>
            </a:r>
            <a:r>
              <a:rPr dirty="0" sz="1800" spc="-25">
                <a:latin typeface="Trebuchet MS"/>
                <a:cs typeface="Trebuchet MS"/>
              </a:rPr>
              <a:t> </a:t>
            </a:r>
            <a:r>
              <a:rPr dirty="0" sz="1800">
                <a:latin typeface="Trebuchet MS"/>
                <a:cs typeface="Trebuchet MS"/>
              </a:rPr>
              <a:t>σύγχρονων</a:t>
            </a:r>
            <a:r>
              <a:rPr dirty="0" sz="1800" spc="-25">
                <a:latin typeface="Trebuchet MS"/>
                <a:cs typeface="Trebuchet MS"/>
              </a:rPr>
              <a:t> </a:t>
            </a:r>
            <a:r>
              <a:rPr dirty="0" sz="1800" spc="-10">
                <a:latin typeface="Trebuchet MS"/>
                <a:cs typeface="Trebuchet MS"/>
              </a:rPr>
              <a:t>τεχνολογιών.</a:t>
            </a:r>
            <a:endParaRPr sz="1800">
              <a:latin typeface="Trebuchet MS"/>
              <a:cs typeface="Trebuchet MS"/>
            </a:endParaRPr>
          </a:p>
          <a:p>
            <a:pPr marL="512445" marR="5080" indent="-283845">
              <a:lnSpc>
                <a:spcPct val="150000"/>
              </a:lnSpc>
              <a:buFont typeface="Segoe UI Symbol"/>
              <a:buChar char="➢"/>
              <a:tabLst>
                <a:tab pos="514350" algn="l"/>
              </a:tabLst>
            </a:pPr>
            <a:r>
              <a:rPr dirty="0" sz="1800">
                <a:latin typeface="Trebuchet MS"/>
                <a:cs typeface="Trebuchet MS"/>
              </a:rPr>
              <a:t>Βασικές</a:t>
            </a:r>
            <a:r>
              <a:rPr dirty="0" sz="1800" spc="-25">
                <a:latin typeface="Trebuchet MS"/>
                <a:cs typeface="Trebuchet MS"/>
              </a:rPr>
              <a:t> </a:t>
            </a:r>
            <a:r>
              <a:rPr dirty="0" sz="1800">
                <a:latin typeface="Trebuchet MS"/>
                <a:cs typeface="Trebuchet MS"/>
              </a:rPr>
              <a:t>τεχνικές</a:t>
            </a:r>
            <a:r>
              <a:rPr dirty="0" sz="1800" spc="-25">
                <a:latin typeface="Trebuchet MS"/>
                <a:cs typeface="Trebuchet MS"/>
              </a:rPr>
              <a:t> </a:t>
            </a:r>
            <a:r>
              <a:rPr dirty="0" sz="1800">
                <a:latin typeface="Trebuchet MS"/>
                <a:cs typeface="Trebuchet MS"/>
              </a:rPr>
              <a:t>και</a:t>
            </a:r>
            <a:r>
              <a:rPr dirty="0" sz="1800" spc="-25">
                <a:latin typeface="Trebuchet MS"/>
                <a:cs typeface="Trebuchet MS"/>
              </a:rPr>
              <a:t> </a:t>
            </a:r>
            <a:r>
              <a:rPr dirty="0" sz="1800">
                <a:latin typeface="Trebuchet MS"/>
                <a:cs typeface="Trebuchet MS"/>
              </a:rPr>
              <a:t>εργαλεία</a:t>
            </a:r>
            <a:r>
              <a:rPr dirty="0" sz="1800" spc="-25">
                <a:latin typeface="Trebuchet MS"/>
                <a:cs typeface="Trebuchet MS"/>
              </a:rPr>
              <a:t> </a:t>
            </a:r>
            <a:r>
              <a:rPr dirty="0" sz="1800">
                <a:latin typeface="Trebuchet MS"/>
                <a:cs typeface="Trebuchet MS"/>
              </a:rPr>
              <a:t>που</a:t>
            </a:r>
            <a:r>
              <a:rPr dirty="0" sz="1800" spc="-25">
                <a:latin typeface="Trebuchet MS"/>
                <a:cs typeface="Trebuchet MS"/>
              </a:rPr>
              <a:t> </a:t>
            </a:r>
            <a:r>
              <a:rPr dirty="0" sz="1800">
                <a:latin typeface="Trebuchet MS"/>
                <a:cs typeface="Trebuchet MS"/>
              </a:rPr>
              <a:t>χρησιμοποιούνται</a:t>
            </a:r>
            <a:r>
              <a:rPr dirty="0" sz="1800" spc="-20">
                <a:latin typeface="Trebuchet MS"/>
                <a:cs typeface="Trebuchet MS"/>
              </a:rPr>
              <a:t> </a:t>
            </a:r>
            <a:r>
              <a:rPr dirty="0" sz="1800">
                <a:latin typeface="Trebuchet MS"/>
                <a:cs typeface="Trebuchet MS"/>
              </a:rPr>
              <a:t>για</a:t>
            </a:r>
            <a:r>
              <a:rPr dirty="0" sz="1800" spc="-25">
                <a:latin typeface="Trebuchet MS"/>
                <a:cs typeface="Trebuchet MS"/>
              </a:rPr>
              <a:t> τον </a:t>
            </a:r>
            <a:r>
              <a:rPr dirty="0" sz="1800" spc="-25">
                <a:latin typeface="Trebuchet MS"/>
                <a:cs typeface="Trebuchet MS"/>
              </a:rPr>
              <a:t>	</a:t>
            </a:r>
            <a:r>
              <a:rPr dirty="0" sz="1800">
                <a:latin typeface="Trebuchet MS"/>
                <a:cs typeface="Trebuchet MS"/>
              </a:rPr>
              <a:t>σκοπό</a:t>
            </a:r>
            <a:r>
              <a:rPr dirty="0" sz="1800" spc="-15">
                <a:latin typeface="Trebuchet MS"/>
                <a:cs typeface="Trebuchet MS"/>
              </a:rPr>
              <a:t> </a:t>
            </a:r>
            <a:r>
              <a:rPr dirty="0" sz="1800" spc="-20">
                <a:latin typeface="Trebuchet MS"/>
                <a:cs typeface="Trebuchet MS"/>
              </a:rPr>
              <a:t>αυτό:</a:t>
            </a:r>
            <a:endParaRPr sz="1800">
              <a:latin typeface="Trebuchet MS"/>
              <a:cs typeface="Trebuchet MS"/>
            </a:endParaRPr>
          </a:p>
          <a:p>
            <a:pPr marL="514350" indent="-285750">
              <a:lnSpc>
                <a:spcPct val="100000"/>
              </a:lnSpc>
              <a:spcBef>
                <a:spcPts val="1080"/>
              </a:spcBef>
              <a:buFont typeface="Segoe UI Symbol"/>
              <a:buChar char="▪"/>
              <a:tabLst>
                <a:tab pos="514350" algn="l"/>
              </a:tabLst>
            </a:pPr>
            <a:r>
              <a:rPr dirty="0" sz="1800" b="1" i="1">
                <a:latin typeface="Trebuchet MS"/>
                <a:cs typeface="Trebuchet MS"/>
              </a:rPr>
              <a:t>στον</a:t>
            </a:r>
            <a:r>
              <a:rPr dirty="0" sz="1800" spc="-45" b="1" i="1">
                <a:latin typeface="Trebuchet MS"/>
                <a:cs typeface="Trebuchet MS"/>
              </a:rPr>
              <a:t> </a:t>
            </a:r>
            <a:r>
              <a:rPr dirty="0" sz="1800" b="1" i="1">
                <a:latin typeface="Trebuchet MS"/>
                <a:cs typeface="Trebuchet MS"/>
              </a:rPr>
              <a:t>αγρό</a:t>
            </a:r>
            <a:r>
              <a:rPr dirty="0" sz="1800" spc="-35" b="1" i="1">
                <a:latin typeface="Trebuchet MS"/>
                <a:cs typeface="Trebuchet MS"/>
              </a:rPr>
              <a:t> </a:t>
            </a:r>
            <a:r>
              <a:rPr dirty="0" sz="1400" spc="-25" i="1">
                <a:latin typeface="Trebuchet MS"/>
                <a:cs typeface="Trebuchet MS"/>
              </a:rPr>
              <a:t>και</a:t>
            </a:r>
            <a:endParaRPr sz="1400">
              <a:latin typeface="Trebuchet MS"/>
              <a:cs typeface="Trebuchet MS"/>
            </a:endParaRPr>
          </a:p>
          <a:p>
            <a:pPr marL="514350" indent="-285750">
              <a:lnSpc>
                <a:spcPct val="100000"/>
              </a:lnSpc>
              <a:spcBef>
                <a:spcPts val="1080"/>
              </a:spcBef>
              <a:buFont typeface="Segoe UI Symbol"/>
              <a:buChar char="▪"/>
              <a:tabLst>
                <a:tab pos="514350" algn="l"/>
              </a:tabLst>
            </a:pPr>
            <a:r>
              <a:rPr dirty="0" sz="1800" b="1" i="1">
                <a:latin typeface="Trebuchet MS"/>
                <a:cs typeface="Trebuchet MS"/>
              </a:rPr>
              <a:t>στο</a:t>
            </a:r>
            <a:r>
              <a:rPr dirty="0" sz="1800" spc="-35" b="1" i="1">
                <a:latin typeface="Trebuchet MS"/>
                <a:cs typeface="Trebuchet MS"/>
              </a:rPr>
              <a:t> </a:t>
            </a:r>
            <a:r>
              <a:rPr dirty="0" sz="1800" spc="-10" b="1" i="1">
                <a:latin typeface="Trebuchet MS"/>
                <a:cs typeface="Trebuchet MS"/>
              </a:rPr>
              <a:t>εργαστήριο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60"/>
              </a:lnSpc>
            </a:pPr>
            <a:r>
              <a:rPr dirty="0" spc="-10">
                <a:solidFill>
                  <a:srgbClr val="9AC43D"/>
                </a:solidFill>
              </a:rPr>
              <a:t>IPA-ADRION00239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15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Π2.3.1_Προγράμματα</a:t>
            </a:r>
            <a:r>
              <a:rPr dirty="0" spc="-55"/>
              <a:t> </a:t>
            </a:r>
            <a:r>
              <a:rPr dirty="0"/>
              <a:t>ανάπτυξης</a:t>
            </a:r>
            <a:r>
              <a:rPr dirty="0" spc="-55"/>
              <a:t> </a:t>
            </a:r>
            <a:r>
              <a:rPr dirty="0"/>
              <a:t>ικανοτήτων</a:t>
            </a:r>
            <a:r>
              <a:rPr dirty="0" spc="-55"/>
              <a:t> </a:t>
            </a:r>
            <a:r>
              <a:rPr dirty="0"/>
              <a:t>και</a:t>
            </a:r>
            <a:r>
              <a:rPr dirty="0" spc="-50"/>
              <a:t> </a:t>
            </a:r>
            <a:r>
              <a:rPr dirty="0" spc="-10"/>
              <a:t>κατάρτισης</a:t>
            </a:r>
          </a:p>
        </p:txBody>
      </p:sp>
      <p:sp>
        <p:nvSpPr>
          <p:cNvPr id="2" name="object 2"/>
          <p:cNvSpPr/>
          <p:nvPr/>
        </p:nvSpPr>
        <p:spPr>
          <a:xfrm>
            <a:off x="3131845" y="548680"/>
            <a:ext cx="5977255" cy="0"/>
          </a:xfrm>
          <a:custGeom>
            <a:avLst/>
            <a:gdLst/>
            <a:ahLst/>
            <a:cxnLst/>
            <a:rect l="l" t="t" r="r" b="b"/>
            <a:pathLst>
              <a:path w="5977255" h="0">
                <a:moveTo>
                  <a:pt x="0" y="0"/>
                </a:moveTo>
                <a:lnTo>
                  <a:pt x="5976658" y="0"/>
                </a:lnTo>
              </a:path>
            </a:pathLst>
          </a:custGeom>
          <a:ln w="28575">
            <a:solidFill>
              <a:srgbClr val="30859C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3" name="object 3"/>
          <p:cNvGrpSpPr/>
          <p:nvPr/>
        </p:nvGrpSpPr>
        <p:grpSpPr>
          <a:xfrm>
            <a:off x="1389113" y="1374893"/>
            <a:ext cx="7656195" cy="4395470"/>
            <a:chOff x="1389113" y="1374893"/>
            <a:chExt cx="7656195" cy="4395470"/>
          </a:xfrm>
        </p:grpSpPr>
        <p:sp>
          <p:nvSpPr>
            <p:cNvPr id="4" name="object 4"/>
            <p:cNvSpPr/>
            <p:nvPr/>
          </p:nvSpPr>
          <p:spPr>
            <a:xfrm>
              <a:off x="1401813" y="1387593"/>
              <a:ext cx="920750" cy="4370070"/>
            </a:xfrm>
            <a:custGeom>
              <a:avLst/>
              <a:gdLst/>
              <a:ahLst/>
              <a:cxnLst/>
              <a:rect l="l" t="t" r="r" b="b"/>
              <a:pathLst>
                <a:path w="920750" h="4370070">
                  <a:moveTo>
                    <a:pt x="15290" y="0"/>
                  </a:moveTo>
                  <a:lnTo>
                    <a:pt x="50436" y="35720"/>
                  </a:lnTo>
                  <a:lnTo>
                    <a:pt x="84945" y="71950"/>
                  </a:lnTo>
                  <a:lnTo>
                    <a:pt x="118813" y="108680"/>
                  </a:lnTo>
                  <a:lnTo>
                    <a:pt x="152037" y="145900"/>
                  </a:lnTo>
                  <a:lnTo>
                    <a:pt x="184612" y="183603"/>
                  </a:lnTo>
                  <a:lnTo>
                    <a:pt x="216536" y="221780"/>
                  </a:lnTo>
                  <a:lnTo>
                    <a:pt x="247804" y="260421"/>
                  </a:lnTo>
                  <a:lnTo>
                    <a:pt x="278412" y="299517"/>
                  </a:lnTo>
                  <a:lnTo>
                    <a:pt x="308358" y="339060"/>
                  </a:lnTo>
                  <a:lnTo>
                    <a:pt x="337637" y="379040"/>
                  </a:lnTo>
                  <a:lnTo>
                    <a:pt x="366246" y="419450"/>
                  </a:lnTo>
                  <a:lnTo>
                    <a:pt x="394181" y="460279"/>
                  </a:lnTo>
                  <a:lnTo>
                    <a:pt x="421439" y="501520"/>
                  </a:lnTo>
                  <a:lnTo>
                    <a:pt x="448015" y="543162"/>
                  </a:lnTo>
                  <a:lnTo>
                    <a:pt x="473905" y="585198"/>
                  </a:lnTo>
                  <a:lnTo>
                    <a:pt x="499108" y="627618"/>
                  </a:lnTo>
                  <a:lnTo>
                    <a:pt x="523617" y="670414"/>
                  </a:lnTo>
                  <a:lnTo>
                    <a:pt x="547431" y="713576"/>
                  </a:lnTo>
                  <a:lnTo>
                    <a:pt x="570545" y="757095"/>
                  </a:lnTo>
                  <a:lnTo>
                    <a:pt x="592955" y="800964"/>
                  </a:lnTo>
                  <a:lnTo>
                    <a:pt x="614659" y="845172"/>
                  </a:lnTo>
                  <a:lnTo>
                    <a:pt x="635651" y="889711"/>
                  </a:lnTo>
                  <a:lnTo>
                    <a:pt x="655929" y="934572"/>
                  </a:lnTo>
                  <a:lnTo>
                    <a:pt x="675488" y="979747"/>
                  </a:lnTo>
                  <a:lnTo>
                    <a:pt x="694326" y="1025225"/>
                  </a:lnTo>
                  <a:lnTo>
                    <a:pt x="712438" y="1070999"/>
                  </a:lnTo>
                  <a:lnTo>
                    <a:pt x="729821" y="1117060"/>
                  </a:lnTo>
                  <a:lnTo>
                    <a:pt x="746471" y="1163398"/>
                  </a:lnTo>
                  <a:lnTo>
                    <a:pt x="762385" y="1210004"/>
                  </a:lnTo>
                  <a:lnTo>
                    <a:pt x="777558" y="1256870"/>
                  </a:lnTo>
                  <a:lnTo>
                    <a:pt x="791987" y="1303987"/>
                  </a:lnTo>
                  <a:lnTo>
                    <a:pt x="805668" y="1351347"/>
                  </a:lnTo>
                  <a:lnTo>
                    <a:pt x="818598" y="1398939"/>
                  </a:lnTo>
                  <a:lnTo>
                    <a:pt x="830773" y="1446755"/>
                  </a:lnTo>
                  <a:lnTo>
                    <a:pt x="842189" y="1494786"/>
                  </a:lnTo>
                  <a:lnTo>
                    <a:pt x="852842" y="1543024"/>
                  </a:lnTo>
                  <a:lnTo>
                    <a:pt x="862730" y="1591459"/>
                  </a:lnTo>
                  <a:lnTo>
                    <a:pt x="871847" y="1640083"/>
                  </a:lnTo>
                  <a:lnTo>
                    <a:pt x="880192" y="1688887"/>
                  </a:lnTo>
                  <a:lnTo>
                    <a:pt x="887758" y="1737861"/>
                  </a:lnTo>
                  <a:lnTo>
                    <a:pt x="894545" y="1786997"/>
                  </a:lnTo>
                  <a:lnTo>
                    <a:pt x="900546" y="1836286"/>
                  </a:lnTo>
                  <a:lnTo>
                    <a:pt x="905759" y="1885719"/>
                  </a:lnTo>
                  <a:lnTo>
                    <a:pt x="910181" y="1935287"/>
                  </a:lnTo>
                  <a:lnTo>
                    <a:pt x="913807" y="1984982"/>
                  </a:lnTo>
                  <a:lnTo>
                    <a:pt x="916633" y="2034793"/>
                  </a:lnTo>
                  <a:lnTo>
                    <a:pt x="918656" y="2084714"/>
                  </a:lnTo>
                  <a:lnTo>
                    <a:pt x="919873" y="2134734"/>
                  </a:lnTo>
                  <a:lnTo>
                    <a:pt x="920280" y="2184844"/>
                  </a:lnTo>
                  <a:lnTo>
                    <a:pt x="919873" y="2234954"/>
                  </a:lnTo>
                  <a:lnTo>
                    <a:pt x="918656" y="2284973"/>
                  </a:lnTo>
                  <a:lnTo>
                    <a:pt x="916633" y="2334892"/>
                  </a:lnTo>
                  <a:lnTo>
                    <a:pt x="913807" y="2384703"/>
                  </a:lnTo>
                  <a:lnTo>
                    <a:pt x="910181" y="2434397"/>
                  </a:lnTo>
                  <a:lnTo>
                    <a:pt x="905759" y="2483965"/>
                  </a:lnTo>
                  <a:lnTo>
                    <a:pt x="900546" y="2533397"/>
                  </a:lnTo>
                  <a:lnTo>
                    <a:pt x="894545" y="2582686"/>
                  </a:lnTo>
                  <a:lnTo>
                    <a:pt x="887758" y="2631821"/>
                  </a:lnTo>
                  <a:lnTo>
                    <a:pt x="880192" y="2680795"/>
                  </a:lnTo>
                  <a:lnTo>
                    <a:pt x="871847" y="2729598"/>
                  </a:lnTo>
                  <a:lnTo>
                    <a:pt x="862730" y="2778221"/>
                  </a:lnTo>
                  <a:lnTo>
                    <a:pt x="852842" y="2826656"/>
                  </a:lnTo>
                  <a:lnTo>
                    <a:pt x="842189" y="2874894"/>
                  </a:lnTo>
                  <a:lnTo>
                    <a:pt x="830773" y="2922925"/>
                  </a:lnTo>
                  <a:lnTo>
                    <a:pt x="818598" y="2970741"/>
                  </a:lnTo>
                  <a:lnTo>
                    <a:pt x="805668" y="3018332"/>
                  </a:lnTo>
                  <a:lnTo>
                    <a:pt x="791987" y="3065691"/>
                  </a:lnTo>
                  <a:lnTo>
                    <a:pt x="777558" y="3112808"/>
                  </a:lnTo>
                  <a:lnTo>
                    <a:pt x="762385" y="3159674"/>
                  </a:lnTo>
                  <a:lnTo>
                    <a:pt x="746471" y="3206280"/>
                  </a:lnTo>
                  <a:lnTo>
                    <a:pt x="729821" y="3252618"/>
                  </a:lnTo>
                  <a:lnTo>
                    <a:pt x="712438" y="3298678"/>
                  </a:lnTo>
                  <a:lnTo>
                    <a:pt x="694326" y="3344452"/>
                  </a:lnTo>
                  <a:lnTo>
                    <a:pt x="675488" y="3389930"/>
                  </a:lnTo>
                  <a:lnTo>
                    <a:pt x="655929" y="3435104"/>
                  </a:lnTo>
                  <a:lnTo>
                    <a:pt x="635651" y="3479965"/>
                  </a:lnTo>
                  <a:lnTo>
                    <a:pt x="614659" y="3524504"/>
                  </a:lnTo>
                  <a:lnTo>
                    <a:pt x="592955" y="3568712"/>
                  </a:lnTo>
                  <a:lnTo>
                    <a:pt x="570545" y="3612581"/>
                  </a:lnTo>
                  <a:lnTo>
                    <a:pt x="547431" y="3656100"/>
                  </a:lnTo>
                  <a:lnTo>
                    <a:pt x="523617" y="3699262"/>
                  </a:lnTo>
                  <a:lnTo>
                    <a:pt x="499108" y="3742058"/>
                  </a:lnTo>
                  <a:lnTo>
                    <a:pt x="473905" y="3784478"/>
                  </a:lnTo>
                  <a:lnTo>
                    <a:pt x="448015" y="3826513"/>
                  </a:lnTo>
                  <a:lnTo>
                    <a:pt x="421439" y="3868156"/>
                  </a:lnTo>
                  <a:lnTo>
                    <a:pt x="394181" y="3909396"/>
                  </a:lnTo>
                  <a:lnTo>
                    <a:pt x="366246" y="3950226"/>
                  </a:lnTo>
                  <a:lnTo>
                    <a:pt x="337637" y="3990635"/>
                  </a:lnTo>
                  <a:lnTo>
                    <a:pt x="308358" y="4030616"/>
                  </a:lnTo>
                  <a:lnTo>
                    <a:pt x="278412" y="4070159"/>
                  </a:lnTo>
                  <a:lnTo>
                    <a:pt x="247804" y="4109255"/>
                  </a:lnTo>
                  <a:lnTo>
                    <a:pt x="216536" y="4147896"/>
                  </a:lnTo>
                  <a:lnTo>
                    <a:pt x="184612" y="4186072"/>
                  </a:lnTo>
                  <a:lnTo>
                    <a:pt x="152037" y="4223775"/>
                  </a:lnTo>
                  <a:lnTo>
                    <a:pt x="118813" y="4260996"/>
                  </a:lnTo>
                  <a:lnTo>
                    <a:pt x="84945" y="4297725"/>
                  </a:lnTo>
                  <a:lnTo>
                    <a:pt x="50436" y="4333955"/>
                  </a:lnTo>
                  <a:lnTo>
                    <a:pt x="15290" y="4369676"/>
                  </a:lnTo>
                  <a:lnTo>
                    <a:pt x="0" y="4354385"/>
                  </a:lnTo>
                  <a:lnTo>
                    <a:pt x="34900" y="4318914"/>
                  </a:lnTo>
                  <a:lnTo>
                    <a:pt x="69167" y="4282938"/>
                  </a:lnTo>
                  <a:lnTo>
                    <a:pt x="102798" y="4246465"/>
                  </a:lnTo>
                  <a:lnTo>
                    <a:pt x="135789" y="4209505"/>
                  </a:lnTo>
                  <a:lnTo>
                    <a:pt x="168137" y="4172066"/>
                  </a:lnTo>
                  <a:lnTo>
                    <a:pt x="199837" y="4134156"/>
                  </a:lnTo>
                  <a:lnTo>
                    <a:pt x="230886" y="4095786"/>
                  </a:lnTo>
                  <a:lnTo>
                    <a:pt x="261281" y="4056963"/>
                  </a:lnTo>
                  <a:lnTo>
                    <a:pt x="291017" y="4017697"/>
                  </a:lnTo>
                  <a:lnTo>
                    <a:pt x="320091" y="3977997"/>
                  </a:lnTo>
                  <a:lnTo>
                    <a:pt x="348500" y="3937870"/>
                  </a:lnTo>
                  <a:lnTo>
                    <a:pt x="376239" y="3897326"/>
                  </a:lnTo>
                  <a:lnTo>
                    <a:pt x="403306" y="3856375"/>
                  </a:lnTo>
                  <a:lnTo>
                    <a:pt x="429696" y="3815024"/>
                  </a:lnTo>
                  <a:lnTo>
                    <a:pt x="455405" y="3773282"/>
                  </a:lnTo>
                  <a:lnTo>
                    <a:pt x="480431" y="3731159"/>
                  </a:lnTo>
                  <a:lnTo>
                    <a:pt x="504769" y="3688663"/>
                  </a:lnTo>
                  <a:lnTo>
                    <a:pt x="528416" y="3645804"/>
                  </a:lnTo>
                  <a:lnTo>
                    <a:pt x="551368" y="3602589"/>
                  </a:lnTo>
                  <a:lnTo>
                    <a:pt x="573621" y="3559028"/>
                  </a:lnTo>
                  <a:lnTo>
                    <a:pt x="595173" y="3515129"/>
                  </a:lnTo>
                  <a:lnTo>
                    <a:pt x="616018" y="3470902"/>
                  </a:lnTo>
                  <a:lnTo>
                    <a:pt x="636154" y="3426355"/>
                  </a:lnTo>
                  <a:lnTo>
                    <a:pt x="655576" y="3381497"/>
                  </a:lnTo>
                  <a:lnTo>
                    <a:pt x="674282" y="3336337"/>
                  </a:lnTo>
                  <a:lnTo>
                    <a:pt x="692267" y="3290884"/>
                  </a:lnTo>
                  <a:lnTo>
                    <a:pt x="709529" y="3245146"/>
                  </a:lnTo>
                  <a:lnTo>
                    <a:pt x="726062" y="3199133"/>
                  </a:lnTo>
                  <a:lnTo>
                    <a:pt x="741864" y="3152853"/>
                  </a:lnTo>
                  <a:lnTo>
                    <a:pt x="756930" y="3106315"/>
                  </a:lnTo>
                  <a:lnTo>
                    <a:pt x="771258" y="3059528"/>
                  </a:lnTo>
                  <a:lnTo>
                    <a:pt x="784843" y="3012501"/>
                  </a:lnTo>
                  <a:lnTo>
                    <a:pt x="797683" y="2965242"/>
                  </a:lnTo>
                  <a:lnTo>
                    <a:pt x="809772" y="2917761"/>
                  </a:lnTo>
                  <a:lnTo>
                    <a:pt x="821108" y="2870066"/>
                  </a:lnTo>
                  <a:lnTo>
                    <a:pt x="831687" y="2822166"/>
                  </a:lnTo>
                  <a:lnTo>
                    <a:pt x="841505" y="2774070"/>
                  </a:lnTo>
                  <a:lnTo>
                    <a:pt x="850559" y="2725787"/>
                  </a:lnTo>
                  <a:lnTo>
                    <a:pt x="858845" y="2677326"/>
                  </a:lnTo>
                  <a:lnTo>
                    <a:pt x="866359" y="2628695"/>
                  </a:lnTo>
                  <a:lnTo>
                    <a:pt x="873097" y="2579903"/>
                  </a:lnTo>
                  <a:lnTo>
                    <a:pt x="879056" y="2530959"/>
                  </a:lnTo>
                  <a:lnTo>
                    <a:pt x="884233" y="2481873"/>
                  </a:lnTo>
                  <a:lnTo>
                    <a:pt x="888624" y="2432652"/>
                  </a:lnTo>
                  <a:lnTo>
                    <a:pt x="892224" y="2383306"/>
                  </a:lnTo>
                  <a:lnTo>
                    <a:pt x="895030" y="2333843"/>
                  </a:lnTo>
                  <a:lnTo>
                    <a:pt x="897040" y="2284273"/>
                  </a:lnTo>
                  <a:lnTo>
                    <a:pt x="898248" y="2234603"/>
                  </a:lnTo>
                  <a:lnTo>
                    <a:pt x="898651" y="2184844"/>
                  </a:lnTo>
                  <a:lnTo>
                    <a:pt x="898248" y="2135084"/>
                  </a:lnTo>
                  <a:lnTo>
                    <a:pt x="897040" y="2085414"/>
                  </a:lnTo>
                  <a:lnTo>
                    <a:pt x="895030" y="2035843"/>
                  </a:lnTo>
                  <a:lnTo>
                    <a:pt x="892224" y="1986379"/>
                  </a:lnTo>
                  <a:lnTo>
                    <a:pt x="888624" y="1937033"/>
                  </a:lnTo>
                  <a:lnTo>
                    <a:pt x="884233" y="1887811"/>
                  </a:lnTo>
                  <a:lnTo>
                    <a:pt x="879056" y="1838724"/>
                  </a:lnTo>
                  <a:lnTo>
                    <a:pt x="873097" y="1789780"/>
                  </a:lnTo>
                  <a:lnTo>
                    <a:pt x="866359" y="1740987"/>
                  </a:lnTo>
                  <a:lnTo>
                    <a:pt x="858845" y="1692356"/>
                  </a:lnTo>
                  <a:lnTo>
                    <a:pt x="850559" y="1643894"/>
                  </a:lnTo>
                  <a:lnTo>
                    <a:pt x="841505" y="1595610"/>
                  </a:lnTo>
                  <a:lnTo>
                    <a:pt x="831687" y="1547514"/>
                  </a:lnTo>
                  <a:lnTo>
                    <a:pt x="821108" y="1499614"/>
                  </a:lnTo>
                  <a:lnTo>
                    <a:pt x="809772" y="1451919"/>
                  </a:lnTo>
                  <a:lnTo>
                    <a:pt x="797683" y="1404437"/>
                  </a:lnTo>
                  <a:lnTo>
                    <a:pt x="784843" y="1357178"/>
                  </a:lnTo>
                  <a:lnTo>
                    <a:pt x="771258" y="1310151"/>
                  </a:lnTo>
                  <a:lnTo>
                    <a:pt x="756930" y="1263363"/>
                  </a:lnTo>
                  <a:lnTo>
                    <a:pt x="741864" y="1216825"/>
                  </a:lnTo>
                  <a:lnTo>
                    <a:pt x="726062" y="1170545"/>
                  </a:lnTo>
                  <a:lnTo>
                    <a:pt x="709529" y="1124531"/>
                  </a:lnTo>
                  <a:lnTo>
                    <a:pt x="692267" y="1078793"/>
                  </a:lnTo>
                  <a:lnTo>
                    <a:pt x="674282" y="1033340"/>
                  </a:lnTo>
                  <a:lnTo>
                    <a:pt x="655576" y="988180"/>
                  </a:lnTo>
                  <a:lnTo>
                    <a:pt x="636154" y="943322"/>
                  </a:lnTo>
                  <a:lnTo>
                    <a:pt x="616018" y="898775"/>
                  </a:lnTo>
                  <a:lnTo>
                    <a:pt x="595173" y="854547"/>
                  </a:lnTo>
                  <a:lnTo>
                    <a:pt x="573621" y="810648"/>
                  </a:lnTo>
                  <a:lnTo>
                    <a:pt x="551368" y="767087"/>
                  </a:lnTo>
                  <a:lnTo>
                    <a:pt x="528416" y="723872"/>
                  </a:lnTo>
                  <a:lnTo>
                    <a:pt x="504769" y="681012"/>
                  </a:lnTo>
                  <a:lnTo>
                    <a:pt x="480431" y="638516"/>
                  </a:lnTo>
                  <a:lnTo>
                    <a:pt x="455405" y="596393"/>
                  </a:lnTo>
                  <a:lnTo>
                    <a:pt x="429696" y="554652"/>
                  </a:lnTo>
                  <a:lnTo>
                    <a:pt x="403306" y="513301"/>
                  </a:lnTo>
                  <a:lnTo>
                    <a:pt x="376239" y="472349"/>
                  </a:lnTo>
                  <a:lnTo>
                    <a:pt x="348500" y="431806"/>
                  </a:lnTo>
                  <a:lnTo>
                    <a:pt x="320091" y="391679"/>
                  </a:lnTo>
                  <a:lnTo>
                    <a:pt x="291017" y="351978"/>
                  </a:lnTo>
                  <a:lnTo>
                    <a:pt x="261281" y="312712"/>
                  </a:lnTo>
                  <a:lnTo>
                    <a:pt x="230886" y="273889"/>
                  </a:lnTo>
                  <a:lnTo>
                    <a:pt x="199837" y="235519"/>
                  </a:lnTo>
                  <a:lnTo>
                    <a:pt x="168137" y="197610"/>
                  </a:lnTo>
                  <a:lnTo>
                    <a:pt x="135789" y="160171"/>
                  </a:lnTo>
                  <a:lnTo>
                    <a:pt x="102798" y="123210"/>
                  </a:lnTo>
                  <a:lnTo>
                    <a:pt x="69167" y="86737"/>
                  </a:lnTo>
                  <a:lnTo>
                    <a:pt x="34900" y="50761"/>
                  </a:lnTo>
                  <a:lnTo>
                    <a:pt x="0" y="15290"/>
                  </a:lnTo>
                  <a:lnTo>
                    <a:pt x="15290" y="0"/>
                  </a:lnTo>
                  <a:close/>
                </a:path>
              </a:pathLst>
            </a:custGeom>
            <a:ln w="25399">
              <a:solidFill>
                <a:srgbClr val="3C6695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68715" y="1736458"/>
              <a:ext cx="7076440" cy="937983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94980" y="1621713"/>
              <a:ext cx="1147480" cy="1147483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394980" y="1621713"/>
              <a:ext cx="1148080" cy="1148080"/>
            </a:xfrm>
            <a:custGeom>
              <a:avLst/>
              <a:gdLst/>
              <a:ahLst/>
              <a:cxnLst/>
              <a:rect l="l" t="t" r="r" b="b"/>
              <a:pathLst>
                <a:path w="1148080" h="1148080">
                  <a:moveTo>
                    <a:pt x="0" y="573735"/>
                  </a:moveTo>
                  <a:lnTo>
                    <a:pt x="1917" y="526967"/>
                  </a:lnTo>
                  <a:lnTo>
                    <a:pt x="7566" y="481187"/>
                  </a:lnTo>
                  <a:lnTo>
                    <a:pt x="16796" y="436549"/>
                  </a:lnTo>
                  <a:lnTo>
                    <a:pt x="29453" y="393205"/>
                  </a:lnTo>
                  <a:lnTo>
                    <a:pt x="45386" y="351306"/>
                  </a:lnTo>
                  <a:lnTo>
                    <a:pt x="64441" y="311006"/>
                  </a:lnTo>
                  <a:lnTo>
                    <a:pt x="86466" y="272456"/>
                  </a:lnTo>
                  <a:lnTo>
                    <a:pt x="111310" y="235810"/>
                  </a:lnTo>
                  <a:lnTo>
                    <a:pt x="138819" y="201220"/>
                  </a:lnTo>
                  <a:lnTo>
                    <a:pt x="168841" y="168838"/>
                  </a:lnTo>
                  <a:lnTo>
                    <a:pt x="201223" y="138817"/>
                  </a:lnTo>
                  <a:lnTo>
                    <a:pt x="235814" y="111308"/>
                  </a:lnTo>
                  <a:lnTo>
                    <a:pt x="272460" y="86465"/>
                  </a:lnTo>
                  <a:lnTo>
                    <a:pt x="311010" y="64440"/>
                  </a:lnTo>
                  <a:lnTo>
                    <a:pt x="351310" y="45385"/>
                  </a:lnTo>
                  <a:lnTo>
                    <a:pt x="393209" y="29453"/>
                  </a:lnTo>
                  <a:lnTo>
                    <a:pt x="436554" y="16795"/>
                  </a:lnTo>
                  <a:lnTo>
                    <a:pt x="481192" y="7566"/>
                  </a:lnTo>
                  <a:lnTo>
                    <a:pt x="526972" y="1917"/>
                  </a:lnTo>
                  <a:lnTo>
                    <a:pt x="573740" y="0"/>
                  </a:lnTo>
                  <a:lnTo>
                    <a:pt x="620508" y="1917"/>
                  </a:lnTo>
                  <a:lnTo>
                    <a:pt x="666288" y="7566"/>
                  </a:lnTo>
                  <a:lnTo>
                    <a:pt x="710926" y="16795"/>
                  </a:lnTo>
                  <a:lnTo>
                    <a:pt x="754271" y="29453"/>
                  </a:lnTo>
                  <a:lnTo>
                    <a:pt x="796170" y="45385"/>
                  </a:lnTo>
                  <a:lnTo>
                    <a:pt x="836470" y="64440"/>
                  </a:lnTo>
                  <a:lnTo>
                    <a:pt x="875020" y="86465"/>
                  </a:lnTo>
                  <a:lnTo>
                    <a:pt x="911666" y="111308"/>
                  </a:lnTo>
                  <a:lnTo>
                    <a:pt x="946257" y="138817"/>
                  </a:lnTo>
                  <a:lnTo>
                    <a:pt x="978639" y="168838"/>
                  </a:lnTo>
                  <a:lnTo>
                    <a:pt x="1008661" y="201220"/>
                  </a:lnTo>
                  <a:lnTo>
                    <a:pt x="1036170" y="235810"/>
                  </a:lnTo>
                  <a:lnTo>
                    <a:pt x="1061014" y="272456"/>
                  </a:lnTo>
                  <a:lnTo>
                    <a:pt x="1083039" y="311006"/>
                  </a:lnTo>
                  <a:lnTo>
                    <a:pt x="1102094" y="351306"/>
                  </a:lnTo>
                  <a:lnTo>
                    <a:pt x="1118027" y="393205"/>
                  </a:lnTo>
                  <a:lnTo>
                    <a:pt x="1130684" y="436549"/>
                  </a:lnTo>
                  <a:lnTo>
                    <a:pt x="1139913" y="481187"/>
                  </a:lnTo>
                  <a:lnTo>
                    <a:pt x="1145563" y="526967"/>
                  </a:lnTo>
                  <a:lnTo>
                    <a:pt x="1147480" y="573735"/>
                  </a:lnTo>
                  <a:lnTo>
                    <a:pt x="1145563" y="620503"/>
                  </a:lnTo>
                  <a:lnTo>
                    <a:pt x="1139913" y="666282"/>
                  </a:lnTo>
                  <a:lnTo>
                    <a:pt x="1130684" y="710921"/>
                  </a:lnTo>
                  <a:lnTo>
                    <a:pt x="1118027" y="754266"/>
                  </a:lnTo>
                  <a:lnTo>
                    <a:pt x="1102094" y="796165"/>
                  </a:lnTo>
                  <a:lnTo>
                    <a:pt x="1083039" y="836466"/>
                  </a:lnTo>
                  <a:lnTo>
                    <a:pt x="1061014" y="875017"/>
                  </a:lnTo>
                  <a:lnTo>
                    <a:pt x="1036170" y="911663"/>
                  </a:lnTo>
                  <a:lnTo>
                    <a:pt x="1008661" y="946255"/>
                  </a:lnTo>
                  <a:lnTo>
                    <a:pt x="978639" y="978638"/>
                  </a:lnTo>
                  <a:lnTo>
                    <a:pt x="946257" y="1008660"/>
                  </a:lnTo>
                  <a:lnTo>
                    <a:pt x="911666" y="1036170"/>
                  </a:lnTo>
                  <a:lnTo>
                    <a:pt x="875020" y="1061014"/>
                  </a:lnTo>
                  <a:lnTo>
                    <a:pt x="836470" y="1083040"/>
                  </a:lnTo>
                  <a:lnTo>
                    <a:pt x="796170" y="1102095"/>
                  </a:lnTo>
                  <a:lnTo>
                    <a:pt x="754271" y="1118028"/>
                  </a:lnTo>
                  <a:lnTo>
                    <a:pt x="710926" y="1130686"/>
                  </a:lnTo>
                  <a:lnTo>
                    <a:pt x="666288" y="1139916"/>
                  </a:lnTo>
                  <a:lnTo>
                    <a:pt x="620508" y="1145565"/>
                  </a:lnTo>
                  <a:lnTo>
                    <a:pt x="573740" y="1147483"/>
                  </a:lnTo>
                  <a:lnTo>
                    <a:pt x="526972" y="1145565"/>
                  </a:lnTo>
                  <a:lnTo>
                    <a:pt x="481192" y="1139916"/>
                  </a:lnTo>
                  <a:lnTo>
                    <a:pt x="436554" y="1130686"/>
                  </a:lnTo>
                  <a:lnTo>
                    <a:pt x="393209" y="1118028"/>
                  </a:lnTo>
                  <a:lnTo>
                    <a:pt x="351310" y="1102095"/>
                  </a:lnTo>
                  <a:lnTo>
                    <a:pt x="311010" y="1083040"/>
                  </a:lnTo>
                  <a:lnTo>
                    <a:pt x="272460" y="1061014"/>
                  </a:lnTo>
                  <a:lnTo>
                    <a:pt x="235814" y="1036170"/>
                  </a:lnTo>
                  <a:lnTo>
                    <a:pt x="201223" y="1008660"/>
                  </a:lnTo>
                  <a:lnTo>
                    <a:pt x="168841" y="978638"/>
                  </a:lnTo>
                  <a:lnTo>
                    <a:pt x="138819" y="946255"/>
                  </a:lnTo>
                  <a:lnTo>
                    <a:pt x="111310" y="911663"/>
                  </a:lnTo>
                  <a:lnTo>
                    <a:pt x="86466" y="875017"/>
                  </a:lnTo>
                  <a:lnTo>
                    <a:pt x="64441" y="836466"/>
                  </a:lnTo>
                  <a:lnTo>
                    <a:pt x="45386" y="796165"/>
                  </a:lnTo>
                  <a:lnTo>
                    <a:pt x="29453" y="754266"/>
                  </a:lnTo>
                  <a:lnTo>
                    <a:pt x="16796" y="710921"/>
                  </a:lnTo>
                  <a:lnTo>
                    <a:pt x="7566" y="666282"/>
                  </a:lnTo>
                  <a:lnTo>
                    <a:pt x="1917" y="620503"/>
                  </a:lnTo>
                  <a:lnTo>
                    <a:pt x="0" y="573735"/>
                  </a:lnTo>
                  <a:close/>
                </a:path>
              </a:pathLst>
            </a:custGeom>
            <a:ln w="9524">
              <a:solidFill>
                <a:srgbClr val="4F81BC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302408" y="3113443"/>
              <a:ext cx="6742747" cy="937983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728673" y="2998685"/>
              <a:ext cx="1147480" cy="1147483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728673" y="2998685"/>
              <a:ext cx="1148080" cy="1148080"/>
            </a:xfrm>
            <a:custGeom>
              <a:avLst/>
              <a:gdLst/>
              <a:ahLst/>
              <a:cxnLst/>
              <a:rect l="l" t="t" r="r" b="b"/>
              <a:pathLst>
                <a:path w="1148080" h="1148079">
                  <a:moveTo>
                    <a:pt x="0" y="573735"/>
                  </a:moveTo>
                  <a:lnTo>
                    <a:pt x="1917" y="526967"/>
                  </a:lnTo>
                  <a:lnTo>
                    <a:pt x="7566" y="481187"/>
                  </a:lnTo>
                  <a:lnTo>
                    <a:pt x="16796" y="436549"/>
                  </a:lnTo>
                  <a:lnTo>
                    <a:pt x="29453" y="393205"/>
                  </a:lnTo>
                  <a:lnTo>
                    <a:pt x="45386" y="351306"/>
                  </a:lnTo>
                  <a:lnTo>
                    <a:pt x="64441" y="311006"/>
                  </a:lnTo>
                  <a:lnTo>
                    <a:pt x="86466" y="272456"/>
                  </a:lnTo>
                  <a:lnTo>
                    <a:pt x="111310" y="235810"/>
                  </a:lnTo>
                  <a:lnTo>
                    <a:pt x="138819" y="201220"/>
                  </a:lnTo>
                  <a:lnTo>
                    <a:pt x="168841" y="168838"/>
                  </a:lnTo>
                  <a:lnTo>
                    <a:pt x="201223" y="138817"/>
                  </a:lnTo>
                  <a:lnTo>
                    <a:pt x="235814" y="111308"/>
                  </a:lnTo>
                  <a:lnTo>
                    <a:pt x="272460" y="86465"/>
                  </a:lnTo>
                  <a:lnTo>
                    <a:pt x="311010" y="64440"/>
                  </a:lnTo>
                  <a:lnTo>
                    <a:pt x="351310" y="45385"/>
                  </a:lnTo>
                  <a:lnTo>
                    <a:pt x="393209" y="29453"/>
                  </a:lnTo>
                  <a:lnTo>
                    <a:pt x="436554" y="16795"/>
                  </a:lnTo>
                  <a:lnTo>
                    <a:pt x="481192" y="7566"/>
                  </a:lnTo>
                  <a:lnTo>
                    <a:pt x="526972" y="1917"/>
                  </a:lnTo>
                  <a:lnTo>
                    <a:pt x="573740" y="0"/>
                  </a:lnTo>
                  <a:lnTo>
                    <a:pt x="620508" y="1917"/>
                  </a:lnTo>
                  <a:lnTo>
                    <a:pt x="666288" y="7566"/>
                  </a:lnTo>
                  <a:lnTo>
                    <a:pt x="710926" y="16795"/>
                  </a:lnTo>
                  <a:lnTo>
                    <a:pt x="754271" y="29453"/>
                  </a:lnTo>
                  <a:lnTo>
                    <a:pt x="796170" y="45385"/>
                  </a:lnTo>
                  <a:lnTo>
                    <a:pt x="836470" y="64440"/>
                  </a:lnTo>
                  <a:lnTo>
                    <a:pt x="875020" y="86465"/>
                  </a:lnTo>
                  <a:lnTo>
                    <a:pt x="911666" y="111308"/>
                  </a:lnTo>
                  <a:lnTo>
                    <a:pt x="946257" y="138817"/>
                  </a:lnTo>
                  <a:lnTo>
                    <a:pt x="978639" y="168838"/>
                  </a:lnTo>
                  <a:lnTo>
                    <a:pt x="1008661" y="201220"/>
                  </a:lnTo>
                  <a:lnTo>
                    <a:pt x="1036170" y="235810"/>
                  </a:lnTo>
                  <a:lnTo>
                    <a:pt x="1061014" y="272456"/>
                  </a:lnTo>
                  <a:lnTo>
                    <a:pt x="1083039" y="311006"/>
                  </a:lnTo>
                  <a:lnTo>
                    <a:pt x="1102094" y="351306"/>
                  </a:lnTo>
                  <a:lnTo>
                    <a:pt x="1118027" y="393205"/>
                  </a:lnTo>
                  <a:lnTo>
                    <a:pt x="1130684" y="436549"/>
                  </a:lnTo>
                  <a:lnTo>
                    <a:pt x="1139913" y="481187"/>
                  </a:lnTo>
                  <a:lnTo>
                    <a:pt x="1145563" y="526967"/>
                  </a:lnTo>
                  <a:lnTo>
                    <a:pt x="1147480" y="573735"/>
                  </a:lnTo>
                  <a:lnTo>
                    <a:pt x="1145563" y="620503"/>
                  </a:lnTo>
                  <a:lnTo>
                    <a:pt x="1139913" y="666282"/>
                  </a:lnTo>
                  <a:lnTo>
                    <a:pt x="1130684" y="710921"/>
                  </a:lnTo>
                  <a:lnTo>
                    <a:pt x="1118027" y="754266"/>
                  </a:lnTo>
                  <a:lnTo>
                    <a:pt x="1102094" y="796165"/>
                  </a:lnTo>
                  <a:lnTo>
                    <a:pt x="1083039" y="836466"/>
                  </a:lnTo>
                  <a:lnTo>
                    <a:pt x="1061014" y="875017"/>
                  </a:lnTo>
                  <a:lnTo>
                    <a:pt x="1036170" y="911663"/>
                  </a:lnTo>
                  <a:lnTo>
                    <a:pt x="1008661" y="946255"/>
                  </a:lnTo>
                  <a:lnTo>
                    <a:pt x="978639" y="978638"/>
                  </a:lnTo>
                  <a:lnTo>
                    <a:pt x="946257" y="1008660"/>
                  </a:lnTo>
                  <a:lnTo>
                    <a:pt x="911666" y="1036170"/>
                  </a:lnTo>
                  <a:lnTo>
                    <a:pt x="875020" y="1061014"/>
                  </a:lnTo>
                  <a:lnTo>
                    <a:pt x="836470" y="1083040"/>
                  </a:lnTo>
                  <a:lnTo>
                    <a:pt x="796170" y="1102095"/>
                  </a:lnTo>
                  <a:lnTo>
                    <a:pt x="754271" y="1118028"/>
                  </a:lnTo>
                  <a:lnTo>
                    <a:pt x="710926" y="1130686"/>
                  </a:lnTo>
                  <a:lnTo>
                    <a:pt x="666288" y="1139916"/>
                  </a:lnTo>
                  <a:lnTo>
                    <a:pt x="620508" y="1145565"/>
                  </a:lnTo>
                  <a:lnTo>
                    <a:pt x="573740" y="1147483"/>
                  </a:lnTo>
                  <a:lnTo>
                    <a:pt x="526972" y="1145565"/>
                  </a:lnTo>
                  <a:lnTo>
                    <a:pt x="481192" y="1139916"/>
                  </a:lnTo>
                  <a:lnTo>
                    <a:pt x="436554" y="1130686"/>
                  </a:lnTo>
                  <a:lnTo>
                    <a:pt x="393209" y="1118028"/>
                  </a:lnTo>
                  <a:lnTo>
                    <a:pt x="351310" y="1102095"/>
                  </a:lnTo>
                  <a:lnTo>
                    <a:pt x="311010" y="1083040"/>
                  </a:lnTo>
                  <a:lnTo>
                    <a:pt x="272460" y="1061014"/>
                  </a:lnTo>
                  <a:lnTo>
                    <a:pt x="235814" y="1036170"/>
                  </a:lnTo>
                  <a:lnTo>
                    <a:pt x="201223" y="1008660"/>
                  </a:lnTo>
                  <a:lnTo>
                    <a:pt x="168841" y="978638"/>
                  </a:lnTo>
                  <a:lnTo>
                    <a:pt x="138819" y="946255"/>
                  </a:lnTo>
                  <a:lnTo>
                    <a:pt x="111310" y="911663"/>
                  </a:lnTo>
                  <a:lnTo>
                    <a:pt x="86466" y="875017"/>
                  </a:lnTo>
                  <a:lnTo>
                    <a:pt x="64441" y="836466"/>
                  </a:lnTo>
                  <a:lnTo>
                    <a:pt x="45386" y="796165"/>
                  </a:lnTo>
                  <a:lnTo>
                    <a:pt x="29453" y="754266"/>
                  </a:lnTo>
                  <a:lnTo>
                    <a:pt x="16796" y="710921"/>
                  </a:lnTo>
                  <a:lnTo>
                    <a:pt x="7566" y="666282"/>
                  </a:lnTo>
                  <a:lnTo>
                    <a:pt x="1917" y="620503"/>
                  </a:lnTo>
                  <a:lnTo>
                    <a:pt x="0" y="573735"/>
                  </a:lnTo>
                  <a:close/>
                </a:path>
              </a:pathLst>
            </a:custGeom>
            <a:ln w="9524">
              <a:solidFill>
                <a:srgbClr val="4F81BC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1" name="object 1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68715" y="4490415"/>
              <a:ext cx="7076440" cy="937983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94980" y="4375670"/>
              <a:ext cx="1147480" cy="1147483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394980" y="4375670"/>
              <a:ext cx="1148080" cy="1148080"/>
            </a:xfrm>
            <a:custGeom>
              <a:avLst/>
              <a:gdLst/>
              <a:ahLst/>
              <a:cxnLst/>
              <a:rect l="l" t="t" r="r" b="b"/>
              <a:pathLst>
                <a:path w="1148080" h="1148079">
                  <a:moveTo>
                    <a:pt x="0" y="573735"/>
                  </a:moveTo>
                  <a:lnTo>
                    <a:pt x="1917" y="526967"/>
                  </a:lnTo>
                  <a:lnTo>
                    <a:pt x="7566" y="481187"/>
                  </a:lnTo>
                  <a:lnTo>
                    <a:pt x="16796" y="436549"/>
                  </a:lnTo>
                  <a:lnTo>
                    <a:pt x="29453" y="393205"/>
                  </a:lnTo>
                  <a:lnTo>
                    <a:pt x="45386" y="351306"/>
                  </a:lnTo>
                  <a:lnTo>
                    <a:pt x="64441" y="311006"/>
                  </a:lnTo>
                  <a:lnTo>
                    <a:pt x="86466" y="272456"/>
                  </a:lnTo>
                  <a:lnTo>
                    <a:pt x="111310" y="235810"/>
                  </a:lnTo>
                  <a:lnTo>
                    <a:pt x="138819" y="201220"/>
                  </a:lnTo>
                  <a:lnTo>
                    <a:pt x="168841" y="168838"/>
                  </a:lnTo>
                  <a:lnTo>
                    <a:pt x="201223" y="138817"/>
                  </a:lnTo>
                  <a:lnTo>
                    <a:pt x="235814" y="111308"/>
                  </a:lnTo>
                  <a:lnTo>
                    <a:pt x="272460" y="86465"/>
                  </a:lnTo>
                  <a:lnTo>
                    <a:pt x="311010" y="64440"/>
                  </a:lnTo>
                  <a:lnTo>
                    <a:pt x="351310" y="45385"/>
                  </a:lnTo>
                  <a:lnTo>
                    <a:pt x="393209" y="29453"/>
                  </a:lnTo>
                  <a:lnTo>
                    <a:pt x="436554" y="16795"/>
                  </a:lnTo>
                  <a:lnTo>
                    <a:pt x="481192" y="7566"/>
                  </a:lnTo>
                  <a:lnTo>
                    <a:pt x="526972" y="1917"/>
                  </a:lnTo>
                  <a:lnTo>
                    <a:pt x="573740" y="0"/>
                  </a:lnTo>
                  <a:lnTo>
                    <a:pt x="620508" y="1917"/>
                  </a:lnTo>
                  <a:lnTo>
                    <a:pt x="666288" y="7566"/>
                  </a:lnTo>
                  <a:lnTo>
                    <a:pt x="710926" y="16795"/>
                  </a:lnTo>
                  <a:lnTo>
                    <a:pt x="754271" y="29453"/>
                  </a:lnTo>
                  <a:lnTo>
                    <a:pt x="796170" y="45385"/>
                  </a:lnTo>
                  <a:lnTo>
                    <a:pt x="836470" y="64440"/>
                  </a:lnTo>
                  <a:lnTo>
                    <a:pt x="875020" y="86465"/>
                  </a:lnTo>
                  <a:lnTo>
                    <a:pt x="911666" y="111308"/>
                  </a:lnTo>
                  <a:lnTo>
                    <a:pt x="946257" y="138817"/>
                  </a:lnTo>
                  <a:lnTo>
                    <a:pt x="978639" y="168838"/>
                  </a:lnTo>
                  <a:lnTo>
                    <a:pt x="1008661" y="201220"/>
                  </a:lnTo>
                  <a:lnTo>
                    <a:pt x="1036170" y="235810"/>
                  </a:lnTo>
                  <a:lnTo>
                    <a:pt x="1061014" y="272456"/>
                  </a:lnTo>
                  <a:lnTo>
                    <a:pt x="1083039" y="311006"/>
                  </a:lnTo>
                  <a:lnTo>
                    <a:pt x="1102094" y="351306"/>
                  </a:lnTo>
                  <a:lnTo>
                    <a:pt x="1118027" y="393205"/>
                  </a:lnTo>
                  <a:lnTo>
                    <a:pt x="1130684" y="436549"/>
                  </a:lnTo>
                  <a:lnTo>
                    <a:pt x="1139913" y="481187"/>
                  </a:lnTo>
                  <a:lnTo>
                    <a:pt x="1145563" y="526967"/>
                  </a:lnTo>
                  <a:lnTo>
                    <a:pt x="1147480" y="573735"/>
                  </a:lnTo>
                  <a:lnTo>
                    <a:pt x="1145563" y="620503"/>
                  </a:lnTo>
                  <a:lnTo>
                    <a:pt x="1139913" y="666282"/>
                  </a:lnTo>
                  <a:lnTo>
                    <a:pt x="1130684" y="710921"/>
                  </a:lnTo>
                  <a:lnTo>
                    <a:pt x="1118027" y="754266"/>
                  </a:lnTo>
                  <a:lnTo>
                    <a:pt x="1102094" y="796165"/>
                  </a:lnTo>
                  <a:lnTo>
                    <a:pt x="1083039" y="836466"/>
                  </a:lnTo>
                  <a:lnTo>
                    <a:pt x="1061014" y="875017"/>
                  </a:lnTo>
                  <a:lnTo>
                    <a:pt x="1036170" y="911663"/>
                  </a:lnTo>
                  <a:lnTo>
                    <a:pt x="1008661" y="946255"/>
                  </a:lnTo>
                  <a:lnTo>
                    <a:pt x="978639" y="978638"/>
                  </a:lnTo>
                  <a:lnTo>
                    <a:pt x="946257" y="1008660"/>
                  </a:lnTo>
                  <a:lnTo>
                    <a:pt x="911666" y="1036170"/>
                  </a:lnTo>
                  <a:lnTo>
                    <a:pt x="875020" y="1061014"/>
                  </a:lnTo>
                  <a:lnTo>
                    <a:pt x="836470" y="1083040"/>
                  </a:lnTo>
                  <a:lnTo>
                    <a:pt x="796170" y="1102095"/>
                  </a:lnTo>
                  <a:lnTo>
                    <a:pt x="754271" y="1118028"/>
                  </a:lnTo>
                  <a:lnTo>
                    <a:pt x="710926" y="1130686"/>
                  </a:lnTo>
                  <a:lnTo>
                    <a:pt x="666288" y="1139916"/>
                  </a:lnTo>
                  <a:lnTo>
                    <a:pt x="620508" y="1145565"/>
                  </a:lnTo>
                  <a:lnTo>
                    <a:pt x="573740" y="1147483"/>
                  </a:lnTo>
                  <a:lnTo>
                    <a:pt x="526972" y="1145565"/>
                  </a:lnTo>
                  <a:lnTo>
                    <a:pt x="481192" y="1139916"/>
                  </a:lnTo>
                  <a:lnTo>
                    <a:pt x="436554" y="1130686"/>
                  </a:lnTo>
                  <a:lnTo>
                    <a:pt x="393209" y="1118028"/>
                  </a:lnTo>
                  <a:lnTo>
                    <a:pt x="351310" y="1102095"/>
                  </a:lnTo>
                  <a:lnTo>
                    <a:pt x="311010" y="1083040"/>
                  </a:lnTo>
                  <a:lnTo>
                    <a:pt x="272460" y="1061014"/>
                  </a:lnTo>
                  <a:lnTo>
                    <a:pt x="235814" y="1036170"/>
                  </a:lnTo>
                  <a:lnTo>
                    <a:pt x="201223" y="1008660"/>
                  </a:lnTo>
                  <a:lnTo>
                    <a:pt x="168841" y="978638"/>
                  </a:lnTo>
                  <a:lnTo>
                    <a:pt x="138819" y="946255"/>
                  </a:lnTo>
                  <a:lnTo>
                    <a:pt x="111310" y="911663"/>
                  </a:lnTo>
                  <a:lnTo>
                    <a:pt x="86466" y="875017"/>
                  </a:lnTo>
                  <a:lnTo>
                    <a:pt x="64441" y="836466"/>
                  </a:lnTo>
                  <a:lnTo>
                    <a:pt x="45386" y="796165"/>
                  </a:lnTo>
                  <a:lnTo>
                    <a:pt x="29453" y="754266"/>
                  </a:lnTo>
                  <a:lnTo>
                    <a:pt x="16796" y="710921"/>
                  </a:lnTo>
                  <a:lnTo>
                    <a:pt x="7566" y="666282"/>
                  </a:lnTo>
                  <a:lnTo>
                    <a:pt x="1917" y="620503"/>
                  </a:lnTo>
                  <a:lnTo>
                    <a:pt x="0" y="573735"/>
                  </a:lnTo>
                  <a:close/>
                </a:path>
              </a:pathLst>
            </a:custGeom>
            <a:ln w="9524">
              <a:solidFill>
                <a:srgbClr val="4F81BC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4" name="object 14"/>
          <p:cNvSpPr txBox="1"/>
          <p:nvPr/>
        </p:nvSpPr>
        <p:spPr>
          <a:xfrm>
            <a:off x="546284" y="719696"/>
            <a:ext cx="8468360" cy="440309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98450" marR="1029335" indent="-285750">
              <a:lnSpc>
                <a:spcPct val="100000"/>
              </a:lnSpc>
              <a:spcBef>
                <a:spcPts val="100"/>
              </a:spcBef>
              <a:buFont typeface="Segoe UI Symbol"/>
              <a:buChar char="▪"/>
              <a:tabLst>
                <a:tab pos="298450" algn="l"/>
              </a:tabLst>
            </a:pPr>
            <a:r>
              <a:rPr dirty="0" sz="1600">
                <a:latin typeface="Trebuchet MS"/>
                <a:cs typeface="Trebuchet MS"/>
              </a:rPr>
              <a:t>Τεχνικές</a:t>
            </a:r>
            <a:r>
              <a:rPr dirty="0" sz="1600" spc="-4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και</a:t>
            </a:r>
            <a:r>
              <a:rPr dirty="0" sz="1600" spc="-4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εργαλεία</a:t>
            </a:r>
            <a:r>
              <a:rPr dirty="0" sz="1600" spc="-4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για</a:t>
            </a:r>
            <a:r>
              <a:rPr dirty="0" sz="1600" spc="-4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την</a:t>
            </a:r>
            <a:r>
              <a:rPr dirty="0" sz="1600" spc="-40">
                <a:latin typeface="Trebuchet MS"/>
                <a:cs typeface="Trebuchet MS"/>
              </a:rPr>
              <a:t> </a:t>
            </a:r>
            <a:r>
              <a:rPr dirty="0" sz="1600" spc="-10">
                <a:latin typeface="Trebuchet MS"/>
                <a:cs typeface="Trebuchet MS"/>
              </a:rPr>
              <a:t>αποτελεσματική</a:t>
            </a:r>
            <a:r>
              <a:rPr dirty="0" sz="1600" spc="-4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παρακολούθηση</a:t>
            </a:r>
            <a:r>
              <a:rPr dirty="0" sz="1600" spc="-4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της</a:t>
            </a:r>
            <a:r>
              <a:rPr dirty="0" sz="1600" spc="-4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υγείας</a:t>
            </a:r>
            <a:r>
              <a:rPr dirty="0" sz="1600" spc="-40">
                <a:latin typeface="Trebuchet MS"/>
                <a:cs typeface="Trebuchet MS"/>
              </a:rPr>
              <a:t> </a:t>
            </a:r>
            <a:r>
              <a:rPr dirty="0" sz="1600" spc="-25">
                <a:latin typeface="Trebuchet MS"/>
                <a:cs typeface="Trebuchet MS"/>
              </a:rPr>
              <a:t>του </a:t>
            </a:r>
            <a:r>
              <a:rPr dirty="0" sz="1600">
                <a:latin typeface="Trebuchet MS"/>
                <a:cs typeface="Trebuchet MS"/>
              </a:rPr>
              <a:t>εδάφους</a:t>
            </a:r>
            <a:r>
              <a:rPr dirty="0" sz="1600" spc="-30">
                <a:latin typeface="Trebuchet MS"/>
                <a:cs typeface="Trebuchet MS"/>
              </a:rPr>
              <a:t> </a:t>
            </a:r>
            <a:r>
              <a:rPr dirty="0" sz="1600" b="1">
                <a:latin typeface="Trebuchet MS"/>
                <a:cs typeface="Trebuchet MS"/>
              </a:rPr>
              <a:t>στον</a:t>
            </a:r>
            <a:r>
              <a:rPr dirty="0" sz="1600" spc="-25" b="1">
                <a:latin typeface="Trebuchet MS"/>
                <a:cs typeface="Trebuchet MS"/>
              </a:rPr>
              <a:t> </a:t>
            </a:r>
            <a:r>
              <a:rPr dirty="0" sz="1600" b="1">
                <a:latin typeface="Trebuchet MS"/>
                <a:cs typeface="Trebuchet MS"/>
              </a:rPr>
              <a:t>αγρό</a:t>
            </a:r>
            <a:r>
              <a:rPr dirty="0" sz="1600" spc="-25" b="1">
                <a:latin typeface="Trebuchet MS"/>
                <a:cs typeface="Trebuchet MS"/>
              </a:rPr>
              <a:t> </a:t>
            </a:r>
            <a:r>
              <a:rPr dirty="0" sz="1600" b="1">
                <a:latin typeface="Trebuchet MS"/>
                <a:cs typeface="Trebuchet MS"/>
              </a:rPr>
              <a:t>με</a:t>
            </a:r>
            <a:r>
              <a:rPr dirty="0" sz="1600" spc="-25" b="1">
                <a:latin typeface="Trebuchet MS"/>
                <a:cs typeface="Trebuchet MS"/>
              </a:rPr>
              <a:t> </a:t>
            </a:r>
            <a:r>
              <a:rPr dirty="0" sz="1600" b="1">
                <a:latin typeface="Trebuchet MS"/>
                <a:cs typeface="Trebuchet MS"/>
              </a:rPr>
              <a:t>άμεση</a:t>
            </a:r>
            <a:r>
              <a:rPr dirty="0" sz="1600" spc="-30" b="1">
                <a:latin typeface="Trebuchet MS"/>
                <a:cs typeface="Trebuchet MS"/>
              </a:rPr>
              <a:t> </a:t>
            </a:r>
            <a:r>
              <a:rPr dirty="0" sz="1600" spc="-10" b="1">
                <a:latin typeface="Trebuchet MS"/>
                <a:cs typeface="Trebuchet MS"/>
              </a:rPr>
              <a:t>παρατήρηση:</a:t>
            </a:r>
            <a:endParaRPr sz="1600">
              <a:latin typeface="Trebuchet MS"/>
              <a:cs typeface="Trebuchet MS"/>
            </a:endParaRPr>
          </a:p>
          <a:p>
            <a:pPr marL="2167255">
              <a:lnSpc>
                <a:spcPct val="100000"/>
              </a:lnSpc>
              <a:spcBef>
                <a:spcPts val="1830"/>
              </a:spcBef>
            </a:pPr>
            <a:r>
              <a:rPr dirty="0" sz="1600" b="1" i="1">
                <a:latin typeface="Trebuchet MS"/>
                <a:cs typeface="Trebuchet MS"/>
              </a:rPr>
              <a:t>Μέθοδος</a:t>
            </a:r>
            <a:r>
              <a:rPr dirty="0" sz="1600" spc="-50" b="1" i="1">
                <a:latin typeface="Trebuchet MS"/>
                <a:cs typeface="Trebuchet MS"/>
              </a:rPr>
              <a:t> </a:t>
            </a:r>
            <a:r>
              <a:rPr dirty="0" sz="1600" b="1" i="1">
                <a:latin typeface="Trebuchet MS"/>
                <a:cs typeface="Trebuchet MS"/>
              </a:rPr>
              <a:t>ελέγχου</a:t>
            </a:r>
            <a:r>
              <a:rPr dirty="0" sz="1600" spc="-45" b="1" i="1">
                <a:latin typeface="Trebuchet MS"/>
                <a:cs typeface="Trebuchet MS"/>
              </a:rPr>
              <a:t> </a:t>
            </a:r>
            <a:r>
              <a:rPr dirty="0" sz="1600" b="1" i="1">
                <a:latin typeface="Trebuchet MS"/>
                <a:cs typeface="Trebuchet MS"/>
              </a:rPr>
              <a:t>της</a:t>
            </a:r>
            <a:r>
              <a:rPr dirty="0" sz="1600" spc="-45" b="1" i="1">
                <a:latin typeface="Trebuchet MS"/>
                <a:cs typeface="Trebuchet MS"/>
              </a:rPr>
              <a:t> </a:t>
            </a:r>
            <a:r>
              <a:rPr dirty="0" sz="1600" spc="-20" b="1" i="1">
                <a:latin typeface="Trebuchet MS"/>
                <a:cs typeface="Trebuchet MS"/>
              </a:rPr>
              <a:t>οσμής</a:t>
            </a:r>
            <a:endParaRPr sz="1600">
              <a:latin typeface="Trebuchet MS"/>
              <a:cs typeface="Trebuchet MS"/>
            </a:endParaRPr>
          </a:p>
          <a:p>
            <a:pPr marL="2150745" marR="65405">
              <a:lnSpc>
                <a:spcPts val="1300"/>
              </a:lnSpc>
              <a:spcBef>
                <a:spcPts val="1065"/>
              </a:spcBef>
            </a:pPr>
            <a:r>
              <a:rPr dirty="0" sz="1200">
                <a:latin typeface="Trebuchet MS"/>
                <a:cs typeface="Trebuchet MS"/>
              </a:rPr>
              <a:t>Το</a:t>
            </a:r>
            <a:r>
              <a:rPr dirty="0" sz="1200" spc="-3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υγιές,</a:t>
            </a:r>
            <a:r>
              <a:rPr dirty="0" sz="1200" spc="-3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βιολογικά</a:t>
            </a:r>
            <a:r>
              <a:rPr dirty="0" sz="1200" spc="-3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ενεργό</a:t>
            </a:r>
            <a:r>
              <a:rPr dirty="0" sz="1200" spc="-3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έδαφος</a:t>
            </a:r>
            <a:r>
              <a:rPr dirty="0" sz="1200" spc="-3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έχει</a:t>
            </a:r>
            <a:r>
              <a:rPr dirty="0" sz="1200" spc="-3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μια</a:t>
            </a:r>
            <a:r>
              <a:rPr dirty="0" sz="1200" spc="-3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ευχάριστη,</a:t>
            </a:r>
            <a:r>
              <a:rPr dirty="0" sz="1200" spc="-3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γήινη</a:t>
            </a:r>
            <a:r>
              <a:rPr dirty="0" sz="1200" spc="-3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οσμή,</a:t>
            </a:r>
            <a:r>
              <a:rPr dirty="0" sz="1200" spc="-3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η</a:t>
            </a:r>
            <a:r>
              <a:rPr dirty="0" sz="1200" spc="-3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οποία</a:t>
            </a:r>
            <a:r>
              <a:rPr dirty="0" sz="1200" spc="-3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παράγεται</a:t>
            </a:r>
            <a:r>
              <a:rPr dirty="0" sz="1200" spc="-35">
                <a:latin typeface="Trebuchet MS"/>
                <a:cs typeface="Trebuchet MS"/>
              </a:rPr>
              <a:t> </a:t>
            </a:r>
            <a:r>
              <a:rPr dirty="0" sz="1200" spc="-25">
                <a:latin typeface="Trebuchet MS"/>
                <a:cs typeface="Trebuchet MS"/>
              </a:rPr>
              <a:t>από </a:t>
            </a:r>
            <a:r>
              <a:rPr dirty="0" sz="1200">
                <a:latin typeface="Trebuchet MS"/>
                <a:cs typeface="Trebuchet MS"/>
              </a:rPr>
              <a:t>βακτήρια</a:t>
            </a:r>
            <a:r>
              <a:rPr dirty="0" sz="1200" spc="-3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που</a:t>
            </a:r>
            <a:r>
              <a:rPr dirty="0" sz="1200" spc="-3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ονομάζονται</a:t>
            </a:r>
            <a:r>
              <a:rPr dirty="0" sz="1200" spc="-30">
                <a:latin typeface="Trebuchet MS"/>
                <a:cs typeface="Trebuchet MS"/>
              </a:rPr>
              <a:t> </a:t>
            </a:r>
            <a:r>
              <a:rPr dirty="0" sz="1200" spc="-10">
                <a:latin typeface="Trebuchet MS"/>
                <a:cs typeface="Trebuchet MS"/>
              </a:rPr>
              <a:t>Ακτινομύκητες.</a:t>
            </a:r>
            <a:endParaRPr sz="1200">
              <a:latin typeface="Trebuchet MS"/>
              <a:cs typeface="Trebuchet MS"/>
            </a:endParaRPr>
          </a:p>
          <a:p>
            <a:pPr marL="2150745" marR="5080" indent="45720">
              <a:lnSpc>
                <a:spcPts val="1300"/>
              </a:lnSpc>
              <a:spcBef>
                <a:spcPts val="495"/>
              </a:spcBef>
            </a:pPr>
            <a:r>
              <a:rPr dirty="0" sz="1200">
                <a:latin typeface="Trebuchet MS"/>
                <a:cs typeface="Trebuchet MS"/>
              </a:rPr>
              <a:t>Αν</a:t>
            </a:r>
            <a:r>
              <a:rPr dirty="0" sz="1200" spc="-3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το</a:t>
            </a:r>
            <a:r>
              <a:rPr dirty="0" sz="1200" spc="-2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έδαφος</a:t>
            </a:r>
            <a:r>
              <a:rPr dirty="0" sz="1200" spc="-3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μυρίζει</a:t>
            </a:r>
            <a:r>
              <a:rPr dirty="0" sz="1200" spc="-2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ξινό,</a:t>
            </a:r>
            <a:r>
              <a:rPr dirty="0" sz="1200" spc="-2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μεταλλικό</a:t>
            </a:r>
            <a:r>
              <a:rPr dirty="0" sz="1200" spc="-3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ή</a:t>
            </a:r>
            <a:r>
              <a:rPr dirty="0" sz="1200" spc="-2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δεν</a:t>
            </a:r>
            <a:r>
              <a:rPr dirty="0" sz="1200" spc="-3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έχει</a:t>
            </a:r>
            <a:r>
              <a:rPr dirty="0" sz="1200" spc="-2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καθόλου</a:t>
            </a:r>
            <a:r>
              <a:rPr dirty="0" sz="1200" spc="-2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οσμή,</a:t>
            </a:r>
            <a:r>
              <a:rPr dirty="0" sz="1200" spc="-3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αυτό</a:t>
            </a:r>
            <a:r>
              <a:rPr dirty="0" sz="1200" spc="-2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μπορεί</a:t>
            </a:r>
            <a:r>
              <a:rPr dirty="0" sz="1200" spc="-2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να</a:t>
            </a:r>
            <a:r>
              <a:rPr dirty="0" sz="1200" spc="-30">
                <a:latin typeface="Trebuchet MS"/>
                <a:cs typeface="Trebuchet MS"/>
              </a:rPr>
              <a:t> </a:t>
            </a:r>
            <a:r>
              <a:rPr dirty="0" sz="1200" spc="-10">
                <a:latin typeface="Trebuchet MS"/>
                <a:cs typeface="Trebuchet MS"/>
              </a:rPr>
              <a:t>υποδηλώνει </a:t>
            </a:r>
            <a:r>
              <a:rPr dirty="0" sz="1200">
                <a:latin typeface="Trebuchet MS"/>
                <a:cs typeface="Trebuchet MS"/>
              </a:rPr>
              <a:t>κακό</a:t>
            </a:r>
            <a:r>
              <a:rPr dirty="0" sz="1200" spc="-5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αερισμό,</a:t>
            </a:r>
            <a:r>
              <a:rPr dirty="0" sz="1200" spc="-5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ρύπανση</a:t>
            </a:r>
            <a:r>
              <a:rPr dirty="0" sz="1200" spc="-5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ή</a:t>
            </a:r>
            <a:r>
              <a:rPr dirty="0" sz="1200" spc="-5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έλλειψη</a:t>
            </a:r>
            <a:r>
              <a:rPr dirty="0" sz="1200" spc="-4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μικροβιακής</a:t>
            </a:r>
            <a:r>
              <a:rPr dirty="0" sz="1200" spc="-50">
                <a:latin typeface="Trebuchet MS"/>
                <a:cs typeface="Trebuchet MS"/>
              </a:rPr>
              <a:t> </a:t>
            </a:r>
            <a:r>
              <a:rPr dirty="0" sz="1200" spc="-10">
                <a:latin typeface="Trebuchet MS"/>
                <a:cs typeface="Trebuchet MS"/>
              </a:rPr>
              <a:t>ζωής.</a:t>
            </a:r>
            <a:endParaRPr sz="12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919"/>
              </a:spcBef>
            </a:pPr>
            <a:endParaRPr sz="1200">
              <a:latin typeface="Trebuchet MS"/>
              <a:cs typeface="Trebuchet MS"/>
            </a:endParaRPr>
          </a:p>
          <a:p>
            <a:pPr marL="2365375">
              <a:lnSpc>
                <a:spcPct val="100000"/>
              </a:lnSpc>
            </a:pPr>
            <a:r>
              <a:rPr dirty="0" sz="1600" b="1" i="1">
                <a:latin typeface="Trebuchet MS"/>
                <a:cs typeface="Trebuchet MS"/>
              </a:rPr>
              <a:t>Οπτικός</a:t>
            </a:r>
            <a:r>
              <a:rPr dirty="0" sz="1600" spc="-90" b="1" i="1">
                <a:latin typeface="Trebuchet MS"/>
                <a:cs typeface="Trebuchet MS"/>
              </a:rPr>
              <a:t> </a:t>
            </a:r>
            <a:r>
              <a:rPr dirty="0" sz="1600" spc="-10" b="1" i="1">
                <a:latin typeface="Trebuchet MS"/>
                <a:cs typeface="Trebuchet MS"/>
              </a:rPr>
              <a:t>έλεγχος</a:t>
            </a:r>
            <a:endParaRPr sz="1600">
              <a:latin typeface="Trebuchet MS"/>
              <a:cs typeface="Trebuchet MS"/>
            </a:endParaRPr>
          </a:p>
          <a:p>
            <a:pPr marL="2484755" marR="281940">
              <a:lnSpc>
                <a:spcPts val="1080"/>
              </a:lnSpc>
              <a:spcBef>
                <a:spcPts val="855"/>
              </a:spcBef>
            </a:pPr>
            <a:r>
              <a:rPr dirty="0" sz="1000">
                <a:latin typeface="Trebuchet MS"/>
                <a:cs typeface="Trebuchet MS"/>
              </a:rPr>
              <a:t>Τα</a:t>
            </a:r>
            <a:r>
              <a:rPr dirty="0" sz="1000" spc="-30">
                <a:latin typeface="Trebuchet MS"/>
                <a:cs typeface="Trebuchet MS"/>
              </a:rPr>
              <a:t> </a:t>
            </a:r>
            <a:r>
              <a:rPr dirty="0" sz="1000">
                <a:latin typeface="Trebuchet MS"/>
                <a:cs typeface="Trebuchet MS"/>
              </a:rPr>
              <a:t>σκούρα,</a:t>
            </a:r>
            <a:r>
              <a:rPr dirty="0" sz="1000" spc="-30">
                <a:latin typeface="Trebuchet MS"/>
                <a:cs typeface="Trebuchet MS"/>
              </a:rPr>
              <a:t> </a:t>
            </a:r>
            <a:r>
              <a:rPr dirty="0" sz="1000">
                <a:latin typeface="Trebuchet MS"/>
                <a:cs typeface="Trebuchet MS"/>
              </a:rPr>
              <a:t>πλούσια</a:t>
            </a:r>
            <a:r>
              <a:rPr dirty="0" sz="1000" spc="-30">
                <a:latin typeface="Trebuchet MS"/>
                <a:cs typeface="Trebuchet MS"/>
              </a:rPr>
              <a:t> </a:t>
            </a:r>
            <a:r>
              <a:rPr dirty="0" sz="1000">
                <a:latin typeface="Trebuchet MS"/>
                <a:cs typeface="Trebuchet MS"/>
              </a:rPr>
              <a:t>χρώματα</a:t>
            </a:r>
            <a:r>
              <a:rPr dirty="0" sz="1000" spc="-30">
                <a:latin typeface="Trebuchet MS"/>
                <a:cs typeface="Trebuchet MS"/>
              </a:rPr>
              <a:t> </a:t>
            </a:r>
            <a:r>
              <a:rPr dirty="0" sz="1000">
                <a:latin typeface="Trebuchet MS"/>
                <a:cs typeface="Trebuchet MS"/>
              </a:rPr>
              <a:t>συχνά</a:t>
            </a:r>
            <a:r>
              <a:rPr dirty="0" sz="1000" spc="-25">
                <a:latin typeface="Trebuchet MS"/>
                <a:cs typeface="Trebuchet MS"/>
              </a:rPr>
              <a:t> </a:t>
            </a:r>
            <a:r>
              <a:rPr dirty="0" sz="1000">
                <a:latin typeface="Trebuchet MS"/>
                <a:cs typeface="Trebuchet MS"/>
              </a:rPr>
              <a:t>υποδηλώνουν</a:t>
            </a:r>
            <a:r>
              <a:rPr dirty="0" sz="1000" spc="-30">
                <a:latin typeface="Trebuchet MS"/>
                <a:cs typeface="Trebuchet MS"/>
              </a:rPr>
              <a:t> </a:t>
            </a:r>
            <a:r>
              <a:rPr dirty="0" sz="1000">
                <a:latin typeface="Trebuchet MS"/>
                <a:cs typeface="Trebuchet MS"/>
              </a:rPr>
              <a:t>υψηλή</a:t>
            </a:r>
            <a:r>
              <a:rPr dirty="0" sz="1000" spc="-30">
                <a:latin typeface="Trebuchet MS"/>
                <a:cs typeface="Trebuchet MS"/>
              </a:rPr>
              <a:t> </a:t>
            </a:r>
            <a:r>
              <a:rPr dirty="0" sz="1000">
                <a:latin typeface="Trebuchet MS"/>
                <a:cs typeface="Trebuchet MS"/>
              </a:rPr>
              <a:t>περιεκτικότητα</a:t>
            </a:r>
            <a:r>
              <a:rPr dirty="0" sz="1000" spc="-30">
                <a:latin typeface="Trebuchet MS"/>
                <a:cs typeface="Trebuchet MS"/>
              </a:rPr>
              <a:t> </a:t>
            </a:r>
            <a:r>
              <a:rPr dirty="0" sz="1000">
                <a:latin typeface="Trebuchet MS"/>
                <a:cs typeface="Trebuchet MS"/>
              </a:rPr>
              <a:t>σε</a:t>
            </a:r>
            <a:r>
              <a:rPr dirty="0" sz="1000" spc="-30">
                <a:latin typeface="Trebuchet MS"/>
                <a:cs typeface="Trebuchet MS"/>
              </a:rPr>
              <a:t> </a:t>
            </a:r>
            <a:r>
              <a:rPr dirty="0" sz="1000" spc="-10">
                <a:latin typeface="Trebuchet MS"/>
                <a:cs typeface="Trebuchet MS"/>
              </a:rPr>
              <a:t>οργανική</a:t>
            </a:r>
            <a:r>
              <a:rPr dirty="0" sz="1000" spc="-25">
                <a:latin typeface="Trebuchet MS"/>
                <a:cs typeface="Trebuchet MS"/>
              </a:rPr>
              <a:t> </a:t>
            </a:r>
            <a:r>
              <a:rPr dirty="0" sz="1000">
                <a:latin typeface="Trebuchet MS"/>
                <a:cs typeface="Trebuchet MS"/>
              </a:rPr>
              <a:t>ουσία,</a:t>
            </a:r>
            <a:r>
              <a:rPr dirty="0" sz="1000" spc="-30">
                <a:latin typeface="Trebuchet MS"/>
                <a:cs typeface="Trebuchet MS"/>
              </a:rPr>
              <a:t> </a:t>
            </a:r>
            <a:r>
              <a:rPr dirty="0" sz="1000" spc="-25">
                <a:latin typeface="Trebuchet MS"/>
                <a:cs typeface="Trebuchet MS"/>
              </a:rPr>
              <a:t>που </a:t>
            </a:r>
            <a:r>
              <a:rPr dirty="0" sz="1000">
                <a:latin typeface="Trebuchet MS"/>
                <a:cs typeface="Trebuchet MS"/>
              </a:rPr>
              <a:t>αποτελεί</a:t>
            </a:r>
            <a:r>
              <a:rPr dirty="0" sz="1000" spc="-30">
                <a:latin typeface="Trebuchet MS"/>
                <a:cs typeface="Trebuchet MS"/>
              </a:rPr>
              <a:t> </a:t>
            </a:r>
            <a:r>
              <a:rPr dirty="0" sz="1000">
                <a:latin typeface="Trebuchet MS"/>
                <a:cs typeface="Trebuchet MS"/>
              </a:rPr>
              <a:t>στοιχείο</a:t>
            </a:r>
            <a:r>
              <a:rPr dirty="0" sz="1000" spc="-30">
                <a:latin typeface="Trebuchet MS"/>
                <a:cs typeface="Trebuchet MS"/>
              </a:rPr>
              <a:t> </a:t>
            </a:r>
            <a:r>
              <a:rPr dirty="0" sz="1000">
                <a:latin typeface="Trebuchet MS"/>
                <a:cs typeface="Trebuchet MS"/>
              </a:rPr>
              <a:t>της</a:t>
            </a:r>
            <a:r>
              <a:rPr dirty="0" sz="1000" spc="-30">
                <a:latin typeface="Trebuchet MS"/>
                <a:cs typeface="Trebuchet MS"/>
              </a:rPr>
              <a:t> </a:t>
            </a:r>
            <a:r>
              <a:rPr dirty="0" sz="1000" spc="-10">
                <a:latin typeface="Trebuchet MS"/>
                <a:cs typeface="Trebuchet MS"/>
              </a:rPr>
              <a:t>γονιμότητας,</a:t>
            </a:r>
            <a:r>
              <a:rPr dirty="0" sz="1000" spc="-30">
                <a:latin typeface="Trebuchet MS"/>
                <a:cs typeface="Trebuchet MS"/>
              </a:rPr>
              <a:t> </a:t>
            </a:r>
            <a:r>
              <a:rPr dirty="0" sz="1000">
                <a:latin typeface="Trebuchet MS"/>
                <a:cs typeface="Trebuchet MS"/>
              </a:rPr>
              <a:t>ενώ</a:t>
            </a:r>
            <a:r>
              <a:rPr dirty="0" sz="1000" spc="-30">
                <a:latin typeface="Trebuchet MS"/>
                <a:cs typeface="Trebuchet MS"/>
              </a:rPr>
              <a:t> </a:t>
            </a:r>
            <a:r>
              <a:rPr dirty="0" sz="1000">
                <a:latin typeface="Trebuchet MS"/>
                <a:cs typeface="Trebuchet MS"/>
              </a:rPr>
              <a:t>τα</a:t>
            </a:r>
            <a:r>
              <a:rPr dirty="0" sz="1000" spc="-30">
                <a:latin typeface="Trebuchet MS"/>
                <a:cs typeface="Trebuchet MS"/>
              </a:rPr>
              <a:t> </a:t>
            </a:r>
            <a:r>
              <a:rPr dirty="0" sz="1000">
                <a:latin typeface="Trebuchet MS"/>
                <a:cs typeface="Trebuchet MS"/>
              </a:rPr>
              <a:t>ανοιχτόχρωμα</a:t>
            </a:r>
            <a:r>
              <a:rPr dirty="0" sz="1000" spc="-30">
                <a:latin typeface="Trebuchet MS"/>
                <a:cs typeface="Trebuchet MS"/>
              </a:rPr>
              <a:t> </a:t>
            </a:r>
            <a:r>
              <a:rPr dirty="0" sz="1000">
                <a:latin typeface="Trebuchet MS"/>
                <a:cs typeface="Trebuchet MS"/>
              </a:rPr>
              <a:t>ή</a:t>
            </a:r>
            <a:r>
              <a:rPr dirty="0" sz="1000" spc="-25">
                <a:latin typeface="Trebuchet MS"/>
                <a:cs typeface="Trebuchet MS"/>
              </a:rPr>
              <a:t> </a:t>
            </a:r>
            <a:r>
              <a:rPr dirty="0" sz="1000">
                <a:latin typeface="Trebuchet MS"/>
                <a:cs typeface="Trebuchet MS"/>
              </a:rPr>
              <a:t>κοκκινωπά</a:t>
            </a:r>
            <a:r>
              <a:rPr dirty="0" sz="1000" spc="-30">
                <a:latin typeface="Trebuchet MS"/>
                <a:cs typeface="Trebuchet MS"/>
              </a:rPr>
              <a:t> </a:t>
            </a:r>
            <a:r>
              <a:rPr dirty="0" sz="1000">
                <a:latin typeface="Trebuchet MS"/>
                <a:cs typeface="Trebuchet MS"/>
              </a:rPr>
              <a:t>εδάφη</a:t>
            </a:r>
            <a:r>
              <a:rPr dirty="0" sz="1000" spc="-30">
                <a:latin typeface="Trebuchet MS"/>
                <a:cs typeface="Trebuchet MS"/>
              </a:rPr>
              <a:t> </a:t>
            </a:r>
            <a:r>
              <a:rPr dirty="0" sz="1000">
                <a:latin typeface="Trebuchet MS"/>
                <a:cs typeface="Trebuchet MS"/>
              </a:rPr>
              <a:t>μπορεί</a:t>
            </a:r>
            <a:r>
              <a:rPr dirty="0" sz="1000" spc="-30">
                <a:latin typeface="Trebuchet MS"/>
                <a:cs typeface="Trebuchet MS"/>
              </a:rPr>
              <a:t> </a:t>
            </a:r>
            <a:r>
              <a:rPr dirty="0" sz="1000">
                <a:latin typeface="Trebuchet MS"/>
                <a:cs typeface="Trebuchet MS"/>
              </a:rPr>
              <a:t>να</a:t>
            </a:r>
            <a:r>
              <a:rPr dirty="0" sz="1000" spc="-30">
                <a:latin typeface="Trebuchet MS"/>
                <a:cs typeface="Trebuchet MS"/>
              </a:rPr>
              <a:t> </a:t>
            </a:r>
            <a:r>
              <a:rPr dirty="0" sz="1000" spc="-10">
                <a:latin typeface="Trebuchet MS"/>
                <a:cs typeface="Trebuchet MS"/>
              </a:rPr>
              <a:t>στερούνται οργανικής</a:t>
            </a:r>
            <a:r>
              <a:rPr dirty="0" sz="1000">
                <a:latin typeface="Trebuchet MS"/>
                <a:cs typeface="Trebuchet MS"/>
              </a:rPr>
              <a:t> </a:t>
            </a:r>
            <a:r>
              <a:rPr dirty="0" sz="1000" spc="-10">
                <a:latin typeface="Trebuchet MS"/>
                <a:cs typeface="Trebuchet MS"/>
              </a:rPr>
              <a:t>ουσίας.</a:t>
            </a:r>
            <a:endParaRPr sz="1000">
              <a:latin typeface="Trebuchet MS"/>
              <a:cs typeface="Trebuchet MS"/>
            </a:endParaRPr>
          </a:p>
          <a:p>
            <a:pPr marL="2484755" marR="335280">
              <a:lnSpc>
                <a:spcPts val="1080"/>
              </a:lnSpc>
              <a:spcBef>
                <a:spcPts val="420"/>
              </a:spcBef>
            </a:pPr>
            <a:r>
              <a:rPr dirty="0" sz="1000">
                <a:latin typeface="Trebuchet MS"/>
                <a:cs typeface="Trebuchet MS"/>
              </a:rPr>
              <a:t>Η</a:t>
            </a:r>
            <a:r>
              <a:rPr dirty="0" sz="1000" spc="-20">
                <a:latin typeface="Trebuchet MS"/>
                <a:cs typeface="Trebuchet MS"/>
              </a:rPr>
              <a:t> </a:t>
            </a:r>
            <a:r>
              <a:rPr dirty="0" sz="1000" spc="-10">
                <a:latin typeface="Trebuchet MS"/>
                <a:cs typeface="Trebuchet MS"/>
              </a:rPr>
              <a:t>θρυμματιζόμενη</a:t>
            </a:r>
            <a:r>
              <a:rPr dirty="0" sz="1000" spc="-15">
                <a:latin typeface="Trebuchet MS"/>
                <a:cs typeface="Trebuchet MS"/>
              </a:rPr>
              <a:t> </a:t>
            </a:r>
            <a:r>
              <a:rPr dirty="0" sz="1000">
                <a:latin typeface="Trebuchet MS"/>
                <a:cs typeface="Trebuchet MS"/>
              </a:rPr>
              <a:t>υφή</a:t>
            </a:r>
            <a:r>
              <a:rPr dirty="0" sz="1000" spc="-20">
                <a:latin typeface="Trebuchet MS"/>
                <a:cs typeface="Trebuchet MS"/>
              </a:rPr>
              <a:t> </a:t>
            </a:r>
            <a:r>
              <a:rPr dirty="0" sz="1000">
                <a:latin typeface="Trebuchet MS"/>
                <a:cs typeface="Trebuchet MS"/>
              </a:rPr>
              <a:t>με</a:t>
            </a:r>
            <a:r>
              <a:rPr dirty="0" sz="1000" spc="-15">
                <a:latin typeface="Trebuchet MS"/>
                <a:cs typeface="Trebuchet MS"/>
              </a:rPr>
              <a:t> </a:t>
            </a:r>
            <a:r>
              <a:rPr dirty="0" sz="1000">
                <a:latin typeface="Trebuchet MS"/>
                <a:cs typeface="Trebuchet MS"/>
              </a:rPr>
              <a:t>εμφανείς</a:t>
            </a:r>
            <a:r>
              <a:rPr dirty="0" sz="1000" spc="-20">
                <a:latin typeface="Trebuchet MS"/>
                <a:cs typeface="Trebuchet MS"/>
              </a:rPr>
              <a:t> </a:t>
            </a:r>
            <a:r>
              <a:rPr dirty="0" sz="1000">
                <a:latin typeface="Trebuchet MS"/>
                <a:cs typeface="Trebuchet MS"/>
              </a:rPr>
              <a:t>πόρους</a:t>
            </a:r>
            <a:r>
              <a:rPr dirty="0" sz="1000" spc="-15">
                <a:latin typeface="Trebuchet MS"/>
                <a:cs typeface="Trebuchet MS"/>
              </a:rPr>
              <a:t> </a:t>
            </a:r>
            <a:r>
              <a:rPr dirty="0" sz="1000">
                <a:latin typeface="Trebuchet MS"/>
                <a:cs typeface="Trebuchet MS"/>
              </a:rPr>
              <a:t>και</a:t>
            </a:r>
            <a:r>
              <a:rPr dirty="0" sz="1000" spc="-15">
                <a:latin typeface="Trebuchet MS"/>
                <a:cs typeface="Trebuchet MS"/>
              </a:rPr>
              <a:t> </a:t>
            </a:r>
            <a:r>
              <a:rPr dirty="0" sz="1000" spc="-10">
                <a:latin typeface="Trebuchet MS"/>
                <a:cs typeface="Trebuchet MS"/>
              </a:rPr>
              <a:t>συσσωματώματα</a:t>
            </a:r>
            <a:r>
              <a:rPr dirty="0" sz="1000" spc="-20">
                <a:latin typeface="Trebuchet MS"/>
                <a:cs typeface="Trebuchet MS"/>
              </a:rPr>
              <a:t> </a:t>
            </a:r>
            <a:r>
              <a:rPr dirty="0" sz="1000">
                <a:latin typeface="Trebuchet MS"/>
                <a:cs typeface="Trebuchet MS"/>
              </a:rPr>
              <a:t>δείχνει</a:t>
            </a:r>
            <a:r>
              <a:rPr dirty="0" sz="1000" spc="-15">
                <a:latin typeface="Trebuchet MS"/>
                <a:cs typeface="Trebuchet MS"/>
              </a:rPr>
              <a:t> </a:t>
            </a:r>
            <a:r>
              <a:rPr dirty="0" sz="1000">
                <a:latin typeface="Trebuchet MS"/>
                <a:cs typeface="Trebuchet MS"/>
              </a:rPr>
              <a:t>καλή</a:t>
            </a:r>
            <a:r>
              <a:rPr dirty="0" sz="1000" spc="-20">
                <a:latin typeface="Trebuchet MS"/>
                <a:cs typeface="Trebuchet MS"/>
              </a:rPr>
              <a:t> </a:t>
            </a:r>
            <a:r>
              <a:rPr dirty="0" sz="1000">
                <a:latin typeface="Trebuchet MS"/>
                <a:cs typeface="Trebuchet MS"/>
              </a:rPr>
              <a:t>δομή</a:t>
            </a:r>
            <a:r>
              <a:rPr dirty="0" sz="1000" spc="-15">
                <a:latin typeface="Trebuchet MS"/>
                <a:cs typeface="Trebuchet MS"/>
              </a:rPr>
              <a:t> </a:t>
            </a:r>
            <a:r>
              <a:rPr dirty="0" sz="1000">
                <a:latin typeface="Trebuchet MS"/>
                <a:cs typeface="Trebuchet MS"/>
              </a:rPr>
              <a:t>του</a:t>
            </a:r>
            <a:r>
              <a:rPr dirty="0" sz="1000" spc="-20">
                <a:latin typeface="Trebuchet MS"/>
                <a:cs typeface="Trebuchet MS"/>
              </a:rPr>
              <a:t> </a:t>
            </a:r>
            <a:r>
              <a:rPr dirty="0" sz="1000">
                <a:latin typeface="Trebuchet MS"/>
                <a:cs typeface="Trebuchet MS"/>
              </a:rPr>
              <a:t>εδάφους,</a:t>
            </a:r>
            <a:r>
              <a:rPr dirty="0" sz="1000" spc="-15">
                <a:latin typeface="Trebuchet MS"/>
                <a:cs typeface="Trebuchet MS"/>
              </a:rPr>
              <a:t> </a:t>
            </a:r>
            <a:r>
              <a:rPr dirty="0" sz="1000" spc="-50">
                <a:latin typeface="Trebuchet MS"/>
                <a:cs typeface="Trebuchet MS"/>
              </a:rPr>
              <a:t>η </a:t>
            </a:r>
            <a:r>
              <a:rPr dirty="0" sz="1000">
                <a:latin typeface="Trebuchet MS"/>
                <a:cs typeface="Trebuchet MS"/>
              </a:rPr>
              <a:t>οποία</a:t>
            </a:r>
            <a:r>
              <a:rPr dirty="0" sz="1000" spc="-20">
                <a:latin typeface="Trebuchet MS"/>
                <a:cs typeface="Trebuchet MS"/>
              </a:rPr>
              <a:t> </a:t>
            </a:r>
            <a:r>
              <a:rPr dirty="0" sz="1000">
                <a:latin typeface="Trebuchet MS"/>
                <a:cs typeface="Trebuchet MS"/>
              </a:rPr>
              <a:t>επιτρέπει</a:t>
            </a:r>
            <a:r>
              <a:rPr dirty="0" sz="1000" spc="-20">
                <a:latin typeface="Trebuchet MS"/>
                <a:cs typeface="Trebuchet MS"/>
              </a:rPr>
              <a:t> </a:t>
            </a:r>
            <a:r>
              <a:rPr dirty="0" sz="1000">
                <a:latin typeface="Trebuchet MS"/>
                <a:cs typeface="Trebuchet MS"/>
              </a:rPr>
              <a:t>την</a:t>
            </a:r>
            <a:r>
              <a:rPr dirty="0" sz="1000" spc="-20">
                <a:latin typeface="Trebuchet MS"/>
                <a:cs typeface="Trebuchet MS"/>
              </a:rPr>
              <a:t> </a:t>
            </a:r>
            <a:r>
              <a:rPr dirty="0" sz="1000" spc="-10">
                <a:latin typeface="Trebuchet MS"/>
                <a:cs typeface="Trebuchet MS"/>
              </a:rPr>
              <a:t>ανάπτυξη</a:t>
            </a:r>
            <a:r>
              <a:rPr dirty="0" sz="1000" spc="-20">
                <a:latin typeface="Trebuchet MS"/>
                <a:cs typeface="Trebuchet MS"/>
              </a:rPr>
              <a:t> </a:t>
            </a:r>
            <a:r>
              <a:rPr dirty="0" sz="1000">
                <a:latin typeface="Trebuchet MS"/>
                <a:cs typeface="Trebuchet MS"/>
              </a:rPr>
              <a:t>των</a:t>
            </a:r>
            <a:r>
              <a:rPr dirty="0" sz="1000" spc="-20">
                <a:latin typeface="Trebuchet MS"/>
                <a:cs typeface="Trebuchet MS"/>
              </a:rPr>
              <a:t> </a:t>
            </a:r>
            <a:r>
              <a:rPr dirty="0" sz="1000">
                <a:latin typeface="Trebuchet MS"/>
                <a:cs typeface="Trebuchet MS"/>
              </a:rPr>
              <a:t>ριζών,</a:t>
            </a:r>
            <a:r>
              <a:rPr dirty="0" sz="1000" spc="-20">
                <a:latin typeface="Trebuchet MS"/>
                <a:cs typeface="Trebuchet MS"/>
              </a:rPr>
              <a:t> </a:t>
            </a:r>
            <a:r>
              <a:rPr dirty="0" sz="1000">
                <a:latin typeface="Trebuchet MS"/>
                <a:cs typeface="Trebuchet MS"/>
              </a:rPr>
              <a:t>την</a:t>
            </a:r>
            <a:r>
              <a:rPr dirty="0" sz="1000" spc="-20">
                <a:latin typeface="Trebuchet MS"/>
                <a:cs typeface="Trebuchet MS"/>
              </a:rPr>
              <a:t> </a:t>
            </a:r>
            <a:r>
              <a:rPr dirty="0" sz="1000">
                <a:latin typeface="Trebuchet MS"/>
                <a:cs typeface="Trebuchet MS"/>
              </a:rPr>
              <a:t>ανταλλαγή</a:t>
            </a:r>
            <a:r>
              <a:rPr dirty="0" sz="1000" spc="-20">
                <a:latin typeface="Trebuchet MS"/>
                <a:cs typeface="Trebuchet MS"/>
              </a:rPr>
              <a:t> </a:t>
            </a:r>
            <a:r>
              <a:rPr dirty="0" sz="1000">
                <a:latin typeface="Trebuchet MS"/>
                <a:cs typeface="Trebuchet MS"/>
              </a:rPr>
              <a:t>αέρα</a:t>
            </a:r>
            <a:r>
              <a:rPr dirty="0" sz="1000" spc="-20">
                <a:latin typeface="Trebuchet MS"/>
                <a:cs typeface="Trebuchet MS"/>
              </a:rPr>
              <a:t> </a:t>
            </a:r>
            <a:r>
              <a:rPr dirty="0" sz="1000">
                <a:latin typeface="Trebuchet MS"/>
                <a:cs typeface="Trebuchet MS"/>
              </a:rPr>
              <a:t>και</a:t>
            </a:r>
            <a:r>
              <a:rPr dirty="0" sz="1000" spc="-20">
                <a:latin typeface="Trebuchet MS"/>
                <a:cs typeface="Trebuchet MS"/>
              </a:rPr>
              <a:t> </a:t>
            </a:r>
            <a:r>
              <a:rPr dirty="0" sz="1000">
                <a:latin typeface="Trebuchet MS"/>
                <a:cs typeface="Trebuchet MS"/>
              </a:rPr>
              <a:t>την</a:t>
            </a:r>
            <a:r>
              <a:rPr dirty="0" sz="1000" spc="-20">
                <a:latin typeface="Trebuchet MS"/>
                <a:cs typeface="Trebuchet MS"/>
              </a:rPr>
              <a:t> </a:t>
            </a:r>
            <a:r>
              <a:rPr dirty="0" sz="1000">
                <a:latin typeface="Trebuchet MS"/>
                <a:cs typeface="Trebuchet MS"/>
              </a:rPr>
              <a:t>κίνηση</a:t>
            </a:r>
            <a:r>
              <a:rPr dirty="0" sz="1000" spc="-20">
                <a:latin typeface="Trebuchet MS"/>
                <a:cs typeface="Trebuchet MS"/>
              </a:rPr>
              <a:t> </a:t>
            </a:r>
            <a:r>
              <a:rPr dirty="0" sz="1000">
                <a:latin typeface="Trebuchet MS"/>
                <a:cs typeface="Trebuchet MS"/>
              </a:rPr>
              <a:t>του</a:t>
            </a:r>
            <a:r>
              <a:rPr dirty="0" sz="1000" spc="-20">
                <a:latin typeface="Trebuchet MS"/>
                <a:cs typeface="Trebuchet MS"/>
              </a:rPr>
              <a:t> </a:t>
            </a:r>
            <a:r>
              <a:rPr dirty="0" sz="1000" spc="-10">
                <a:latin typeface="Trebuchet MS"/>
                <a:cs typeface="Trebuchet MS"/>
              </a:rPr>
              <a:t>νερού.</a:t>
            </a:r>
            <a:endParaRPr sz="10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025"/>
              </a:spcBef>
            </a:pPr>
            <a:endParaRPr sz="1000">
              <a:latin typeface="Trebuchet MS"/>
              <a:cs typeface="Trebuchet MS"/>
            </a:endParaRPr>
          </a:p>
          <a:p>
            <a:pPr algn="ctr" marR="237490">
              <a:lnSpc>
                <a:spcPct val="100000"/>
              </a:lnSpc>
            </a:pPr>
            <a:r>
              <a:rPr dirty="0" sz="1600" b="1" i="1">
                <a:latin typeface="Trebuchet MS"/>
                <a:cs typeface="Trebuchet MS"/>
              </a:rPr>
              <a:t>Βιολογική</a:t>
            </a:r>
            <a:r>
              <a:rPr dirty="0" sz="1600" spc="-50" b="1" i="1">
                <a:latin typeface="Trebuchet MS"/>
                <a:cs typeface="Trebuchet MS"/>
              </a:rPr>
              <a:t> </a:t>
            </a:r>
            <a:r>
              <a:rPr dirty="0" sz="1600" b="1" i="1">
                <a:latin typeface="Trebuchet MS"/>
                <a:cs typeface="Trebuchet MS"/>
              </a:rPr>
              <a:t>δραστηριότητα</a:t>
            </a:r>
            <a:r>
              <a:rPr dirty="0" sz="1600" spc="-50" b="1" i="1">
                <a:latin typeface="Trebuchet MS"/>
                <a:cs typeface="Trebuchet MS"/>
              </a:rPr>
              <a:t> </a:t>
            </a:r>
            <a:r>
              <a:rPr dirty="0" sz="1600" b="1" i="1">
                <a:latin typeface="Trebuchet MS"/>
                <a:cs typeface="Trebuchet MS"/>
              </a:rPr>
              <a:t>ως</a:t>
            </a:r>
            <a:r>
              <a:rPr dirty="0" sz="1600" spc="-50" b="1" i="1">
                <a:latin typeface="Trebuchet MS"/>
                <a:cs typeface="Trebuchet MS"/>
              </a:rPr>
              <a:t> </a:t>
            </a:r>
            <a:r>
              <a:rPr dirty="0" sz="1600" b="1" i="1">
                <a:latin typeface="Trebuchet MS"/>
                <a:cs typeface="Trebuchet MS"/>
              </a:rPr>
              <a:t>δείκτης</a:t>
            </a:r>
            <a:r>
              <a:rPr dirty="0" sz="1600" spc="-50" b="1" i="1">
                <a:latin typeface="Trebuchet MS"/>
                <a:cs typeface="Trebuchet MS"/>
              </a:rPr>
              <a:t> </a:t>
            </a:r>
            <a:r>
              <a:rPr dirty="0" sz="1600" spc="-10" b="1" i="1">
                <a:latin typeface="Trebuchet MS"/>
                <a:cs typeface="Trebuchet MS"/>
              </a:rPr>
              <a:t>υγείας</a:t>
            </a:r>
            <a:endParaRPr sz="16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665"/>
              </a:spcBef>
            </a:pPr>
            <a:endParaRPr sz="1600">
              <a:latin typeface="Trebuchet MS"/>
              <a:cs typeface="Trebuchet MS"/>
            </a:endParaRPr>
          </a:p>
          <a:p>
            <a:pPr marL="2150745" marR="214629">
              <a:lnSpc>
                <a:spcPts val="1300"/>
              </a:lnSpc>
            </a:pPr>
            <a:r>
              <a:rPr dirty="0" sz="1200">
                <a:latin typeface="Trebuchet MS"/>
                <a:cs typeface="Trebuchet MS"/>
              </a:rPr>
              <a:t>Η</a:t>
            </a:r>
            <a:r>
              <a:rPr dirty="0" sz="1200" spc="-3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αφθονία</a:t>
            </a:r>
            <a:r>
              <a:rPr dirty="0" sz="1200" spc="-35">
                <a:latin typeface="Trebuchet MS"/>
                <a:cs typeface="Trebuchet MS"/>
              </a:rPr>
              <a:t> </a:t>
            </a:r>
            <a:r>
              <a:rPr dirty="0" sz="1200" spc="-10">
                <a:latin typeface="Trebuchet MS"/>
                <a:cs typeface="Trebuchet MS"/>
              </a:rPr>
              <a:t>γαιοσκωλήκων</a:t>
            </a:r>
            <a:r>
              <a:rPr dirty="0" sz="1200" spc="-3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και</a:t>
            </a:r>
            <a:r>
              <a:rPr dirty="0" sz="1200" spc="-3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η</a:t>
            </a:r>
            <a:r>
              <a:rPr dirty="0" sz="1200" spc="-3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ποικιλία</a:t>
            </a:r>
            <a:r>
              <a:rPr dirty="0" sz="1200" spc="-3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άλλων</a:t>
            </a:r>
            <a:r>
              <a:rPr dirty="0" sz="1200" spc="-3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μορφών</a:t>
            </a:r>
            <a:r>
              <a:rPr dirty="0" sz="1200" spc="-3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ζωής</a:t>
            </a:r>
            <a:r>
              <a:rPr dirty="0" sz="1200" spc="-3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αποτελούν</a:t>
            </a:r>
            <a:r>
              <a:rPr dirty="0" sz="1200" spc="-3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ένδειξη</a:t>
            </a:r>
            <a:r>
              <a:rPr dirty="0" sz="1200" spc="-35">
                <a:latin typeface="Trebuchet MS"/>
                <a:cs typeface="Trebuchet MS"/>
              </a:rPr>
              <a:t> </a:t>
            </a:r>
            <a:r>
              <a:rPr dirty="0" sz="1200" spc="-10">
                <a:latin typeface="Trebuchet MS"/>
                <a:cs typeface="Trebuchet MS"/>
              </a:rPr>
              <a:t>υγιούς </a:t>
            </a:r>
            <a:r>
              <a:rPr dirty="0" sz="1200">
                <a:latin typeface="Trebuchet MS"/>
                <a:cs typeface="Trebuchet MS"/>
              </a:rPr>
              <a:t>εδάφους,</a:t>
            </a:r>
            <a:r>
              <a:rPr dirty="0" sz="1200" spc="-3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καθώς</a:t>
            </a:r>
            <a:r>
              <a:rPr dirty="0" sz="1200" spc="-3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βελτιώνουν</a:t>
            </a:r>
            <a:r>
              <a:rPr dirty="0" sz="1200" spc="-3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τη</a:t>
            </a:r>
            <a:r>
              <a:rPr dirty="0" sz="1200" spc="-3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δομή</a:t>
            </a:r>
            <a:r>
              <a:rPr dirty="0" sz="1200" spc="-3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του</a:t>
            </a:r>
            <a:r>
              <a:rPr dirty="0" sz="1200" spc="-3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και</a:t>
            </a:r>
            <a:r>
              <a:rPr dirty="0" sz="1200" spc="-3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την</a:t>
            </a:r>
            <a:r>
              <a:rPr dirty="0" sz="1200" spc="-3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ανακύκλωση</a:t>
            </a:r>
            <a:r>
              <a:rPr dirty="0" sz="1200" spc="-3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των</a:t>
            </a:r>
            <a:r>
              <a:rPr dirty="0" sz="1200" spc="-3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θρεπτικών</a:t>
            </a:r>
            <a:r>
              <a:rPr dirty="0" sz="1200" spc="-30">
                <a:latin typeface="Trebuchet MS"/>
                <a:cs typeface="Trebuchet MS"/>
              </a:rPr>
              <a:t> </a:t>
            </a:r>
            <a:r>
              <a:rPr dirty="0" sz="1200" spc="-10">
                <a:latin typeface="Trebuchet MS"/>
                <a:cs typeface="Trebuchet MS"/>
              </a:rPr>
              <a:t>στοιχείων.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60"/>
              </a:lnSpc>
            </a:pPr>
            <a:r>
              <a:rPr dirty="0" spc="-10">
                <a:solidFill>
                  <a:srgbClr val="9AC43D"/>
                </a:solidFill>
              </a:rPr>
              <a:t>IPA-ADRION00239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Π2.3.1_Προγράμματα</a:t>
            </a:r>
            <a:r>
              <a:rPr dirty="0" spc="-55"/>
              <a:t> </a:t>
            </a:r>
            <a:r>
              <a:rPr dirty="0"/>
              <a:t>ανάπτυξης</a:t>
            </a:r>
            <a:r>
              <a:rPr dirty="0" spc="-55"/>
              <a:t> </a:t>
            </a:r>
            <a:r>
              <a:rPr dirty="0"/>
              <a:t>ικανοτήτων</a:t>
            </a:r>
            <a:r>
              <a:rPr dirty="0" spc="-55"/>
              <a:t> </a:t>
            </a:r>
            <a:r>
              <a:rPr dirty="0"/>
              <a:t>και</a:t>
            </a:r>
            <a:r>
              <a:rPr dirty="0" spc="-50"/>
              <a:t> </a:t>
            </a:r>
            <a:r>
              <a:rPr dirty="0" spc="-10"/>
              <a:t>κατάρτισης</a:t>
            </a:r>
          </a:p>
        </p:txBody>
      </p:sp>
      <p:sp>
        <p:nvSpPr>
          <p:cNvPr id="3" name="object 3"/>
          <p:cNvSpPr/>
          <p:nvPr/>
        </p:nvSpPr>
        <p:spPr>
          <a:xfrm>
            <a:off x="3131845" y="548680"/>
            <a:ext cx="5977255" cy="0"/>
          </a:xfrm>
          <a:custGeom>
            <a:avLst/>
            <a:gdLst/>
            <a:ahLst/>
            <a:cxnLst/>
            <a:rect l="l" t="t" r="r" b="b"/>
            <a:pathLst>
              <a:path w="5977255" h="0">
                <a:moveTo>
                  <a:pt x="0" y="0"/>
                </a:moveTo>
                <a:lnTo>
                  <a:pt x="5976658" y="0"/>
                </a:lnTo>
              </a:path>
            </a:pathLst>
          </a:custGeom>
          <a:ln w="28575">
            <a:solidFill>
              <a:srgbClr val="30859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270267" y="812193"/>
            <a:ext cx="8469630" cy="221932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567055" marR="5080" indent="-285750">
              <a:lnSpc>
                <a:spcPct val="100000"/>
              </a:lnSpc>
              <a:spcBef>
                <a:spcPts val="100"/>
              </a:spcBef>
              <a:buFont typeface="Segoe UI Symbol"/>
              <a:buChar char="▪"/>
              <a:tabLst>
                <a:tab pos="567055" algn="l"/>
              </a:tabLst>
            </a:pPr>
            <a:r>
              <a:rPr dirty="0" sz="1400">
                <a:latin typeface="Trebuchet MS"/>
                <a:cs typeface="Trebuchet MS"/>
              </a:rPr>
              <a:t>Τεχνικές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και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εργαλεία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για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την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αποτελεσματική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παρακολούθηση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της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υγείας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του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εδάφους</a:t>
            </a:r>
            <a:r>
              <a:rPr dirty="0" sz="1400" spc="-10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στον</a:t>
            </a:r>
            <a:r>
              <a:rPr dirty="0" sz="1400" spc="-20" b="1">
                <a:latin typeface="Trebuchet MS"/>
                <a:cs typeface="Trebuchet MS"/>
              </a:rPr>
              <a:t> αγρό </a:t>
            </a:r>
            <a:r>
              <a:rPr dirty="0" sz="1400" b="1">
                <a:latin typeface="Trebuchet MS"/>
                <a:cs typeface="Trebuchet MS"/>
              </a:rPr>
              <a:t>με</a:t>
            </a:r>
            <a:r>
              <a:rPr dirty="0" sz="1400" spc="-25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Σύγχρονες</a:t>
            </a:r>
            <a:r>
              <a:rPr dirty="0" sz="1400" spc="-25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Τεχνολογίες</a:t>
            </a:r>
            <a:r>
              <a:rPr dirty="0" sz="1400" spc="-25" b="1">
                <a:latin typeface="Trebuchet MS"/>
                <a:cs typeface="Trebuchet MS"/>
              </a:rPr>
              <a:t> </a:t>
            </a:r>
            <a:r>
              <a:rPr dirty="0" sz="1400" spc="-10" b="1">
                <a:latin typeface="Trebuchet MS"/>
                <a:cs typeface="Trebuchet MS"/>
              </a:rPr>
              <a:t>Παρακολούθησης</a:t>
            </a:r>
            <a:r>
              <a:rPr dirty="0" sz="1400" spc="-25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της</a:t>
            </a:r>
            <a:r>
              <a:rPr dirty="0" sz="1400" spc="-20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Υγείας</a:t>
            </a:r>
            <a:r>
              <a:rPr dirty="0" sz="1400" spc="-25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του</a:t>
            </a:r>
            <a:r>
              <a:rPr dirty="0" sz="1400" spc="-25" b="1">
                <a:latin typeface="Trebuchet MS"/>
                <a:cs typeface="Trebuchet MS"/>
              </a:rPr>
              <a:t> </a:t>
            </a:r>
            <a:r>
              <a:rPr dirty="0" sz="1400" spc="-10" b="1">
                <a:latin typeface="Trebuchet MS"/>
                <a:cs typeface="Trebuchet MS"/>
              </a:rPr>
              <a:t>Εδάφους</a:t>
            </a:r>
            <a:endParaRPr sz="1400">
              <a:latin typeface="Trebuchet MS"/>
              <a:cs typeface="Trebuchet MS"/>
            </a:endParaRPr>
          </a:p>
          <a:p>
            <a:pPr marL="298450" marR="26034" indent="-285750">
              <a:lnSpc>
                <a:spcPts val="2340"/>
              </a:lnSpc>
              <a:spcBef>
                <a:spcPts val="80"/>
              </a:spcBef>
              <a:buFont typeface="Segoe UI Symbol"/>
              <a:buChar char="➢"/>
              <a:tabLst>
                <a:tab pos="298450" algn="l"/>
              </a:tabLst>
            </a:pPr>
            <a:r>
              <a:rPr dirty="0" sz="1300">
                <a:latin typeface="Trebuchet MS"/>
                <a:cs typeface="Trebuchet MS"/>
              </a:rPr>
              <a:t>Η</a:t>
            </a:r>
            <a:r>
              <a:rPr dirty="0" sz="1300" spc="-35">
                <a:latin typeface="Trebuchet MS"/>
                <a:cs typeface="Trebuchet MS"/>
              </a:rPr>
              <a:t> </a:t>
            </a:r>
            <a:r>
              <a:rPr dirty="0" sz="1300">
                <a:latin typeface="Trebuchet MS"/>
                <a:cs typeface="Trebuchet MS"/>
              </a:rPr>
              <a:t>τεχνολογική</a:t>
            </a:r>
            <a:r>
              <a:rPr dirty="0" sz="1300" spc="-35">
                <a:latin typeface="Trebuchet MS"/>
                <a:cs typeface="Trebuchet MS"/>
              </a:rPr>
              <a:t> </a:t>
            </a:r>
            <a:r>
              <a:rPr dirty="0" sz="1300">
                <a:latin typeface="Trebuchet MS"/>
                <a:cs typeface="Trebuchet MS"/>
              </a:rPr>
              <a:t>πρόοδος</a:t>
            </a:r>
            <a:r>
              <a:rPr dirty="0" sz="1300" spc="-35">
                <a:latin typeface="Trebuchet MS"/>
                <a:cs typeface="Trebuchet MS"/>
              </a:rPr>
              <a:t> </a:t>
            </a:r>
            <a:r>
              <a:rPr dirty="0" sz="1300">
                <a:latin typeface="Trebuchet MS"/>
                <a:cs typeface="Trebuchet MS"/>
              </a:rPr>
              <a:t>έχει</a:t>
            </a:r>
            <a:r>
              <a:rPr dirty="0" sz="1300" spc="-35">
                <a:latin typeface="Trebuchet MS"/>
                <a:cs typeface="Trebuchet MS"/>
              </a:rPr>
              <a:t> </a:t>
            </a:r>
            <a:r>
              <a:rPr dirty="0" sz="1300">
                <a:latin typeface="Trebuchet MS"/>
                <a:cs typeface="Trebuchet MS"/>
              </a:rPr>
              <a:t>εισαγάγει</a:t>
            </a:r>
            <a:r>
              <a:rPr dirty="0" sz="1300" spc="-30">
                <a:latin typeface="Trebuchet MS"/>
                <a:cs typeface="Trebuchet MS"/>
              </a:rPr>
              <a:t> </a:t>
            </a:r>
            <a:r>
              <a:rPr dirty="0" sz="1300">
                <a:latin typeface="Trebuchet MS"/>
                <a:cs typeface="Trebuchet MS"/>
              </a:rPr>
              <a:t>διάφορα</a:t>
            </a:r>
            <a:r>
              <a:rPr dirty="0" sz="1300" spc="-35">
                <a:latin typeface="Trebuchet MS"/>
                <a:cs typeface="Trebuchet MS"/>
              </a:rPr>
              <a:t> </a:t>
            </a:r>
            <a:r>
              <a:rPr dirty="0" sz="1300">
                <a:latin typeface="Trebuchet MS"/>
                <a:cs typeface="Trebuchet MS"/>
              </a:rPr>
              <a:t>εργαλεία</a:t>
            </a:r>
            <a:r>
              <a:rPr dirty="0" sz="1300" spc="-35">
                <a:latin typeface="Trebuchet MS"/>
                <a:cs typeface="Trebuchet MS"/>
              </a:rPr>
              <a:t> </a:t>
            </a:r>
            <a:r>
              <a:rPr dirty="0" sz="1300">
                <a:latin typeface="Trebuchet MS"/>
                <a:cs typeface="Trebuchet MS"/>
              </a:rPr>
              <a:t>για</a:t>
            </a:r>
            <a:r>
              <a:rPr dirty="0" sz="1300" spc="-35">
                <a:latin typeface="Trebuchet MS"/>
                <a:cs typeface="Trebuchet MS"/>
              </a:rPr>
              <a:t> </a:t>
            </a:r>
            <a:r>
              <a:rPr dirty="0" sz="1300">
                <a:latin typeface="Trebuchet MS"/>
                <a:cs typeface="Trebuchet MS"/>
              </a:rPr>
              <a:t>την</a:t>
            </a:r>
            <a:r>
              <a:rPr dirty="0" sz="1300" spc="-35">
                <a:latin typeface="Trebuchet MS"/>
                <a:cs typeface="Trebuchet MS"/>
              </a:rPr>
              <a:t> </a:t>
            </a:r>
            <a:r>
              <a:rPr dirty="0" sz="1300">
                <a:latin typeface="Trebuchet MS"/>
                <a:cs typeface="Trebuchet MS"/>
              </a:rPr>
              <a:t>παρακολούθηση</a:t>
            </a:r>
            <a:r>
              <a:rPr dirty="0" sz="1300" spc="-30">
                <a:latin typeface="Trebuchet MS"/>
                <a:cs typeface="Trebuchet MS"/>
              </a:rPr>
              <a:t> </a:t>
            </a:r>
            <a:r>
              <a:rPr dirty="0" sz="1300">
                <a:latin typeface="Trebuchet MS"/>
                <a:cs typeface="Trebuchet MS"/>
              </a:rPr>
              <a:t>της</a:t>
            </a:r>
            <a:r>
              <a:rPr dirty="0" sz="1300" spc="-35">
                <a:latin typeface="Trebuchet MS"/>
                <a:cs typeface="Trebuchet MS"/>
              </a:rPr>
              <a:t> </a:t>
            </a:r>
            <a:r>
              <a:rPr dirty="0" sz="1300">
                <a:latin typeface="Trebuchet MS"/>
                <a:cs typeface="Trebuchet MS"/>
              </a:rPr>
              <a:t>υγείας</a:t>
            </a:r>
            <a:r>
              <a:rPr dirty="0" sz="1300" spc="-35">
                <a:latin typeface="Trebuchet MS"/>
                <a:cs typeface="Trebuchet MS"/>
              </a:rPr>
              <a:t> </a:t>
            </a:r>
            <a:r>
              <a:rPr dirty="0" sz="1300">
                <a:latin typeface="Trebuchet MS"/>
                <a:cs typeface="Trebuchet MS"/>
              </a:rPr>
              <a:t>του</a:t>
            </a:r>
            <a:r>
              <a:rPr dirty="0" sz="1300" spc="-35">
                <a:latin typeface="Trebuchet MS"/>
                <a:cs typeface="Trebuchet MS"/>
              </a:rPr>
              <a:t> </a:t>
            </a:r>
            <a:r>
              <a:rPr dirty="0" sz="1300">
                <a:latin typeface="Trebuchet MS"/>
                <a:cs typeface="Trebuchet MS"/>
              </a:rPr>
              <a:t>εδάφους</a:t>
            </a:r>
            <a:r>
              <a:rPr dirty="0" sz="1300" spc="-35">
                <a:latin typeface="Trebuchet MS"/>
                <a:cs typeface="Trebuchet MS"/>
              </a:rPr>
              <a:t> </a:t>
            </a:r>
            <a:r>
              <a:rPr dirty="0" sz="1300" spc="-25">
                <a:latin typeface="Trebuchet MS"/>
                <a:cs typeface="Trebuchet MS"/>
              </a:rPr>
              <a:t>και </a:t>
            </a:r>
            <a:r>
              <a:rPr dirty="0" sz="1300">
                <a:latin typeface="Trebuchet MS"/>
                <a:cs typeface="Trebuchet MS"/>
              </a:rPr>
              <a:t>των</a:t>
            </a:r>
            <a:r>
              <a:rPr dirty="0" sz="1300" spc="-30">
                <a:latin typeface="Trebuchet MS"/>
                <a:cs typeface="Trebuchet MS"/>
              </a:rPr>
              <a:t> </a:t>
            </a:r>
            <a:r>
              <a:rPr dirty="0" sz="1300">
                <a:latin typeface="Trebuchet MS"/>
                <a:cs typeface="Trebuchet MS"/>
              </a:rPr>
              <a:t>θρεπτικών</a:t>
            </a:r>
            <a:r>
              <a:rPr dirty="0" sz="1300" spc="-25">
                <a:latin typeface="Trebuchet MS"/>
                <a:cs typeface="Trebuchet MS"/>
              </a:rPr>
              <a:t> </a:t>
            </a:r>
            <a:r>
              <a:rPr dirty="0" sz="1300">
                <a:latin typeface="Trebuchet MS"/>
                <a:cs typeface="Trebuchet MS"/>
              </a:rPr>
              <a:t>στοιχείων,</a:t>
            </a:r>
            <a:r>
              <a:rPr dirty="0" sz="1300" spc="-25">
                <a:latin typeface="Trebuchet MS"/>
                <a:cs typeface="Trebuchet MS"/>
              </a:rPr>
              <a:t> </a:t>
            </a:r>
            <a:r>
              <a:rPr dirty="0" sz="1300">
                <a:latin typeface="Trebuchet MS"/>
                <a:cs typeface="Trebuchet MS"/>
              </a:rPr>
              <a:t>μέσω</a:t>
            </a:r>
            <a:r>
              <a:rPr dirty="0" sz="1300" spc="-30">
                <a:latin typeface="Trebuchet MS"/>
                <a:cs typeface="Trebuchet MS"/>
              </a:rPr>
              <a:t> </a:t>
            </a:r>
            <a:r>
              <a:rPr dirty="0" sz="1300">
                <a:latin typeface="Trebuchet MS"/>
                <a:cs typeface="Trebuchet MS"/>
              </a:rPr>
              <a:t>της</a:t>
            </a:r>
            <a:r>
              <a:rPr dirty="0" sz="1300" spc="-25">
                <a:latin typeface="Trebuchet MS"/>
                <a:cs typeface="Trebuchet MS"/>
              </a:rPr>
              <a:t> </a:t>
            </a:r>
            <a:r>
              <a:rPr dirty="0" sz="1300">
                <a:latin typeface="Trebuchet MS"/>
                <a:cs typeface="Trebuchet MS"/>
              </a:rPr>
              <a:t>ψηφιακής</a:t>
            </a:r>
            <a:r>
              <a:rPr dirty="0" sz="1300" spc="-25">
                <a:latin typeface="Trebuchet MS"/>
                <a:cs typeface="Trebuchet MS"/>
              </a:rPr>
              <a:t> </a:t>
            </a:r>
            <a:r>
              <a:rPr dirty="0" sz="1300">
                <a:latin typeface="Trebuchet MS"/>
                <a:cs typeface="Trebuchet MS"/>
              </a:rPr>
              <a:t>χαρτογράφησης</a:t>
            </a:r>
            <a:r>
              <a:rPr dirty="0" sz="1300" spc="-30">
                <a:latin typeface="Trebuchet MS"/>
                <a:cs typeface="Trebuchet MS"/>
              </a:rPr>
              <a:t> </a:t>
            </a:r>
            <a:r>
              <a:rPr dirty="0" sz="1300">
                <a:latin typeface="Trebuchet MS"/>
                <a:cs typeface="Trebuchet MS"/>
              </a:rPr>
              <a:t>εδάφους,</a:t>
            </a:r>
            <a:r>
              <a:rPr dirty="0" sz="1300" spc="-25">
                <a:latin typeface="Trebuchet MS"/>
                <a:cs typeface="Trebuchet MS"/>
              </a:rPr>
              <a:t> </a:t>
            </a:r>
            <a:r>
              <a:rPr dirty="0" sz="1300">
                <a:latin typeface="Trebuchet MS"/>
                <a:cs typeface="Trebuchet MS"/>
              </a:rPr>
              <a:t>με</a:t>
            </a:r>
            <a:r>
              <a:rPr dirty="0" sz="1300" spc="-25">
                <a:latin typeface="Trebuchet MS"/>
                <a:cs typeface="Trebuchet MS"/>
              </a:rPr>
              <a:t> </a:t>
            </a:r>
            <a:r>
              <a:rPr dirty="0" sz="1300">
                <a:latin typeface="Trebuchet MS"/>
                <a:cs typeface="Trebuchet MS"/>
              </a:rPr>
              <a:t>τη</a:t>
            </a:r>
            <a:r>
              <a:rPr dirty="0" sz="1300" spc="-30">
                <a:latin typeface="Trebuchet MS"/>
                <a:cs typeface="Trebuchet MS"/>
              </a:rPr>
              <a:t> </a:t>
            </a:r>
            <a:r>
              <a:rPr dirty="0" sz="1300">
                <a:latin typeface="Trebuchet MS"/>
                <a:cs typeface="Trebuchet MS"/>
              </a:rPr>
              <a:t>χρήση</a:t>
            </a:r>
            <a:r>
              <a:rPr dirty="0" sz="1300" spc="-25">
                <a:latin typeface="Trebuchet MS"/>
                <a:cs typeface="Trebuchet MS"/>
              </a:rPr>
              <a:t> </a:t>
            </a:r>
            <a:r>
              <a:rPr dirty="0" sz="1300" spc="-10">
                <a:latin typeface="Trebuchet MS"/>
                <a:cs typeface="Trebuchet MS"/>
              </a:rPr>
              <a:t>απομακρυσμένων</a:t>
            </a:r>
            <a:r>
              <a:rPr dirty="0" sz="1300" spc="-25">
                <a:latin typeface="Trebuchet MS"/>
                <a:cs typeface="Trebuchet MS"/>
              </a:rPr>
              <a:t> και </a:t>
            </a:r>
            <a:r>
              <a:rPr dirty="0" sz="1300" spc="-10">
                <a:latin typeface="Trebuchet MS"/>
                <a:cs typeface="Trebuchet MS"/>
              </a:rPr>
              <a:t>προσαρμόσιμων</a:t>
            </a:r>
            <a:r>
              <a:rPr dirty="0" sz="1300" spc="-20">
                <a:latin typeface="Trebuchet MS"/>
                <a:cs typeface="Trebuchet MS"/>
              </a:rPr>
              <a:t> </a:t>
            </a:r>
            <a:r>
              <a:rPr dirty="0" sz="1300">
                <a:latin typeface="Trebuchet MS"/>
                <a:cs typeface="Trebuchet MS"/>
              </a:rPr>
              <a:t>αισθητήρων</a:t>
            </a:r>
            <a:r>
              <a:rPr dirty="0" sz="1300" spc="-15">
                <a:latin typeface="Trebuchet MS"/>
                <a:cs typeface="Trebuchet MS"/>
              </a:rPr>
              <a:t> </a:t>
            </a:r>
            <a:r>
              <a:rPr dirty="0" sz="1300">
                <a:latin typeface="Trebuchet MS"/>
                <a:cs typeface="Trebuchet MS"/>
              </a:rPr>
              <a:t>πεδίου,</a:t>
            </a:r>
            <a:r>
              <a:rPr dirty="0" sz="1300" spc="-20">
                <a:latin typeface="Trebuchet MS"/>
                <a:cs typeface="Trebuchet MS"/>
              </a:rPr>
              <a:t> </a:t>
            </a:r>
            <a:r>
              <a:rPr dirty="0" sz="1300" spc="-10">
                <a:latin typeface="Trebuchet MS"/>
                <a:cs typeface="Trebuchet MS"/>
              </a:rPr>
              <a:t>φασματοσκοπικών</a:t>
            </a:r>
            <a:r>
              <a:rPr dirty="0" sz="1300" spc="-15">
                <a:latin typeface="Trebuchet MS"/>
                <a:cs typeface="Trebuchet MS"/>
              </a:rPr>
              <a:t> </a:t>
            </a:r>
            <a:r>
              <a:rPr dirty="0" sz="1300">
                <a:latin typeface="Trebuchet MS"/>
                <a:cs typeface="Trebuchet MS"/>
              </a:rPr>
              <a:t>εργαλείων</a:t>
            </a:r>
            <a:r>
              <a:rPr dirty="0" sz="1300" spc="-20">
                <a:latin typeface="Trebuchet MS"/>
                <a:cs typeface="Trebuchet MS"/>
              </a:rPr>
              <a:t> </a:t>
            </a:r>
            <a:r>
              <a:rPr dirty="0" sz="1300">
                <a:latin typeface="Trebuchet MS"/>
                <a:cs typeface="Trebuchet MS"/>
              </a:rPr>
              <a:t>και</a:t>
            </a:r>
            <a:r>
              <a:rPr dirty="0" sz="1300" spc="-15">
                <a:latin typeface="Trebuchet MS"/>
                <a:cs typeface="Trebuchet MS"/>
              </a:rPr>
              <a:t> </a:t>
            </a:r>
            <a:r>
              <a:rPr dirty="0" sz="1300" spc="-10">
                <a:latin typeface="Trebuchet MS"/>
                <a:cs typeface="Trebuchet MS"/>
              </a:rPr>
              <a:t>drones.</a:t>
            </a:r>
            <a:endParaRPr sz="1300">
              <a:latin typeface="Trebuchet MS"/>
              <a:cs typeface="Trebuchet MS"/>
            </a:endParaRPr>
          </a:p>
          <a:p>
            <a:pPr marL="298450" marR="45720" indent="-285750">
              <a:lnSpc>
                <a:spcPts val="2340"/>
              </a:lnSpc>
              <a:buFont typeface="Segoe UI Symbol"/>
              <a:buChar char="➢"/>
              <a:tabLst>
                <a:tab pos="298450" algn="l"/>
              </a:tabLst>
            </a:pPr>
            <a:r>
              <a:rPr dirty="0" sz="1300">
                <a:latin typeface="Trebuchet MS"/>
                <a:cs typeface="Trebuchet MS"/>
              </a:rPr>
              <a:t>Τα</a:t>
            </a:r>
            <a:r>
              <a:rPr dirty="0" sz="1300" spc="-35">
                <a:latin typeface="Trebuchet MS"/>
                <a:cs typeface="Trebuchet MS"/>
              </a:rPr>
              <a:t> </a:t>
            </a:r>
            <a:r>
              <a:rPr dirty="0" sz="1300">
                <a:latin typeface="Trebuchet MS"/>
                <a:cs typeface="Trebuchet MS"/>
              </a:rPr>
              <a:t>εργαλεία</a:t>
            </a:r>
            <a:r>
              <a:rPr dirty="0" sz="1300" spc="-35">
                <a:latin typeface="Trebuchet MS"/>
                <a:cs typeface="Trebuchet MS"/>
              </a:rPr>
              <a:t> </a:t>
            </a:r>
            <a:r>
              <a:rPr dirty="0" sz="1300">
                <a:latin typeface="Trebuchet MS"/>
                <a:cs typeface="Trebuchet MS"/>
              </a:rPr>
              <a:t>αυτά</a:t>
            </a:r>
            <a:r>
              <a:rPr dirty="0" sz="1300" spc="-35">
                <a:latin typeface="Trebuchet MS"/>
                <a:cs typeface="Trebuchet MS"/>
              </a:rPr>
              <a:t> </a:t>
            </a:r>
            <a:r>
              <a:rPr dirty="0" sz="1300">
                <a:latin typeface="Trebuchet MS"/>
                <a:cs typeface="Trebuchet MS"/>
              </a:rPr>
              <a:t>διευκολύνουν</a:t>
            </a:r>
            <a:r>
              <a:rPr dirty="0" sz="1300" spc="-30">
                <a:latin typeface="Trebuchet MS"/>
                <a:cs typeface="Trebuchet MS"/>
              </a:rPr>
              <a:t> </a:t>
            </a:r>
            <a:r>
              <a:rPr dirty="0" sz="1300">
                <a:latin typeface="Trebuchet MS"/>
                <a:cs typeface="Trebuchet MS"/>
              </a:rPr>
              <a:t>την</a:t>
            </a:r>
            <a:r>
              <a:rPr dirty="0" sz="1300" spc="-35">
                <a:latin typeface="Trebuchet MS"/>
                <a:cs typeface="Trebuchet MS"/>
              </a:rPr>
              <a:t> </a:t>
            </a:r>
            <a:r>
              <a:rPr dirty="0" sz="1300">
                <a:latin typeface="Trebuchet MS"/>
                <a:cs typeface="Trebuchet MS"/>
              </a:rPr>
              <a:t>άμεση</a:t>
            </a:r>
            <a:r>
              <a:rPr dirty="0" sz="1300" spc="-35">
                <a:latin typeface="Trebuchet MS"/>
                <a:cs typeface="Trebuchet MS"/>
              </a:rPr>
              <a:t> </a:t>
            </a:r>
            <a:r>
              <a:rPr dirty="0" sz="1300">
                <a:latin typeface="Trebuchet MS"/>
                <a:cs typeface="Trebuchet MS"/>
              </a:rPr>
              <a:t>εκτίμηση</a:t>
            </a:r>
            <a:r>
              <a:rPr dirty="0" sz="1300" spc="-35">
                <a:latin typeface="Trebuchet MS"/>
                <a:cs typeface="Trebuchet MS"/>
              </a:rPr>
              <a:t> </a:t>
            </a:r>
            <a:r>
              <a:rPr dirty="0" sz="1300">
                <a:latin typeface="Trebuchet MS"/>
                <a:cs typeface="Trebuchet MS"/>
              </a:rPr>
              <a:t>των</a:t>
            </a:r>
            <a:r>
              <a:rPr dirty="0" sz="1300" spc="-30">
                <a:latin typeface="Trebuchet MS"/>
                <a:cs typeface="Trebuchet MS"/>
              </a:rPr>
              <a:t> </a:t>
            </a:r>
            <a:r>
              <a:rPr dirty="0" sz="1300">
                <a:latin typeface="Trebuchet MS"/>
                <a:cs typeface="Trebuchet MS"/>
              </a:rPr>
              <a:t>συνθηκών</a:t>
            </a:r>
            <a:r>
              <a:rPr dirty="0" sz="1300" spc="-35">
                <a:latin typeface="Trebuchet MS"/>
                <a:cs typeface="Trebuchet MS"/>
              </a:rPr>
              <a:t> </a:t>
            </a:r>
            <a:r>
              <a:rPr dirty="0" sz="1300">
                <a:latin typeface="Trebuchet MS"/>
                <a:cs typeface="Trebuchet MS"/>
              </a:rPr>
              <a:t>του</a:t>
            </a:r>
            <a:r>
              <a:rPr dirty="0" sz="1300" spc="-35">
                <a:latin typeface="Trebuchet MS"/>
                <a:cs typeface="Trebuchet MS"/>
              </a:rPr>
              <a:t> </a:t>
            </a:r>
            <a:r>
              <a:rPr dirty="0" sz="1300">
                <a:latin typeface="Trebuchet MS"/>
                <a:cs typeface="Trebuchet MS"/>
              </a:rPr>
              <a:t>εδάφους,</a:t>
            </a:r>
            <a:r>
              <a:rPr dirty="0" sz="1300" spc="-35">
                <a:latin typeface="Trebuchet MS"/>
                <a:cs typeface="Trebuchet MS"/>
              </a:rPr>
              <a:t> </a:t>
            </a:r>
            <a:r>
              <a:rPr dirty="0" sz="1300">
                <a:latin typeface="Trebuchet MS"/>
                <a:cs typeface="Trebuchet MS"/>
              </a:rPr>
              <a:t>ορισμένες</a:t>
            </a:r>
            <a:r>
              <a:rPr dirty="0" sz="1300" spc="-30">
                <a:latin typeface="Trebuchet MS"/>
                <a:cs typeface="Trebuchet MS"/>
              </a:rPr>
              <a:t> </a:t>
            </a:r>
            <a:r>
              <a:rPr dirty="0" sz="1300">
                <a:latin typeface="Trebuchet MS"/>
                <a:cs typeface="Trebuchet MS"/>
              </a:rPr>
              <a:t>φορές</a:t>
            </a:r>
            <a:r>
              <a:rPr dirty="0" sz="1300" spc="-35">
                <a:latin typeface="Trebuchet MS"/>
                <a:cs typeface="Trebuchet MS"/>
              </a:rPr>
              <a:t> </a:t>
            </a:r>
            <a:r>
              <a:rPr dirty="0" sz="1300" spc="-10">
                <a:latin typeface="Trebuchet MS"/>
                <a:cs typeface="Trebuchet MS"/>
              </a:rPr>
              <a:t>απευθείας </a:t>
            </a:r>
            <a:r>
              <a:rPr dirty="0" sz="1300">
                <a:latin typeface="Trebuchet MS"/>
                <a:cs typeface="Trebuchet MS"/>
              </a:rPr>
              <a:t>στον</a:t>
            </a:r>
            <a:r>
              <a:rPr dirty="0" sz="1300" spc="-40">
                <a:latin typeface="Trebuchet MS"/>
                <a:cs typeface="Trebuchet MS"/>
              </a:rPr>
              <a:t> </a:t>
            </a:r>
            <a:r>
              <a:rPr dirty="0" sz="1300">
                <a:latin typeface="Trebuchet MS"/>
                <a:cs typeface="Trebuchet MS"/>
              </a:rPr>
              <a:t>αγρό,</a:t>
            </a:r>
            <a:r>
              <a:rPr dirty="0" sz="1300" spc="-40">
                <a:latin typeface="Trebuchet MS"/>
                <a:cs typeface="Trebuchet MS"/>
              </a:rPr>
              <a:t> </a:t>
            </a:r>
            <a:r>
              <a:rPr dirty="0" sz="1300">
                <a:latin typeface="Trebuchet MS"/>
                <a:cs typeface="Trebuchet MS"/>
              </a:rPr>
              <a:t>επιτρέποντας</a:t>
            </a:r>
            <a:r>
              <a:rPr dirty="0" sz="1300" spc="-40">
                <a:latin typeface="Trebuchet MS"/>
                <a:cs typeface="Trebuchet MS"/>
              </a:rPr>
              <a:t> </a:t>
            </a:r>
            <a:r>
              <a:rPr dirty="0" sz="1300">
                <a:latin typeface="Trebuchet MS"/>
                <a:cs typeface="Trebuchet MS"/>
              </a:rPr>
              <a:t>στους</a:t>
            </a:r>
            <a:r>
              <a:rPr dirty="0" sz="1300" spc="-40">
                <a:latin typeface="Trebuchet MS"/>
                <a:cs typeface="Trebuchet MS"/>
              </a:rPr>
              <a:t> </a:t>
            </a:r>
            <a:r>
              <a:rPr dirty="0" sz="1300">
                <a:latin typeface="Trebuchet MS"/>
                <a:cs typeface="Trebuchet MS"/>
              </a:rPr>
              <a:t>γεωργούς</a:t>
            </a:r>
            <a:r>
              <a:rPr dirty="0" sz="1300" spc="-40">
                <a:latin typeface="Trebuchet MS"/>
                <a:cs typeface="Trebuchet MS"/>
              </a:rPr>
              <a:t> </a:t>
            </a:r>
            <a:r>
              <a:rPr dirty="0" sz="1300">
                <a:latin typeface="Trebuchet MS"/>
                <a:cs typeface="Trebuchet MS"/>
              </a:rPr>
              <a:t>να</a:t>
            </a:r>
            <a:r>
              <a:rPr dirty="0" sz="1300" spc="-40">
                <a:latin typeface="Trebuchet MS"/>
                <a:cs typeface="Trebuchet MS"/>
              </a:rPr>
              <a:t> </a:t>
            </a:r>
            <a:r>
              <a:rPr dirty="0" sz="1300">
                <a:latin typeface="Trebuchet MS"/>
                <a:cs typeface="Trebuchet MS"/>
              </a:rPr>
              <a:t>λαμβάνουν</a:t>
            </a:r>
            <a:r>
              <a:rPr dirty="0" sz="1300" spc="-40">
                <a:latin typeface="Trebuchet MS"/>
                <a:cs typeface="Trebuchet MS"/>
              </a:rPr>
              <a:t> </a:t>
            </a:r>
            <a:r>
              <a:rPr dirty="0" sz="1300">
                <a:latin typeface="Trebuchet MS"/>
                <a:cs typeface="Trebuchet MS"/>
              </a:rPr>
              <a:t>τεκμηριωμένες</a:t>
            </a:r>
            <a:r>
              <a:rPr dirty="0" sz="1300" spc="-40">
                <a:latin typeface="Trebuchet MS"/>
                <a:cs typeface="Trebuchet MS"/>
              </a:rPr>
              <a:t> </a:t>
            </a:r>
            <a:r>
              <a:rPr dirty="0" sz="1300">
                <a:latin typeface="Trebuchet MS"/>
                <a:cs typeface="Trebuchet MS"/>
              </a:rPr>
              <a:t>αποφάσεις</a:t>
            </a:r>
            <a:r>
              <a:rPr dirty="0" sz="1300" spc="-40">
                <a:latin typeface="Trebuchet MS"/>
                <a:cs typeface="Trebuchet MS"/>
              </a:rPr>
              <a:t> </a:t>
            </a:r>
            <a:r>
              <a:rPr dirty="0" sz="1300">
                <a:latin typeface="Trebuchet MS"/>
                <a:cs typeface="Trebuchet MS"/>
              </a:rPr>
              <a:t>με</a:t>
            </a:r>
            <a:r>
              <a:rPr dirty="0" sz="1300" spc="-40">
                <a:latin typeface="Trebuchet MS"/>
                <a:cs typeface="Trebuchet MS"/>
              </a:rPr>
              <a:t> </a:t>
            </a:r>
            <a:r>
              <a:rPr dirty="0" sz="1300">
                <a:latin typeface="Trebuchet MS"/>
                <a:cs typeface="Trebuchet MS"/>
              </a:rPr>
              <a:t>βάση</a:t>
            </a:r>
            <a:r>
              <a:rPr dirty="0" sz="1300" spc="-40">
                <a:latin typeface="Trebuchet MS"/>
                <a:cs typeface="Trebuchet MS"/>
              </a:rPr>
              <a:t> </a:t>
            </a:r>
            <a:r>
              <a:rPr dirty="0" sz="1300" spc="-10">
                <a:latin typeface="Trebuchet MS"/>
                <a:cs typeface="Trebuchet MS"/>
              </a:rPr>
              <a:t>δεδομένα </a:t>
            </a:r>
            <a:r>
              <a:rPr dirty="0" sz="1300">
                <a:latin typeface="Trebuchet MS"/>
                <a:cs typeface="Trebuchet MS"/>
              </a:rPr>
              <a:t>πραγματικού</a:t>
            </a:r>
            <a:r>
              <a:rPr dirty="0" sz="1300" spc="-75">
                <a:latin typeface="Trebuchet MS"/>
                <a:cs typeface="Trebuchet MS"/>
              </a:rPr>
              <a:t> </a:t>
            </a:r>
            <a:r>
              <a:rPr dirty="0" sz="1300" spc="-10">
                <a:latin typeface="Trebuchet MS"/>
                <a:cs typeface="Trebuchet MS"/>
              </a:rPr>
              <a:t>χρόνου.</a:t>
            </a:r>
            <a:endParaRPr sz="1300">
              <a:latin typeface="Trebuchet MS"/>
              <a:cs typeface="Trebuchet MS"/>
            </a:endParaRPr>
          </a:p>
        </p:txBody>
      </p:sp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44652" y="3336671"/>
            <a:ext cx="4450727" cy="2504452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5725159" y="3888054"/>
            <a:ext cx="3028315" cy="1000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6870" indent="-344170">
              <a:lnSpc>
                <a:spcPct val="100000"/>
              </a:lnSpc>
              <a:spcBef>
                <a:spcPts val="100"/>
              </a:spcBef>
              <a:buAutoNum type="arabicPeriod"/>
              <a:tabLst>
                <a:tab pos="356870" algn="l"/>
              </a:tabLst>
            </a:pPr>
            <a:r>
              <a:rPr dirty="0" sz="1600" spc="-10" b="1">
                <a:latin typeface="Trebuchet MS"/>
                <a:cs typeface="Trebuchet MS"/>
              </a:rPr>
              <a:t>Αισθητήρες</a:t>
            </a:r>
            <a:endParaRPr sz="1600">
              <a:latin typeface="Trebuchet MS"/>
              <a:cs typeface="Trebuchet MS"/>
            </a:endParaRPr>
          </a:p>
          <a:p>
            <a:pPr marL="356870" indent="-344170">
              <a:lnSpc>
                <a:spcPct val="100000"/>
              </a:lnSpc>
              <a:buAutoNum type="arabicPeriod"/>
              <a:tabLst>
                <a:tab pos="356870" algn="l"/>
              </a:tabLst>
            </a:pPr>
            <a:r>
              <a:rPr dirty="0" sz="1600" b="1">
                <a:latin typeface="Trebuchet MS"/>
                <a:cs typeface="Trebuchet MS"/>
              </a:rPr>
              <a:t>Φασματοσκοπικές</a:t>
            </a:r>
            <a:r>
              <a:rPr dirty="0" sz="1600" spc="-90" b="1">
                <a:latin typeface="Trebuchet MS"/>
                <a:cs typeface="Trebuchet MS"/>
              </a:rPr>
              <a:t> </a:t>
            </a:r>
            <a:r>
              <a:rPr dirty="0" sz="1600" spc="-10" b="1">
                <a:latin typeface="Trebuchet MS"/>
                <a:cs typeface="Trebuchet MS"/>
              </a:rPr>
              <a:t>μέθοδοι</a:t>
            </a:r>
            <a:endParaRPr sz="1600">
              <a:latin typeface="Trebuchet MS"/>
              <a:cs typeface="Trebuchet MS"/>
            </a:endParaRPr>
          </a:p>
          <a:p>
            <a:pPr marL="355600" marR="5080" indent="-342900">
              <a:lnSpc>
                <a:spcPct val="100000"/>
              </a:lnSpc>
              <a:buAutoNum type="arabicPeriod"/>
              <a:tabLst>
                <a:tab pos="355600" algn="l"/>
                <a:tab pos="356870" algn="l"/>
              </a:tabLst>
            </a:pPr>
            <a:r>
              <a:rPr dirty="0" sz="1600" b="1">
                <a:latin typeface="Trebuchet MS"/>
                <a:cs typeface="Trebuchet MS"/>
              </a:rPr>
              <a:t>	Drones</a:t>
            </a:r>
            <a:r>
              <a:rPr dirty="0" sz="1600" spc="-30" b="1">
                <a:latin typeface="Trebuchet MS"/>
                <a:cs typeface="Trebuchet MS"/>
              </a:rPr>
              <a:t> </a:t>
            </a:r>
            <a:r>
              <a:rPr dirty="0" sz="1600" b="1">
                <a:latin typeface="Trebuchet MS"/>
                <a:cs typeface="Trebuchet MS"/>
              </a:rPr>
              <a:t>και</a:t>
            </a:r>
            <a:r>
              <a:rPr dirty="0" sz="1600" spc="-25" b="1">
                <a:latin typeface="Trebuchet MS"/>
                <a:cs typeface="Trebuchet MS"/>
              </a:rPr>
              <a:t> </a:t>
            </a:r>
            <a:r>
              <a:rPr dirty="0" sz="1600" b="1">
                <a:latin typeface="Trebuchet MS"/>
                <a:cs typeface="Trebuchet MS"/>
              </a:rPr>
              <a:t>μη</a:t>
            </a:r>
            <a:r>
              <a:rPr dirty="0" sz="1600" spc="-25" b="1">
                <a:latin typeface="Trebuchet MS"/>
                <a:cs typeface="Trebuchet MS"/>
              </a:rPr>
              <a:t> </a:t>
            </a:r>
            <a:r>
              <a:rPr dirty="0" sz="1600" spc="-10" b="1">
                <a:latin typeface="Trebuchet MS"/>
                <a:cs typeface="Trebuchet MS"/>
              </a:rPr>
              <a:t>επανδρωμένα </a:t>
            </a:r>
            <a:r>
              <a:rPr dirty="0" sz="1600" b="1">
                <a:latin typeface="Trebuchet MS"/>
                <a:cs typeface="Trebuchet MS"/>
              </a:rPr>
              <a:t>οχήματα</a:t>
            </a:r>
            <a:r>
              <a:rPr dirty="0" sz="1600" spc="-50" b="1">
                <a:latin typeface="Trebuchet MS"/>
                <a:cs typeface="Trebuchet MS"/>
              </a:rPr>
              <a:t> </a:t>
            </a:r>
            <a:r>
              <a:rPr dirty="0" sz="1600" b="1">
                <a:latin typeface="Trebuchet MS"/>
                <a:cs typeface="Trebuchet MS"/>
              </a:rPr>
              <a:t>(UAVs),</a:t>
            </a:r>
            <a:r>
              <a:rPr dirty="0" sz="1600" spc="-50" b="1">
                <a:latin typeface="Trebuchet MS"/>
                <a:cs typeface="Trebuchet MS"/>
              </a:rPr>
              <a:t> </a:t>
            </a:r>
            <a:r>
              <a:rPr dirty="0" sz="1600" spc="-20" b="1">
                <a:latin typeface="Trebuchet MS"/>
                <a:cs typeface="Trebuchet MS"/>
              </a:rPr>
              <a:t>κ.ά.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159057" y="5561088"/>
            <a:ext cx="3381375" cy="2692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800" i="1">
                <a:latin typeface="Trebuchet MS"/>
                <a:cs typeface="Trebuchet MS"/>
              </a:rPr>
              <a:t>Πηγή</a:t>
            </a:r>
            <a:r>
              <a:rPr dirty="0" sz="800" spc="-10" i="1">
                <a:latin typeface="Trebuchet MS"/>
                <a:cs typeface="Trebuchet MS"/>
              </a:rPr>
              <a:t> εικόνας: </a:t>
            </a:r>
            <a:r>
              <a:rPr dirty="0" u="sng" sz="800" spc="-1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Technological </a:t>
            </a:r>
            <a:r>
              <a:rPr dirty="0" u="sng" sz="80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Advancements</a:t>
            </a:r>
            <a:r>
              <a:rPr dirty="0" u="sng" sz="800" spc="-1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 </a:t>
            </a:r>
            <a:r>
              <a:rPr dirty="0" u="sng" sz="80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in</a:t>
            </a:r>
            <a:r>
              <a:rPr dirty="0" u="sng" sz="800" spc="-1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 </a:t>
            </a:r>
            <a:r>
              <a:rPr dirty="0" u="sng" sz="80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Soil</a:t>
            </a:r>
            <a:r>
              <a:rPr dirty="0" u="sng" sz="800" spc="-5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 </a:t>
            </a:r>
            <a:r>
              <a:rPr dirty="0" u="sng" sz="80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Health</a:t>
            </a:r>
            <a:r>
              <a:rPr dirty="0" u="sng" sz="800" spc="-1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 Monitoring </a:t>
            </a:r>
            <a:r>
              <a:rPr dirty="0" u="sng" sz="800" spc="-25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and</a:t>
            </a:r>
            <a:r>
              <a:rPr dirty="0" sz="800" spc="-25" i="1">
                <a:solidFill>
                  <a:srgbClr val="0000FF"/>
                </a:solidFill>
                <a:latin typeface="Trebuchet MS"/>
                <a:cs typeface="Trebuchet MS"/>
              </a:rPr>
              <a:t> </a:t>
            </a:r>
            <a:r>
              <a:rPr dirty="0" u="sng" sz="800" spc="-1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Management</a:t>
            </a:r>
            <a:r>
              <a:rPr dirty="0" u="sng" sz="80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 | </a:t>
            </a:r>
            <a:r>
              <a:rPr dirty="0" u="sng" sz="800" spc="-1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CropWatch</a:t>
            </a:r>
            <a:r>
              <a:rPr dirty="0" u="sng" sz="80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 | </a:t>
            </a:r>
            <a:r>
              <a:rPr dirty="0" u="sng" sz="800" spc="-1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Nebraska</a:t>
            </a:r>
            <a:endParaRPr sz="80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60"/>
              </a:lnSpc>
            </a:pPr>
            <a:r>
              <a:rPr dirty="0" spc="-10">
                <a:solidFill>
                  <a:srgbClr val="9AC43D"/>
                </a:solidFill>
              </a:rPr>
              <a:t>IPA-ADRION00239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13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Π2.3.1_Προγράμματα</a:t>
            </a:r>
            <a:r>
              <a:rPr dirty="0" spc="-55"/>
              <a:t> </a:t>
            </a:r>
            <a:r>
              <a:rPr dirty="0"/>
              <a:t>ανάπτυξης</a:t>
            </a:r>
            <a:r>
              <a:rPr dirty="0" spc="-55"/>
              <a:t> </a:t>
            </a:r>
            <a:r>
              <a:rPr dirty="0"/>
              <a:t>ικανοτήτων</a:t>
            </a:r>
            <a:r>
              <a:rPr dirty="0" spc="-55"/>
              <a:t> </a:t>
            </a:r>
            <a:r>
              <a:rPr dirty="0"/>
              <a:t>και</a:t>
            </a:r>
            <a:r>
              <a:rPr dirty="0" spc="-50"/>
              <a:t> </a:t>
            </a:r>
            <a:r>
              <a:rPr dirty="0" spc="-10"/>
              <a:t>κατάρτισης</a:t>
            </a:r>
          </a:p>
        </p:txBody>
      </p:sp>
      <p:sp>
        <p:nvSpPr>
          <p:cNvPr id="10" name="object 10"/>
          <p:cNvSpPr/>
          <p:nvPr/>
        </p:nvSpPr>
        <p:spPr>
          <a:xfrm>
            <a:off x="3131845" y="548680"/>
            <a:ext cx="5977255" cy="0"/>
          </a:xfrm>
          <a:custGeom>
            <a:avLst/>
            <a:gdLst/>
            <a:ahLst/>
            <a:cxnLst/>
            <a:rect l="l" t="t" r="r" b="b"/>
            <a:pathLst>
              <a:path w="5977255" h="0">
                <a:moveTo>
                  <a:pt x="0" y="0"/>
                </a:moveTo>
                <a:lnTo>
                  <a:pt x="5976658" y="0"/>
                </a:lnTo>
              </a:path>
            </a:pathLst>
          </a:custGeom>
          <a:ln w="28575">
            <a:solidFill>
              <a:srgbClr val="30859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546284" y="719696"/>
            <a:ext cx="7847965" cy="513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98450" marR="5080" indent="-285750">
              <a:lnSpc>
                <a:spcPct val="100000"/>
              </a:lnSpc>
              <a:spcBef>
                <a:spcPts val="100"/>
              </a:spcBef>
              <a:buFont typeface="Segoe UI Symbol"/>
              <a:buChar char="▪"/>
              <a:tabLst>
                <a:tab pos="298450" algn="l"/>
              </a:tabLst>
            </a:pPr>
            <a:r>
              <a:rPr dirty="0" sz="1600">
                <a:latin typeface="Trebuchet MS"/>
                <a:cs typeface="Trebuchet MS"/>
              </a:rPr>
              <a:t>Τεχνικές</a:t>
            </a:r>
            <a:r>
              <a:rPr dirty="0" sz="1600" spc="-4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και</a:t>
            </a:r>
            <a:r>
              <a:rPr dirty="0" sz="1600" spc="-4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εργαλεία</a:t>
            </a:r>
            <a:r>
              <a:rPr dirty="0" sz="1600" spc="-4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για</a:t>
            </a:r>
            <a:r>
              <a:rPr dirty="0" sz="1600" spc="-4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την</a:t>
            </a:r>
            <a:r>
              <a:rPr dirty="0" sz="1600" spc="-40">
                <a:latin typeface="Trebuchet MS"/>
                <a:cs typeface="Trebuchet MS"/>
              </a:rPr>
              <a:t> </a:t>
            </a:r>
            <a:r>
              <a:rPr dirty="0" sz="1600" spc="-10">
                <a:latin typeface="Trebuchet MS"/>
                <a:cs typeface="Trebuchet MS"/>
              </a:rPr>
              <a:t>αποτελεσματική</a:t>
            </a:r>
            <a:r>
              <a:rPr dirty="0" sz="1600" spc="-4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παρακολούθηση</a:t>
            </a:r>
            <a:r>
              <a:rPr dirty="0" sz="1600" spc="-4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της</a:t>
            </a:r>
            <a:r>
              <a:rPr dirty="0" sz="1600" spc="-4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υγείας</a:t>
            </a:r>
            <a:r>
              <a:rPr dirty="0" sz="1600" spc="-40">
                <a:latin typeface="Trebuchet MS"/>
                <a:cs typeface="Trebuchet MS"/>
              </a:rPr>
              <a:t> </a:t>
            </a:r>
            <a:r>
              <a:rPr dirty="0" sz="1600" spc="-25">
                <a:latin typeface="Trebuchet MS"/>
                <a:cs typeface="Trebuchet MS"/>
              </a:rPr>
              <a:t>του </a:t>
            </a:r>
            <a:r>
              <a:rPr dirty="0" sz="1600">
                <a:latin typeface="Trebuchet MS"/>
                <a:cs typeface="Trebuchet MS"/>
              </a:rPr>
              <a:t>εδάφους</a:t>
            </a:r>
            <a:r>
              <a:rPr dirty="0" sz="1600" spc="-5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στο</a:t>
            </a:r>
            <a:r>
              <a:rPr dirty="0" sz="1600" spc="-50">
                <a:latin typeface="Trebuchet MS"/>
                <a:cs typeface="Trebuchet MS"/>
              </a:rPr>
              <a:t> </a:t>
            </a:r>
            <a:r>
              <a:rPr dirty="0" sz="1600" b="1">
                <a:latin typeface="Trebuchet MS"/>
                <a:cs typeface="Trebuchet MS"/>
              </a:rPr>
              <a:t>εργαστήριο</a:t>
            </a:r>
            <a:r>
              <a:rPr dirty="0" sz="1600" spc="-50" b="1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με</a:t>
            </a:r>
            <a:r>
              <a:rPr dirty="0" sz="1600" spc="-55">
                <a:latin typeface="Trebuchet MS"/>
                <a:cs typeface="Trebuchet MS"/>
              </a:rPr>
              <a:t> </a:t>
            </a:r>
            <a:r>
              <a:rPr dirty="0" sz="1600" b="1">
                <a:latin typeface="Trebuchet MS"/>
                <a:cs typeface="Trebuchet MS"/>
              </a:rPr>
              <a:t>χρήση</a:t>
            </a:r>
            <a:r>
              <a:rPr dirty="0" sz="1600" spc="-50" b="1">
                <a:latin typeface="Trebuchet MS"/>
                <a:cs typeface="Trebuchet MS"/>
              </a:rPr>
              <a:t> </a:t>
            </a:r>
            <a:r>
              <a:rPr dirty="0" sz="1600" b="1">
                <a:latin typeface="Trebuchet MS"/>
                <a:cs typeface="Trebuchet MS"/>
              </a:rPr>
              <a:t>επαγγελματικών</a:t>
            </a:r>
            <a:r>
              <a:rPr dirty="0" sz="1600" spc="-55" b="1">
                <a:latin typeface="Trebuchet MS"/>
                <a:cs typeface="Trebuchet MS"/>
              </a:rPr>
              <a:t> </a:t>
            </a:r>
            <a:r>
              <a:rPr dirty="0" sz="1600" b="1">
                <a:latin typeface="Trebuchet MS"/>
                <a:cs typeface="Trebuchet MS"/>
              </a:rPr>
              <a:t>εργαστηριακών</a:t>
            </a:r>
            <a:r>
              <a:rPr dirty="0" sz="1600" spc="-50" b="1">
                <a:latin typeface="Trebuchet MS"/>
                <a:cs typeface="Trebuchet MS"/>
              </a:rPr>
              <a:t> </a:t>
            </a:r>
            <a:r>
              <a:rPr dirty="0" sz="1600" spc="-10" b="1">
                <a:latin typeface="Trebuchet MS"/>
                <a:cs typeface="Trebuchet MS"/>
              </a:rPr>
              <a:t>αναλύσεων</a:t>
            </a:r>
            <a:endParaRPr sz="1600">
              <a:latin typeface="Trebuchet MS"/>
              <a:cs typeface="Trebuchet MS"/>
            </a:endParaRPr>
          </a:p>
        </p:txBody>
      </p:sp>
      <p:grpSp>
        <p:nvGrpSpPr>
          <p:cNvPr id="2" name="object 2"/>
          <p:cNvGrpSpPr/>
          <p:nvPr/>
        </p:nvGrpSpPr>
        <p:grpSpPr>
          <a:xfrm>
            <a:off x="1064" y="1620469"/>
            <a:ext cx="9143365" cy="5063490"/>
            <a:chOff x="1064" y="1620469"/>
            <a:chExt cx="9143365" cy="5063490"/>
          </a:xfrm>
        </p:grpSpPr>
        <p:sp>
          <p:nvSpPr>
            <p:cNvPr id="3" name="object 3"/>
            <p:cNvSpPr/>
            <p:nvPr/>
          </p:nvSpPr>
          <p:spPr>
            <a:xfrm>
              <a:off x="1473517" y="1620469"/>
              <a:ext cx="4247515" cy="4247515"/>
            </a:xfrm>
            <a:custGeom>
              <a:avLst/>
              <a:gdLst/>
              <a:ahLst/>
              <a:cxnLst/>
              <a:rect l="l" t="t" r="r" b="b"/>
              <a:pathLst>
                <a:path w="4247515" h="4247515">
                  <a:moveTo>
                    <a:pt x="2123465" y="0"/>
                  </a:moveTo>
                  <a:lnTo>
                    <a:pt x="0" y="4246930"/>
                  </a:lnTo>
                  <a:lnTo>
                    <a:pt x="4246930" y="4246930"/>
                  </a:lnTo>
                  <a:lnTo>
                    <a:pt x="2123465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3575151" y="2052523"/>
              <a:ext cx="4946650" cy="1005840"/>
            </a:xfrm>
            <a:custGeom>
              <a:avLst/>
              <a:gdLst/>
              <a:ahLst/>
              <a:cxnLst/>
              <a:rect l="l" t="t" r="r" b="b"/>
              <a:pathLst>
                <a:path w="4946650" h="1005839">
                  <a:moveTo>
                    <a:pt x="4778489" y="0"/>
                  </a:moveTo>
                  <a:lnTo>
                    <a:pt x="167557" y="0"/>
                  </a:lnTo>
                  <a:lnTo>
                    <a:pt x="123229" y="6028"/>
                  </a:lnTo>
                  <a:lnTo>
                    <a:pt x="83263" y="23015"/>
                  </a:lnTo>
                  <a:lnTo>
                    <a:pt x="49308" y="49310"/>
                  </a:lnTo>
                  <a:lnTo>
                    <a:pt x="23014" y="83266"/>
                  </a:lnTo>
                  <a:lnTo>
                    <a:pt x="6028" y="123234"/>
                  </a:lnTo>
                  <a:lnTo>
                    <a:pt x="0" y="167563"/>
                  </a:lnTo>
                  <a:lnTo>
                    <a:pt x="0" y="837768"/>
                  </a:lnTo>
                  <a:lnTo>
                    <a:pt x="6028" y="882097"/>
                  </a:lnTo>
                  <a:lnTo>
                    <a:pt x="23014" y="922065"/>
                  </a:lnTo>
                  <a:lnTo>
                    <a:pt x="49308" y="956021"/>
                  </a:lnTo>
                  <a:lnTo>
                    <a:pt x="83263" y="982316"/>
                  </a:lnTo>
                  <a:lnTo>
                    <a:pt x="123229" y="999303"/>
                  </a:lnTo>
                  <a:lnTo>
                    <a:pt x="167557" y="1005332"/>
                  </a:lnTo>
                  <a:lnTo>
                    <a:pt x="4778489" y="1005332"/>
                  </a:lnTo>
                  <a:lnTo>
                    <a:pt x="4822818" y="999303"/>
                  </a:lnTo>
                  <a:lnTo>
                    <a:pt x="4862782" y="982316"/>
                  </a:lnTo>
                  <a:lnTo>
                    <a:pt x="4896735" y="956021"/>
                  </a:lnTo>
                  <a:lnTo>
                    <a:pt x="4923028" y="922065"/>
                  </a:lnTo>
                  <a:lnTo>
                    <a:pt x="4940012" y="882097"/>
                  </a:lnTo>
                  <a:lnTo>
                    <a:pt x="4946040" y="837768"/>
                  </a:lnTo>
                  <a:lnTo>
                    <a:pt x="4946040" y="167563"/>
                  </a:lnTo>
                  <a:lnTo>
                    <a:pt x="4940012" y="123234"/>
                  </a:lnTo>
                  <a:lnTo>
                    <a:pt x="4923028" y="83266"/>
                  </a:lnTo>
                  <a:lnTo>
                    <a:pt x="4896735" y="49310"/>
                  </a:lnTo>
                  <a:lnTo>
                    <a:pt x="4862782" y="23015"/>
                  </a:lnTo>
                  <a:lnTo>
                    <a:pt x="4822818" y="6028"/>
                  </a:lnTo>
                  <a:lnTo>
                    <a:pt x="4778489" y="0"/>
                  </a:lnTo>
                  <a:close/>
                </a:path>
              </a:pathLst>
            </a:custGeom>
            <a:solidFill>
              <a:srgbClr val="FFFFFF">
                <a:alpha val="89802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3575151" y="2052523"/>
              <a:ext cx="4946650" cy="1005840"/>
            </a:xfrm>
            <a:custGeom>
              <a:avLst/>
              <a:gdLst/>
              <a:ahLst/>
              <a:cxnLst/>
              <a:rect l="l" t="t" r="r" b="b"/>
              <a:pathLst>
                <a:path w="4946650" h="1005839">
                  <a:moveTo>
                    <a:pt x="0" y="167563"/>
                  </a:moveTo>
                  <a:lnTo>
                    <a:pt x="6028" y="123234"/>
                  </a:lnTo>
                  <a:lnTo>
                    <a:pt x="23014" y="83266"/>
                  </a:lnTo>
                  <a:lnTo>
                    <a:pt x="49308" y="49310"/>
                  </a:lnTo>
                  <a:lnTo>
                    <a:pt x="83263" y="23015"/>
                  </a:lnTo>
                  <a:lnTo>
                    <a:pt x="123229" y="6028"/>
                  </a:lnTo>
                  <a:lnTo>
                    <a:pt x="167557" y="0"/>
                  </a:lnTo>
                  <a:lnTo>
                    <a:pt x="4778489" y="0"/>
                  </a:lnTo>
                  <a:lnTo>
                    <a:pt x="4822818" y="6028"/>
                  </a:lnTo>
                  <a:lnTo>
                    <a:pt x="4862782" y="23015"/>
                  </a:lnTo>
                  <a:lnTo>
                    <a:pt x="4896735" y="49310"/>
                  </a:lnTo>
                  <a:lnTo>
                    <a:pt x="4923028" y="83266"/>
                  </a:lnTo>
                  <a:lnTo>
                    <a:pt x="4940012" y="123234"/>
                  </a:lnTo>
                  <a:lnTo>
                    <a:pt x="4946040" y="167563"/>
                  </a:lnTo>
                  <a:lnTo>
                    <a:pt x="4946040" y="837768"/>
                  </a:lnTo>
                  <a:lnTo>
                    <a:pt x="4940012" y="882097"/>
                  </a:lnTo>
                  <a:lnTo>
                    <a:pt x="4923028" y="922065"/>
                  </a:lnTo>
                  <a:lnTo>
                    <a:pt x="4896735" y="956021"/>
                  </a:lnTo>
                  <a:lnTo>
                    <a:pt x="4862782" y="982316"/>
                  </a:lnTo>
                  <a:lnTo>
                    <a:pt x="4822818" y="999303"/>
                  </a:lnTo>
                  <a:lnTo>
                    <a:pt x="4778489" y="1005332"/>
                  </a:lnTo>
                  <a:lnTo>
                    <a:pt x="167557" y="1005332"/>
                  </a:lnTo>
                  <a:lnTo>
                    <a:pt x="123229" y="999303"/>
                  </a:lnTo>
                  <a:lnTo>
                    <a:pt x="83263" y="982316"/>
                  </a:lnTo>
                  <a:lnTo>
                    <a:pt x="49308" y="956021"/>
                  </a:lnTo>
                  <a:lnTo>
                    <a:pt x="23014" y="922065"/>
                  </a:lnTo>
                  <a:lnTo>
                    <a:pt x="6028" y="882097"/>
                  </a:lnTo>
                  <a:lnTo>
                    <a:pt x="0" y="837768"/>
                  </a:lnTo>
                  <a:lnTo>
                    <a:pt x="0" y="167563"/>
                  </a:lnTo>
                  <a:close/>
                </a:path>
              </a:pathLst>
            </a:custGeom>
            <a:ln w="9524">
              <a:solidFill>
                <a:srgbClr val="4F81B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3532809" y="3204641"/>
              <a:ext cx="5031105" cy="1005840"/>
            </a:xfrm>
            <a:custGeom>
              <a:avLst/>
              <a:gdLst/>
              <a:ahLst/>
              <a:cxnLst/>
              <a:rect l="l" t="t" r="r" b="b"/>
              <a:pathLst>
                <a:path w="5031105" h="1005839">
                  <a:moveTo>
                    <a:pt x="4863147" y="0"/>
                  </a:moveTo>
                  <a:lnTo>
                    <a:pt x="167557" y="0"/>
                  </a:lnTo>
                  <a:lnTo>
                    <a:pt x="123229" y="6028"/>
                  </a:lnTo>
                  <a:lnTo>
                    <a:pt x="83263" y="23015"/>
                  </a:lnTo>
                  <a:lnTo>
                    <a:pt x="49308" y="49310"/>
                  </a:lnTo>
                  <a:lnTo>
                    <a:pt x="23014" y="83266"/>
                  </a:lnTo>
                  <a:lnTo>
                    <a:pt x="6028" y="123234"/>
                  </a:lnTo>
                  <a:lnTo>
                    <a:pt x="0" y="167563"/>
                  </a:lnTo>
                  <a:lnTo>
                    <a:pt x="0" y="837768"/>
                  </a:lnTo>
                  <a:lnTo>
                    <a:pt x="6028" y="882097"/>
                  </a:lnTo>
                  <a:lnTo>
                    <a:pt x="23014" y="922065"/>
                  </a:lnTo>
                  <a:lnTo>
                    <a:pt x="49308" y="956021"/>
                  </a:lnTo>
                  <a:lnTo>
                    <a:pt x="83263" y="982316"/>
                  </a:lnTo>
                  <a:lnTo>
                    <a:pt x="123229" y="999303"/>
                  </a:lnTo>
                  <a:lnTo>
                    <a:pt x="167557" y="1005332"/>
                  </a:lnTo>
                  <a:lnTo>
                    <a:pt x="4863147" y="1005332"/>
                  </a:lnTo>
                  <a:lnTo>
                    <a:pt x="4907477" y="999303"/>
                  </a:lnTo>
                  <a:lnTo>
                    <a:pt x="4947444" y="982316"/>
                  </a:lnTo>
                  <a:lnTo>
                    <a:pt x="4981400" y="956021"/>
                  </a:lnTo>
                  <a:lnTo>
                    <a:pt x="5007696" y="922065"/>
                  </a:lnTo>
                  <a:lnTo>
                    <a:pt x="5024682" y="882097"/>
                  </a:lnTo>
                  <a:lnTo>
                    <a:pt x="5030711" y="837768"/>
                  </a:lnTo>
                  <a:lnTo>
                    <a:pt x="5030711" y="167563"/>
                  </a:lnTo>
                  <a:lnTo>
                    <a:pt x="5024682" y="123234"/>
                  </a:lnTo>
                  <a:lnTo>
                    <a:pt x="5007696" y="83266"/>
                  </a:lnTo>
                  <a:lnTo>
                    <a:pt x="4981400" y="49310"/>
                  </a:lnTo>
                  <a:lnTo>
                    <a:pt x="4947444" y="23015"/>
                  </a:lnTo>
                  <a:lnTo>
                    <a:pt x="4907477" y="6028"/>
                  </a:lnTo>
                  <a:lnTo>
                    <a:pt x="4863147" y="0"/>
                  </a:lnTo>
                  <a:close/>
                </a:path>
              </a:pathLst>
            </a:custGeom>
            <a:solidFill>
              <a:srgbClr val="FFFFFF">
                <a:alpha val="89802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3532809" y="3204641"/>
              <a:ext cx="5031105" cy="1005840"/>
            </a:xfrm>
            <a:custGeom>
              <a:avLst/>
              <a:gdLst/>
              <a:ahLst/>
              <a:cxnLst/>
              <a:rect l="l" t="t" r="r" b="b"/>
              <a:pathLst>
                <a:path w="5031105" h="1005839">
                  <a:moveTo>
                    <a:pt x="0" y="167563"/>
                  </a:moveTo>
                  <a:lnTo>
                    <a:pt x="6028" y="123234"/>
                  </a:lnTo>
                  <a:lnTo>
                    <a:pt x="23014" y="83266"/>
                  </a:lnTo>
                  <a:lnTo>
                    <a:pt x="49308" y="49310"/>
                  </a:lnTo>
                  <a:lnTo>
                    <a:pt x="83263" y="23015"/>
                  </a:lnTo>
                  <a:lnTo>
                    <a:pt x="123229" y="6028"/>
                  </a:lnTo>
                  <a:lnTo>
                    <a:pt x="167557" y="0"/>
                  </a:lnTo>
                  <a:lnTo>
                    <a:pt x="4863147" y="0"/>
                  </a:lnTo>
                  <a:lnTo>
                    <a:pt x="4907477" y="6028"/>
                  </a:lnTo>
                  <a:lnTo>
                    <a:pt x="4947444" y="23015"/>
                  </a:lnTo>
                  <a:lnTo>
                    <a:pt x="4981400" y="49310"/>
                  </a:lnTo>
                  <a:lnTo>
                    <a:pt x="5007696" y="83266"/>
                  </a:lnTo>
                  <a:lnTo>
                    <a:pt x="5024682" y="123234"/>
                  </a:lnTo>
                  <a:lnTo>
                    <a:pt x="5030711" y="167563"/>
                  </a:lnTo>
                  <a:lnTo>
                    <a:pt x="5030711" y="837768"/>
                  </a:lnTo>
                  <a:lnTo>
                    <a:pt x="5024682" y="882097"/>
                  </a:lnTo>
                  <a:lnTo>
                    <a:pt x="5007696" y="922065"/>
                  </a:lnTo>
                  <a:lnTo>
                    <a:pt x="4981400" y="956021"/>
                  </a:lnTo>
                  <a:lnTo>
                    <a:pt x="4947444" y="982316"/>
                  </a:lnTo>
                  <a:lnTo>
                    <a:pt x="4907477" y="999303"/>
                  </a:lnTo>
                  <a:lnTo>
                    <a:pt x="4863147" y="1005332"/>
                  </a:lnTo>
                  <a:lnTo>
                    <a:pt x="167557" y="1005332"/>
                  </a:lnTo>
                  <a:lnTo>
                    <a:pt x="123229" y="999303"/>
                  </a:lnTo>
                  <a:lnTo>
                    <a:pt x="83263" y="982316"/>
                  </a:lnTo>
                  <a:lnTo>
                    <a:pt x="49308" y="956021"/>
                  </a:lnTo>
                  <a:lnTo>
                    <a:pt x="23014" y="922065"/>
                  </a:lnTo>
                  <a:lnTo>
                    <a:pt x="6028" y="882097"/>
                  </a:lnTo>
                  <a:lnTo>
                    <a:pt x="0" y="837768"/>
                  </a:lnTo>
                  <a:lnTo>
                    <a:pt x="0" y="167563"/>
                  </a:lnTo>
                  <a:close/>
                </a:path>
              </a:pathLst>
            </a:custGeom>
            <a:ln w="9524">
              <a:solidFill>
                <a:srgbClr val="4F81BC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3511651" y="4356773"/>
              <a:ext cx="5073650" cy="1005840"/>
            </a:xfrm>
            <a:custGeom>
              <a:avLst/>
              <a:gdLst/>
              <a:ahLst/>
              <a:cxnLst/>
              <a:rect l="l" t="t" r="r" b="b"/>
              <a:pathLst>
                <a:path w="5073650" h="1005839">
                  <a:moveTo>
                    <a:pt x="4905463" y="0"/>
                  </a:moveTo>
                  <a:lnTo>
                    <a:pt x="167557" y="0"/>
                  </a:lnTo>
                  <a:lnTo>
                    <a:pt x="123229" y="6028"/>
                  </a:lnTo>
                  <a:lnTo>
                    <a:pt x="83263" y="23015"/>
                  </a:lnTo>
                  <a:lnTo>
                    <a:pt x="49308" y="49310"/>
                  </a:lnTo>
                  <a:lnTo>
                    <a:pt x="23014" y="83266"/>
                  </a:lnTo>
                  <a:lnTo>
                    <a:pt x="6028" y="123234"/>
                  </a:lnTo>
                  <a:lnTo>
                    <a:pt x="0" y="167563"/>
                  </a:lnTo>
                  <a:lnTo>
                    <a:pt x="0" y="837768"/>
                  </a:lnTo>
                  <a:lnTo>
                    <a:pt x="6028" y="882097"/>
                  </a:lnTo>
                  <a:lnTo>
                    <a:pt x="23014" y="922065"/>
                  </a:lnTo>
                  <a:lnTo>
                    <a:pt x="49308" y="956021"/>
                  </a:lnTo>
                  <a:lnTo>
                    <a:pt x="83263" y="982316"/>
                  </a:lnTo>
                  <a:lnTo>
                    <a:pt x="123229" y="999303"/>
                  </a:lnTo>
                  <a:lnTo>
                    <a:pt x="167557" y="1005332"/>
                  </a:lnTo>
                  <a:lnTo>
                    <a:pt x="4905463" y="1005332"/>
                  </a:lnTo>
                  <a:lnTo>
                    <a:pt x="4949793" y="999303"/>
                  </a:lnTo>
                  <a:lnTo>
                    <a:pt x="4989760" y="982316"/>
                  </a:lnTo>
                  <a:lnTo>
                    <a:pt x="5023716" y="956021"/>
                  </a:lnTo>
                  <a:lnTo>
                    <a:pt x="5050012" y="922065"/>
                  </a:lnTo>
                  <a:lnTo>
                    <a:pt x="5066999" y="882097"/>
                  </a:lnTo>
                  <a:lnTo>
                    <a:pt x="5073027" y="837768"/>
                  </a:lnTo>
                  <a:lnTo>
                    <a:pt x="5073027" y="167563"/>
                  </a:lnTo>
                  <a:lnTo>
                    <a:pt x="5066999" y="123234"/>
                  </a:lnTo>
                  <a:lnTo>
                    <a:pt x="5050012" y="83266"/>
                  </a:lnTo>
                  <a:lnTo>
                    <a:pt x="5023716" y="49310"/>
                  </a:lnTo>
                  <a:lnTo>
                    <a:pt x="4989760" y="23015"/>
                  </a:lnTo>
                  <a:lnTo>
                    <a:pt x="4949793" y="6028"/>
                  </a:lnTo>
                  <a:lnTo>
                    <a:pt x="4905463" y="0"/>
                  </a:lnTo>
                  <a:close/>
                </a:path>
              </a:pathLst>
            </a:custGeom>
            <a:solidFill>
              <a:srgbClr val="FFFFFF">
                <a:alpha val="89802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3511651" y="4356773"/>
              <a:ext cx="5073650" cy="1005840"/>
            </a:xfrm>
            <a:custGeom>
              <a:avLst/>
              <a:gdLst/>
              <a:ahLst/>
              <a:cxnLst/>
              <a:rect l="l" t="t" r="r" b="b"/>
              <a:pathLst>
                <a:path w="5073650" h="1005839">
                  <a:moveTo>
                    <a:pt x="0" y="167563"/>
                  </a:moveTo>
                  <a:lnTo>
                    <a:pt x="6028" y="123234"/>
                  </a:lnTo>
                  <a:lnTo>
                    <a:pt x="23014" y="83266"/>
                  </a:lnTo>
                  <a:lnTo>
                    <a:pt x="49308" y="49310"/>
                  </a:lnTo>
                  <a:lnTo>
                    <a:pt x="83263" y="23015"/>
                  </a:lnTo>
                  <a:lnTo>
                    <a:pt x="123229" y="6028"/>
                  </a:lnTo>
                  <a:lnTo>
                    <a:pt x="167557" y="0"/>
                  </a:lnTo>
                  <a:lnTo>
                    <a:pt x="4905463" y="0"/>
                  </a:lnTo>
                  <a:lnTo>
                    <a:pt x="4949793" y="6028"/>
                  </a:lnTo>
                  <a:lnTo>
                    <a:pt x="4989760" y="23015"/>
                  </a:lnTo>
                  <a:lnTo>
                    <a:pt x="5023716" y="49310"/>
                  </a:lnTo>
                  <a:lnTo>
                    <a:pt x="5050012" y="83266"/>
                  </a:lnTo>
                  <a:lnTo>
                    <a:pt x="5066999" y="123234"/>
                  </a:lnTo>
                  <a:lnTo>
                    <a:pt x="5073027" y="167563"/>
                  </a:lnTo>
                  <a:lnTo>
                    <a:pt x="5073027" y="837768"/>
                  </a:lnTo>
                  <a:lnTo>
                    <a:pt x="5066999" y="882097"/>
                  </a:lnTo>
                  <a:lnTo>
                    <a:pt x="5050012" y="922065"/>
                  </a:lnTo>
                  <a:lnTo>
                    <a:pt x="5023716" y="956021"/>
                  </a:lnTo>
                  <a:lnTo>
                    <a:pt x="4989760" y="982316"/>
                  </a:lnTo>
                  <a:lnTo>
                    <a:pt x="4949793" y="999303"/>
                  </a:lnTo>
                  <a:lnTo>
                    <a:pt x="4905463" y="1005332"/>
                  </a:lnTo>
                  <a:lnTo>
                    <a:pt x="167557" y="1005332"/>
                  </a:lnTo>
                  <a:lnTo>
                    <a:pt x="123229" y="999303"/>
                  </a:lnTo>
                  <a:lnTo>
                    <a:pt x="83263" y="982316"/>
                  </a:lnTo>
                  <a:lnTo>
                    <a:pt x="49308" y="956021"/>
                  </a:lnTo>
                  <a:lnTo>
                    <a:pt x="23014" y="922065"/>
                  </a:lnTo>
                  <a:lnTo>
                    <a:pt x="6028" y="882097"/>
                  </a:lnTo>
                  <a:lnTo>
                    <a:pt x="0" y="837768"/>
                  </a:lnTo>
                  <a:lnTo>
                    <a:pt x="0" y="167563"/>
                  </a:lnTo>
                  <a:close/>
                </a:path>
              </a:pathLst>
            </a:custGeom>
            <a:ln w="9524">
              <a:solidFill>
                <a:srgbClr val="4F81BC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" name="object 11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75565" marR="178435">
              <a:lnSpc>
                <a:spcPct val="100000"/>
              </a:lnSpc>
              <a:spcBef>
                <a:spcPts val="100"/>
              </a:spcBef>
            </a:pPr>
            <a:r>
              <a:rPr dirty="0"/>
              <a:t>Τα</a:t>
            </a:r>
            <a:r>
              <a:rPr dirty="0" spc="-45"/>
              <a:t> </a:t>
            </a:r>
            <a:r>
              <a:rPr dirty="0"/>
              <a:t>εργαστήρια</a:t>
            </a:r>
            <a:r>
              <a:rPr dirty="0" spc="-40"/>
              <a:t> </a:t>
            </a:r>
            <a:r>
              <a:rPr dirty="0"/>
              <a:t>παρέχουν</a:t>
            </a:r>
            <a:r>
              <a:rPr dirty="0" spc="-40"/>
              <a:t> </a:t>
            </a:r>
            <a:r>
              <a:rPr dirty="0"/>
              <a:t>λεπτομερείς</a:t>
            </a:r>
            <a:r>
              <a:rPr dirty="0" spc="-40"/>
              <a:t> </a:t>
            </a:r>
            <a:r>
              <a:rPr dirty="0" spc="-10"/>
              <a:t>πληροφορίες </a:t>
            </a:r>
            <a:r>
              <a:rPr dirty="0"/>
              <a:t>πέρα</a:t>
            </a:r>
            <a:r>
              <a:rPr dirty="0" spc="-25"/>
              <a:t> </a:t>
            </a:r>
            <a:r>
              <a:rPr dirty="0"/>
              <a:t>από</a:t>
            </a:r>
            <a:r>
              <a:rPr dirty="0" spc="-20"/>
              <a:t> </a:t>
            </a:r>
            <a:r>
              <a:rPr dirty="0"/>
              <a:t>όσα</a:t>
            </a:r>
            <a:r>
              <a:rPr dirty="0" spc="-25"/>
              <a:t> </a:t>
            </a:r>
            <a:r>
              <a:rPr dirty="0"/>
              <a:t>μπορούν</a:t>
            </a:r>
            <a:r>
              <a:rPr dirty="0" spc="-20"/>
              <a:t> </a:t>
            </a:r>
            <a:r>
              <a:rPr dirty="0"/>
              <a:t>να</a:t>
            </a:r>
            <a:r>
              <a:rPr dirty="0" spc="-25"/>
              <a:t> </a:t>
            </a:r>
            <a:r>
              <a:rPr dirty="0"/>
              <a:t>δείξουν</a:t>
            </a:r>
            <a:r>
              <a:rPr dirty="0" spc="-20"/>
              <a:t> </a:t>
            </a:r>
            <a:r>
              <a:rPr dirty="0"/>
              <a:t>οι</a:t>
            </a:r>
            <a:r>
              <a:rPr dirty="0" spc="-20"/>
              <a:t> </a:t>
            </a:r>
            <a:r>
              <a:rPr dirty="0"/>
              <a:t>οικιακές</a:t>
            </a:r>
            <a:r>
              <a:rPr dirty="0" spc="-25"/>
              <a:t> </a:t>
            </a:r>
            <a:r>
              <a:rPr dirty="0" spc="-10"/>
              <a:t>δοκιμές, </a:t>
            </a:r>
            <a:r>
              <a:rPr dirty="0"/>
              <a:t>προσφέροντας</a:t>
            </a:r>
            <a:r>
              <a:rPr dirty="0" spc="-55"/>
              <a:t> </a:t>
            </a:r>
            <a:r>
              <a:rPr dirty="0"/>
              <a:t>βαθύτερη</a:t>
            </a:r>
            <a:r>
              <a:rPr dirty="0" spc="-55"/>
              <a:t> </a:t>
            </a:r>
            <a:r>
              <a:rPr dirty="0"/>
              <a:t>κατανόηση</a:t>
            </a:r>
            <a:r>
              <a:rPr dirty="0" spc="-55"/>
              <a:t> </a:t>
            </a:r>
            <a:r>
              <a:rPr dirty="0"/>
              <a:t>της</a:t>
            </a:r>
            <a:r>
              <a:rPr dirty="0" spc="-55"/>
              <a:t> </a:t>
            </a:r>
            <a:r>
              <a:rPr dirty="0" spc="-10"/>
              <a:t>φυσικής, </a:t>
            </a:r>
            <a:r>
              <a:rPr dirty="0"/>
              <a:t>χημικής</a:t>
            </a:r>
            <a:r>
              <a:rPr dirty="0" spc="-45"/>
              <a:t> </a:t>
            </a:r>
            <a:r>
              <a:rPr dirty="0"/>
              <a:t>και</a:t>
            </a:r>
            <a:r>
              <a:rPr dirty="0" spc="-40"/>
              <a:t> </a:t>
            </a:r>
            <a:r>
              <a:rPr dirty="0"/>
              <a:t>βιολογικής</a:t>
            </a:r>
            <a:r>
              <a:rPr dirty="0" spc="-40"/>
              <a:t> </a:t>
            </a:r>
            <a:r>
              <a:rPr dirty="0"/>
              <a:t>σύστασης</a:t>
            </a:r>
            <a:r>
              <a:rPr dirty="0" spc="-40"/>
              <a:t> </a:t>
            </a:r>
            <a:r>
              <a:rPr dirty="0"/>
              <a:t>του</a:t>
            </a:r>
            <a:r>
              <a:rPr dirty="0" spc="-40"/>
              <a:t> </a:t>
            </a:r>
            <a:r>
              <a:rPr dirty="0" spc="-10"/>
              <a:t>εδάφους.</a:t>
            </a:r>
          </a:p>
          <a:p>
            <a:pPr>
              <a:lnSpc>
                <a:spcPct val="100000"/>
              </a:lnSpc>
              <a:spcBef>
                <a:spcPts val="725"/>
              </a:spcBef>
            </a:pPr>
          </a:p>
          <a:p>
            <a:pPr marL="33655" marR="5080">
              <a:lnSpc>
                <a:spcPct val="100000"/>
              </a:lnSpc>
            </a:pPr>
            <a:r>
              <a:rPr dirty="0"/>
              <a:t>Η</a:t>
            </a:r>
            <a:r>
              <a:rPr dirty="0" spc="-40"/>
              <a:t> </a:t>
            </a:r>
            <a:r>
              <a:rPr dirty="0"/>
              <a:t>διαδικασία</a:t>
            </a:r>
            <a:r>
              <a:rPr dirty="0" spc="-40"/>
              <a:t> </a:t>
            </a:r>
            <a:r>
              <a:rPr dirty="0"/>
              <a:t>υποβολής</a:t>
            </a:r>
            <a:r>
              <a:rPr dirty="0" spc="-35"/>
              <a:t> </a:t>
            </a:r>
            <a:r>
              <a:rPr dirty="0"/>
              <a:t>είναι</a:t>
            </a:r>
            <a:r>
              <a:rPr dirty="0" spc="-40"/>
              <a:t> </a:t>
            </a:r>
            <a:r>
              <a:rPr dirty="0"/>
              <a:t>απλή.</a:t>
            </a:r>
            <a:r>
              <a:rPr dirty="0" spc="-35"/>
              <a:t> </a:t>
            </a:r>
            <a:r>
              <a:rPr dirty="0"/>
              <a:t>Συλλέξτε</a:t>
            </a:r>
            <a:r>
              <a:rPr dirty="0" spc="-40"/>
              <a:t> </a:t>
            </a:r>
            <a:r>
              <a:rPr dirty="0"/>
              <a:t>χώμα</a:t>
            </a:r>
            <a:r>
              <a:rPr dirty="0" spc="-35"/>
              <a:t> </a:t>
            </a:r>
            <a:r>
              <a:rPr dirty="0" spc="-25"/>
              <a:t>από </a:t>
            </a:r>
            <a:r>
              <a:rPr dirty="0"/>
              <a:t>διάφορα</a:t>
            </a:r>
            <a:r>
              <a:rPr dirty="0" spc="-30"/>
              <a:t> </a:t>
            </a:r>
            <a:r>
              <a:rPr dirty="0"/>
              <a:t>σημεία</a:t>
            </a:r>
            <a:r>
              <a:rPr dirty="0" spc="-30"/>
              <a:t> </a:t>
            </a:r>
            <a:r>
              <a:rPr dirty="0"/>
              <a:t>της</a:t>
            </a:r>
            <a:r>
              <a:rPr dirty="0" spc="-30"/>
              <a:t> </a:t>
            </a:r>
            <a:r>
              <a:rPr dirty="0"/>
              <a:t>περιοχής</a:t>
            </a:r>
            <a:r>
              <a:rPr dirty="0" spc="-30"/>
              <a:t> </a:t>
            </a:r>
            <a:r>
              <a:rPr dirty="0"/>
              <a:t>και</a:t>
            </a:r>
            <a:r>
              <a:rPr dirty="0" spc="-30"/>
              <a:t> </a:t>
            </a:r>
            <a:r>
              <a:rPr dirty="0"/>
              <a:t>αναμείξτε</a:t>
            </a:r>
            <a:r>
              <a:rPr dirty="0" spc="-30"/>
              <a:t> </a:t>
            </a:r>
            <a:r>
              <a:rPr dirty="0"/>
              <a:t>το,</a:t>
            </a:r>
            <a:r>
              <a:rPr dirty="0" spc="-30"/>
              <a:t> </a:t>
            </a:r>
            <a:r>
              <a:rPr dirty="0"/>
              <a:t>ώστε</a:t>
            </a:r>
            <a:r>
              <a:rPr dirty="0" spc="-30"/>
              <a:t> </a:t>
            </a:r>
            <a:r>
              <a:rPr dirty="0" spc="-25"/>
              <a:t>να </a:t>
            </a:r>
            <a:r>
              <a:rPr dirty="0"/>
              <a:t>δημιουργηθεί</a:t>
            </a:r>
            <a:r>
              <a:rPr dirty="0" spc="-45"/>
              <a:t> </a:t>
            </a:r>
            <a:r>
              <a:rPr dirty="0"/>
              <a:t>ένα</a:t>
            </a:r>
            <a:r>
              <a:rPr dirty="0" spc="-45"/>
              <a:t> </a:t>
            </a:r>
            <a:r>
              <a:rPr dirty="0"/>
              <a:t>σύνθετο</a:t>
            </a:r>
            <a:r>
              <a:rPr dirty="0" spc="-40"/>
              <a:t> </a:t>
            </a:r>
            <a:r>
              <a:rPr dirty="0"/>
              <a:t>δείγμα,</a:t>
            </a:r>
            <a:r>
              <a:rPr dirty="0" spc="-45"/>
              <a:t> </a:t>
            </a:r>
            <a:r>
              <a:rPr dirty="0"/>
              <a:t>διασφαλίζοντας</a:t>
            </a:r>
            <a:r>
              <a:rPr dirty="0" spc="-45"/>
              <a:t> </a:t>
            </a:r>
            <a:r>
              <a:rPr dirty="0"/>
              <a:t>ότι</a:t>
            </a:r>
            <a:r>
              <a:rPr dirty="0" spc="-40"/>
              <a:t> </a:t>
            </a:r>
            <a:r>
              <a:rPr dirty="0" spc="-25"/>
              <a:t>τα </a:t>
            </a:r>
            <a:r>
              <a:rPr dirty="0" spc="-10"/>
              <a:t>αποτελέσματα</a:t>
            </a:r>
            <a:r>
              <a:rPr dirty="0" spc="-35"/>
              <a:t> </a:t>
            </a:r>
            <a:r>
              <a:rPr dirty="0" spc="-10"/>
              <a:t>αντανακλούν</a:t>
            </a:r>
            <a:r>
              <a:rPr dirty="0" spc="-25"/>
              <a:t> </a:t>
            </a:r>
            <a:r>
              <a:rPr dirty="0"/>
              <a:t>τη</a:t>
            </a:r>
            <a:r>
              <a:rPr dirty="0" spc="-25"/>
              <a:t> </a:t>
            </a:r>
            <a:r>
              <a:rPr dirty="0"/>
              <a:t>συνολική</a:t>
            </a:r>
            <a:r>
              <a:rPr dirty="0" spc="-20"/>
              <a:t> </a:t>
            </a:r>
            <a:r>
              <a:rPr dirty="0" spc="-10"/>
              <a:t>κατάσταση.</a:t>
            </a:r>
          </a:p>
          <a:p>
            <a:pPr>
              <a:lnSpc>
                <a:spcPct val="100000"/>
              </a:lnSpc>
              <a:spcBef>
                <a:spcPts val="330"/>
              </a:spcBef>
            </a:pPr>
          </a:p>
          <a:p>
            <a:pPr marL="12700" marR="40005">
              <a:lnSpc>
                <a:spcPts val="1510"/>
              </a:lnSpc>
            </a:pPr>
            <a:r>
              <a:rPr dirty="0"/>
              <a:t>Η</a:t>
            </a:r>
            <a:r>
              <a:rPr dirty="0" spc="-25"/>
              <a:t> </a:t>
            </a:r>
            <a:r>
              <a:rPr dirty="0"/>
              <a:t>αξία</a:t>
            </a:r>
            <a:r>
              <a:rPr dirty="0" spc="-20"/>
              <a:t> </a:t>
            </a:r>
            <a:r>
              <a:rPr dirty="0"/>
              <a:t>της</a:t>
            </a:r>
            <a:r>
              <a:rPr dirty="0" spc="-20"/>
              <a:t> </a:t>
            </a:r>
            <a:r>
              <a:rPr dirty="0" spc="-10"/>
              <a:t>παρακολούθησης</a:t>
            </a:r>
            <a:r>
              <a:rPr dirty="0" spc="-20"/>
              <a:t> </a:t>
            </a:r>
            <a:r>
              <a:rPr dirty="0"/>
              <a:t>βρίσκεται</a:t>
            </a:r>
            <a:r>
              <a:rPr dirty="0" spc="-20"/>
              <a:t> </a:t>
            </a:r>
            <a:r>
              <a:rPr dirty="0"/>
              <a:t>στην</a:t>
            </a:r>
            <a:r>
              <a:rPr dirty="0" spc="-25"/>
              <a:t> </a:t>
            </a:r>
            <a:r>
              <a:rPr dirty="0" spc="-10"/>
              <a:t>αξιοποίηση </a:t>
            </a:r>
            <a:r>
              <a:rPr dirty="0"/>
              <a:t>των</a:t>
            </a:r>
            <a:r>
              <a:rPr dirty="0" spc="-40"/>
              <a:t> </a:t>
            </a:r>
            <a:r>
              <a:rPr dirty="0"/>
              <a:t>πληροφοριών</a:t>
            </a:r>
            <a:r>
              <a:rPr dirty="0" spc="-40"/>
              <a:t> </a:t>
            </a:r>
            <a:r>
              <a:rPr dirty="0"/>
              <a:t>για</a:t>
            </a:r>
            <a:r>
              <a:rPr dirty="0" spc="-40"/>
              <a:t> </a:t>
            </a:r>
            <a:r>
              <a:rPr dirty="0"/>
              <a:t>τη</a:t>
            </a:r>
            <a:r>
              <a:rPr dirty="0" spc="-40"/>
              <a:t> </a:t>
            </a:r>
            <a:r>
              <a:rPr dirty="0"/>
              <a:t>βελτίωση</a:t>
            </a:r>
            <a:r>
              <a:rPr dirty="0" spc="-40"/>
              <a:t> </a:t>
            </a:r>
            <a:r>
              <a:rPr dirty="0"/>
              <a:t>του</a:t>
            </a:r>
            <a:r>
              <a:rPr dirty="0" spc="-40"/>
              <a:t> </a:t>
            </a:r>
            <a:r>
              <a:rPr dirty="0"/>
              <a:t>εδάφους.</a:t>
            </a:r>
            <a:r>
              <a:rPr dirty="0" spc="-40"/>
              <a:t> </a:t>
            </a:r>
            <a:r>
              <a:rPr dirty="0" spc="-25"/>
              <a:t>Τα </a:t>
            </a:r>
            <a:r>
              <a:rPr dirty="0"/>
              <a:t>δεδομένα</a:t>
            </a:r>
            <a:r>
              <a:rPr dirty="0" spc="-30"/>
              <a:t> </a:t>
            </a:r>
            <a:r>
              <a:rPr dirty="0"/>
              <a:t>από</a:t>
            </a:r>
            <a:r>
              <a:rPr dirty="0" spc="-30"/>
              <a:t> </a:t>
            </a:r>
            <a:r>
              <a:rPr dirty="0"/>
              <a:t>τις</a:t>
            </a:r>
            <a:r>
              <a:rPr dirty="0" spc="-30"/>
              <a:t> </a:t>
            </a:r>
            <a:r>
              <a:rPr dirty="0"/>
              <a:t>παρατηρήσεις</a:t>
            </a:r>
            <a:r>
              <a:rPr dirty="0" spc="-30"/>
              <a:t> </a:t>
            </a:r>
            <a:r>
              <a:rPr dirty="0"/>
              <a:t>και</a:t>
            </a:r>
            <a:r>
              <a:rPr dirty="0" spc="-30"/>
              <a:t> </a:t>
            </a:r>
            <a:r>
              <a:rPr dirty="0"/>
              <a:t>τις</a:t>
            </a:r>
            <a:r>
              <a:rPr dirty="0" spc="-30"/>
              <a:t> </a:t>
            </a:r>
            <a:r>
              <a:rPr dirty="0" spc="-10"/>
              <a:t>εργαστηριακές </a:t>
            </a:r>
            <a:r>
              <a:rPr dirty="0"/>
              <a:t>αναλύσεις</a:t>
            </a:r>
            <a:r>
              <a:rPr dirty="0" spc="-70"/>
              <a:t> </a:t>
            </a:r>
            <a:r>
              <a:rPr dirty="0"/>
              <a:t>λειτουργούν</a:t>
            </a:r>
            <a:r>
              <a:rPr dirty="0" spc="-65"/>
              <a:t> </a:t>
            </a:r>
            <a:r>
              <a:rPr dirty="0" spc="-10"/>
              <a:t>συνδυαστικά,</a:t>
            </a:r>
            <a:r>
              <a:rPr dirty="0" spc="-65"/>
              <a:t> </a:t>
            </a:r>
            <a:r>
              <a:rPr dirty="0"/>
              <a:t>καθοδηγώντας</a:t>
            </a:r>
            <a:r>
              <a:rPr dirty="0" spc="-65"/>
              <a:t> </a:t>
            </a:r>
            <a:r>
              <a:rPr dirty="0" spc="-25"/>
              <a:t>σας </a:t>
            </a:r>
            <a:r>
              <a:rPr dirty="0"/>
              <a:t>προς</a:t>
            </a:r>
            <a:r>
              <a:rPr dirty="0" spc="-60"/>
              <a:t> </a:t>
            </a:r>
            <a:r>
              <a:rPr dirty="0"/>
              <a:t>αποτελεσματικές</a:t>
            </a:r>
            <a:r>
              <a:rPr dirty="0" spc="-60"/>
              <a:t> </a:t>
            </a:r>
            <a:r>
              <a:rPr dirty="0" spc="-10"/>
              <a:t>λύσεις.</a:t>
            </a:r>
          </a:p>
        </p:txBody>
      </p:sp>
      <p:sp>
        <p:nvSpPr>
          <p:cNvPr id="14" name="object 14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60"/>
              </a:lnSpc>
            </a:pPr>
            <a:r>
              <a:rPr dirty="0" spc="-10">
                <a:solidFill>
                  <a:srgbClr val="9AC43D"/>
                </a:solidFill>
              </a:rPr>
              <a:t>IPA-ADRION00239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26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Π2.3.1_Προγράμματα</a:t>
            </a:r>
            <a:r>
              <a:rPr dirty="0" spc="-55"/>
              <a:t> </a:t>
            </a:r>
            <a:r>
              <a:rPr dirty="0"/>
              <a:t>ανάπτυξης</a:t>
            </a:r>
            <a:r>
              <a:rPr dirty="0" spc="-55"/>
              <a:t> </a:t>
            </a:r>
            <a:r>
              <a:rPr dirty="0"/>
              <a:t>ικανοτήτων</a:t>
            </a:r>
            <a:r>
              <a:rPr dirty="0" spc="-55"/>
              <a:t> </a:t>
            </a:r>
            <a:r>
              <a:rPr dirty="0"/>
              <a:t>και</a:t>
            </a:r>
            <a:r>
              <a:rPr dirty="0" spc="-50"/>
              <a:t> </a:t>
            </a:r>
            <a:r>
              <a:rPr dirty="0" spc="-10"/>
              <a:t>κατάρτισης</a:t>
            </a:r>
          </a:p>
        </p:txBody>
      </p:sp>
      <p:sp>
        <p:nvSpPr>
          <p:cNvPr id="2" name="object 2"/>
          <p:cNvSpPr/>
          <p:nvPr/>
        </p:nvSpPr>
        <p:spPr>
          <a:xfrm>
            <a:off x="3131845" y="548680"/>
            <a:ext cx="5977255" cy="0"/>
          </a:xfrm>
          <a:custGeom>
            <a:avLst/>
            <a:gdLst/>
            <a:ahLst/>
            <a:cxnLst/>
            <a:rect l="l" t="t" r="r" b="b"/>
            <a:pathLst>
              <a:path w="5977255" h="0">
                <a:moveTo>
                  <a:pt x="0" y="0"/>
                </a:moveTo>
                <a:lnTo>
                  <a:pt x="5976658" y="0"/>
                </a:lnTo>
              </a:path>
            </a:pathLst>
          </a:custGeom>
          <a:ln w="28575">
            <a:solidFill>
              <a:srgbClr val="30859C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3" name="object 3"/>
          <p:cNvGrpSpPr/>
          <p:nvPr/>
        </p:nvGrpSpPr>
        <p:grpSpPr>
          <a:xfrm>
            <a:off x="3410978" y="1472082"/>
            <a:ext cx="2329815" cy="2214245"/>
            <a:chOff x="3410978" y="1472082"/>
            <a:chExt cx="2329815" cy="2214245"/>
          </a:xfrm>
        </p:grpSpPr>
        <p:sp>
          <p:nvSpPr>
            <p:cNvPr id="4" name="object 4"/>
            <p:cNvSpPr/>
            <p:nvPr/>
          </p:nvSpPr>
          <p:spPr>
            <a:xfrm>
              <a:off x="3423678" y="1484782"/>
              <a:ext cx="2304415" cy="914400"/>
            </a:xfrm>
            <a:custGeom>
              <a:avLst/>
              <a:gdLst/>
              <a:ahLst/>
              <a:cxnLst/>
              <a:rect l="l" t="t" r="r" b="b"/>
              <a:pathLst>
                <a:path w="2304415" h="914400">
                  <a:moveTo>
                    <a:pt x="0" y="152400"/>
                  </a:moveTo>
                  <a:lnTo>
                    <a:pt x="7823" y="104446"/>
                  </a:lnTo>
                  <a:lnTo>
                    <a:pt x="29567" y="62638"/>
                  </a:lnTo>
                  <a:lnTo>
                    <a:pt x="62639" y="29566"/>
                  </a:lnTo>
                  <a:lnTo>
                    <a:pt x="104448" y="7823"/>
                  </a:lnTo>
                  <a:lnTo>
                    <a:pt x="152402" y="0"/>
                  </a:lnTo>
                  <a:lnTo>
                    <a:pt x="2151849" y="0"/>
                  </a:lnTo>
                  <a:lnTo>
                    <a:pt x="2199803" y="7823"/>
                  </a:lnTo>
                  <a:lnTo>
                    <a:pt x="2241611" y="29566"/>
                  </a:lnTo>
                  <a:lnTo>
                    <a:pt x="2274683" y="62638"/>
                  </a:lnTo>
                  <a:lnTo>
                    <a:pt x="2296426" y="104446"/>
                  </a:lnTo>
                  <a:lnTo>
                    <a:pt x="2304249" y="152400"/>
                  </a:lnTo>
                  <a:lnTo>
                    <a:pt x="2304249" y="762000"/>
                  </a:lnTo>
                  <a:lnTo>
                    <a:pt x="2296426" y="809953"/>
                  </a:lnTo>
                  <a:lnTo>
                    <a:pt x="2274683" y="851761"/>
                  </a:lnTo>
                  <a:lnTo>
                    <a:pt x="2241611" y="884833"/>
                  </a:lnTo>
                  <a:lnTo>
                    <a:pt x="2199803" y="906576"/>
                  </a:lnTo>
                  <a:lnTo>
                    <a:pt x="2151849" y="914400"/>
                  </a:lnTo>
                  <a:lnTo>
                    <a:pt x="152402" y="914400"/>
                  </a:lnTo>
                  <a:lnTo>
                    <a:pt x="104448" y="906576"/>
                  </a:lnTo>
                  <a:lnTo>
                    <a:pt x="62639" y="884833"/>
                  </a:lnTo>
                  <a:lnTo>
                    <a:pt x="29567" y="851761"/>
                  </a:lnTo>
                  <a:lnTo>
                    <a:pt x="7823" y="809953"/>
                  </a:lnTo>
                  <a:lnTo>
                    <a:pt x="0" y="762000"/>
                  </a:lnTo>
                  <a:lnTo>
                    <a:pt x="0" y="152400"/>
                  </a:lnTo>
                  <a:close/>
                </a:path>
              </a:pathLst>
            </a:custGeom>
            <a:ln w="25399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3423678" y="2758846"/>
              <a:ext cx="2304415" cy="914400"/>
            </a:xfrm>
            <a:custGeom>
              <a:avLst/>
              <a:gdLst/>
              <a:ahLst/>
              <a:cxnLst/>
              <a:rect l="l" t="t" r="r" b="b"/>
              <a:pathLst>
                <a:path w="2304415" h="914400">
                  <a:moveTo>
                    <a:pt x="0" y="152400"/>
                  </a:moveTo>
                  <a:lnTo>
                    <a:pt x="7823" y="104446"/>
                  </a:lnTo>
                  <a:lnTo>
                    <a:pt x="29567" y="62638"/>
                  </a:lnTo>
                  <a:lnTo>
                    <a:pt x="62639" y="29566"/>
                  </a:lnTo>
                  <a:lnTo>
                    <a:pt x="104448" y="7823"/>
                  </a:lnTo>
                  <a:lnTo>
                    <a:pt x="152402" y="0"/>
                  </a:lnTo>
                  <a:lnTo>
                    <a:pt x="2151849" y="0"/>
                  </a:lnTo>
                  <a:lnTo>
                    <a:pt x="2199803" y="7823"/>
                  </a:lnTo>
                  <a:lnTo>
                    <a:pt x="2241611" y="29566"/>
                  </a:lnTo>
                  <a:lnTo>
                    <a:pt x="2274683" y="62638"/>
                  </a:lnTo>
                  <a:lnTo>
                    <a:pt x="2296426" y="104446"/>
                  </a:lnTo>
                  <a:lnTo>
                    <a:pt x="2304249" y="152400"/>
                  </a:lnTo>
                  <a:lnTo>
                    <a:pt x="2304249" y="762000"/>
                  </a:lnTo>
                  <a:lnTo>
                    <a:pt x="2296426" y="809953"/>
                  </a:lnTo>
                  <a:lnTo>
                    <a:pt x="2274683" y="851761"/>
                  </a:lnTo>
                  <a:lnTo>
                    <a:pt x="2241611" y="884833"/>
                  </a:lnTo>
                  <a:lnTo>
                    <a:pt x="2199803" y="906576"/>
                  </a:lnTo>
                  <a:lnTo>
                    <a:pt x="2151849" y="914400"/>
                  </a:lnTo>
                  <a:lnTo>
                    <a:pt x="152402" y="914400"/>
                  </a:lnTo>
                  <a:lnTo>
                    <a:pt x="104448" y="906576"/>
                  </a:lnTo>
                  <a:lnTo>
                    <a:pt x="62639" y="884833"/>
                  </a:lnTo>
                  <a:lnTo>
                    <a:pt x="29567" y="851761"/>
                  </a:lnTo>
                  <a:lnTo>
                    <a:pt x="7823" y="809953"/>
                  </a:lnTo>
                  <a:lnTo>
                    <a:pt x="0" y="762000"/>
                  </a:lnTo>
                  <a:lnTo>
                    <a:pt x="0" y="152400"/>
                  </a:lnTo>
                  <a:close/>
                </a:path>
              </a:pathLst>
            </a:custGeom>
            <a:ln w="25399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/>
          <p:cNvSpPr txBox="1"/>
          <p:nvPr/>
        </p:nvSpPr>
        <p:spPr>
          <a:xfrm>
            <a:off x="3547059" y="2878035"/>
            <a:ext cx="1772285" cy="6654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98450" marR="5080" indent="-285750">
              <a:lnSpc>
                <a:spcPct val="100000"/>
              </a:lnSpc>
              <a:spcBef>
                <a:spcPts val="100"/>
              </a:spcBef>
              <a:buFont typeface="Segoe UI Symbol"/>
              <a:buChar char="✓"/>
              <a:tabLst>
                <a:tab pos="298450" algn="l"/>
              </a:tabLst>
            </a:pPr>
            <a:r>
              <a:rPr dirty="0" sz="1400" b="1">
                <a:latin typeface="Trebuchet MS"/>
                <a:cs typeface="Trebuchet MS"/>
              </a:rPr>
              <a:t>υπερβολικά</a:t>
            </a:r>
            <a:r>
              <a:rPr dirty="0" sz="1400" spc="-65" b="1">
                <a:latin typeface="Trebuchet MS"/>
                <a:cs typeface="Trebuchet MS"/>
              </a:rPr>
              <a:t> </a:t>
            </a:r>
            <a:r>
              <a:rPr dirty="0" sz="1400" spc="-20" b="1">
                <a:latin typeface="Trebuchet MS"/>
                <a:cs typeface="Trebuchet MS"/>
              </a:rPr>
              <a:t>όξινη </a:t>
            </a:r>
            <a:r>
              <a:rPr dirty="0" sz="1400" b="1">
                <a:latin typeface="Trebuchet MS"/>
                <a:cs typeface="Trebuchet MS"/>
              </a:rPr>
              <a:t>αντίδραση</a:t>
            </a:r>
            <a:r>
              <a:rPr dirty="0" sz="1400" spc="-90" b="1">
                <a:latin typeface="Trebuchet MS"/>
                <a:cs typeface="Trebuchet MS"/>
              </a:rPr>
              <a:t> </a:t>
            </a:r>
            <a:r>
              <a:rPr dirty="0" sz="1400" spc="-25" b="1">
                <a:latin typeface="Trebuchet MS"/>
                <a:cs typeface="Trebuchet MS"/>
              </a:rPr>
              <a:t>του </a:t>
            </a:r>
            <a:r>
              <a:rPr dirty="0" sz="1400" b="1">
                <a:latin typeface="Trebuchet MS"/>
                <a:cs typeface="Trebuchet MS"/>
              </a:rPr>
              <a:t>εδάφους</a:t>
            </a:r>
            <a:r>
              <a:rPr dirty="0" sz="1400" spc="-50" b="1">
                <a:latin typeface="Trebuchet MS"/>
                <a:cs typeface="Trebuchet MS"/>
              </a:rPr>
              <a:t> </a:t>
            </a:r>
            <a:r>
              <a:rPr dirty="0" sz="1400" spc="-20" b="1">
                <a:latin typeface="Trebuchet MS"/>
                <a:cs typeface="Trebuchet MS"/>
              </a:rPr>
              <a:t>(pH)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6588226" y="2744165"/>
            <a:ext cx="2304415" cy="914400"/>
          </a:xfrm>
          <a:custGeom>
            <a:avLst/>
            <a:gdLst/>
            <a:ahLst/>
            <a:cxnLst/>
            <a:rect l="l" t="t" r="r" b="b"/>
            <a:pathLst>
              <a:path w="2304415" h="914400">
                <a:moveTo>
                  <a:pt x="0" y="152400"/>
                </a:moveTo>
                <a:lnTo>
                  <a:pt x="7823" y="104446"/>
                </a:lnTo>
                <a:lnTo>
                  <a:pt x="29567" y="62638"/>
                </a:lnTo>
                <a:lnTo>
                  <a:pt x="62639" y="29566"/>
                </a:lnTo>
                <a:lnTo>
                  <a:pt x="104448" y="7823"/>
                </a:lnTo>
                <a:lnTo>
                  <a:pt x="152402" y="0"/>
                </a:lnTo>
                <a:lnTo>
                  <a:pt x="2151849" y="0"/>
                </a:lnTo>
                <a:lnTo>
                  <a:pt x="2199803" y="7823"/>
                </a:lnTo>
                <a:lnTo>
                  <a:pt x="2241611" y="29566"/>
                </a:lnTo>
                <a:lnTo>
                  <a:pt x="2274683" y="62638"/>
                </a:lnTo>
                <a:lnTo>
                  <a:pt x="2296426" y="104446"/>
                </a:lnTo>
                <a:lnTo>
                  <a:pt x="2304249" y="152400"/>
                </a:lnTo>
                <a:lnTo>
                  <a:pt x="2304249" y="762000"/>
                </a:lnTo>
                <a:lnTo>
                  <a:pt x="2296426" y="809953"/>
                </a:lnTo>
                <a:lnTo>
                  <a:pt x="2274683" y="851761"/>
                </a:lnTo>
                <a:lnTo>
                  <a:pt x="2241611" y="884833"/>
                </a:lnTo>
                <a:lnTo>
                  <a:pt x="2199803" y="906576"/>
                </a:lnTo>
                <a:lnTo>
                  <a:pt x="2151849" y="914400"/>
                </a:lnTo>
                <a:lnTo>
                  <a:pt x="152402" y="914400"/>
                </a:lnTo>
                <a:lnTo>
                  <a:pt x="104448" y="906576"/>
                </a:lnTo>
                <a:lnTo>
                  <a:pt x="62639" y="884833"/>
                </a:lnTo>
                <a:lnTo>
                  <a:pt x="29567" y="851761"/>
                </a:lnTo>
                <a:lnTo>
                  <a:pt x="7823" y="809953"/>
                </a:lnTo>
                <a:lnTo>
                  <a:pt x="0" y="762000"/>
                </a:lnTo>
                <a:lnTo>
                  <a:pt x="0" y="152400"/>
                </a:lnTo>
                <a:close/>
              </a:path>
            </a:pathLst>
          </a:custGeom>
          <a:ln w="25399">
            <a:solidFill>
              <a:srgbClr val="001F5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/>
          <p:nvPr/>
        </p:nvSpPr>
        <p:spPr>
          <a:xfrm>
            <a:off x="6711607" y="2863354"/>
            <a:ext cx="2013585" cy="6654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400" b="1" i="1">
                <a:latin typeface="Trebuchet MS"/>
                <a:cs typeface="Trebuchet MS"/>
              </a:rPr>
              <a:t>*</a:t>
            </a:r>
            <a:r>
              <a:rPr dirty="0" sz="1400" spc="-35" b="1" i="1">
                <a:latin typeface="Trebuchet MS"/>
                <a:cs typeface="Trebuchet MS"/>
              </a:rPr>
              <a:t> </a:t>
            </a:r>
            <a:r>
              <a:rPr dirty="0" sz="1400" b="1" i="1">
                <a:latin typeface="Trebuchet MS"/>
                <a:cs typeface="Trebuchet MS"/>
              </a:rPr>
              <a:t>εφαρμογή</a:t>
            </a:r>
            <a:r>
              <a:rPr dirty="0" sz="1400" spc="-30" b="1" i="1">
                <a:latin typeface="Trebuchet MS"/>
                <a:cs typeface="Trebuchet MS"/>
              </a:rPr>
              <a:t> </a:t>
            </a:r>
            <a:r>
              <a:rPr dirty="0" sz="1400" b="1" i="1">
                <a:latin typeface="Trebuchet MS"/>
                <a:cs typeface="Trebuchet MS"/>
              </a:rPr>
              <a:t>ασβέστου</a:t>
            </a:r>
            <a:r>
              <a:rPr dirty="0" sz="1400" spc="-30" b="1" i="1">
                <a:latin typeface="Trebuchet MS"/>
                <a:cs typeface="Trebuchet MS"/>
              </a:rPr>
              <a:t> </a:t>
            </a:r>
            <a:r>
              <a:rPr dirty="0" sz="1400" spc="-50" b="1" i="1">
                <a:latin typeface="Trebuchet MS"/>
                <a:cs typeface="Trebuchet MS"/>
              </a:rPr>
              <a:t>ή </a:t>
            </a:r>
            <a:r>
              <a:rPr dirty="0" sz="1400" b="1" i="1">
                <a:latin typeface="Trebuchet MS"/>
                <a:cs typeface="Trebuchet MS"/>
              </a:rPr>
              <a:t>επιλογή</a:t>
            </a:r>
            <a:r>
              <a:rPr dirty="0" sz="1400" spc="-40" b="1" i="1">
                <a:latin typeface="Trebuchet MS"/>
                <a:cs typeface="Trebuchet MS"/>
              </a:rPr>
              <a:t> </a:t>
            </a:r>
            <a:r>
              <a:rPr dirty="0" sz="1400" spc="-20" b="1" i="1">
                <a:latin typeface="Trebuchet MS"/>
                <a:cs typeface="Trebuchet MS"/>
              </a:rPr>
              <a:t>άλλης </a:t>
            </a:r>
            <a:r>
              <a:rPr dirty="0" sz="1400" spc="-10" b="1" i="1">
                <a:latin typeface="Trebuchet MS"/>
                <a:cs typeface="Trebuchet MS"/>
              </a:rPr>
              <a:t>καλλιέργειας</a:t>
            </a:r>
            <a:endParaRPr sz="1400">
              <a:latin typeface="Trebuchet MS"/>
              <a:cs typeface="Trebuchet MS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94803" y="1014883"/>
            <a:ext cx="8522335" cy="2931160"/>
            <a:chOff x="94803" y="1014883"/>
            <a:chExt cx="8522335" cy="2931160"/>
          </a:xfrm>
        </p:grpSpPr>
        <p:sp>
          <p:nvSpPr>
            <p:cNvPr id="14" name="object 14"/>
            <p:cNvSpPr/>
            <p:nvPr/>
          </p:nvSpPr>
          <p:spPr>
            <a:xfrm>
              <a:off x="6300190" y="1027583"/>
              <a:ext cx="2304415" cy="914400"/>
            </a:xfrm>
            <a:custGeom>
              <a:avLst/>
              <a:gdLst/>
              <a:ahLst/>
              <a:cxnLst/>
              <a:rect l="l" t="t" r="r" b="b"/>
              <a:pathLst>
                <a:path w="2304415" h="914400">
                  <a:moveTo>
                    <a:pt x="0" y="152400"/>
                  </a:moveTo>
                  <a:lnTo>
                    <a:pt x="7823" y="104446"/>
                  </a:lnTo>
                  <a:lnTo>
                    <a:pt x="29567" y="62638"/>
                  </a:lnTo>
                  <a:lnTo>
                    <a:pt x="62639" y="29566"/>
                  </a:lnTo>
                  <a:lnTo>
                    <a:pt x="104448" y="7823"/>
                  </a:lnTo>
                  <a:lnTo>
                    <a:pt x="152402" y="0"/>
                  </a:lnTo>
                  <a:lnTo>
                    <a:pt x="2151849" y="0"/>
                  </a:lnTo>
                  <a:lnTo>
                    <a:pt x="2199803" y="7823"/>
                  </a:lnTo>
                  <a:lnTo>
                    <a:pt x="2241611" y="29566"/>
                  </a:lnTo>
                  <a:lnTo>
                    <a:pt x="2274683" y="62638"/>
                  </a:lnTo>
                  <a:lnTo>
                    <a:pt x="2296426" y="104446"/>
                  </a:lnTo>
                  <a:lnTo>
                    <a:pt x="2304249" y="152400"/>
                  </a:lnTo>
                  <a:lnTo>
                    <a:pt x="2304249" y="762000"/>
                  </a:lnTo>
                  <a:lnTo>
                    <a:pt x="2296426" y="809953"/>
                  </a:lnTo>
                  <a:lnTo>
                    <a:pt x="2274683" y="851761"/>
                  </a:lnTo>
                  <a:lnTo>
                    <a:pt x="2241611" y="884833"/>
                  </a:lnTo>
                  <a:lnTo>
                    <a:pt x="2199803" y="906576"/>
                  </a:lnTo>
                  <a:lnTo>
                    <a:pt x="2151849" y="914400"/>
                  </a:lnTo>
                  <a:lnTo>
                    <a:pt x="152402" y="914400"/>
                  </a:lnTo>
                  <a:lnTo>
                    <a:pt x="104448" y="906576"/>
                  </a:lnTo>
                  <a:lnTo>
                    <a:pt x="62639" y="884833"/>
                  </a:lnTo>
                  <a:lnTo>
                    <a:pt x="29567" y="851761"/>
                  </a:lnTo>
                  <a:lnTo>
                    <a:pt x="7823" y="809953"/>
                  </a:lnTo>
                  <a:lnTo>
                    <a:pt x="0" y="762000"/>
                  </a:lnTo>
                  <a:lnTo>
                    <a:pt x="0" y="152400"/>
                  </a:lnTo>
                  <a:close/>
                </a:path>
              </a:pathLst>
            </a:custGeom>
            <a:ln w="25399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/>
            <p:cNvSpPr/>
            <p:nvPr/>
          </p:nvSpPr>
          <p:spPr>
            <a:xfrm>
              <a:off x="2699791" y="1941982"/>
              <a:ext cx="723900" cy="1158875"/>
            </a:xfrm>
            <a:custGeom>
              <a:avLst/>
              <a:gdLst/>
              <a:ahLst/>
              <a:cxnLst/>
              <a:rect l="l" t="t" r="r" b="b"/>
              <a:pathLst>
                <a:path w="723900" h="1158875">
                  <a:moveTo>
                    <a:pt x="0" y="1158608"/>
                  </a:moveTo>
                  <a:lnTo>
                    <a:pt x="723892" y="0"/>
                  </a:lnTo>
                </a:path>
              </a:pathLst>
            </a:custGeom>
            <a:ln w="28575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/>
            <p:cNvSpPr/>
            <p:nvPr/>
          </p:nvSpPr>
          <p:spPr>
            <a:xfrm>
              <a:off x="107503" y="2643390"/>
              <a:ext cx="2592705" cy="1289685"/>
            </a:xfrm>
            <a:custGeom>
              <a:avLst/>
              <a:gdLst/>
              <a:ahLst/>
              <a:cxnLst/>
              <a:rect l="l" t="t" r="r" b="b"/>
              <a:pathLst>
                <a:path w="2592705" h="1289685">
                  <a:moveTo>
                    <a:pt x="0" y="214947"/>
                  </a:moveTo>
                  <a:lnTo>
                    <a:pt x="5718" y="165911"/>
                  </a:lnTo>
                  <a:lnTo>
                    <a:pt x="21986" y="120765"/>
                  </a:lnTo>
                  <a:lnTo>
                    <a:pt x="47472" y="80841"/>
                  </a:lnTo>
                  <a:lnTo>
                    <a:pt x="80843" y="47471"/>
                  </a:lnTo>
                  <a:lnTo>
                    <a:pt x="120767" y="21986"/>
                  </a:lnTo>
                  <a:lnTo>
                    <a:pt x="165913" y="5718"/>
                  </a:lnTo>
                  <a:lnTo>
                    <a:pt x="214948" y="0"/>
                  </a:lnTo>
                  <a:lnTo>
                    <a:pt x="2377338" y="0"/>
                  </a:lnTo>
                  <a:lnTo>
                    <a:pt x="2426374" y="5718"/>
                  </a:lnTo>
                  <a:lnTo>
                    <a:pt x="2471520" y="21986"/>
                  </a:lnTo>
                  <a:lnTo>
                    <a:pt x="2511444" y="47471"/>
                  </a:lnTo>
                  <a:lnTo>
                    <a:pt x="2544814" y="80841"/>
                  </a:lnTo>
                  <a:lnTo>
                    <a:pt x="2570299" y="120765"/>
                  </a:lnTo>
                  <a:lnTo>
                    <a:pt x="2586567" y="165911"/>
                  </a:lnTo>
                  <a:lnTo>
                    <a:pt x="2592285" y="214947"/>
                  </a:lnTo>
                  <a:lnTo>
                    <a:pt x="2592285" y="1074712"/>
                  </a:lnTo>
                  <a:lnTo>
                    <a:pt x="2586567" y="1123747"/>
                  </a:lnTo>
                  <a:lnTo>
                    <a:pt x="2570299" y="1168893"/>
                  </a:lnTo>
                  <a:lnTo>
                    <a:pt x="2544814" y="1208817"/>
                  </a:lnTo>
                  <a:lnTo>
                    <a:pt x="2511444" y="1242188"/>
                  </a:lnTo>
                  <a:lnTo>
                    <a:pt x="2471520" y="1267673"/>
                  </a:lnTo>
                  <a:lnTo>
                    <a:pt x="2426374" y="1283941"/>
                  </a:lnTo>
                  <a:lnTo>
                    <a:pt x="2377338" y="1289659"/>
                  </a:lnTo>
                  <a:lnTo>
                    <a:pt x="214948" y="1289659"/>
                  </a:lnTo>
                  <a:lnTo>
                    <a:pt x="165913" y="1283941"/>
                  </a:lnTo>
                  <a:lnTo>
                    <a:pt x="120767" y="1267673"/>
                  </a:lnTo>
                  <a:lnTo>
                    <a:pt x="80843" y="1242188"/>
                  </a:lnTo>
                  <a:lnTo>
                    <a:pt x="47472" y="1208817"/>
                  </a:lnTo>
                  <a:lnTo>
                    <a:pt x="21986" y="1168893"/>
                  </a:lnTo>
                  <a:lnTo>
                    <a:pt x="5718" y="1123747"/>
                  </a:lnTo>
                  <a:lnTo>
                    <a:pt x="0" y="1074712"/>
                  </a:lnTo>
                  <a:lnTo>
                    <a:pt x="0" y="214947"/>
                  </a:lnTo>
                  <a:close/>
                </a:path>
              </a:pathLst>
            </a:custGeom>
            <a:ln w="25399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7" name="object 17"/>
          <p:cNvSpPr txBox="1"/>
          <p:nvPr/>
        </p:nvSpPr>
        <p:spPr>
          <a:xfrm>
            <a:off x="221877" y="2773045"/>
            <a:ext cx="2356485" cy="10312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 sz="1100" b="1">
                <a:latin typeface="Trebuchet MS"/>
                <a:cs typeface="Trebuchet MS"/>
              </a:rPr>
              <a:t>Η </a:t>
            </a:r>
            <a:r>
              <a:rPr dirty="0" sz="1100" spc="-10" b="1">
                <a:latin typeface="Trebuchet MS"/>
                <a:cs typeface="Trebuchet MS"/>
              </a:rPr>
              <a:t>σύνδεση</a:t>
            </a:r>
            <a:endParaRPr sz="1100">
              <a:latin typeface="Trebuchet MS"/>
              <a:cs typeface="Trebuchet MS"/>
            </a:endParaRPr>
          </a:p>
          <a:p>
            <a:pPr algn="ctr" marL="12065" marR="5080" indent="635">
              <a:lnSpc>
                <a:spcPct val="100000"/>
              </a:lnSpc>
            </a:pPr>
            <a:r>
              <a:rPr dirty="0" sz="1100" b="1">
                <a:solidFill>
                  <a:srgbClr val="C00000"/>
                </a:solidFill>
                <a:latin typeface="Trebuchet MS"/>
                <a:cs typeface="Trebuchet MS"/>
              </a:rPr>
              <a:t>των</a:t>
            </a:r>
            <a:r>
              <a:rPr dirty="0" sz="1100" spc="-10" b="1">
                <a:solidFill>
                  <a:srgbClr val="C00000"/>
                </a:solidFill>
                <a:latin typeface="Trebuchet MS"/>
                <a:cs typeface="Trebuchet MS"/>
              </a:rPr>
              <a:t> εργαστηριακών </a:t>
            </a:r>
            <a:r>
              <a:rPr dirty="0" sz="1100" b="1">
                <a:solidFill>
                  <a:srgbClr val="C00000"/>
                </a:solidFill>
                <a:latin typeface="Trebuchet MS"/>
                <a:cs typeface="Trebuchet MS"/>
              </a:rPr>
              <a:t>Αποτελεσμάτων</a:t>
            </a:r>
            <a:r>
              <a:rPr dirty="0" sz="1100" spc="-30" b="1">
                <a:solidFill>
                  <a:srgbClr val="C00000"/>
                </a:solidFill>
                <a:latin typeface="Trebuchet MS"/>
                <a:cs typeface="Trebuchet MS"/>
              </a:rPr>
              <a:t> </a:t>
            </a:r>
            <a:r>
              <a:rPr dirty="0" sz="1100" b="1">
                <a:latin typeface="Trebuchet MS"/>
                <a:cs typeface="Trebuchet MS"/>
              </a:rPr>
              <a:t>με</a:t>
            </a:r>
            <a:r>
              <a:rPr dirty="0" sz="1100" spc="-25" b="1">
                <a:latin typeface="Trebuchet MS"/>
                <a:cs typeface="Trebuchet MS"/>
              </a:rPr>
              <a:t> </a:t>
            </a:r>
            <a:r>
              <a:rPr dirty="0" sz="1100" b="1">
                <a:solidFill>
                  <a:srgbClr val="C00000"/>
                </a:solidFill>
                <a:latin typeface="Trebuchet MS"/>
                <a:cs typeface="Trebuchet MS"/>
              </a:rPr>
              <a:t>τις</a:t>
            </a:r>
            <a:r>
              <a:rPr dirty="0" sz="1100" spc="-25" b="1">
                <a:solidFill>
                  <a:srgbClr val="C00000"/>
                </a:solidFill>
                <a:latin typeface="Trebuchet MS"/>
                <a:cs typeface="Trebuchet MS"/>
              </a:rPr>
              <a:t> </a:t>
            </a:r>
            <a:r>
              <a:rPr dirty="0" sz="1100" spc="-10" b="1">
                <a:solidFill>
                  <a:srgbClr val="C00000"/>
                </a:solidFill>
                <a:latin typeface="Trebuchet MS"/>
                <a:cs typeface="Trebuchet MS"/>
              </a:rPr>
              <a:t>πρακτικές </a:t>
            </a:r>
            <a:r>
              <a:rPr dirty="0" sz="1100" b="1">
                <a:solidFill>
                  <a:srgbClr val="C00000"/>
                </a:solidFill>
                <a:latin typeface="Trebuchet MS"/>
                <a:cs typeface="Trebuchet MS"/>
              </a:rPr>
              <a:t>διαχείρισης</a:t>
            </a:r>
            <a:r>
              <a:rPr dirty="0" sz="1100" spc="-55" b="1">
                <a:solidFill>
                  <a:srgbClr val="C00000"/>
                </a:solidFill>
                <a:latin typeface="Trebuchet MS"/>
                <a:cs typeface="Trebuchet MS"/>
              </a:rPr>
              <a:t> </a:t>
            </a:r>
            <a:r>
              <a:rPr dirty="0" sz="1100" b="1">
                <a:latin typeface="Trebuchet MS"/>
                <a:cs typeface="Trebuchet MS"/>
              </a:rPr>
              <a:t>συνιστά</a:t>
            </a:r>
            <a:r>
              <a:rPr dirty="0" sz="1100" spc="-50" b="1">
                <a:latin typeface="Trebuchet MS"/>
                <a:cs typeface="Trebuchet MS"/>
              </a:rPr>
              <a:t> </a:t>
            </a:r>
            <a:r>
              <a:rPr dirty="0" sz="1100" b="1">
                <a:latin typeface="Trebuchet MS"/>
                <a:cs typeface="Trebuchet MS"/>
              </a:rPr>
              <a:t>ένα</a:t>
            </a:r>
            <a:r>
              <a:rPr dirty="0" sz="1100" spc="-55" b="1">
                <a:latin typeface="Trebuchet MS"/>
                <a:cs typeface="Trebuchet MS"/>
              </a:rPr>
              <a:t> </a:t>
            </a:r>
            <a:r>
              <a:rPr dirty="0" sz="1100" spc="-10" b="1">
                <a:latin typeface="Trebuchet MS"/>
                <a:cs typeface="Trebuchet MS"/>
              </a:rPr>
              <a:t>ουσιαστικό </a:t>
            </a:r>
            <a:r>
              <a:rPr dirty="0" sz="1100" b="1">
                <a:latin typeface="Trebuchet MS"/>
                <a:cs typeface="Trebuchet MS"/>
              </a:rPr>
              <a:t>εργαλείο</a:t>
            </a:r>
            <a:r>
              <a:rPr dirty="0" sz="1100" spc="-40" b="1">
                <a:latin typeface="Trebuchet MS"/>
                <a:cs typeface="Trebuchet MS"/>
              </a:rPr>
              <a:t> </a:t>
            </a:r>
            <a:r>
              <a:rPr dirty="0" sz="1100" b="1">
                <a:latin typeface="Trebuchet MS"/>
                <a:cs typeface="Trebuchet MS"/>
              </a:rPr>
              <a:t>για</a:t>
            </a:r>
            <a:r>
              <a:rPr dirty="0" sz="1100" spc="-35" b="1">
                <a:latin typeface="Trebuchet MS"/>
                <a:cs typeface="Trebuchet MS"/>
              </a:rPr>
              <a:t> </a:t>
            </a:r>
            <a:r>
              <a:rPr dirty="0" sz="1100" b="1">
                <a:latin typeface="Trebuchet MS"/>
                <a:cs typeface="Trebuchet MS"/>
              </a:rPr>
              <a:t>τη</a:t>
            </a:r>
            <a:r>
              <a:rPr dirty="0" sz="1100" spc="-40" b="1">
                <a:latin typeface="Trebuchet MS"/>
                <a:cs typeface="Trebuchet MS"/>
              </a:rPr>
              <a:t> </a:t>
            </a:r>
            <a:r>
              <a:rPr dirty="0" sz="1100" spc="-10" b="1">
                <a:latin typeface="Trebuchet MS"/>
                <a:cs typeface="Trebuchet MS"/>
              </a:rPr>
              <a:t>δημιουργία υγιέστερου</a:t>
            </a:r>
            <a:r>
              <a:rPr dirty="0" sz="1100" spc="-5" b="1">
                <a:latin typeface="Trebuchet MS"/>
                <a:cs typeface="Trebuchet MS"/>
              </a:rPr>
              <a:t> </a:t>
            </a:r>
            <a:r>
              <a:rPr dirty="0" sz="1100" spc="-10" b="1">
                <a:latin typeface="Trebuchet MS"/>
                <a:cs typeface="Trebuchet MS"/>
              </a:rPr>
              <a:t>εδάφους</a:t>
            </a:r>
            <a:endParaRPr sz="1100">
              <a:latin typeface="Trebuchet MS"/>
              <a:cs typeface="Trebuchet M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464839" y="4077068"/>
            <a:ext cx="2304415" cy="914400"/>
          </a:xfrm>
          <a:custGeom>
            <a:avLst/>
            <a:gdLst/>
            <a:ahLst/>
            <a:cxnLst/>
            <a:rect l="l" t="t" r="r" b="b"/>
            <a:pathLst>
              <a:path w="2304415" h="914400">
                <a:moveTo>
                  <a:pt x="0" y="152400"/>
                </a:moveTo>
                <a:lnTo>
                  <a:pt x="7823" y="104446"/>
                </a:lnTo>
                <a:lnTo>
                  <a:pt x="29567" y="62638"/>
                </a:lnTo>
                <a:lnTo>
                  <a:pt x="62639" y="29566"/>
                </a:lnTo>
                <a:lnTo>
                  <a:pt x="104448" y="7823"/>
                </a:lnTo>
                <a:lnTo>
                  <a:pt x="152402" y="0"/>
                </a:lnTo>
                <a:lnTo>
                  <a:pt x="2151849" y="0"/>
                </a:lnTo>
                <a:lnTo>
                  <a:pt x="2199803" y="7823"/>
                </a:lnTo>
                <a:lnTo>
                  <a:pt x="2241611" y="29566"/>
                </a:lnTo>
                <a:lnTo>
                  <a:pt x="2274683" y="62638"/>
                </a:lnTo>
                <a:lnTo>
                  <a:pt x="2296426" y="104446"/>
                </a:lnTo>
                <a:lnTo>
                  <a:pt x="2304249" y="152400"/>
                </a:lnTo>
                <a:lnTo>
                  <a:pt x="2304249" y="762000"/>
                </a:lnTo>
                <a:lnTo>
                  <a:pt x="2296426" y="809953"/>
                </a:lnTo>
                <a:lnTo>
                  <a:pt x="2274683" y="851761"/>
                </a:lnTo>
                <a:lnTo>
                  <a:pt x="2241611" y="884833"/>
                </a:lnTo>
                <a:lnTo>
                  <a:pt x="2199803" y="906576"/>
                </a:lnTo>
                <a:lnTo>
                  <a:pt x="2151849" y="914400"/>
                </a:lnTo>
                <a:lnTo>
                  <a:pt x="152402" y="914400"/>
                </a:lnTo>
                <a:lnTo>
                  <a:pt x="104448" y="906576"/>
                </a:lnTo>
                <a:lnTo>
                  <a:pt x="62639" y="884833"/>
                </a:lnTo>
                <a:lnTo>
                  <a:pt x="29567" y="851761"/>
                </a:lnTo>
                <a:lnTo>
                  <a:pt x="7823" y="809953"/>
                </a:lnTo>
                <a:lnTo>
                  <a:pt x="0" y="762000"/>
                </a:lnTo>
                <a:lnTo>
                  <a:pt x="0" y="152400"/>
                </a:lnTo>
                <a:close/>
              </a:path>
            </a:pathLst>
          </a:custGeom>
          <a:ln w="25399">
            <a:solidFill>
              <a:srgbClr val="001F5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/>
          <p:nvPr/>
        </p:nvSpPr>
        <p:spPr>
          <a:xfrm>
            <a:off x="3588207" y="4302937"/>
            <a:ext cx="1913889" cy="4521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98450" marR="5080" indent="-285750">
              <a:lnSpc>
                <a:spcPct val="100000"/>
              </a:lnSpc>
              <a:spcBef>
                <a:spcPts val="100"/>
              </a:spcBef>
              <a:buFont typeface="Segoe UI Symbol"/>
              <a:buChar char="✓"/>
              <a:tabLst>
                <a:tab pos="298450" algn="l"/>
              </a:tabLst>
            </a:pPr>
            <a:r>
              <a:rPr dirty="0" sz="1400" b="1">
                <a:latin typeface="Trebuchet MS"/>
                <a:cs typeface="Trebuchet MS"/>
              </a:rPr>
              <a:t>έλλειψη</a:t>
            </a:r>
            <a:r>
              <a:rPr dirty="0" sz="1400" spc="-45" b="1">
                <a:latin typeface="Trebuchet MS"/>
                <a:cs typeface="Trebuchet MS"/>
              </a:rPr>
              <a:t> </a:t>
            </a:r>
            <a:r>
              <a:rPr dirty="0" sz="1400" spc="-10" b="1">
                <a:latin typeface="Trebuchet MS"/>
                <a:cs typeface="Trebuchet MS"/>
              </a:rPr>
              <a:t>θρεπτικών στοιχείων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464820" y="4509122"/>
            <a:ext cx="2304415" cy="914400"/>
          </a:xfrm>
          <a:custGeom>
            <a:avLst/>
            <a:gdLst/>
            <a:ahLst/>
            <a:cxnLst/>
            <a:rect l="l" t="t" r="r" b="b"/>
            <a:pathLst>
              <a:path w="2304415" h="914400">
                <a:moveTo>
                  <a:pt x="0" y="152400"/>
                </a:moveTo>
                <a:lnTo>
                  <a:pt x="7823" y="104446"/>
                </a:lnTo>
                <a:lnTo>
                  <a:pt x="29567" y="62638"/>
                </a:lnTo>
                <a:lnTo>
                  <a:pt x="62639" y="29566"/>
                </a:lnTo>
                <a:lnTo>
                  <a:pt x="104448" y="7823"/>
                </a:lnTo>
                <a:lnTo>
                  <a:pt x="152402" y="0"/>
                </a:lnTo>
                <a:lnTo>
                  <a:pt x="2151849" y="0"/>
                </a:lnTo>
                <a:lnTo>
                  <a:pt x="2199803" y="7823"/>
                </a:lnTo>
                <a:lnTo>
                  <a:pt x="2241611" y="29566"/>
                </a:lnTo>
                <a:lnTo>
                  <a:pt x="2274683" y="62638"/>
                </a:lnTo>
                <a:lnTo>
                  <a:pt x="2296426" y="104446"/>
                </a:lnTo>
                <a:lnTo>
                  <a:pt x="2304249" y="152400"/>
                </a:lnTo>
                <a:lnTo>
                  <a:pt x="2304249" y="762000"/>
                </a:lnTo>
                <a:lnTo>
                  <a:pt x="2296426" y="809953"/>
                </a:lnTo>
                <a:lnTo>
                  <a:pt x="2274683" y="851761"/>
                </a:lnTo>
                <a:lnTo>
                  <a:pt x="2241611" y="884833"/>
                </a:lnTo>
                <a:lnTo>
                  <a:pt x="2199803" y="906576"/>
                </a:lnTo>
                <a:lnTo>
                  <a:pt x="2151849" y="914400"/>
                </a:lnTo>
                <a:lnTo>
                  <a:pt x="152402" y="914400"/>
                </a:lnTo>
                <a:lnTo>
                  <a:pt x="104448" y="906576"/>
                </a:lnTo>
                <a:lnTo>
                  <a:pt x="62639" y="884833"/>
                </a:lnTo>
                <a:lnTo>
                  <a:pt x="29567" y="851761"/>
                </a:lnTo>
                <a:lnTo>
                  <a:pt x="7823" y="809953"/>
                </a:lnTo>
                <a:lnTo>
                  <a:pt x="0" y="762000"/>
                </a:lnTo>
                <a:lnTo>
                  <a:pt x="0" y="152400"/>
                </a:lnTo>
                <a:close/>
              </a:path>
            </a:pathLst>
          </a:custGeom>
          <a:ln w="25399">
            <a:solidFill>
              <a:srgbClr val="001F5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6588200" y="4734991"/>
            <a:ext cx="1900555" cy="4521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400" b="1" i="1">
                <a:latin typeface="Trebuchet MS"/>
                <a:cs typeface="Trebuchet MS"/>
              </a:rPr>
              <a:t>* </a:t>
            </a:r>
            <a:r>
              <a:rPr dirty="0" sz="1400" spc="-10" b="1" i="1">
                <a:latin typeface="Trebuchet MS"/>
                <a:cs typeface="Trebuchet MS"/>
              </a:rPr>
              <a:t>εφαρμογή </a:t>
            </a:r>
            <a:r>
              <a:rPr dirty="0" sz="1400" b="1" i="1">
                <a:latin typeface="Trebuchet MS"/>
                <a:cs typeface="Trebuchet MS"/>
              </a:rPr>
              <a:t>στοχευμένης</a:t>
            </a:r>
            <a:r>
              <a:rPr dirty="0" sz="1400" spc="-70" b="1" i="1">
                <a:latin typeface="Trebuchet MS"/>
                <a:cs typeface="Trebuchet MS"/>
              </a:rPr>
              <a:t> </a:t>
            </a:r>
            <a:r>
              <a:rPr dirty="0" sz="1400" spc="-10" b="1" i="1">
                <a:latin typeface="Trebuchet MS"/>
                <a:cs typeface="Trebuchet MS"/>
              </a:rPr>
              <a:t>λίπανσης</a:t>
            </a:r>
            <a:endParaRPr sz="1400">
              <a:latin typeface="Trebuchet MS"/>
              <a:cs typeface="Trebuchet MS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2685503" y="1500797"/>
            <a:ext cx="3917315" cy="3239135"/>
            <a:chOff x="2685503" y="1500797"/>
            <a:chExt cx="3917315" cy="3239135"/>
          </a:xfrm>
        </p:grpSpPr>
        <p:sp>
          <p:nvSpPr>
            <p:cNvPr id="19" name="object 19"/>
            <p:cNvSpPr/>
            <p:nvPr/>
          </p:nvSpPr>
          <p:spPr>
            <a:xfrm>
              <a:off x="2699791" y="3216046"/>
              <a:ext cx="723900" cy="72390"/>
            </a:xfrm>
            <a:custGeom>
              <a:avLst/>
              <a:gdLst/>
              <a:ahLst/>
              <a:cxnLst/>
              <a:rect l="l" t="t" r="r" b="b"/>
              <a:pathLst>
                <a:path w="723900" h="72389">
                  <a:moveTo>
                    <a:pt x="0" y="72174"/>
                  </a:moveTo>
                  <a:lnTo>
                    <a:pt x="723892" y="0"/>
                  </a:lnTo>
                </a:path>
              </a:pathLst>
            </a:custGeom>
            <a:ln w="28575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/>
            <p:cNvSpPr/>
            <p:nvPr/>
          </p:nvSpPr>
          <p:spPr>
            <a:xfrm>
              <a:off x="2699791" y="3288220"/>
              <a:ext cx="765175" cy="1246505"/>
            </a:xfrm>
            <a:custGeom>
              <a:avLst/>
              <a:gdLst/>
              <a:ahLst/>
              <a:cxnLst/>
              <a:rect l="l" t="t" r="r" b="b"/>
              <a:pathLst>
                <a:path w="765175" h="1246504">
                  <a:moveTo>
                    <a:pt x="0" y="0"/>
                  </a:moveTo>
                  <a:lnTo>
                    <a:pt x="765041" y="1246047"/>
                  </a:lnTo>
                </a:path>
              </a:pathLst>
            </a:custGeom>
            <a:ln w="28575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/>
            <p:cNvSpPr/>
            <p:nvPr/>
          </p:nvSpPr>
          <p:spPr>
            <a:xfrm>
              <a:off x="5727941" y="1515084"/>
              <a:ext cx="572770" cy="579755"/>
            </a:xfrm>
            <a:custGeom>
              <a:avLst/>
              <a:gdLst/>
              <a:ahLst/>
              <a:cxnLst/>
              <a:rect l="l" t="t" r="r" b="b"/>
              <a:pathLst>
                <a:path w="572770" h="579755">
                  <a:moveTo>
                    <a:pt x="0" y="579297"/>
                  </a:moveTo>
                  <a:lnTo>
                    <a:pt x="572251" y="0"/>
                  </a:lnTo>
                </a:path>
              </a:pathLst>
            </a:custGeom>
            <a:ln w="28575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/>
            <p:cNvSpPr/>
            <p:nvPr/>
          </p:nvSpPr>
          <p:spPr>
            <a:xfrm>
              <a:off x="5736907" y="3201377"/>
              <a:ext cx="851535" cy="93980"/>
            </a:xfrm>
            <a:custGeom>
              <a:avLst/>
              <a:gdLst/>
              <a:ahLst/>
              <a:cxnLst/>
              <a:rect l="l" t="t" r="r" b="b"/>
              <a:pathLst>
                <a:path w="851534" h="93979">
                  <a:moveTo>
                    <a:pt x="0" y="93408"/>
                  </a:moveTo>
                  <a:lnTo>
                    <a:pt x="851320" y="0"/>
                  </a:lnTo>
                </a:path>
              </a:pathLst>
            </a:custGeom>
            <a:ln w="28575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/>
            <p:cNvSpPr/>
            <p:nvPr/>
          </p:nvSpPr>
          <p:spPr>
            <a:xfrm>
              <a:off x="5769089" y="4293095"/>
              <a:ext cx="695960" cy="432434"/>
            </a:xfrm>
            <a:custGeom>
              <a:avLst/>
              <a:gdLst/>
              <a:ahLst/>
              <a:cxnLst/>
              <a:rect l="l" t="t" r="r" b="b"/>
              <a:pathLst>
                <a:path w="695960" h="432435">
                  <a:moveTo>
                    <a:pt x="0" y="0"/>
                  </a:moveTo>
                  <a:lnTo>
                    <a:pt x="695732" y="432053"/>
                  </a:lnTo>
                </a:path>
              </a:pathLst>
            </a:custGeom>
            <a:ln w="28575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4" name="object 24"/>
          <p:cNvSpPr txBox="1"/>
          <p:nvPr/>
        </p:nvSpPr>
        <p:spPr>
          <a:xfrm>
            <a:off x="2400706" y="750147"/>
            <a:ext cx="3363595" cy="156591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600" spc="-10" b="1" i="1">
                <a:latin typeface="Trebuchet MS"/>
                <a:cs typeface="Trebuchet MS"/>
              </a:rPr>
              <a:t>Παράδειγμα:</a:t>
            </a:r>
            <a:endParaRPr sz="1600">
              <a:latin typeface="Trebuchet MS"/>
              <a:cs typeface="Trebuchet MS"/>
            </a:endParaRPr>
          </a:p>
          <a:p>
            <a:pPr marL="948690">
              <a:lnSpc>
                <a:spcPct val="100000"/>
              </a:lnSpc>
              <a:spcBef>
                <a:spcPts val="1190"/>
              </a:spcBef>
            </a:pPr>
            <a:r>
              <a:rPr dirty="0" sz="1400" b="1" i="1">
                <a:solidFill>
                  <a:srgbClr val="C00000"/>
                </a:solidFill>
                <a:latin typeface="Trebuchet MS"/>
                <a:cs typeface="Trebuchet MS"/>
              </a:rPr>
              <a:t>Εργαστηριακά</a:t>
            </a:r>
            <a:r>
              <a:rPr dirty="0" sz="1400" spc="-95" b="1" i="1">
                <a:solidFill>
                  <a:srgbClr val="C00000"/>
                </a:solidFill>
                <a:latin typeface="Trebuchet MS"/>
                <a:cs typeface="Trebuchet MS"/>
              </a:rPr>
              <a:t> </a:t>
            </a:r>
            <a:r>
              <a:rPr dirty="0" sz="1400" spc="-10" b="1" i="1">
                <a:solidFill>
                  <a:srgbClr val="C00000"/>
                </a:solidFill>
                <a:latin typeface="Trebuchet MS"/>
                <a:cs typeface="Trebuchet MS"/>
              </a:rPr>
              <a:t>αποτελέσματα</a:t>
            </a:r>
            <a:endParaRPr sz="1400">
              <a:latin typeface="Trebuchet MS"/>
              <a:cs typeface="Trebuchet MS"/>
            </a:endParaRPr>
          </a:p>
          <a:p>
            <a:pPr marL="1444625" marR="165735" indent="-285750">
              <a:lnSpc>
                <a:spcPct val="100000"/>
              </a:lnSpc>
              <a:spcBef>
                <a:spcPts val="1580"/>
              </a:spcBef>
              <a:buFont typeface="Segoe UI Symbol"/>
              <a:buChar char="✓"/>
              <a:tabLst>
                <a:tab pos="1444625" algn="l"/>
              </a:tabLst>
            </a:pPr>
            <a:r>
              <a:rPr dirty="0" sz="1200" spc="-10" b="1">
                <a:latin typeface="Trebuchet MS"/>
                <a:cs typeface="Trebuchet MS"/>
              </a:rPr>
              <a:t>συμπιεσμένο</a:t>
            </a:r>
            <a:r>
              <a:rPr dirty="0" sz="1200" spc="-30" b="1">
                <a:latin typeface="Trebuchet MS"/>
                <a:cs typeface="Trebuchet MS"/>
              </a:rPr>
              <a:t> </a:t>
            </a:r>
            <a:r>
              <a:rPr dirty="0" sz="1200" b="1">
                <a:latin typeface="Trebuchet MS"/>
                <a:cs typeface="Trebuchet MS"/>
              </a:rPr>
              <a:t>έδαφος</a:t>
            </a:r>
            <a:r>
              <a:rPr dirty="0" sz="1200" spc="-30" b="1">
                <a:latin typeface="Trebuchet MS"/>
                <a:cs typeface="Trebuchet MS"/>
              </a:rPr>
              <a:t> </a:t>
            </a:r>
            <a:r>
              <a:rPr dirty="0" sz="1200" spc="-25" b="1">
                <a:latin typeface="Trebuchet MS"/>
                <a:cs typeface="Trebuchet MS"/>
              </a:rPr>
              <a:t>με </a:t>
            </a:r>
            <a:r>
              <a:rPr dirty="0" sz="1200" b="1">
                <a:latin typeface="Trebuchet MS"/>
                <a:cs typeface="Trebuchet MS"/>
              </a:rPr>
              <a:t>αργή</a:t>
            </a:r>
            <a:r>
              <a:rPr dirty="0" sz="1200" spc="-45" b="1">
                <a:latin typeface="Trebuchet MS"/>
                <a:cs typeface="Trebuchet MS"/>
              </a:rPr>
              <a:t> </a:t>
            </a:r>
            <a:r>
              <a:rPr dirty="0" sz="1200" b="1">
                <a:latin typeface="Trebuchet MS"/>
                <a:cs typeface="Trebuchet MS"/>
              </a:rPr>
              <a:t>διήθηση</a:t>
            </a:r>
            <a:r>
              <a:rPr dirty="0" sz="1200" spc="-40" b="1">
                <a:latin typeface="Trebuchet MS"/>
                <a:cs typeface="Trebuchet MS"/>
              </a:rPr>
              <a:t> </a:t>
            </a:r>
            <a:r>
              <a:rPr dirty="0" sz="1200" b="1">
                <a:latin typeface="Trebuchet MS"/>
                <a:cs typeface="Trebuchet MS"/>
              </a:rPr>
              <a:t>του</a:t>
            </a:r>
            <a:r>
              <a:rPr dirty="0" sz="1200" spc="-40" b="1">
                <a:latin typeface="Trebuchet MS"/>
                <a:cs typeface="Trebuchet MS"/>
              </a:rPr>
              <a:t> </a:t>
            </a:r>
            <a:r>
              <a:rPr dirty="0" sz="1200" spc="-10" b="1">
                <a:latin typeface="Trebuchet MS"/>
                <a:cs typeface="Trebuchet MS"/>
              </a:rPr>
              <a:t>νερού </a:t>
            </a:r>
            <a:r>
              <a:rPr dirty="0" sz="1200" b="1">
                <a:latin typeface="Trebuchet MS"/>
                <a:cs typeface="Trebuchet MS"/>
              </a:rPr>
              <a:t>και</a:t>
            </a:r>
            <a:r>
              <a:rPr dirty="0" sz="1200" spc="-25" b="1">
                <a:latin typeface="Trebuchet MS"/>
                <a:cs typeface="Trebuchet MS"/>
              </a:rPr>
              <a:t> </a:t>
            </a:r>
            <a:r>
              <a:rPr dirty="0" sz="1200" b="1">
                <a:latin typeface="Trebuchet MS"/>
                <a:cs typeface="Trebuchet MS"/>
              </a:rPr>
              <a:t>χαμηλή</a:t>
            </a:r>
            <a:r>
              <a:rPr dirty="0" sz="1200" spc="-20" b="1">
                <a:latin typeface="Trebuchet MS"/>
                <a:cs typeface="Trebuchet MS"/>
              </a:rPr>
              <a:t> </a:t>
            </a:r>
            <a:r>
              <a:rPr dirty="0" sz="1200" spc="-10" b="1">
                <a:latin typeface="Trebuchet MS"/>
                <a:cs typeface="Trebuchet MS"/>
              </a:rPr>
              <a:t>οργανική </a:t>
            </a:r>
            <a:r>
              <a:rPr dirty="0" sz="1200" spc="-25" b="1">
                <a:latin typeface="Trebuchet MS"/>
                <a:cs typeface="Trebuchet MS"/>
              </a:rPr>
              <a:t>ύλη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6329451" y="704369"/>
            <a:ext cx="2132330" cy="115443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600" b="1" i="1">
                <a:solidFill>
                  <a:srgbClr val="C00000"/>
                </a:solidFill>
                <a:latin typeface="Trebuchet MS"/>
                <a:cs typeface="Trebuchet MS"/>
              </a:rPr>
              <a:t>Πρακτικές</a:t>
            </a:r>
            <a:r>
              <a:rPr dirty="0" sz="1600" spc="-114" b="1" i="1">
                <a:solidFill>
                  <a:srgbClr val="C00000"/>
                </a:solidFill>
                <a:latin typeface="Trebuchet MS"/>
                <a:cs typeface="Trebuchet MS"/>
              </a:rPr>
              <a:t> </a:t>
            </a:r>
            <a:r>
              <a:rPr dirty="0" sz="1600" spc="-10" b="1" i="1">
                <a:solidFill>
                  <a:srgbClr val="C00000"/>
                </a:solidFill>
                <a:latin typeface="Trebuchet MS"/>
                <a:cs typeface="Trebuchet MS"/>
              </a:rPr>
              <a:t>Διαχείρισης</a:t>
            </a:r>
            <a:endParaRPr sz="1600">
              <a:latin typeface="Trebuchet MS"/>
              <a:cs typeface="Trebuchet MS"/>
            </a:endParaRPr>
          </a:p>
          <a:p>
            <a:pPr marL="106680" marR="153670">
              <a:lnSpc>
                <a:spcPct val="100000"/>
              </a:lnSpc>
              <a:spcBef>
                <a:spcPts val="1210"/>
              </a:spcBef>
            </a:pPr>
            <a:r>
              <a:rPr dirty="0" sz="1200" b="1" i="1">
                <a:latin typeface="Trebuchet MS"/>
                <a:cs typeface="Trebuchet MS"/>
              </a:rPr>
              <a:t>*</a:t>
            </a:r>
            <a:r>
              <a:rPr dirty="0" sz="1200" spc="-35" b="1" i="1">
                <a:latin typeface="Trebuchet MS"/>
                <a:cs typeface="Trebuchet MS"/>
              </a:rPr>
              <a:t> </a:t>
            </a:r>
            <a:r>
              <a:rPr dirty="0" sz="1200" b="1" i="1">
                <a:latin typeface="Trebuchet MS"/>
                <a:cs typeface="Trebuchet MS"/>
              </a:rPr>
              <a:t>προσθήκη</a:t>
            </a:r>
            <a:r>
              <a:rPr dirty="0" sz="1200" spc="-30" b="1" i="1">
                <a:latin typeface="Trebuchet MS"/>
                <a:cs typeface="Trebuchet MS"/>
              </a:rPr>
              <a:t> </a:t>
            </a:r>
            <a:r>
              <a:rPr dirty="0" sz="1200" spc="-10" b="1" i="1">
                <a:latin typeface="Trebuchet MS"/>
                <a:cs typeface="Trebuchet MS"/>
              </a:rPr>
              <a:t>οργανικών </a:t>
            </a:r>
            <a:r>
              <a:rPr dirty="0" sz="1200" b="1" i="1">
                <a:latin typeface="Trebuchet MS"/>
                <a:cs typeface="Trebuchet MS"/>
              </a:rPr>
              <a:t>υλικών</a:t>
            </a:r>
            <a:r>
              <a:rPr dirty="0" sz="1200" spc="-55" b="1" i="1">
                <a:latin typeface="Trebuchet MS"/>
                <a:cs typeface="Trebuchet MS"/>
              </a:rPr>
              <a:t> </a:t>
            </a:r>
            <a:r>
              <a:rPr dirty="0" sz="1200" b="1" i="1">
                <a:latin typeface="Trebuchet MS"/>
                <a:cs typeface="Trebuchet MS"/>
              </a:rPr>
              <a:t>(κομπόστ,</a:t>
            </a:r>
            <a:r>
              <a:rPr dirty="0" sz="1200" spc="-50" b="1" i="1">
                <a:latin typeface="Trebuchet MS"/>
                <a:cs typeface="Trebuchet MS"/>
              </a:rPr>
              <a:t> </a:t>
            </a:r>
            <a:r>
              <a:rPr dirty="0" sz="1200" spc="-10" b="1" i="1">
                <a:latin typeface="Trebuchet MS"/>
                <a:cs typeface="Trebuchet MS"/>
              </a:rPr>
              <a:t>κοπριά, </a:t>
            </a:r>
            <a:r>
              <a:rPr dirty="0" sz="1200" b="1" i="1">
                <a:latin typeface="Trebuchet MS"/>
                <a:cs typeface="Trebuchet MS"/>
              </a:rPr>
              <a:t>χλωρή</a:t>
            </a:r>
            <a:r>
              <a:rPr dirty="0" sz="1200" spc="-25" b="1" i="1">
                <a:latin typeface="Trebuchet MS"/>
                <a:cs typeface="Trebuchet MS"/>
              </a:rPr>
              <a:t> </a:t>
            </a:r>
            <a:r>
              <a:rPr dirty="0" sz="1200" b="1" i="1">
                <a:latin typeface="Trebuchet MS"/>
                <a:cs typeface="Trebuchet MS"/>
              </a:rPr>
              <a:t>λίπανση,</a:t>
            </a:r>
            <a:r>
              <a:rPr dirty="0" sz="1200" spc="-20" b="1" i="1">
                <a:latin typeface="Trebuchet MS"/>
                <a:cs typeface="Trebuchet MS"/>
              </a:rPr>
              <a:t> φυτά </a:t>
            </a:r>
            <a:r>
              <a:rPr dirty="0" sz="1200" spc="-10" b="1" i="1">
                <a:latin typeface="Trebuchet MS"/>
                <a:cs typeface="Trebuchet MS"/>
              </a:rPr>
              <a:t>κάλυψης)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27" name="object 27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60"/>
              </a:lnSpc>
            </a:pPr>
            <a:r>
              <a:rPr dirty="0" spc="-10">
                <a:solidFill>
                  <a:srgbClr val="9AC43D"/>
                </a:solidFill>
              </a:rPr>
              <a:t>IPA-ADRION00239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Π2.3.1_Προγράμματα</a:t>
            </a:r>
            <a:r>
              <a:rPr dirty="0" spc="-55"/>
              <a:t> </a:t>
            </a:r>
            <a:r>
              <a:rPr dirty="0"/>
              <a:t>ανάπτυξης</a:t>
            </a:r>
            <a:r>
              <a:rPr dirty="0" spc="-55"/>
              <a:t> </a:t>
            </a:r>
            <a:r>
              <a:rPr dirty="0"/>
              <a:t>ικανοτήτων</a:t>
            </a:r>
            <a:r>
              <a:rPr dirty="0" spc="-55"/>
              <a:t> </a:t>
            </a:r>
            <a:r>
              <a:rPr dirty="0"/>
              <a:t>και</a:t>
            </a:r>
            <a:r>
              <a:rPr dirty="0" spc="-50"/>
              <a:t> </a:t>
            </a:r>
            <a:r>
              <a:rPr dirty="0" spc="-10"/>
              <a:t>κατάρτισης</a:t>
            </a:r>
          </a:p>
        </p:txBody>
      </p:sp>
      <p:sp>
        <p:nvSpPr>
          <p:cNvPr id="2" name="object 2"/>
          <p:cNvSpPr/>
          <p:nvPr/>
        </p:nvSpPr>
        <p:spPr>
          <a:xfrm>
            <a:off x="3131845" y="548680"/>
            <a:ext cx="5977255" cy="0"/>
          </a:xfrm>
          <a:custGeom>
            <a:avLst/>
            <a:gdLst/>
            <a:ahLst/>
            <a:cxnLst/>
            <a:rect l="l" t="t" r="r" b="b"/>
            <a:pathLst>
              <a:path w="5977255" h="0">
                <a:moveTo>
                  <a:pt x="0" y="0"/>
                </a:moveTo>
                <a:lnTo>
                  <a:pt x="5976658" y="0"/>
                </a:lnTo>
              </a:path>
            </a:pathLst>
          </a:custGeom>
          <a:ln w="28575">
            <a:solidFill>
              <a:srgbClr val="30859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402267" y="1223797"/>
            <a:ext cx="8194675" cy="38658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298450" marR="5080" indent="-285750">
              <a:lnSpc>
                <a:spcPct val="150000"/>
              </a:lnSpc>
              <a:spcBef>
                <a:spcPts val="100"/>
              </a:spcBef>
              <a:buFont typeface="Segoe UI Symbol"/>
              <a:buChar char="➢"/>
              <a:tabLst>
                <a:tab pos="298450" algn="l"/>
                <a:tab pos="299720" algn="l"/>
              </a:tabLst>
            </a:pPr>
            <a:r>
              <a:rPr dirty="0" sz="1400">
                <a:latin typeface="Trebuchet MS"/>
                <a:cs typeface="Trebuchet MS"/>
              </a:rPr>
              <a:t>	Η</a:t>
            </a:r>
            <a:r>
              <a:rPr dirty="0" sz="1400" spc="18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παρακολούθηση</a:t>
            </a:r>
            <a:r>
              <a:rPr dirty="0" sz="1400" spc="18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της</a:t>
            </a:r>
            <a:r>
              <a:rPr dirty="0" sz="1400" spc="18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υγείας</a:t>
            </a:r>
            <a:r>
              <a:rPr dirty="0" sz="1400" spc="18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του</a:t>
            </a:r>
            <a:r>
              <a:rPr dirty="0" sz="1400" spc="18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εδάφους</a:t>
            </a:r>
            <a:r>
              <a:rPr dirty="0" sz="1400" spc="18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βοηθά</a:t>
            </a:r>
            <a:r>
              <a:rPr dirty="0" sz="1400" spc="18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τους</a:t>
            </a:r>
            <a:r>
              <a:rPr dirty="0" sz="1400" spc="18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γεωργούς</a:t>
            </a:r>
            <a:r>
              <a:rPr dirty="0" sz="1400" spc="18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να</a:t>
            </a:r>
            <a:r>
              <a:rPr dirty="0" sz="1400" spc="18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λαμβάνουν</a:t>
            </a:r>
            <a:r>
              <a:rPr dirty="0" sz="1400" spc="185">
                <a:latin typeface="Trebuchet MS"/>
                <a:cs typeface="Trebuchet MS"/>
              </a:rPr>
              <a:t> </a:t>
            </a:r>
            <a:r>
              <a:rPr dirty="0" sz="1400" spc="-10">
                <a:latin typeface="Trebuchet MS"/>
                <a:cs typeface="Trebuchet MS"/>
              </a:rPr>
              <a:t>τεκμηριωμένες </a:t>
            </a:r>
            <a:r>
              <a:rPr dirty="0" sz="1400">
                <a:latin typeface="Trebuchet MS"/>
                <a:cs typeface="Trebuchet MS"/>
              </a:rPr>
              <a:t>αποφάσεις</a:t>
            </a:r>
            <a:r>
              <a:rPr dirty="0" sz="1400" spc="90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και</a:t>
            </a:r>
            <a:r>
              <a:rPr dirty="0" sz="1400" spc="95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να</a:t>
            </a:r>
            <a:r>
              <a:rPr dirty="0" sz="1400" spc="95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εφαρμόζουν</a:t>
            </a:r>
            <a:r>
              <a:rPr dirty="0" sz="1400" spc="90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πρακτικές</a:t>
            </a:r>
            <a:r>
              <a:rPr dirty="0" sz="1400" spc="95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που</a:t>
            </a:r>
            <a:r>
              <a:rPr dirty="0" sz="1400" spc="90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περιορίζουν</a:t>
            </a:r>
            <a:r>
              <a:rPr dirty="0" sz="1400" spc="95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την</a:t>
            </a:r>
            <a:r>
              <a:rPr dirty="0" sz="1400" spc="95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υποβάθμιση</a:t>
            </a:r>
            <a:r>
              <a:rPr dirty="0" sz="1400" spc="90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του</a:t>
            </a:r>
            <a:r>
              <a:rPr dirty="0" sz="1400" spc="95">
                <a:latin typeface="Trebuchet MS"/>
                <a:cs typeface="Trebuchet MS"/>
              </a:rPr>
              <a:t>  </a:t>
            </a:r>
            <a:r>
              <a:rPr dirty="0" sz="1400" spc="-10">
                <a:latin typeface="Trebuchet MS"/>
                <a:cs typeface="Trebuchet MS"/>
              </a:rPr>
              <a:t>εδάφους, </a:t>
            </a:r>
            <a:r>
              <a:rPr dirty="0" sz="1400">
                <a:latin typeface="Trebuchet MS"/>
                <a:cs typeface="Trebuchet MS"/>
              </a:rPr>
              <a:t>δημιουργώντας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τελικά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ένα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περιβάλλον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ευνοϊκό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για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τη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βιώσιμη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 spc="-10">
                <a:latin typeface="Trebuchet MS"/>
                <a:cs typeface="Trebuchet MS"/>
              </a:rPr>
              <a:t>γεωργία.</a:t>
            </a:r>
            <a:endParaRPr sz="1400">
              <a:latin typeface="Trebuchet MS"/>
              <a:cs typeface="Trebuchet MS"/>
            </a:endParaRPr>
          </a:p>
          <a:p>
            <a:pPr algn="just" marL="298450" marR="5080" indent="-285750">
              <a:lnSpc>
                <a:spcPct val="150000"/>
              </a:lnSpc>
              <a:buFont typeface="Segoe UI Symbol"/>
              <a:buChar char="➢"/>
              <a:tabLst>
                <a:tab pos="298450" algn="l"/>
                <a:tab pos="299720" algn="l"/>
              </a:tabLst>
            </a:pPr>
            <a:r>
              <a:rPr dirty="0" sz="1400">
                <a:latin typeface="Trebuchet MS"/>
                <a:cs typeface="Trebuchet MS"/>
              </a:rPr>
              <a:t>	Μία</a:t>
            </a:r>
            <a:r>
              <a:rPr dirty="0" sz="1400" spc="2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από</a:t>
            </a:r>
            <a:r>
              <a:rPr dirty="0" sz="1400" spc="22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αυτές</a:t>
            </a:r>
            <a:r>
              <a:rPr dirty="0" sz="1400" spc="22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τις</a:t>
            </a:r>
            <a:r>
              <a:rPr dirty="0" sz="1400" spc="22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πρακτικές</a:t>
            </a:r>
            <a:r>
              <a:rPr dirty="0" sz="1400" spc="22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είναι</a:t>
            </a:r>
            <a:r>
              <a:rPr dirty="0" sz="1400" spc="22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η</a:t>
            </a:r>
            <a:r>
              <a:rPr dirty="0" sz="1400" spc="22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βελτιστοποίηση</a:t>
            </a:r>
            <a:r>
              <a:rPr dirty="0" sz="1400" spc="2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της</a:t>
            </a:r>
            <a:r>
              <a:rPr dirty="0" sz="1400" spc="22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διαχείρισης</a:t>
            </a:r>
            <a:r>
              <a:rPr dirty="0" sz="1400" spc="22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των</a:t>
            </a:r>
            <a:r>
              <a:rPr dirty="0" sz="1400" spc="22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θρεπτικών</a:t>
            </a:r>
            <a:r>
              <a:rPr dirty="0" sz="1400" spc="225">
                <a:latin typeface="Trebuchet MS"/>
                <a:cs typeface="Trebuchet MS"/>
              </a:rPr>
              <a:t> </a:t>
            </a:r>
            <a:r>
              <a:rPr dirty="0" sz="1400" spc="-10">
                <a:latin typeface="Trebuchet MS"/>
                <a:cs typeface="Trebuchet MS"/>
              </a:rPr>
              <a:t>στοιχείων, </a:t>
            </a:r>
            <a:r>
              <a:rPr dirty="0" sz="1400">
                <a:latin typeface="Trebuchet MS"/>
                <a:cs typeface="Trebuchet MS"/>
              </a:rPr>
              <a:t>μέσω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της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κατάρτισης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ενός</a:t>
            </a:r>
            <a:r>
              <a:rPr dirty="0" sz="1400" spc="-15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ισορροπημένου</a:t>
            </a:r>
            <a:r>
              <a:rPr dirty="0" sz="1400" spc="-15" b="1">
                <a:latin typeface="Trebuchet MS"/>
                <a:cs typeface="Trebuchet MS"/>
              </a:rPr>
              <a:t> </a:t>
            </a:r>
            <a:r>
              <a:rPr dirty="0" sz="1400" spc="-10" b="1">
                <a:latin typeface="Trebuchet MS"/>
                <a:cs typeface="Trebuchet MS"/>
              </a:rPr>
              <a:t>σχεδίου/σύστασης</a:t>
            </a:r>
            <a:r>
              <a:rPr dirty="0" sz="1400" spc="-15" b="1">
                <a:latin typeface="Trebuchet MS"/>
                <a:cs typeface="Trebuchet MS"/>
              </a:rPr>
              <a:t> </a:t>
            </a:r>
            <a:r>
              <a:rPr dirty="0" sz="1400" spc="-10" b="1">
                <a:latin typeface="Trebuchet MS"/>
                <a:cs typeface="Trebuchet MS"/>
              </a:rPr>
              <a:t>λίπανσης.</a:t>
            </a:r>
            <a:endParaRPr sz="1400">
              <a:latin typeface="Trebuchet MS"/>
              <a:cs typeface="Trebuchet MS"/>
            </a:endParaRPr>
          </a:p>
          <a:p>
            <a:pPr algn="just" marL="298450" marR="6985" indent="-285750">
              <a:lnSpc>
                <a:spcPct val="150000"/>
              </a:lnSpc>
              <a:buFont typeface="Segoe UI Symbol"/>
              <a:buChar char="➢"/>
              <a:tabLst>
                <a:tab pos="298450" algn="l"/>
                <a:tab pos="299720" algn="l"/>
              </a:tabLst>
            </a:pPr>
            <a:r>
              <a:rPr dirty="0" sz="1400">
                <a:latin typeface="Trebuchet MS"/>
                <a:cs typeface="Trebuchet MS"/>
              </a:rPr>
              <a:t>	Η</a:t>
            </a:r>
            <a:r>
              <a:rPr dirty="0" sz="1400" spc="3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διαμόρφωση</a:t>
            </a:r>
            <a:r>
              <a:rPr dirty="0" sz="1400" spc="3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μιας</a:t>
            </a:r>
            <a:r>
              <a:rPr dirty="0" sz="1400" spc="3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ισορροπημένης</a:t>
            </a:r>
            <a:r>
              <a:rPr dirty="0" sz="1400" spc="3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σύστασης</a:t>
            </a:r>
            <a:r>
              <a:rPr dirty="0" sz="1400" spc="3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λίπανσης</a:t>
            </a:r>
            <a:r>
              <a:rPr dirty="0" sz="1400" spc="3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από</a:t>
            </a:r>
            <a:r>
              <a:rPr dirty="0" sz="1400" spc="3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εξειδικευμένο</a:t>
            </a:r>
            <a:r>
              <a:rPr dirty="0" sz="1400" spc="3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επαγγελματία</a:t>
            </a:r>
            <a:r>
              <a:rPr dirty="0" sz="1400" spc="315">
                <a:latin typeface="Trebuchet MS"/>
                <a:cs typeface="Trebuchet MS"/>
              </a:rPr>
              <a:t> </a:t>
            </a:r>
            <a:r>
              <a:rPr dirty="0" sz="1400" spc="-10">
                <a:latin typeface="Trebuchet MS"/>
                <a:cs typeface="Trebuchet MS"/>
              </a:rPr>
              <a:t>είναι </a:t>
            </a:r>
            <a:r>
              <a:rPr dirty="0" sz="1400">
                <a:latin typeface="Trebuchet MS"/>
                <a:cs typeface="Trebuchet MS"/>
              </a:rPr>
              <a:t>απαραίτητη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για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τη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διατήρηση</a:t>
            </a:r>
            <a:r>
              <a:rPr dirty="0" sz="1400" spc="-1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της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υγείας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των</a:t>
            </a:r>
            <a:r>
              <a:rPr dirty="0" sz="1400" spc="-1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φυτών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και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του</a:t>
            </a:r>
            <a:r>
              <a:rPr dirty="0" sz="1400" spc="-10">
                <a:latin typeface="Trebuchet MS"/>
                <a:cs typeface="Trebuchet MS"/>
              </a:rPr>
              <a:t> εδάφους</a:t>
            </a:r>
            <a:endParaRPr sz="1400">
              <a:latin typeface="Trebuchet MS"/>
              <a:cs typeface="Trebuchet MS"/>
            </a:endParaRPr>
          </a:p>
          <a:p>
            <a:pPr algn="just" marL="298450" marR="5080" indent="-285750">
              <a:lnSpc>
                <a:spcPct val="150000"/>
              </a:lnSpc>
              <a:buFont typeface="Segoe UI Symbol"/>
              <a:buChar char="➢"/>
              <a:tabLst>
                <a:tab pos="298450" algn="l"/>
                <a:tab pos="299720" algn="l"/>
              </a:tabLst>
            </a:pPr>
            <a:r>
              <a:rPr dirty="0" sz="1400">
                <a:latin typeface="Trebuchet MS"/>
                <a:cs typeface="Trebuchet MS"/>
              </a:rPr>
              <a:t>	Ένα</a:t>
            </a:r>
            <a:r>
              <a:rPr dirty="0" sz="1400" spc="-1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συνηθισμένο</a:t>
            </a:r>
            <a:r>
              <a:rPr dirty="0" sz="1400" spc="-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λάθος</a:t>
            </a:r>
            <a:r>
              <a:rPr dirty="0" sz="1400" spc="-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είναι</a:t>
            </a:r>
            <a:r>
              <a:rPr dirty="0" sz="1400" spc="-1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η</a:t>
            </a:r>
            <a:r>
              <a:rPr dirty="0" sz="1400" spc="-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υπερβολική</a:t>
            </a:r>
            <a:r>
              <a:rPr dirty="0" sz="1400" spc="-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λίπανση</a:t>
            </a:r>
            <a:r>
              <a:rPr dirty="0" sz="1400" spc="-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των</a:t>
            </a:r>
            <a:r>
              <a:rPr dirty="0" sz="1400" spc="-1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φυτών.</a:t>
            </a:r>
            <a:r>
              <a:rPr dirty="0" sz="1400" spc="-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Η</a:t>
            </a:r>
            <a:r>
              <a:rPr dirty="0" sz="1400" spc="-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περίσσεια</a:t>
            </a:r>
            <a:r>
              <a:rPr dirty="0" sz="1400" spc="-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θρεπτικών</a:t>
            </a:r>
            <a:r>
              <a:rPr dirty="0" sz="1400" spc="-10">
                <a:latin typeface="Trebuchet MS"/>
                <a:cs typeface="Trebuchet MS"/>
              </a:rPr>
              <a:t> στοιχείων </a:t>
            </a:r>
            <a:r>
              <a:rPr dirty="0" sz="1400">
                <a:latin typeface="Trebuchet MS"/>
                <a:cs typeface="Trebuchet MS"/>
              </a:rPr>
              <a:t>μπορεί</a:t>
            </a:r>
            <a:r>
              <a:rPr dirty="0" sz="1400" spc="16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να</a:t>
            </a:r>
            <a:r>
              <a:rPr dirty="0" sz="1400" spc="16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οδηγήσει</a:t>
            </a:r>
            <a:r>
              <a:rPr dirty="0" sz="1400" spc="16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σε</a:t>
            </a:r>
            <a:r>
              <a:rPr dirty="0" sz="1400" spc="16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έκπλυση</a:t>
            </a:r>
            <a:r>
              <a:rPr dirty="0" sz="1400" spc="16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θρεπτικών,</a:t>
            </a:r>
            <a:r>
              <a:rPr dirty="0" sz="1400" spc="16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στην</a:t>
            </a:r>
            <a:r>
              <a:rPr dirty="0" sz="1400" spc="16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εμφάνιση</a:t>
            </a:r>
            <a:r>
              <a:rPr dirty="0" sz="1400" spc="16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ανταγωνισμού,</a:t>
            </a:r>
            <a:r>
              <a:rPr dirty="0" sz="1400" spc="16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σε</a:t>
            </a:r>
            <a:r>
              <a:rPr dirty="0" sz="1400" spc="16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εγκαύματα</a:t>
            </a:r>
            <a:r>
              <a:rPr dirty="0" sz="1400" spc="160">
                <a:latin typeface="Trebuchet MS"/>
                <a:cs typeface="Trebuchet MS"/>
              </a:rPr>
              <a:t> </a:t>
            </a:r>
            <a:r>
              <a:rPr dirty="0" sz="1400" spc="-10">
                <a:latin typeface="Trebuchet MS"/>
                <a:cs typeface="Trebuchet MS"/>
              </a:rPr>
              <a:t>ριζών </a:t>
            </a:r>
            <a:r>
              <a:rPr dirty="0" sz="1400">
                <a:latin typeface="Trebuchet MS"/>
                <a:cs typeface="Trebuchet MS"/>
              </a:rPr>
              <a:t>και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σε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περιβαλλοντική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 spc="-10">
                <a:latin typeface="Trebuchet MS"/>
                <a:cs typeface="Trebuchet MS"/>
              </a:rPr>
              <a:t>επιβάρυνση.</a:t>
            </a:r>
            <a:endParaRPr sz="1400">
              <a:latin typeface="Trebuchet MS"/>
              <a:cs typeface="Trebuchet MS"/>
            </a:endParaRPr>
          </a:p>
          <a:p>
            <a:pPr algn="just" marL="298450" marR="5715" indent="-285750">
              <a:lnSpc>
                <a:spcPct val="150000"/>
              </a:lnSpc>
              <a:buFont typeface="Segoe UI Symbol"/>
              <a:buChar char="➢"/>
              <a:tabLst>
                <a:tab pos="298450" algn="l"/>
                <a:tab pos="299720" algn="l"/>
              </a:tabLst>
            </a:pPr>
            <a:r>
              <a:rPr dirty="0" sz="1400">
                <a:latin typeface="Trebuchet MS"/>
                <a:cs typeface="Trebuchet MS"/>
              </a:rPr>
              <a:t>	Ένα</a:t>
            </a:r>
            <a:r>
              <a:rPr dirty="0" sz="1400" spc="1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σωστά</a:t>
            </a:r>
            <a:r>
              <a:rPr dirty="0" sz="1400" spc="12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σχεδιασμένο</a:t>
            </a:r>
            <a:r>
              <a:rPr dirty="0" sz="1400" spc="12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πρόγραμμα</a:t>
            </a:r>
            <a:r>
              <a:rPr dirty="0" sz="1400" spc="1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λίπανσης</a:t>
            </a:r>
            <a:r>
              <a:rPr dirty="0" sz="1400" spc="12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μπορεί</a:t>
            </a:r>
            <a:r>
              <a:rPr dirty="0" sz="1400" spc="12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να</a:t>
            </a:r>
            <a:r>
              <a:rPr dirty="0" sz="1400" spc="12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βελτιώσει</a:t>
            </a:r>
            <a:r>
              <a:rPr dirty="0" sz="1400" spc="1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σημαντικά</a:t>
            </a:r>
            <a:r>
              <a:rPr dirty="0" sz="1400" spc="12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την</a:t>
            </a:r>
            <a:r>
              <a:rPr dirty="0" sz="1400" spc="12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ανάπτυξη</a:t>
            </a:r>
            <a:r>
              <a:rPr dirty="0" sz="1400" spc="125">
                <a:latin typeface="Trebuchet MS"/>
                <a:cs typeface="Trebuchet MS"/>
              </a:rPr>
              <a:t> </a:t>
            </a:r>
            <a:r>
              <a:rPr dirty="0" sz="1400" spc="-25">
                <a:latin typeface="Trebuchet MS"/>
                <a:cs typeface="Trebuchet MS"/>
              </a:rPr>
              <a:t>των </a:t>
            </a:r>
            <a:r>
              <a:rPr dirty="0" sz="1400">
                <a:latin typeface="Trebuchet MS"/>
                <a:cs typeface="Trebuchet MS"/>
              </a:rPr>
              <a:t>φυτών,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να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αυξήσει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τις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αποδόσεις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και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να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προάγει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τη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συνολική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υγεία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του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 spc="-10">
                <a:latin typeface="Trebuchet MS"/>
                <a:cs typeface="Trebuchet MS"/>
              </a:rPr>
              <a:t>εδάφους.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60"/>
              </a:lnSpc>
            </a:pPr>
            <a:r>
              <a:rPr dirty="0" spc="-10">
                <a:solidFill>
                  <a:srgbClr val="9AC43D"/>
                </a:solidFill>
              </a:rPr>
              <a:t>IPA-ADRION00239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Π2.3.1_Προγράμματα</a:t>
            </a:r>
            <a:r>
              <a:rPr dirty="0" spc="-55"/>
              <a:t> </a:t>
            </a:r>
            <a:r>
              <a:rPr dirty="0"/>
              <a:t>ανάπτυξης</a:t>
            </a:r>
            <a:r>
              <a:rPr dirty="0" spc="-55"/>
              <a:t> </a:t>
            </a:r>
            <a:r>
              <a:rPr dirty="0"/>
              <a:t>ικανοτήτων</a:t>
            </a:r>
            <a:r>
              <a:rPr dirty="0" spc="-55"/>
              <a:t> </a:t>
            </a:r>
            <a:r>
              <a:rPr dirty="0"/>
              <a:t>και</a:t>
            </a:r>
            <a:r>
              <a:rPr dirty="0" spc="-50"/>
              <a:t> </a:t>
            </a:r>
            <a:r>
              <a:rPr dirty="0" spc="-10"/>
              <a:t>κατάρτισης</a:t>
            </a:r>
          </a:p>
        </p:txBody>
      </p:sp>
      <p:sp>
        <p:nvSpPr>
          <p:cNvPr id="2" name="object 2"/>
          <p:cNvSpPr/>
          <p:nvPr/>
        </p:nvSpPr>
        <p:spPr>
          <a:xfrm>
            <a:off x="3131845" y="548680"/>
            <a:ext cx="5977255" cy="0"/>
          </a:xfrm>
          <a:custGeom>
            <a:avLst/>
            <a:gdLst/>
            <a:ahLst/>
            <a:cxnLst/>
            <a:rect l="l" t="t" r="r" b="b"/>
            <a:pathLst>
              <a:path w="5977255" h="0">
                <a:moveTo>
                  <a:pt x="0" y="0"/>
                </a:moveTo>
                <a:lnTo>
                  <a:pt x="5976658" y="0"/>
                </a:lnTo>
              </a:path>
            </a:pathLst>
          </a:custGeom>
          <a:ln w="28575">
            <a:solidFill>
              <a:srgbClr val="30859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62661" y="685773"/>
            <a:ext cx="8662035" cy="4826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298450" marR="5715" indent="-285750">
              <a:lnSpc>
                <a:spcPct val="150000"/>
              </a:lnSpc>
              <a:spcBef>
                <a:spcPts val="100"/>
              </a:spcBef>
              <a:buFont typeface="Segoe UI Symbol"/>
              <a:buChar char="➢"/>
              <a:tabLst>
                <a:tab pos="298450" algn="l"/>
                <a:tab pos="299720" algn="l"/>
              </a:tabLst>
            </a:pPr>
            <a:r>
              <a:rPr dirty="0" sz="1400">
                <a:latin typeface="Trebuchet MS"/>
                <a:cs typeface="Trebuchet MS"/>
              </a:rPr>
              <a:t>	Κάθε</a:t>
            </a:r>
            <a:r>
              <a:rPr dirty="0" sz="1400" spc="15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καλλιέργεια</a:t>
            </a:r>
            <a:r>
              <a:rPr dirty="0" sz="1400" spc="15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έχει</a:t>
            </a:r>
            <a:r>
              <a:rPr dirty="0" sz="1400" spc="15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συγκεκριμένη</a:t>
            </a:r>
            <a:r>
              <a:rPr dirty="0" sz="1400" spc="15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κατανάλωση</a:t>
            </a:r>
            <a:r>
              <a:rPr dirty="0" sz="1400" spc="15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θρεπτικών</a:t>
            </a:r>
            <a:r>
              <a:rPr dirty="0" sz="1400" spc="15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στοιχείων,</a:t>
            </a:r>
            <a:r>
              <a:rPr dirty="0" sz="1400" spc="15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η</a:t>
            </a:r>
            <a:r>
              <a:rPr dirty="0" sz="1400" spc="15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οποία</a:t>
            </a:r>
            <a:r>
              <a:rPr dirty="0" sz="1400" spc="15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επηρεάζεται</a:t>
            </a:r>
            <a:r>
              <a:rPr dirty="0" sz="1400" spc="15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από</a:t>
            </a:r>
            <a:r>
              <a:rPr dirty="0" sz="1400" spc="155">
                <a:latin typeface="Trebuchet MS"/>
                <a:cs typeface="Trebuchet MS"/>
              </a:rPr>
              <a:t> </a:t>
            </a:r>
            <a:r>
              <a:rPr dirty="0" sz="1400" spc="-25">
                <a:latin typeface="Trebuchet MS"/>
                <a:cs typeface="Trebuchet MS"/>
              </a:rPr>
              <a:t>την </a:t>
            </a:r>
            <a:r>
              <a:rPr dirty="0" sz="1400">
                <a:latin typeface="Trebuchet MS"/>
                <a:cs typeface="Trebuchet MS"/>
              </a:rPr>
              <a:t>επιτευχθείσα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ή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την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εκτιμώμενη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 spc="-10">
                <a:latin typeface="Trebuchet MS"/>
                <a:cs typeface="Trebuchet MS"/>
              </a:rPr>
              <a:t>απόδοση.</a:t>
            </a:r>
            <a:endParaRPr sz="1400">
              <a:latin typeface="Trebuchet MS"/>
              <a:cs typeface="Trebuchet MS"/>
            </a:endParaRPr>
          </a:p>
          <a:p>
            <a:pPr algn="just" marL="298450" marR="5080" indent="-285750">
              <a:lnSpc>
                <a:spcPct val="150000"/>
              </a:lnSpc>
              <a:buFont typeface="Segoe UI Symbol"/>
              <a:buChar char="➢"/>
              <a:tabLst>
                <a:tab pos="298450" algn="l"/>
                <a:tab pos="299720" algn="l"/>
              </a:tabLst>
            </a:pPr>
            <a:r>
              <a:rPr dirty="0" sz="1400">
                <a:latin typeface="Trebuchet MS"/>
                <a:cs typeface="Trebuchet MS"/>
              </a:rPr>
              <a:t>	Εκτός</a:t>
            </a:r>
            <a:r>
              <a:rPr dirty="0" sz="1400" spc="29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από</a:t>
            </a:r>
            <a:r>
              <a:rPr dirty="0" sz="1400" spc="29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την</a:t>
            </a:r>
            <a:r>
              <a:rPr dirty="0" sz="1400" spc="29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ειδική</a:t>
            </a:r>
            <a:r>
              <a:rPr dirty="0" sz="1400" spc="29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κατανάλωση,</a:t>
            </a:r>
            <a:r>
              <a:rPr dirty="0" sz="1400" spc="29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άλλοι</a:t>
            </a:r>
            <a:r>
              <a:rPr dirty="0" sz="1400" spc="29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παράγοντες</a:t>
            </a:r>
            <a:r>
              <a:rPr dirty="0" sz="1400" spc="29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που</a:t>
            </a:r>
            <a:r>
              <a:rPr dirty="0" sz="1400" spc="29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πρέπει</a:t>
            </a:r>
            <a:r>
              <a:rPr dirty="0" sz="1400" spc="29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να</a:t>
            </a:r>
            <a:r>
              <a:rPr dirty="0" sz="1400" spc="29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λαμβάνονται</a:t>
            </a:r>
            <a:r>
              <a:rPr dirty="0" sz="1400" spc="29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υπόψη</a:t>
            </a:r>
            <a:r>
              <a:rPr dirty="0" sz="1400" spc="29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κατά</a:t>
            </a:r>
            <a:r>
              <a:rPr dirty="0" sz="1400" spc="295">
                <a:latin typeface="Trebuchet MS"/>
                <a:cs typeface="Trebuchet MS"/>
              </a:rPr>
              <a:t> </a:t>
            </a:r>
            <a:r>
              <a:rPr dirty="0" sz="1400" spc="-25">
                <a:latin typeface="Trebuchet MS"/>
                <a:cs typeface="Trebuchet MS"/>
              </a:rPr>
              <a:t>τον </a:t>
            </a:r>
            <a:r>
              <a:rPr dirty="0" sz="1400">
                <a:latin typeface="Trebuchet MS"/>
                <a:cs typeface="Trebuchet MS"/>
              </a:rPr>
              <a:t>υπολογισμό</a:t>
            </a:r>
            <a:r>
              <a:rPr dirty="0" sz="1400" spc="7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των</a:t>
            </a:r>
            <a:r>
              <a:rPr dirty="0" sz="1400" spc="7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απαιτούμενων</a:t>
            </a:r>
            <a:r>
              <a:rPr dirty="0" sz="1400" spc="7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ποσοτήτων</a:t>
            </a:r>
            <a:r>
              <a:rPr dirty="0" sz="1400" spc="7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λιπασμάτων</a:t>
            </a:r>
            <a:r>
              <a:rPr dirty="0" sz="1400" spc="7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είναι</a:t>
            </a:r>
            <a:r>
              <a:rPr dirty="0" sz="1400" spc="7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η</a:t>
            </a:r>
            <a:r>
              <a:rPr dirty="0" sz="1400" spc="7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κατάσταση</a:t>
            </a:r>
            <a:r>
              <a:rPr dirty="0" sz="1400" spc="7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εφοδιασμού</a:t>
            </a:r>
            <a:r>
              <a:rPr dirty="0" sz="1400" spc="7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του</a:t>
            </a:r>
            <a:r>
              <a:rPr dirty="0" sz="1400" spc="7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εδάφους</a:t>
            </a:r>
            <a:r>
              <a:rPr dirty="0" sz="1400" spc="70">
                <a:latin typeface="Trebuchet MS"/>
                <a:cs typeface="Trebuchet MS"/>
              </a:rPr>
              <a:t> </a:t>
            </a:r>
            <a:r>
              <a:rPr dirty="0" sz="1400" spc="-25">
                <a:latin typeface="Trebuchet MS"/>
                <a:cs typeface="Trebuchet MS"/>
              </a:rPr>
              <a:t>σε </a:t>
            </a:r>
            <a:r>
              <a:rPr dirty="0" sz="1400">
                <a:latin typeface="Trebuchet MS"/>
                <a:cs typeface="Trebuchet MS"/>
              </a:rPr>
              <a:t>θρεπτικά</a:t>
            </a:r>
            <a:r>
              <a:rPr dirty="0" sz="1400" spc="34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στοιχεία,</a:t>
            </a:r>
            <a:r>
              <a:rPr dirty="0" sz="1400" spc="34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οι</a:t>
            </a:r>
            <a:r>
              <a:rPr dirty="0" sz="1400" spc="34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απώλειες</a:t>
            </a:r>
            <a:r>
              <a:rPr dirty="0" sz="1400" spc="34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θρεπτικών</a:t>
            </a:r>
            <a:r>
              <a:rPr dirty="0" sz="1400" spc="34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λόγω</a:t>
            </a:r>
            <a:r>
              <a:rPr dirty="0" sz="1400" spc="34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δέσμευσης</a:t>
            </a:r>
            <a:r>
              <a:rPr dirty="0" sz="1400" spc="34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ή</a:t>
            </a:r>
            <a:r>
              <a:rPr dirty="0" sz="1400" spc="34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έκπλυσης,</a:t>
            </a:r>
            <a:r>
              <a:rPr dirty="0" sz="1400" spc="34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ο</a:t>
            </a:r>
            <a:r>
              <a:rPr dirty="0" sz="1400" spc="34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τύπος</a:t>
            </a:r>
            <a:r>
              <a:rPr dirty="0" sz="1400" spc="34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του</a:t>
            </a:r>
            <a:r>
              <a:rPr dirty="0" sz="1400" spc="34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εδάφους,</a:t>
            </a:r>
            <a:r>
              <a:rPr dirty="0" sz="1400" spc="340">
                <a:latin typeface="Trebuchet MS"/>
                <a:cs typeface="Trebuchet MS"/>
              </a:rPr>
              <a:t> </a:t>
            </a:r>
            <a:r>
              <a:rPr dirty="0" sz="1400" spc="-25">
                <a:latin typeface="Trebuchet MS"/>
                <a:cs typeface="Trebuchet MS"/>
              </a:rPr>
              <a:t>οι </a:t>
            </a:r>
            <a:r>
              <a:rPr dirty="0" sz="1400">
                <a:latin typeface="Trebuchet MS"/>
                <a:cs typeface="Trebuchet MS"/>
              </a:rPr>
              <a:t>βροχοπτώσεις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και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η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 spc="-10">
                <a:latin typeface="Trebuchet MS"/>
                <a:cs typeface="Trebuchet MS"/>
              </a:rPr>
              <a:t>άρδευση.</a:t>
            </a:r>
            <a:endParaRPr sz="1400">
              <a:latin typeface="Trebuchet MS"/>
              <a:cs typeface="Trebuchet MS"/>
            </a:endParaRPr>
          </a:p>
          <a:p>
            <a:pPr algn="just" marL="298450" marR="5080" indent="-285750">
              <a:lnSpc>
                <a:spcPct val="150000"/>
              </a:lnSpc>
              <a:buFont typeface="Segoe UI Symbol"/>
              <a:buChar char="➢"/>
              <a:tabLst>
                <a:tab pos="298450" algn="l"/>
                <a:tab pos="299720" algn="l"/>
              </a:tabLst>
            </a:pPr>
            <a:r>
              <a:rPr dirty="0" sz="1400">
                <a:latin typeface="Trebuchet MS"/>
                <a:cs typeface="Trebuchet MS"/>
              </a:rPr>
              <a:t>	Τα</a:t>
            </a:r>
            <a:r>
              <a:rPr dirty="0" sz="1400" spc="9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σχέδια</a:t>
            </a:r>
            <a:r>
              <a:rPr dirty="0" sz="1400" spc="10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λίπανσης</a:t>
            </a:r>
            <a:r>
              <a:rPr dirty="0" sz="1400" spc="10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και</a:t>
            </a:r>
            <a:r>
              <a:rPr dirty="0" sz="1400" spc="10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οι</a:t>
            </a:r>
            <a:r>
              <a:rPr dirty="0" sz="1400" spc="10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ποσότητες</a:t>
            </a:r>
            <a:r>
              <a:rPr dirty="0" sz="1400" spc="9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θρεπτικών</a:t>
            </a:r>
            <a:r>
              <a:rPr dirty="0" sz="1400" spc="10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στοιχείων</a:t>
            </a:r>
            <a:r>
              <a:rPr dirty="0" sz="1400" spc="10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που</a:t>
            </a:r>
            <a:r>
              <a:rPr dirty="0" sz="1400" spc="10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καθορίζονται</a:t>
            </a:r>
            <a:r>
              <a:rPr dirty="0" sz="1400" spc="9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με</a:t>
            </a:r>
            <a:r>
              <a:rPr dirty="0" sz="1400" spc="10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βάση</a:t>
            </a:r>
            <a:r>
              <a:rPr dirty="0" sz="1400" spc="10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τις</a:t>
            </a:r>
            <a:r>
              <a:rPr dirty="0" sz="1400" spc="10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ιδιότητες</a:t>
            </a:r>
            <a:r>
              <a:rPr dirty="0" sz="1400" spc="100">
                <a:latin typeface="Trebuchet MS"/>
                <a:cs typeface="Trebuchet MS"/>
              </a:rPr>
              <a:t> </a:t>
            </a:r>
            <a:r>
              <a:rPr dirty="0" sz="1400" spc="-25">
                <a:latin typeface="Trebuchet MS"/>
                <a:cs typeface="Trebuchet MS"/>
              </a:rPr>
              <a:t>του </a:t>
            </a:r>
            <a:r>
              <a:rPr dirty="0" sz="1400">
                <a:latin typeface="Trebuchet MS"/>
                <a:cs typeface="Trebuchet MS"/>
              </a:rPr>
              <a:t>εδάφους</a:t>
            </a:r>
            <a:r>
              <a:rPr dirty="0" sz="1400" spc="110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και</a:t>
            </a:r>
            <a:r>
              <a:rPr dirty="0" sz="1400" spc="114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τις</a:t>
            </a:r>
            <a:r>
              <a:rPr dirty="0" sz="1400" spc="114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απαιτήσεις</a:t>
            </a:r>
            <a:r>
              <a:rPr dirty="0" sz="1400" spc="114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των</a:t>
            </a:r>
            <a:r>
              <a:rPr dirty="0" sz="1400" spc="110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φυτών</a:t>
            </a:r>
            <a:r>
              <a:rPr dirty="0" sz="1400" spc="114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επιτυγχάνουν</a:t>
            </a:r>
            <a:r>
              <a:rPr dirty="0" sz="1400" spc="114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τα</a:t>
            </a:r>
            <a:r>
              <a:rPr dirty="0" sz="1400" spc="114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επιθυμητά</a:t>
            </a:r>
            <a:r>
              <a:rPr dirty="0" sz="1400" spc="110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αποτελέσματα,</a:t>
            </a:r>
            <a:r>
              <a:rPr dirty="0" sz="1400" spc="114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εφόσον</a:t>
            </a:r>
            <a:r>
              <a:rPr dirty="0" sz="1400" spc="114">
                <a:latin typeface="Trebuchet MS"/>
                <a:cs typeface="Trebuchet MS"/>
              </a:rPr>
              <a:t>  </a:t>
            </a:r>
            <a:r>
              <a:rPr dirty="0" sz="1400" spc="-25">
                <a:latin typeface="Trebuchet MS"/>
                <a:cs typeface="Trebuchet MS"/>
              </a:rPr>
              <a:t>οι </a:t>
            </a:r>
            <a:r>
              <a:rPr dirty="0" sz="1400">
                <a:latin typeface="Trebuchet MS"/>
                <a:cs typeface="Trebuchet MS"/>
              </a:rPr>
              <a:t>παράγοντες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που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επηρεάζουν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τη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χρήση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των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λιπασμάτων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δρουν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θετικά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μέσα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στο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 spc="-10">
                <a:latin typeface="Trebuchet MS"/>
                <a:cs typeface="Trebuchet MS"/>
              </a:rPr>
              <a:t>οικοσύστημα.</a:t>
            </a:r>
            <a:endParaRPr sz="1400">
              <a:latin typeface="Trebuchet MS"/>
              <a:cs typeface="Trebuchet MS"/>
            </a:endParaRPr>
          </a:p>
          <a:p>
            <a:pPr algn="just" marL="298450" marR="5715" indent="-285750">
              <a:lnSpc>
                <a:spcPct val="150000"/>
              </a:lnSpc>
              <a:buFont typeface="Segoe UI Symbol"/>
              <a:buChar char="➢"/>
              <a:tabLst>
                <a:tab pos="298450" algn="l"/>
                <a:tab pos="299720" algn="l"/>
              </a:tabLst>
            </a:pPr>
            <a:r>
              <a:rPr dirty="0" sz="1400">
                <a:latin typeface="Trebuchet MS"/>
                <a:cs typeface="Trebuchet MS"/>
              </a:rPr>
              <a:t>	Το</a:t>
            </a:r>
            <a:r>
              <a:rPr dirty="0" sz="1400" spc="40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ευρύ</a:t>
            </a:r>
            <a:r>
              <a:rPr dirty="0" sz="1400" spc="45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φάσμα</a:t>
            </a:r>
            <a:r>
              <a:rPr dirty="0" sz="1400" spc="40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των</a:t>
            </a:r>
            <a:r>
              <a:rPr dirty="0" sz="1400" spc="45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ανόργανων</a:t>
            </a:r>
            <a:r>
              <a:rPr dirty="0" sz="1400" spc="40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και</a:t>
            </a:r>
            <a:r>
              <a:rPr dirty="0" sz="1400" spc="45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οργανικών</a:t>
            </a:r>
            <a:r>
              <a:rPr dirty="0" sz="1400" spc="45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λιπασμάτων</a:t>
            </a:r>
            <a:r>
              <a:rPr dirty="0" sz="1400" spc="40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προσφέρει</a:t>
            </a:r>
            <a:r>
              <a:rPr dirty="0" sz="1400" spc="45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περισσότερο</a:t>
            </a:r>
            <a:r>
              <a:rPr dirty="0" sz="1400" spc="40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ή</a:t>
            </a:r>
            <a:r>
              <a:rPr dirty="0" sz="1400" spc="45">
                <a:latin typeface="Trebuchet MS"/>
                <a:cs typeface="Trebuchet MS"/>
              </a:rPr>
              <a:t>  </a:t>
            </a:r>
            <a:r>
              <a:rPr dirty="0" sz="1400" spc="-10">
                <a:latin typeface="Trebuchet MS"/>
                <a:cs typeface="Trebuchet MS"/>
              </a:rPr>
              <a:t>λιγότερο </a:t>
            </a:r>
            <a:r>
              <a:rPr dirty="0" sz="1400">
                <a:latin typeface="Trebuchet MS"/>
                <a:cs typeface="Trebuchet MS"/>
              </a:rPr>
              <a:t>αποτελεσματικές</a:t>
            </a:r>
            <a:r>
              <a:rPr dirty="0" sz="1400" spc="23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επιλογές</a:t>
            </a:r>
            <a:r>
              <a:rPr dirty="0" sz="1400" spc="24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λίπανσης,</a:t>
            </a:r>
            <a:r>
              <a:rPr dirty="0" sz="1400" spc="23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γι’</a:t>
            </a:r>
            <a:r>
              <a:rPr dirty="0" sz="1400" spc="24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αυτό</a:t>
            </a:r>
            <a:r>
              <a:rPr dirty="0" sz="1400" spc="23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οι</a:t>
            </a:r>
            <a:r>
              <a:rPr dirty="0" sz="1400" spc="24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λύσεις</a:t>
            </a:r>
            <a:r>
              <a:rPr dirty="0" sz="1400" spc="23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πρέπει</a:t>
            </a:r>
            <a:r>
              <a:rPr dirty="0" sz="1400" spc="24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να</a:t>
            </a:r>
            <a:r>
              <a:rPr dirty="0" sz="1400" spc="23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προσαρμόζονται</a:t>
            </a:r>
            <a:r>
              <a:rPr dirty="0" sz="1400" spc="24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στις</a:t>
            </a:r>
            <a:r>
              <a:rPr dirty="0" sz="1400" spc="23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ανάγκες</a:t>
            </a:r>
            <a:r>
              <a:rPr dirty="0" sz="1400" spc="240">
                <a:latin typeface="Trebuchet MS"/>
                <a:cs typeface="Trebuchet MS"/>
              </a:rPr>
              <a:t> </a:t>
            </a:r>
            <a:r>
              <a:rPr dirty="0" sz="1400" spc="-25">
                <a:latin typeface="Trebuchet MS"/>
                <a:cs typeface="Trebuchet MS"/>
              </a:rPr>
              <a:t>του </a:t>
            </a:r>
            <a:r>
              <a:rPr dirty="0" sz="1400">
                <a:latin typeface="Trebuchet MS"/>
                <a:cs typeface="Trebuchet MS"/>
              </a:rPr>
              <a:t>εδάφους</a:t>
            </a:r>
            <a:r>
              <a:rPr dirty="0" sz="1400" spc="-1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και</a:t>
            </a:r>
            <a:r>
              <a:rPr dirty="0" sz="1400" spc="-1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των</a:t>
            </a:r>
            <a:r>
              <a:rPr dirty="0" sz="1400" spc="-10">
                <a:latin typeface="Trebuchet MS"/>
                <a:cs typeface="Trebuchet MS"/>
              </a:rPr>
              <a:t> φυτών.</a:t>
            </a:r>
            <a:endParaRPr sz="1400">
              <a:latin typeface="Trebuchet MS"/>
              <a:cs typeface="Trebuchet MS"/>
            </a:endParaRPr>
          </a:p>
          <a:p>
            <a:pPr algn="just" marL="298450" marR="5080" indent="-285750">
              <a:lnSpc>
                <a:spcPct val="150000"/>
              </a:lnSpc>
              <a:buFont typeface="Segoe UI Symbol"/>
              <a:buChar char="➢"/>
              <a:tabLst>
                <a:tab pos="298450" algn="l"/>
                <a:tab pos="299720" algn="l"/>
              </a:tabLst>
            </a:pPr>
            <a:r>
              <a:rPr dirty="0" sz="1400">
                <a:latin typeface="Trebuchet MS"/>
                <a:cs typeface="Trebuchet MS"/>
              </a:rPr>
              <a:t>	Η</a:t>
            </a:r>
            <a:r>
              <a:rPr dirty="0" sz="1400" spc="36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διαχείριση</a:t>
            </a:r>
            <a:r>
              <a:rPr dirty="0" sz="1400" spc="36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των</a:t>
            </a:r>
            <a:r>
              <a:rPr dirty="0" sz="1400" spc="36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θρεπτικών</a:t>
            </a:r>
            <a:r>
              <a:rPr dirty="0" sz="1400" spc="36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στοιχείων</a:t>
            </a:r>
            <a:r>
              <a:rPr dirty="0" sz="1400" spc="36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πρέπει</a:t>
            </a:r>
            <a:r>
              <a:rPr dirty="0" sz="1400" spc="36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να</a:t>
            </a:r>
            <a:r>
              <a:rPr dirty="0" sz="1400" spc="36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διασφαλίζει,</a:t>
            </a:r>
            <a:r>
              <a:rPr dirty="0" sz="1400" spc="36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μέσω</a:t>
            </a:r>
            <a:r>
              <a:rPr dirty="0" sz="1400" spc="36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των</a:t>
            </a:r>
            <a:r>
              <a:rPr dirty="0" sz="1400" spc="36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τύπων</a:t>
            </a:r>
            <a:r>
              <a:rPr dirty="0" sz="1400" spc="36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λιπασμάτων,</a:t>
            </a:r>
            <a:r>
              <a:rPr dirty="0" sz="1400" spc="365">
                <a:latin typeface="Trebuchet MS"/>
                <a:cs typeface="Trebuchet MS"/>
              </a:rPr>
              <a:t> </a:t>
            </a:r>
            <a:r>
              <a:rPr dirty="0" sz="1400" spc="-25">
                <a:latin typeface="Trebuchet MS"/>
                <a:cs typeface="Trebuchet MS"/>
              </a:rPr>
              <a:t>των </a:t>
            </a:r>
            <a:r>
              <a:rPr dirty="0" sz="1400">
                <a:latin typeface="Trebuchet MS"/>
                <a:cs typeface="Trebuchet MS"/>
              </a:rPr>
              <a:t>δόσεων</a:t>
            </a:r>
            <a:r>
              <a:rPr dirty="0" sz="1400" spc="4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και</a:t>
            </a:r>
            <a:r>
              <a:rPr dirty="0" sz="1400" spc="4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των</a:t>
            </a:r>
            <a:r>
              <a:rPr dirty="0" sz="1400" spc="4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μεθόδων</a:t>
            </a:r>
            <a:r>
              <a:rPr dirty="0" sz="1400" spc="4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εφαρμογής,</a:t>
            </a:r>
            <a:r>
              <a:rPr dirty="0" sz="1400" spc="4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την</a:t>
            </a:r>
            <a:r>
              <a:rPr dirty="0" sz="1400" spc="4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αύξηση</a:t>
            </a:r>
            <a:r>
              <a:rPr dirty="0" sz="1400" spc="4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της</a:t>
            </a:r>
            <a:r>
              <a:rPr dirty="0" sz="1400" spc="4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γονιμότητας</a:t>
            </a:r>
            <a:r>
              <a:rPr dirty="0" sz="1400" spc="4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του</a:t>
            </a:r>
            <a:r>
              <a:rPr dirty="0" sz="1400" spc="4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εδάφους,</a:t>
            </a:r>
            <a:r>
              <a:rPr dirty="0" sz="1400" spc="4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τις</a:t>
            </a:r>
            <a:r>
              <a:rPr dirty="0" sz="1400" spc="4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υψηλές</a:t>
            </a:r>
            <a:r>
              <a:rPr dirty="0" sz="1400" spc="415">
                <a:latin typeface="Trebuchet MS"/>
                <a:cs typeface="Trebuchet MS"/>
              </a:rPr>
              <a:t> </a:t>
            </a:r>
            <a:r>
              <a:rPr dirty="0" sz="1400" spc="-25">
                <a:latin typeface="Trebuchet MS"/>
                <a:cs typeface="Trebuchet MS"/>
              </a:rPr>
              <a:t>και </a:t>
            </a:r>
            <a:r>
              <a:rPr dirty="0" sz="1400">
                <a:latin typeface="Trebuchet MS"/>
                <a:cs typeface="Trebuchet MS"/>
              </a:rPr>
              <a:t>ποιοτικές</a:t>
            </a:r>
            <a:r>
              <a:rPr dirty="0" sz="1400" spc="-1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αποδόσεις,</a:t>
            </a:r>
            <a:r>
              <a:rPr dirty="0" sz="1400" spc="-1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καθώς</a:t>
            </a:r>
            <a:r>
              <a:rPr dirty="0" sz="1400" spc="-1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και</a:t>
            </a:r>
            <a:r>
              <a:rPr dirty="0" sz="1400" spc="-1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την</a:t>
            </a:r>
            <a:r>
              <a:rPr dirty="0" sz="1400" spc="-1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προστασία</a:t>
            </a:r>
            <a:r>
              <a:rPr dirty="0" sz="1400" spc="-1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του</a:t>
            </a:r>
            <a:r>
              <a:rPr dirty="0" sz="1400" spc="-10">
                <a:latin typeface="Trebuchet MS"/>
                <a:cs typeface="Trebuchet MS"/>
              </a:rPr>
              <a:t> περιβάλλοντος.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60"/>
              </a:lnSpc>
            </a:pPr>
            <a:r>
              <a:rPr dirty="0" spc="-10">
                <a:solidFill>
                  <a:srgbClr val="9AC43D"/>
                </a:solidFill>
              </a:rPr>
              <a:t>IPA-ADRION00239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Π2.3.1_Προγράμματα</a:t>
            </a:r>
            <a:r>
              <a:rPr dirty="0" spc="-55"/>
              <a:t> </a:t>
            </a:r>
            <a:r>
              <a:rPr dirty="0"/>
              <a:t>ανάπτυξης</a:t>
            </a:r>
            <a:r>
              <a:rPr dirty="0" spc="-55"/>
              <a:t> </a:t>
            </a:r>
            <a:r>
              <a:rPr dirty="0"/>
              <a:t>ικανοτήτων</a:t>
            </a:r>
            <a:r>
              <a:rPr dirty="0" spc="-55"/>
              <a:t> </a:t>
            </a:r>
            <a:r>
              <a:rPr dirty="0"/>
              <a:t>και</a:t>
            </a:r>
            <a:r>
              <a:rPr dirty="0" spc="-50"/>
              <a:t> </a:t>
            </a:r>
            <a:r>
              <a:rPr dirty="0" spc="-10"/>
              <a:t>κατάρτισης</a:t>
            </a:r>
          </a:p>
        </p:txBody>
      </p:sp>
      <p:sp>
        <p:nvSpPr>
          <p:cNvPr id="2" name="object 2"/>
          <p:cNvSpPr/>
          <p:nvPr/>
        </p:nvSpPr>
        <p:spPr>
          <a:xfrm>
            <a:off x="3131845" y="548680"/>
            <a:ext cx="5977255" cy="0"/>
          </a:xfrm>
          <a:custGeom>
            <a:avLst/>
            <a:gdLst/>
            <a:ahLst/>
            <a:cxnLst/>
            <a:rect l="l" t="t" r="r" b="b"/>
            <a:pathLst>
              <a:path w="5977255" h="0">
                <a:moveTo>
                  <a:pt x="0" y="0"/>
                </a:moveTo>
                <a:lnTo>
                  <a:pt x="5976658" y="0"/>
                </a:lnTo>
              </a:path>
            </a:pathLst>
          </a:custGeom>
          <a:ln w="28575">
            <a:solidFill>
              <a:srgbClr val="30859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98066" y="885808"/>
            <a:ext cx="8554720" cy="22199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298450" marR="5080" indent="-285750">
              <a:lnSpc>
                <a:spcPct val="150000"/>
              </a:lnSpc>
              <a:spcBef>
                <a:spcPts val="100"/>
              </a:spcBef>
              <a:buFont typeface="Segoe UI Symbol"/>
              <a:buChar char="➢"/>
              <a:tabLst>
                <a:tab pos="298450" algn="l"/>
              </a:tabLst>
            </a:pPr>
            <a:r>
              <a:rPr dirty="0" sz="1600">
                <a:latin typeface="Trebuchet MS"/>
                <a:cs typeface="Trebuchet MS"/>
              </a:rPr>
              <a:t>Με</a:t>
            </a:r>
            <a:r>
              <a:rPr dirty="0" sz="1600" spc="8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βάση</a:t>
            </a:r>
            <a:r>
              <a:rPr dirty="0" sz="1600" spc="8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τις</a:t>
            </a:r>
            <a:r>
              <a:rPr dirty="0" sz="1600" spc="8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πραγματοποιηθείσες</a:t>
            </a:r>
            <a:r>
              <a:rPr dirty="0" sz="1600" spc="95">
                <a:latin typeface="Trebuchet MS"/>
                <a:cs typeface="Trebuchet MS"/>
              </a:rPr>
              <a:t> </a:t>
            </a:r>
            <a:r>
              <a:rPr dirty="0" sz="1600" b="1">
                <a:latin typeface="Trebuchet MS"/>
                <a:cs typeface="Trebuchet MS"/>
              </a:rPr>
              <a:t>εδαφικές</a:t>
            </a:r>
            <a:r>
              <a:rPr dirty="0" sz="1600" spc="85" b="1">
                <a:latin typeface="Trebuchet MS"/>
                <a:cs typeface="Trebuchet MS"/>
              </a:rPr>
              <a:t> </a:t>
            </a:r>
            <a:r>
              <a:rPr dirty="0" sz="1600" b="1">
                <a:latin typeface="Trebuchet MS"/>
                <a:cs typeface="Trebuchet MS"/>
              </a:rPr>
              <a:t>αναλύσεις</a:t>
            </a:r>
            <a:r>
              <a:rPr dirty="0" sz="1600" spc="100" b="1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και</a:t>
            </a:r>
            <a:r>
              <a:rPr dirty="0" sz="1600" spc="8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τις</a:t>
            </a:r>
            <a:r>
              <a:rPr dirty="0" sz="1600" spc="90">
                <a:latin typeface="Trebuchet MS"/>
                <a:cs typeface="Trebuchet MS"/>
              </a:rPr>
              <a:t> </a:t>
            </a:r>
            <a:r>
              <a:rPr dirty="0" sz="1600" b="1">
                <a:latin typeface="Trebuchet MS"/>
                <a:cs typeface="Trebuchet MS"/>
              </a:rPr>
              <a:t>απαιτήσεις</a:t>
            </a:r>
            <a:r>
              <a:rPr dirty="0" sz="1600" spc="85" b="1">
                <a:latin typeface="Trebuchet MS"/>
                <a:cs typeface="Trebuchet MS"/>
              </a:rPr>
              <a:t> </a:t>
            </a:r>
            <a:r>
              <a:rPr dirty="0" sz="1600" b="1">
                <a:latin typeface="Trebuchet MS"/>
                <a:cs typeface="Trebuchet MS"/>
              </a:rPr>
              <a:t>των</a:t>
            </a:r>
            <a:r>
              <a:rPr dirty="0" sz="1600" spc="85" b="1">
                <a:latin typeface="Trebuchet MS"/>
                <a:cs typeface="Trebuchet MS"/>
              </a:rPr>
              <a:t> </a:t>
            </a:r>
            <a:r>
              <a:rPr dirty="0" sz="1600" b="1">
                <a:latin typeface="Trebuchet MS"/>
                <a:cs typeface="Trebuchet MS"/>
              </a:rPr>
              <a:t>φυτών</a:t>
            </a:r>
            <a:r>
              <a:rPr dirty="0" sz="1600" spc="85" b="1">
                <a:latin typeface="Trebuchet MS"/>
                <a:cs typeface="Trebuchet MS"/>
              </a:rPr>
              <a:t> </a:t>
            </a:r>
            <a:r>
              <a:rPr dirty="0" sz="1600" spc="-25" b="1">
                <a:latin typeface="Trebuchet MS"/>
                <a:cs typeface="Trebuchet MS"/>
              </a:rPr>
              <a:t>σε </a:t>
            </a:r>
            <a:r>
              <a:rPr dirty="0" sz="1600" b="1">
                <a:latin typeface="Trebuchet MS"/>
                <a:cs typeface="Trebuchet MS"/>
              </a:rPr>
              <a:t>θρεπτικά</a:t>
            </a:r>
            <a:r>
              <a:rPr dirty="0" sz="1600" spc="20" b="1">
                <a:latin typeface="Trebuchet MS"/>
                <a:cs typeface="Trebuchet MS"/>
              </a:rPr>
              <a:t> </a:t>
            </a:r>
            <a:r>
              <a:rPr dirty="0" sz="1600" b="1">
                <a:latin typeface="Trebuchet MS"/>
                <a:cs typeface="Trebuchet MS"/>
              </a:rPr>
              <a:t>στοιχεία,</a:t>
            </a:r>
            <a:r>
              <a:rPr dirty="0" sz="1600" spc="30" b="1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καταρτίζεται</a:t>
            </a:r>
            <a:r>
              <a:rPr dirty="0" sz="1600" spc="2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ένα</a:t>
            </a:r>
            <a:r>
              <a:rPr dirty="0" sz="1600" spc="2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σχέδιο</a:t>
            </a:r>
            <a:r>
              <a:rPr dirty="0" sz="1600" spc="2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λίπανσης,</a:t>
            </a:r>
            <a:r>
              <a:rPr dirty="0" sz="1600" spc="2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το</a:t>
            </a:r>
            <a:r>
              <a:rPr dirty="0" sz="1600" spc="2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οποίο</a:t>
            </a:r>
            <a:r>
              <a:rPr dirty="0" sz="1600" spc="2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ο</a:t>
            </a:r>
            <a:r>
              <a:rPr dirty="0" sz="1600" spc="2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γεωργός</a:t>
            </a:r>
            <a:r>
              <a:rPr dirty="0" sz="1600" spc="2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θα</a:t>
            </a:r>
            <a:r>
              <a:rPr dirty="0" sz="1600" spc="25">
                <a:latin typeface="Trebuchet MS"/>
                <a:cs typeface="Trebuchet MS"/>
              </a:rPr>
              <a:t> </a:t>
            </a:r>
            <a:r>
              <a:rPr dirty="0" sz="1600" spc="-10">
                <a:latin typeface="Trebuchet MS"/>
                <a:cs typeface="Trebuchet MS"/>
              </a:rPr>
              <a:t>εφαρμόσει </a:t>
            </a:r>
            <a:r>
              <a:rPr dirty="0" sz="1600">
                <a:latin typeface="Trebuchet MS"/>
                <a:cs typeface="Trebuchet MS"/>
              </a:rPr>
              <a:t>σωστά</a:t>
            </a:r>
            <a:r>
              <a:rPr dirty="0" sz="1600" spc="-3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κατά</a:t>
            </a:r>
            <a:r>
              <a:rPr dirty="0" sz="1600" spc="-3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τα</a:t>
            </a:r>
            <a:r>
              <a:rPr dirty="0" sz="1600" spc="-3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επόμενα</a:t>
            </a:r>
            <a:r>
              <a:rPr dirty="0" sz="1600" spc="-3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4</a:t>
            </a:r>
            <a:r>
              <a:rPr dirty="0" sz="1600" spc="-35">
                <a:latin typeface="Trebuchet MS"/>
                <a:cs typeface="Trebuchet MS"/>
              </a:rPr>
              <a:t> </a:t>
            </a:r>
            <a:r>
              <a:rPr dirty="0" sz="1600" spc="-20">
                <a:latin typeface="Trebuchet MS"/>
                <a:cs typeface="Trebuchet MS"/>
              </a:rPr>
              <a:t>έτη.</a:t>
            </a:r>
            <a:endParaRPr sz="1600">
              <a:latin typeface="Trebuchet MS"/>
              <a:cs typeface="Trebuchet MS"/>
            </a:endParaRPr>
          </a:p>
          <a:p>
            <a:pPr algn="just" marL="298450" marR="5715" indent="-285750">
              <a:lnSpc>
                <a:spcPct val="150000"/>
              </a:lnSpc>
              <a:buFont typeface="Segoe UI Symbol"/>
              <a:buChar char="➢"/>
              <a:tabLst>
                <a:tab pos="298450" algn="l"/>
              </a:tabLst>
            </a:pPr>
            <a:r>
              <a:rPr dirty="0" sz="1600">
                <a:latin typeface="Trebuchet MS"/>
                <a:cs typeface="Trebuchet MS"/>
              </a:rPr>
              <a:t>Μέσω</a:t>
            </a:r>
            <a:r>
              <a:rPr dirty="0" sz="1600" spc="195">
                <a:latin typeface="Trebuchet MS"/>
                <a:cs typeface="Trebuchet MS"/>
              </a:rPr>
              <a:t>  </a:t>
            </a:r>
            <a:r>
              <a:rPr dirty="0" sz="1600">
                <a:latin typeface="Trebuchet MS"/>
                <a:cs typeface="Trebuchet MS"/>
              </a:rPr>
              <a:t>της</a:t>
            </a:r>
            <a:r>
              <a:rPr dirty="0" sz="1600" spc="200">
                <a:latin typeface="Trebuchet MS"/>
                <a:cs typeface="Trebuchet MS"/>
              </a:rPr>
              <a:t>  </a:t>
            </a:r>
            <a:r>
              <a:rPr dirty="0" sz="1600">
                <a:latin typeface="Trebuchet MS"/>
                <a:cs typeface="Trebuchet MS"/>
              </a:rPr>
              <a:t>κατάρτισης</a:t>
            </a:r>
            <a:r>
              <a:rPr dirty="0" sz="1600" spc="200">
                <a:latin typeface="Trebuchet MS"/>
                <a:cs typeface="Trebuchet MS"/>
              </a:rPr>
              <a:t>  </a:t>
            </a:r>
            <a:r>
              <a:rPr dirty="0" sz="1600">
                <a:latin typeface="Trebuchet MS"/>
                <a:cs typeface="Trebuchet MS"/>
              </a:rPr>
              <a:t>της</a:t>
            </a:r>
            <a:r>
              <a:rPr dirty="0" sz="1600" spc="200">
                <a:latin typeface="Trebuchet MS"/>
                <a:cs typeface="Trebuchet MS"/>
              </a:rPr>
              <a:t>  </a:t>
            </a:r>
            <a:r>
              <a:rPr dirty="0" sz="1600">
                <a:latin typeface="Trebuchet MS"/>
                <a:cs typeface="Trebuchet MS"/>
              </a:rPr>
              <a:t>σύστασης</a:t>
            </a:r>
            <a:r>
              <a:rPr dirty="0" sz="1600" spc="200">
                <a:latin typeface="Trebuchet MS"/>
                <a:cs typeface="Trebuchet MS"/>
              </a:rPr>
              <a:t>  </a:t>
            </a:r>
            <a:r>
              <a:rPr dirty="0" sz="1600">
                <a:latin typeface="Trebuchet MS"/>
                <a:cs typeface="Trebuchet MS"/>
              </a:rPr>
              <a:t>προσδιορίζονται</a:t>
            </a:r>
            <a:r>
              <a:rPr dirty="0" sz="1600" spc="200">
                <a:latin typeface="Trebuchet MS"/>
                <a:cs typeface="Trebuchet MS"/>
              </a:rPr>
              <a:t>  </a:t>
            </a:r>
            <a:r>
              <a:rPr dirty="0" sz="1600">
                <a:latin typeface="Trebuchet MS"/>
                <a:cs typeface="Trebuchet MS"/>
              </a:rPr>
              <a:t>οι</a:t>
            </a:r>
            <a:r>
              <a:rPr dirty="0" sz="1600" spc="200">
                <a:latin typeface="Trebuchet MS"/>
                <a:cs typeface="Trebuchet MS"/>
              </a:rPr>
              <a:t>  </a:t>
            </a:r>
            <a:r>
              <a:rPr dirty="0" sz="1600">
                <a:latin typeface="Trebuchet MS"/>
                <a:cs typeface="Trebuchet MS"/>
              </a:rPr>
              <a:t>απαιτούμενες</a:t>
            </a:r>
            <a:r>
              <a:rPr dirty="0" sz="1600" spc="200">
                <a:latin typeface="Trebuchet MS"/>
                <a:cs typeface="Trebuchet MS"/>
              </a:rPr>
              <a:t>  </a:t>
            </a:r>
            <a:r>
              <a:rPr dirty="0" sz="1600" spc="-10">
                <a:latin typeface="Trebuchet MS"/>
                <a:cs typeface="Trebuchet MS"/>
              </a:rPr>
              <a:t>ποσότητες </a:t>
            </a:r>
            <a:r>
              <a:rPr dirty="0" sz="1600">
                <a:latin typeface="Trebuchet MS"/>
                <a:cs typeface="Trebuchet MS"/>
              </a:rPr>
              <a:t>λιπασμάτων</a:t>
            </a:r>
            <a:r>
              <a:rPr dirty="0" sz="1600" spc="2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για:</a:t>
            </a:r>
            <a:r>
              <a:rPr dirty="0" sz="1600" spc="2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τη</a:t>
            </a:r>
            <a:r>
              <a:rPr dirty="0" sz="1600" spc="2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θρέψη</a:t>
            </a:r>
            <a:r>
              <a:rPr dirty="0" sz="1600" spc="2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των</a:t>
            </a:r>
            <a:r>
              <a:rPr dirty="0" sz="1600" spc="2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φυτών</a:t>
            </a:r>
            <a:r>
              <a:rPr dirty="0" sz="1600" spc="2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που</a:t>
            </a:r>
            <a:r>
              <a:rPr dirty="0" sz="1600" spc="2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καλλιεργούνται</a:t>
            </a:r>
            <a:r>
              <a:rPr dirty="0" sz="1600" spc="2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σε</a:t>
            </a:r>
            <a:r>
              <a:rPr dirty="0" sz="1600" spc="2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συγκεκριμένο</a:t>
            </a:r>
            <a:r>
              <a:rPr dirty="0" sz="1600" spc="25">
                <a:latin typeface="Trebuchet MS"/>
                <a:cs typeface="Trebuchet MS"/>
              </a:rPr>
              <a:t> </a:t>
            </a:r>
            <a:r>
              <a:rPr dirty="0" sz="1600" spc="-10">
                <a:latin typeface="Trebuchet MS"/>
                <a:cs typeface="Trebuchet MS"/>
              </a:rPr>
              <a:t>αγροτεμάχιο </a:t>
            </a:r>
            <a:r>
              <a:rPr dirty="0" sz="1600">
                <a:latin typeface="Trebuchet MS"/>
                <a:cs typeface="Trebuchet MS"/>
              </a:rPr>
              <a:t>και</a:t>
            </a:r>
            <a:r>
              <a:rPr dirty="0" sz="1600" spc="-4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τη</a:t>
            </a:r>
            <a:r>
              <a:rPr dirty="0" sz="1600" spc="-4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βελτίωση</a:t>
            </a:r>
            <a:r>
              <a:rPr dirty="0" sz="1600" spc="-4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της</a:t>
            </a:r>
            <a:r>
              <a:rPr dirty="0" sz="1600" spc="-4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γονιμότητας</a:t>
            </a:r>
            <a:r>
              <a:rPr dirty="0" sz="1600" spc="-4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του</a:t>
            </a:r>
            <a:r>
              <a:rPr dirty="0" sz="1600" spc="-4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εδάφους</a:t>
            </a:r>
            <a:r>
              <a:rPr dirty="0" sz="1600" spc="-4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(εφόσον</a:t>
            </a:r>
            <a:r>
              <a:rPr dirty="0" sz="1600" spc="-4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είναι</a:t>
            </a:r>
            <a:r>
              <a:rPr dirty="0" sz="1600" spc="-40">
                <a:latin typeface="Trebuchet MS"/>
                <a:cs typeface="Trebuchet MS"/>
              </a:rPr>
              <a:t> </a:t>
            </a:r>
            <a:r>
              <a:rPr dirty="0" sz="1600" spc="-10">
                <a:latin typeface="Trebuchet MS"/>
                <a:cs typeface="Trebuchet MS"/>
              </a:rPr>
              <a:t>απαραίτητο).</a:t>
            </a:r>
            <a:endParaRPr sz="1600">
              <a:latin typeface="Trebuchet MS"/>
              <a:cs typeface="Trebuchet MS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309046" y="3429000"/>
            <a:ext cx="4655439" cy="1991093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3952019" y="5231180"/>
            <a:ext cx="2543175" cy="20827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b="1" i="1">
                <a:solidFill>
                  <a:srgbClr val="C00000"/>
                </a:solidFill>
                <a:latin typeface="Trebuchet MS"/>
                <a:cs typeface="Trebuchet MS"/>
              </a:rPr>
              <a:t>Απαιτήσεις</a:t>
            </a:r>
            <a:r>
              <a:rPr dirty="0" sz="1200" spc="-30" b="1" i="1">
                <a:solidFill>
                  <a:srgbClr val="C00000"/>
                </a:solidFill>
                <a:latin typeface="Trebuchet MS"/>
                <a:cs typeface="Trebuchet MS"/>
              </a:rPr>
              <a:t> </a:t>
            </a:r>
            <a:r>
              <a:rPr dirty="0" sz="1200" b="1" i="1">
                <a:solidFill>
                  <a:srgbClr val="C00000"/>
                </a:solidFill>
                <a:latin typeface="Trebuchet MS"/>
                <a:cs typeface="Trebuchet MS"/>
              </a:rPr>
              <a:t>των</a:t>
            </a:r>
            <a:r>
              <a:rPr dirty="0" sz="1200" spc="-25" b="1" i="1">
                <a:solidFill>
                  <a:srgbClr val="C00000"/>
                </a:solidFill>
                <a:latin typeface="Trebuchet MS"/>
                <a:cs typeface="Trebuchet MS"/>
              </a:rPr>
              <a:t> </a:t>
            </a:r>
            <a:r>
              <a:rPr dirty="0" sz="1200" b="1" i="1">
                <a:solidFill>
                  <a:srgbClr val="C00000"/>
                </a:solidFill>
                <a:latin typeface="Trebuchet MS"/>
                <a:cs typeface="Trebuchet MS"/>
              </a:rPr>
              <a:t>φυτών</a:t>
            </a:r>
            <a:r>
              <a:rPr dirty="0" sz="1200" spc="-25" b="1" i="1">
                <a:solidFill>
                  <a:srgbClr val="C00000"/>
                </a:solidFill>
                <a:latin typeface="Trebuchet MS"/>
                <a:cs typeface="Trebuchet MS"/>
              </a:rPr>
              <a:t> </a:t>
            </a:r>
            <a:r>
              <a:rPr dirty="0" sz="1200" b="1" i="1">
                <a:solidFill>
                  <a:srgbClr val="C00000"/>
                </a:solidFill>
                <a:latin typeface="Trebuchet MS"/>
                <a:cs typeface="Trebuchet MS"/>
              </a:rPr>
              <a:t>σε</a:t>
            </a:r>
            <a:r>
              <a:rPr dirty="0" sz="1200" spc="-25" b="1" i="1">
                <a:solidFill>
                  <a:srgbClr val="C00000"/>
                </a:solidFill>
                <a:latin typeface="Trebuchet MS"/>
                <a:cs typeface="Trebuchet MS"/>
              </a:rPr>
              <a:t> </a:t>
            </a:r>
            <a:r>
              <a:rPr dirty="0" sz="1200" spc="-10" b="1" i="1">
                <a:solidFill>
                  <a:srgbClr val="C00000"/>
                </a:solidFill>
                <a:latin typeface="Trebuchet MS"/>
                <a:cs typeface="Trebuchet MS"/>
              </a:rPr>
              <a:t>θρεπτικά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215254" y="5414061"/>
            <a:ext cx="201676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487045" marR="5080" indent="-474980">
              <a:lnSpc>
                <a:spcPct val="100000"/>
              </a:lnSpc>
              <a:spcBef>
                <a:spcPts val="100"/>
              </a:spcBef>
            </a:pPr>
            <a:r>
              <a:rPr dirty="0" sz="1200" b="1" i="1">
                <a:solidFill>
                  <a:srgbClr val="C00000"/>
                </a:solidFill>
                <a:latin typeface="Trebuchet MS"/>
                <a:cs typeface="Trebuchet MS"/>
              </a:rPr>
              <a:t>στοιχεία</a:t>
            </a:r>
            <a:r>
              <a:rPr dirty="0" sz="1200" spc="-20" b="1" i="1">
                <a:solidFill>
                  <a:srgbClr val="C00000"/>
                </a:solidFill>
                <a:latin typeface="Trebuchet MS"/>
                <a:cs typeface="Trebuchet MS"/>
              </a:rPr>
              <a:t> </a:t>
            </a:r>
            <a:r>
              <a:rPr dirty="0" sz="1200" spc="-10" b="1" i="1">
                <a:solidFill>
                  <a:srgbClr val="C00000"/>
                </a:solidFill>
                <a:latin typeface="Trebuchet MS"/>
                <a:cs typeface="Trebuchet MS"/>
              </a:rPr>
              <a:t>(μακροστοιχεία</a:t>
            </a:r>
            <a:r>
              <a:rPr dirty="0" sz="1200" spc="-20" b="1" i="1">
                <a:solidFill>
                  <a:srgbClr val="C00000"/>
                </a:solidFill>
                <a:latin typeface="Trebuchet MS"/>
                <a:cs typeface="Trebuchet MS"/>
              </a:rPr>
              <a:t> </a:t>
            </a:r>
            <a:r>
              <a:rPr dirty="0" sz="1200" spc="-25" b="1" i="1">
                <a:solidFill>
                  <a:srgbClr val="C00000"/>
                </a:solidFill>
                <a:latin typeface="Trebuchet MS"/>
                <a:cs typeface="Trebuchet MS"/>
              </a:rPr>
              <a:t>και </a:t>
            </a:r>
            <a:r>
              <a:rPr dirty="0" sz="1200" spc="-10" b="1" i="1">
                <a:solidFill>
                  <a:srgbClr val="C00000"/>
                </a:solidFill>
                <a:latin typeface="Trebuchet MS"/>
                <a:cs typeface="Trebuchet MS"/>
              </a:rPr>
              <a:t>μικροστοιχεία)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477226" y="5434748"/>
            <a:ext cx="65659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200" spc="-10" b="1" i="1">
                <a:solidFill>
                  <a:srgbClr val="C00000"/>
                </a:solidFill>
                <a:latin typeface="Trebuchet MS"/>
                <a:cs typeface="Trebuchet MS"/>
              </a:rPr>
              <a:t>Ανάλυση Εδάφους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60"/>
              </a:lnSpc>
            </a:pPr>
            <a:r>
              <a:rPr dirty="0" spc="-10">
                <a:solidFill>
                  <a:srgbClr val="9AC43D"/>
                </a:solidFill>
              </a:rPr>
              <a:t>IPA-ADRION00239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/>
          <p:nvPr/>
        </p:nvSpPr>
        <p:spPr>
          <a:xfrm>
            <a:off x="2337619" y="173706"/>
            <a:ext cx="660019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b="1">
                <a:solidFill>
                  <a:srgbClr val="2CB8C5"/>
                </a:solidFill>
                <a:latin typeface="Arial"/>
                <a:cs typeface="Arial"/>
              </a:rPr>
              <a:t>Π2.3.1_Προγράμματα</a:t>
            </a:r>
            <a:r>
              <a:rPr dirty="0" sz="1800" spc="-55" b="1">
                <a:solidFill>
                  <a:srgbClr val="2CB8C5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2CB8C5"/>
                </a:solidFill>
                <a:latin typeface="Arial"/>
                <a:cs typeface="Arial"/>
              </a:rPr>
              <a:t>ανάπτυξης</a:t>
            </a:r>
            <a:r>
              <a:rPr dirty="0" sz="1800" spc="-55" b="1">
                <a:solidFill>
                  <a:srgbClr val="2CB8C5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2CB8C5"/>
                </a:solidFill>
                <a:latin typeface="Arial"/>
                <a:cs typeface="Arial"/>
              </a:rPr>
              <a:t>ικανοτήτων</a:t>
            </a:r>
            <a:r>
              <a:rPr dirty="0" sz="1800" spc="-55" b="1">
                <a:solidFill>
                  <a:srgbClr val="2CB8C5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2CB8C5"/>
                </a:solidFill>
                <a:latin typeface="Arial"/>
                <a:cs typeface="Arial"/>
              </a:rPr>
              <a:t>και</a:t>
            </a:r>
            <a:r>
              <a:rPr dirty="0" sz="1800" spc="-50" b="1">
                <a:solidFill>
                  <a:srgbClr val="2CB8C5"/>
                </a:solidFill>
                <a:latin typeface="Arial"/>
                <a:cs typeface="Arial"/>
              </a:rPr>
              <a:t> </a:t>
            </a:r>
            <a:r>
              <a:rPr dirty="0" sz="1800" spc="-10" b="1">
                <a:solidFill>
                  <a:srgbClr val="2CB8C5"/>
                </a:solidFill>
                <a:latin typeface="Arial"/>
                <a:cs typeface="Arial"/>
              </a:rPr>
              <a:t>κατάρτισης</a:t>
            </a:r>
            <a:endParaRPr sz="1800">
              <a:latin typeface="Arial"/>
              <a:cs typeface="Arial"/>
            </a:endParaRPr>
          </a:p>
        </p:txBody>
      </p:sp>
      <p:sp>
        <p:nvSpPr>
          <p:cNvPr id="2" name="object 2"/>
          <p:cNvSpPr/>
          <p:nvPr/>
        </p:nvSpPr>
        <p:spPr>
          <a:xfrm>
            <a:off x="3131845" y="548680"/>
            <a:ext cx="5977255" cy="0"/>
          </a:xfrm>
          <a:custGeom>
            <a:avLst/>
            <a:gdLst/>
            <a:ahLst/>
            <a:cxnLst/>
            <a:rect l="l" t="t" r="r" b="b"/>
            <a:pathLst>
              <a:path w="5977255" h="0">
                <a:moveTo>
                  <a:pt x="0" y="0"/>
                </a:moveTo>
                <a:lnTo>
                  <a:pt x="5976658" y="0"/>
                </a:lnTo>
              </a:path>
            </a:pathLst>
          </a:custGeom>
          <a:ln w="28575">
            <a:solidFill>
              <a:srgbClr val="30859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xfrm>
            <a:off x="1096653" y="2239873"/>
            <a:ext cx="1838325" cy="878840"/>
          </a:xfrm>
          <a:prstGeom prst="rect"/>
        </p:spPr>
        <p:txBody>
          <a:bodyPr wrap="square" lIns="0" tIns="46990" rIns="0" bIns="0" rtlCol="0" vert="horz">
            <a:spAutoFit/>
          </a:bodyPr>
          <a:lstStyle/>
          <a:p>
            <a:pPr marL="290830" marR="5080" indent="-278765">
              <a:lnSpc>
                <a:spcPts val="2160"/>
              </a:lnSpc>
              <a:spcBef>
                <a:spcPts val="370"/>
              </a:spcBef>
            </a:pPr>
            <a:r>
              <a:rPr dirty="0" sz="2000" i="1">
                <a:solidFill>
                  <a:srgbClr val="000000"/>
                </a:solidFill>
                <a:latin typeface="Trebuchet MS"/>
                <a:cs typeface="Trebuchet MS"/>
              </a:rPr>
              <a:t>1.1.</a:t>
            </a:r>
            <a:r>
              <a:rPr dirty="0" sz="2000" spc="-45" i="1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2000" i="1">
                <a:solidFill>
                  <a:srgbClr val="000000"/>
                </a:solidFill>
                <a:latin typeface="Trebuchet MS"/>
                <a:cs typeface="Trebuchet MS"/>
              </a:rPr>
              <a:t>ΕΔΑΦΟΣ</a:t>
            </a:r>
            <a:r>
              <a:rPr dirty="0" sz="2000" spc="-45" i="1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dirty="0" sz="2000" spc="-50" i="1">
                <a:solidFill>
                  <a:srgbClr val="000000"/>
                </a:solidFill>
                <a:latin typeface="Trebuchet MS"/>
                <a:cs typeface="Trebuchet MS"/>
              </a:rPr>
              <a:t>&amp; </a:t>
            </a:r>
            <a:r>
              <a:rPr dirty="0" sz="2000" spc="-10" i="1">
                <a:solidFill>
                  <a:srgbClr val="000000"/>
                </a:solidFill>
                <a:latin typeface="Trebuchet MS"/>
                <a:cs typeface="Trebuchet MS"/>
              </a:rPr>
              <a:t>ΠΟΙΟΤΗΤΑ ΕΔΑΦΟΥΣ</a:t>
            </a:r>
            <a:endParaRPr sz="2000">
              <a:latin typeface="Trebuchet MS"/>
              <a:cs typeface="Trebuchet MS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087141" y="1748358"/>
            <a:ext cx="2977349" cy="3248152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5875363" y="3198710"/>
            <a:ext cx="2751455" cy="635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2000" b="1" i="1">
                <a:latin typeface="Trebuchet MS"/>
                <a:cs typeface="Trebuchet MS"/>
              </a:rPr>
              <a:t>1.2.</a:t>
            </a:r>
            <a:r>
              <a:rPr dirty="0" sz="2000" spc="-50" b="1" i="1">
                <a:latin typeface="Trebuchet MS"/>
                <a:cs typeface="Trebuchet MS"/>
              </a:rPr>
              <a:t> </a:t>
            </a:r>
            <a:r>
              <a:rPr dirty="0" sz="2000" b="1" i="1">
                <a:latin typeface="Trebuchet MS"/>
                <a:cs typeface="Trebuchet MS"/>
              </a:rPr>
              <a:t>ΥΠΟΒΑΘΜΙΣΗ</a:t>
            </a:r>
            <a:r>
              <a:rPr dirty="0" sz="2000" spc="-50" b="1" i="1">
                <a:latin typeface="Trebuchet MS"/>
                <a:cs typeface="Trebuchet MS"/>
              </a:rPr>
              <a:t> </a:t>
            </a:r>
            <a:r>
              <a:rPr dirty="0" sz="2000" spc="-25" b="1" i="1">
                <a:latin typeface="Trebuchet MS"/>
                <a:cs typeface="Trebuchet MS"/>
              </a:rPr>
              <a:t>ΤΗΣ ΓΗΣ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745418" y="4965153"/>
            <a:ext cx="166116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b="1">
                <a:latin typeface="Trebuchet MS"/>
                <a:cs typeface="Trebuchet MS"/>
              </a:rPr>
              <a:t>ΕΝΟΤΗΤΑ</a:t>
            </a:r>
            <a:r>
              <a:rPr dirty="0" sz="2400" spc="-30" b="1">
                <a:latin typeface="Trebuchet MS"/>
                <a:cs typeface="Trebuchet MS"/>
              </a:rPr>
              <a:t> </a:t>
            </a:r>
            <a:r>
              <a:rPr dirty="0" sz="2400" spc="-50" b="1">
                <a:latin typeface="Trebuchet MS"/>
                <a:cs typeface="Trebuchet MS"/>
              </a:rPr>
              <a:t>1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60"/>
              </a:lnSpc>
            </a:pPr>
            <a:r>
              <a:rPr dirty="0" spc="-10">
                <a:solidFill>
                  <a:srgbClr val="9AC43D"/>
                </a:solidFill>
              </a:rPr>
              <a:t>IPA-ADRION00239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493523" y="173706"/>
            <a:ext cx="8444230" cy="173101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856739">
              <a:lnSpc>
                <a:spcPct val="100000"/>
              </a:lnSpc>
              <a:spcBef>
                <a:spcPts val="100"/>
              </a:spcBef>
            </a:pPr>
            <a:r>
              <a:rPr dirty="0" sz="1800" b="1">
                <a:solidFill>
                  <a:srgbClr val="2CB8C5"/>
                </a:solidFill>
                <a:latin typeface="Arial"/>
                <a:cs typeface="Arial"/>
              </a:rPr>
              <a:t>Π2.3.1_Προγράμματα</a:t>
            </a:r>
            <a:r>
              <a:rPr dirty="0" sz="1800" spc="-55" b="1">
                <a:solidFill>
                  <a:srgbClr val="2CB8C5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2CB8C5"/>
                </a:solidFill>
                <a:latin typeface="Arial"/>
                <a:cs typeface="Arial"/>
              </a:rPr>
              <a:t>ανάπτυξης</a:t>
            </a:r>
            <a:r>
              <a:rPr dirty="0" sz="1800" spc="-55" b="1">
                <a:solidFill>
                  <a:srgbClr val="2CB8C5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2CB8C5"/>
                </a:solidFill>
                <a:latin typeface="Arial"/>
                <a:cs typeface="Arial"/>
              </a:rPr>
              <a:t>ικανοτήτων</a:t>
            </a:r>
            <a:r>
              <a:rPr dirty="0" sz="1800" spc="-55" b="1">
                <a:solidFill>
                  <a:srgbClr val="2CB8C5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2CB8C5"/>
                </a:solidFill>
                <a:latin typeface="Arial"/>
                <a:cs typeface="Arial"/>
              </a:rPr>
              <a:t>και</a:t>
            </a:r>
            <a:r>
              <a:rPr dirty="0" sz="1800" spc="-50" b="1">
                <a:solidFill>
                  <a:srgbClr val="2CB8C5"/>
                </a:solidFill>
                <a:latin typeface="Arial"/>
                <a:cs typeface="Arial"/>
              </a:rPr>
              <a:t> </a:t>
            </a:r>
            <a:r>
              <a:rPr dirty="0" sz="1800" spc="-10" b="1">
                <a:solidFill>
                  <a:srgbClr val="2CB8C5"/>
                </a:solidFill>
                <a:latin typeface="Arial"/>
                <a:cs typeface="Arial"/>
              </a:rPr>
              <a:t>κατάρτισης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95"/>
              </a:spcBef>
            </a:pPr>
            <a:endParaRPr sz="1800">
              <a:latin typeface="Arial"/>
              <a:cs typeface="Arial"/>
            </a:endParaRPr>
          </a:p>
          <a:p>
            <a:pPr marL="298450" marR="802640" indent="-285750">
              <a:lnSpc>
                <a:spcPts val="2880"/>
              </a:lnSpc>
              <a:spcBef>
                <a:spcPts val="5"/>
              </a:spcBef>
              <a:buFont typeface="Segoe UI Symbol"/>
              <a:buChar char="➢"/>
              <a:tabLst>
                <a:tab pos="298450" algn="l"/>
              </a:tabLst>
            </a:pPr>
            <a:r>
              <a:rPr dirty="0" sz="1600">
                <a:latin typeface="Trebuchet MS"/>
                <a:cs typeface="Trebuchet MS"/>
              </a:rPr>
              <a:t>Οι</a:t>
            </a:r>
            <a:r>
              <a:rPr dirty="0" sz="1600" spc="-2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σύγχρονες</a:t>
            </a:r>
            <a:r>
              <a:rPr dirty="0" sz="1600" spc="-2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στρατηγικές</a:t>
            </a:r>
            <a:r>
              <a:rPr dirty="0" sz="1600" spc="-2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λίπανσης</a:t>
            </a:r>
            <a:r>
              <a:rPr dirty="0" sz="1600" spc="-2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δίνουν</a:t>
            </a:r>
            <a:r>
              <a:rPr dirty="0" sz="1600" spc="-2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έμφαση</a:t>
            </a:r>
            <a:r>
              <a:rPr dirty="0" sz="1600" spc="-2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στις</a:t>
            </a:r>
            <a:r>
              <a:rPr dirty="0" sz="1600" spc="-2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αρχές</a:t>
            </a:r>
            <a:r>
              <a:rPr dirty="0" sz="1600" spc="-2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που</a:t>
            </a:r>
            <a:r>
              <a:rPr dirty="0" sz="1600" spc="-2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είναι</a:t>
            </a:r>
            <a:r>
              <a:rPr dirty="0" sz="1600" spc="-25">
                <a:latin typeface="Trebuchet MS"/>
                <a:cs typeface="Trebuchet MS"/>
              </a:rPr>
              <a:t> </a:t>
            </a:r>
            <a:r>
              <a:rPr dirty="0" sz="1600" spc="-10">
                <a:latin typeface="Trebuchet MS"/>
                <a:cs typeface="Trebuchet MS"/>
              </a:rPr>
              <a:t>ευρέως </a:t>
            </a:r>
            <a:r>
              <a:rPr dirty="0" sz="1600">
                <a:latin typeface="Trebuchet MS"/>
                <a:cs typeface="Trebuchet MS"/>
              </a:rPr>
              <a:t>γνωστές</a:t>
            </a:r>
            <a:r>
              <a:rPr dirty="0" sz="1600" spc="-8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ως</a:t>
            </a:r>
            <a:r>
              <a:rPr dirty="0" sz="1600" spc="-2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διαχείριση</a:t>
            </a:r>
            <a:r>
              <a:rPr dirty="0" sz="1600" spc="-2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θρεπτικών</a:t>
            </a:r>
            <a:r>
              <a:rPr dirty="0" sz="1600" spc="-25">
                <a:latin typeface="Trebuchet MS"/>
                <a:cs typeface="Trebuchet MS"/>
              </a:rPr>
              <a:t> </a:t>
            </a:r>
            <a:r>
              <a:rPr dirty="0" sz="1600" spc="-10">
                <a:latin typeface="Trebuchet MS"/>
                <a:cs typeface="Trebuchet MS"/>
              </a:rPr>
              <a:t>στοιχείων</a:t>
            </a:r>
            <a:r>
              <a:rPr dirty="0" sz="1600" spc="-165">
                <a:latin typeface="Trebuchet MS"/>
                <a:cs typeface="Trebuchet MS"/>
              </a:rPr>
              <a:t> </a:t>
            </a:r>
            <a:r>
              <a:rPr dirty="0" baseline="-4273" sz="3900" spc="-2092" b="1">
                <a:solidFill>
                  <a:srgbClr val="C00000"/>
                </a:solidFill>
                <a:latin typeface="Trebuchet MS"/>
                <a:cs typeface="Trebuchet MS"/>
              </a:rPr>
              <a:t>σ</a:t>
            </a:r>
            <a:r>
              <a:rPr dirty="0" sz="1600" spc="-5">
                <a:latin typeface="Trebuchet MS"/>
                <a:cs typeface="Trebuchet MS"/>
              </a:rPr>
              <a:t>4</a:t>
            </a:r>
            <a:r>
              <a:rPr dirty="0" sz="1600" spc="-390">
                <a:latin typeface="Trebuchet MS"/>
                <a:cs typeface="Trebuchet MS"/>
              </a:rPr>
              <a:t>R</a:t>
            </a:r>
            <a:r>
              <a:rPr dirty="0" baseline="-4273" sz="3900" spc="-2520" b="1">
                <a:solidFill>
                  <a:srgbClr val="C00000"/>
                </a:solidFill>
                <a:latin typeface="Trebuchet MS"/>
                <a:cs typeface="Trebuchet MS"/>
              </a:rPr>
              <a:t>ω</a:t>
            </a:r>
            <a:r>
              <a:rPr dirty="0" sz="1600">
                <a:latin typeface="Trebuchet MS"/>
                <a:cs typeface="Trebuchet MS"/>
              </a:rPr>
              <a:t>.</a:t>
            </a:r>
            <a:r>
              <a:rPr dirty="0" sz="1600" spc="40">
                <a:latin typeface="Trebuchet MS"/>
                <a:cs typeface="Trebuchet MS"/>
              </a:rPr>
              <a:t>  </a:t>
            </a:r>
            <a:r>
              <a:rPr dirty="0" baseline="-4273" sz="3900" spc="-37" b="1">
                <a:solidFill>
                  <a:srgbClr val="C00000"/>
                </a:solidFill>
                <a:latin typeface="Trebuchet MS"/>
                <a:cs typeface="Trebuchet MS"/>
              </a:rPr>
              <a:t>στή</a:t>
            </a:r>
            <a:endParaRPr baseline="-4273" sz="3900">
              <a:latin typeface="Trebuchet MS"/>
              <a:cs typeface="Trebuchet MS"/>
            </a:endParaRPr>
          </a:p>
          <a:p>
            <a:pPr algn="ctr" marL="1303020">
              <a:lnSpc>
                <a:spcPts val="2940"/>
              </a:lnSpc>
            </a:pPr>
            <a:r>
              <a:rPr dirty="0" sz="2600" spc="-20" b="1">
                <a:solidFill>
                  <a:srgbClr val="C00000"/>
                </a:solidFill>
                <a:latin typeface="Trebuchet MS"/>
                <a:cs typeface="Trebuchet MS"/>
              </a:rPr>
              <a:t>πηγή</a:t>
            </a:r>
            <a:endParaRPr sz="260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410150" y="2962897"/>
            <a:ext cx="1098550" cy="836294"/>
          </a:xfrm>
          <a:prstGeom prst="rect">
            <a:avLst/>
          </a:prstGeom>
        </p:spPr>
        <p:txBody>
          <a:bodyPr wrap="square" lIns="0" tIns="60960" rIns="0" bIns="0" rtlCol="0" vert="horz">
            <a:spAutoFit/>
          </a:bodyPr>
          <a:lstStyle/>
          <a:p>
            <a:pPr marL="69850" marR="5080" indent="-57785">
              <a:lnSpc>
                <a:spcPts val="3020"/>
              </a:lnSpc>
              <a:spcBef>
                <a:spcPts val="480"/>
              </a:spcBef>
            </a:pPr>
            <a:r>
              <a:rPr dirty="0" sz="2800" spc="-10" b="1">
                <a:solidFill>
                  <a:srgbClr val="C00000"/>
                </a:solidFill>
                <a:latin typeface="Trebuchet MS"/>
                <a:cs typeface="Trebuchet MS"/>
              </a:rPr>
              <a:t>σωστό </a:t>
            </a:r>
            <a:r>
              <a:rPr dirty="0" sz="2800" spc="-20" b="1">
                <a:solidFill>
                  <a:srgbClr val="C00000"/>
                </a:solidFill>
                <a:latin typeface="Trebuchet MS"/>
                <a:cs typeface="Trebuchet MS"/>
              </a:rPr>
              <a:t>μέρος</a:t>
            </a:r>
            <a:endParaRPr sz="2800">
              <a:latin typeface="Trebuchet MS"/>
              <a:cs typeface="Trebuchet MS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6451222" y="2965437"/>
            <a:ext cx="951230" cy="720725"/>
          </a:xfrm>
          <a:prstGeom prst="rect">
            <a:avLst/>
          </a:prstGeom>
        </p:spPr>
        <p:txBody>
          <a:bodyPr wrap="square" lIns="0" tIns="53975" rIns="0" bIns="0" rtlCol="0" vert="horz">
            <a:spAutoFit/>
          </a:bodyPr>
          <a:lstStyle/>
          <a:p>
            <a:pPr marL="120014" marR="5080" indent="-107950">
              <a:lnSpc>
                <a:spcPts val="2590"/>
              </a:lnSpc>
              <a:spcBef>
                <a:spcPts val="425"/>
              </a:spcBef>
            </a:pPr>
            <a:r>
              <a:rPr dirty="0" sz="2400" spc="-10" b="1">
                <a:solidFill>
                  <a:srgbClr val="C00000"/>
                </a:solidFill>
                <a:latin typeface="Trebuchet MS"/>
                <a:cs typeface="Trebuchet MS"/>
              </a:rPr>
              <a:t>σωστή </a:t>
            </a:r>
            <a:r>
              <a:rPr dirty="0" sz="2400" spc="-20" b="1">
                <a:solidFill>
                  <a:srgbClr val="C00000"/>
                </a:solidFill>
                <a:latin typeface="Trebuchet MS"/>
                <a:cs typeface="Trebuchet MS"/>
              </a:rPr>
              <a:t>δόση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410110" y="4901755"/>
            <a:ext cx="1091565" cy="720725"/>
          </a:xfrm>
          <a:prstGeom prst="rect">
            <a:avLst/>
          </a:prstGeom>
        </p:spPr>
        <p:txBody>
          <a:bodyPr wrap="square" lIns="0" tIns="53975" rIns="0" bIns="0" rtlCol="0" vert="horz">
            <a:spAutoFit/>
          </a:bodyPr>
          <a:lstStyle/>
          <a:p>
            <a:pPr marL="41910" marR="5080" indent="-29845">
              <a:lnSpc>
                <a:spcPts val="2590"/>
              </a:lnSpc>
              <a:spcBef>
                <a:spcPts val="425"/>
              </a:spcBef>
            </a:pPr>
            <a:r>
              <a:rPr dirty="0" sz="2400" spc="-10" b="1">
                <a:solidFill>
                  <a:srgbClr val="C00000"/>
                </a:solidFill>
                <a:latin typeface="Trebuchet MS"/>
                <a:cs typeface="Trebuchet MS"/>
              </a:rPr>
              <a:t>σωστός χρόνος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60"/>
              </a:lnSpc>
            </a:pPr>
            <a:r>
              <a:rPr dirty="0" spc="-10">
                <a:solidFill>
                  <a:srgbClr val="9AC43D"/>
                </a:solidFill>
              </a:rPr>
              <a:t>IPA-ADRION00239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object 37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Π2.3.1_Προγράμματα</a:t>
            </a:r>
            <a:r>
              <a:rPr dirty="0" spc="-55"/>
              <a:t> </a:t>
            </a:r>
            <a:r>
              <a:rPr dirty="0"/>
              <a:t>ανάπτυξης</a:t>
            </a:r>
            <a:r>
              <a:rPr dirty="0" spc="-55"/>
              <a:t> </a:t>
            </a:r>
            <a:r>
              <a:rPr dirty="0"/>
              <a:t>ικανοτήτων</a:t>
            </a:r>
            <a:r>
              <a:rPr dirty="0" spc="-55"/>
              <a:t> </a:t>
            </a:r>
            <a:r>
              <a:rPr dirty="0"/>
              <a:t>και</a:t>
            </a:r>
            <a:r>
              <a:rPr dirty="0" spc="-50"/>
              <a:t> </a:t>
            </a:r>
            <a:r>
              <a:rPr dirty="0" spc="-10"/>
              <a:t>κατάρτισης</a:t>
            </a:r>
          </a:p>
        </p:txBody>
      </p:sp>
      <p:sp>
        <p:nvSpPr>
          <p:cNvPr id="8" name="object 8"/>
          <p:cNvSpPr/>
          <p:nvPr/>
        </p:nvSpPr>
        <p:spPr>
          <a:xfrm>
            <a:off x="3131845" y="548680"/>
            <a:ext cx="5977255" cy="0"/>
          </a:xfrm>
          <a:custGeom>
            <a:avLst/>
            <a:gdLst/>
            <a:ahLst/>
            <a:cxnLst/>
            <a:rect l="l" t="t" r="r" b="b"/>
            <a:pathLst>
              <a:path w="5977255" h="0">
                <a:moveTo>
                  <a:pt x="0" y="0"/>
                </a:moveTo>
                <a:lnTo>
                  <a:pt x="5976658" y="0"/>
                </a:lnTo>
              </a:path>
            </a:pathLst>
          </a:custGeom>
          <a:ln w="28575">
            <a:solidFill>
              <a:srgbClr val="30859C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9" name="object 9"/>
          <p:cNvGrpSpPr/>
          <p:nvPr/>
        </p:nvGrpSpPr>
        <p:grpSpPr>
          <a:xfrm>
            <a:off x="1803107" y="760044"/>
            <a:ext cx="5411470" cy="904875"/>
            <a:chOff x="1803107" y="760044"/>
            <a:chExt cx="5411470" cy="904875"/>
          </a:xfrm>
        </p:grpSpPr>
        <p:sp>
          <p:nvSpPr>
            <p:cNvPr id="10" name="object 10"/>
            <p:cNvSpPr/>
            <p:nvPr/>
          </p:nvSpPr>
          <p:spPr>
            <a:xfrm>
              <a:off x="2504973" y="782269"/>
              <a:ext cx="4687570" cy="859155"/>
            </a:xfrm>
            <a:custGeom>
              <a:avLst/>
              <a:gdLst/>
              <a:ahLst/>
              <a:cxnLst/>
              <a:rect l="l" t="t" r="r" b="b"/>
              <a:pathLst>
                <a:path w="4687570" h="859155">
                  <a:moveTo>
                    <a:pt x="429514" y="859040"/>
                  </a:moveTo>
                  <a:lnTo>
                    <a:pt x="4687354" y="859040"/>
                  </a:lnTo>
                  <a:lnTo>
                    <a:pt x="4687354" y="0"/>
                  </a:lnTo>
                  <a:lnTo>
                    <a:pt x="429514" y="0"/>
                  </a:lnTo>
                  <a:lnTo>
                    <a:pt x="0" y="429526"/>
                  </a:lnTo>
                  <a:lnTo>
                    <a:pt x="429514" y="859040"/>
                  </a:lnTo>
                  <a:close/>
                </a:path>
              </a:pathLst>
            </a:custGeom>
            <a:solidFill>
              <a:srgbClr val="92D05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2504973" y="782269"/>
              <a:ext cx="4687570" cy="859155"/>
            </a:xfrm>
            <a:custGeom>
              <a:avLst/>
              <a:gdLst/>
              <a:ahLst/>
              <a:cxnLst/>
              <a:rect l="l" t="t" r="r" b="b"/>
              <a:pathLst>
                <a:path w="4687570" h="859155">
                  <a:moveTo>
                    <a:pt x="4687354" y="859040"/>
                  </a:moveTo>
                  <a:lnTo>
                    <a:pt x="429514" y="859040"/>
                  </a:lnTo>
                  <a:lnTo>
                    <a:pt x="0" y="429526"/>
                  </a:lnTo>
                  <a:lnTo>
                    <a:pt x="429514" y="0"/>
                  </a:lnTo>
                  <a:lnTo>
                    <a:pt x="4687354" y="0"/>
                  </a:lnTo>
                  <a:lnTo>
                    <a:pt x="4687354" y="859040"/>
                  </a:lnTo>
                  <a:close/>
                </a:path>
              </a:pathLst>
            </a:custGeom>
            <a:ln w="44449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25332" y="783610"/>
              <a:ext cx="859035" cy="859040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825332" y="783610"/>
              <a:ext cx="859155" cy="859155"/>
            </a:xfrm>
            <a:custGeom>
              <a:avLst/>
              <a:gdLst/>
              <a:ahLst/>
              <a:cxnLst/>
              <a:rect l="l" t="t" r="r" b="b"/>
              <a:pathLst>
                <a:path w="859155" h="859155">
                  <a:moveTo>
                    <a:pt x="0" y="429513"/>
                  </a:moveTo>
                  <a:lnTo>
                    <a:pt x="2540" y="382990"/>
                  </a:lnTo>
                  <a:lnTo>
                    <a:pt x="9980" y="337851"/>
                  </a:lnTo>
                  <a:lnTo>
                    <a:pt x="22049" y="294365"/>
                  </a:lnTo>
                  <a:lnTo>
                    <a:pt x="38478" y="252803"/>
                  </a:lnTo>
                  <a:lnTo>
                    <a:pt x="58994" y="213437"/>
                  </a:lnTo>
                  <a:lnTo>
                    <a:pt x="83329" y="176535"/>
                  </a:lnTo>
                  <a:lnTo>
                    <a:pt x="111211" y="142370"/>
                  </a:lnTo>
                  <a:lnTo>
                    <a:pt x="142371" y="111211"/>
                  </a:lnTo>
                  <a:lnTo>
                    <a:pt x="176536" y="83329"/>
                  </a:lnTo>
                  <a:lnTo>
                    <a:pt x="213438" y="58994"/>
                  </a:lnTo>
                  <a:lnTo>
                    <a:pt x="252805" y="38478"/>
                  </a:lnTo>
                  <a:lnTo>
                    <a:pt x="294367" y="22049"/>
                  </a:lnTo>
                  <a:lnTo>
                    <a:pt x="337853" y="9980"/>
                  </a:lnTo>
                  <a:lnTo>
                    <a:pt x="382993" y="2540"/>
                  </a:lnTo>
                  <a:lnTo>
                    <a:pt x="429517" y="0"/>
                  </a:lnTo>
                  <a:lnTo>
                    <a:pt x="476041" y="2540"/>
                  </a:lnTo>
                  <a:lnTo>
                    <a:pt x="521181" y="9980"/>
                  </a:lnTo>
                  <a:lnTo>
                    <a:pt x="564668" y="22049"/>
                  </a:lnTo>
                  <a:lnTo>
                    <a:pt x="606230" y="38478"/>
                  </a:lnTo>
                  <a:lnTo>
                    <a:pt x="645597" y="58994"/>
                  </a:lnTo>
                  <a:lnTo>
                    <a:pt x="682498" y="83329"/>
                  </a:lnTo>
                  <a:lnTo>
                    <a:pt x="716664" y="111211"/>
                  </a:lnTo>
                  <a:lnTo>
                    <a:pt x="747823" y="142370"/>
                  </a:lnTo>
                  <a:lnTo>
                    <a:pt x="775705" y="176535"/>
                  </a:lnTo>
                  <a:lnTo>
                    <a:pt x="800040" y="213437"/>
                  </a:lnTo>
                  <a:lnTo>
                    <a:pt x="820557" y="252803"/>
                  </a:lnTo>
                  <a:lnTo>
                    <a:pt x="836985" y="294365"/>
                  </a:lnTo>
                  <a:lnTo>
                    <a:pt x="849055" y="337851"/>
                  </a:lnTo>
                  <a:lnTo>
                    <a:pt x="856495" y="382990"/>
                  </a:lnTo>
                  <a:lnTo>
                    <a:pt x="859035" y="429513"/>
                  </a:lnTo>
                  <a:lnTo>
                    <a:pt x="856495" y="476039"/>
                  </a:lnTo>
                  <a:lnTo>
                    <a:pt x="849055" y="521181"/>
                  </a:lnTo>
                  <a:lnTo>
                    <a:pt x="836985" y="564668"/>
                  </a:lnTo>
                  <a:lnTo>
                    <a:pt x="820557" y="606231"/>
                  </a:lnTo>
                  <a:lnTo>
                    <a:pt x="800040" y="645599"/>
                  </a:lnTo>
                  <a:lnTo>
                    <a:pt x="775705" y="682502"/>
                  </a:lnTo>
                  <a:lnTo>
                    <a:pt x="747823" y="716668"/>
                  </a:lnTo>
                  <a:lnTo>
                    <a:pt x="716664" y="747827"/>
                  </a:lnTo>
                  <a:lnTo>
                    <a:pt x="682498" y="775710"/>
                  </a:lnTo>
                  <a:lnTo>
                    <a:pt x="645597" y="800045"/>
                  </a:lnTo>
                  <a:lnTo>
                    <a:pt x="606230" y="820562"/>
                  </a:lnTo>
                  <a:lnTo>
                    <a:pt x="564668" y="836990"/>
                  </a:lnTo>
                  <a:lnTo>
                    <a:pt x="521181" y="849060"/>
                  </a:lnTo>
                  <a:lnTo>
                    <a:pt x="476041" y="856500"/>
                  </a:lnTo>
                  <a:lnTo>
                    <a:pt x="429517" y="859040"/>
                  </a:lnTo>
                  <a:lnTo>
                    <a:pt x="382993" y="856500"/>
                  </a:lnTo>
                  <a:lnTo>
                    <a:pt x="337853" y="849060"/>
                  </a:lnTo>
                  <a:lnTo>
                    <a:pt x="294367" y="836990"/>
                  </a:lnTo>
                  <a:lnTo>
                    <a:pt x="252805" y="820562"/>
                  </a:lnTo>
                  <a:lnTo>
                    <a:pt x="213438" y="800045"/>
                  </a:lnTo>
                  <a:lnTo>
                    <a:pt x="176536" y="775710"/>
                  </a:lnTo>
                  <a:lnTo>
                    <a:pt x="142371" y="747827"/>
                  </a:lnTo>
                  <a:lnTo>
                    <a:pt x="111211" y="716668"/>
                  </a:lnTo>
                  <a:lnTo>
                    <a:pt x="83329" y="682502"/>
                  </a:lnTo>
                  <a:lnTo>
                    <a:pt x="58994" y="645599"/>
                  </a:lnTo>
                  <a:lnTo>
                    <a:pt x="38478" y="606231"/>
                  </a:lnTo>
                  <a:lnTo>
                    <a:pt x="22049" y="564668"/>
                  </a:lnTo>
                  <a:lnTo>
                    <a:pt x="9980" y="521181"/>
                  </a:lnTo>
                  <a:lnTo>
                    <a:pt x="2540" y="476039"/>
                  </a:lnTo>
                  <a:lnTo>
                    <a:pt x="0" y="429513"/>
                  </a:lnTo>
                  <a:close/>
                </a:path>
              </a:pathLst>
            </a:custGeom>
            <a:ln w="44449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4" name="object 14"/>
          <p:cNvGrpSpPr/>
          <p:nvPr/>
        </p:nvGrpSpPr>
        <p:grpSpPr>
          <a:xfrm>
            <a:off x="1303604" y="1867395"/>
            <a:ext cx="6339205" cy="914400"/>
            <a:chOff x="1303604" y="1867395"/>
            <a:chExt cx="6339205" cy="914400"/>
          </a:xfrm>
        </p:grpSpPr>
        <p:sp>
          <p:nvSpPr>
            <p:cNvPr id="15" name="object 15"/>
            <p:cNvSpPr/>
            <p:nvPr/>
          </p:nvSpPr>
          <p:spPr>
            <a:xfrm>
              <a:off x="2043633" y="1899945"/>
              <a:ext cx="5576570" cy="859155"/>
            </a:xfrm>
            <a:custGeom>
              <a:avLst/>
              <a:gdLst/>
              <a:ahLst/>
              <a:cxnLst/>
              <a:rect l="l" t="t" r="r" b="b"/>
              <a:pathLst>
                <a:path w="5576570" h="859155">
                  <a:moveTo>
                    <a:pt x="429513" y="859040"/>
                  </a:moveTo>
                  <a:lnTo>
                    <a:pt x="5576341" y="859040"/>
                  </a:lnTo>
                  <a:lnTo>
                    <a:pt x="5576341" y="0"/>
                  </a:lnTo>
                  <a:lnTo>
                    <a:pt x="429513" y="0"/>
                  </a:lnTo>
                  <a:lnTo>
                    <a:pt x="0" y="429526"/>
                  </a:lnTo>
                  <a:lnTo>
                    <a:pt x="429513" y="85904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/>
            <p:cNvSpPr/>
            <p:nvPr/>
          </p:nvSpPr>
          <p:spPr>
            <a:xfrm>
              <a:off x="2043633" y="1899945"/>
              <a:ext cx="5576570" cy="859155"/>
            </a:xfrm>
            <a:custGeom>
              <a:avLst/>
              <a:gdLst/>
              <a:ahLst/>
              <a:cxnLst/>
              <a:rect l="l" t="t" r="r" b="b"/>
              <a:pathLst>
                <a:path w="5576570" h="859155">
                  <a:moveTo>
                    <a:pt x="5576341" y="859040"/>
                  </a:moveTo>
                  <a:lnTo>
                    <a:pt x="429513" y="859040"/>
                  </a:lnTo>
                  <a:lnTo>
                    <a:pt x="0" y="429526"/>
                  </a:lnTo>
                  <a:lnTo>
                    <a:pt x="429513" y="0"/>
                  </a:lnTo>
                  <a:lnTo>
                    <a:pt x="5576341" y="0"/>
                  </a:lnTo>
                  <a:lnTo>
                    <a:pt x="5576341" y="859040"/>
                  </a:lnTo>
                  <a:close/>
                </a:path>
              </a:pathLst>
            </a:custGeom>
            <a:ln w="44449">
              <a:solidFill>
                <a:srgbClr val="4F6128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7" name="object 1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25829" y="1889620"/>
              <a:ext cx="859035" cy="859040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1325829" y="1889620"/>
              <a:ext cx="859155" cy="859155"/>
            </a:xfrm>
            <a:custGeom>
              <a:avLst/>
              <a:gdLst/>
              <a:ahLst/>
              <a:cxnLst/>
              <a:rect l="l" t="t" r="r" b="b"/>
              <a:pathLst>
                <a:path w="859155" h="859155">
                  <a:moveTo>
                    <a:pt x="0" y="429513"/>
                  </a:moveTo>
                  <a:lnTo>
                    <a:pt x="2540" y="382990"/>
                  </a:lnTo>
                  <a:lnTo>
                    <a:pt x="9980" y="337851"/>
                  </a:lnTo>
                  <a:lnTo>
                    <a:pt x="22049" y="294365"/>
                  </a:lnTo>
                  <a:lnTo>
                    <a:pt x="38478" y="252803"/>
                  </a:lnTo>
                  <a:lnTo>
                    <a:pt x="58994" y="213437"/>
                  </a:lnTo>
                  <a:lnTo>
                    <a:pt x="83329" y="176535"/>
                  </a:lnTo>
                  <a:lnTo>
                    <a:pt x="111211" y="142370"/>
                  </a:lnTo>
                  <a:lnTo>
                    <a:pt x="142371" y="111211"/>
                  </a:lnTo>
                  <a:lnTo>
                    <a:pt x="176536" y="83329"/>
                  </a:lnTo>
                  <a:lnTo>
                    <a:pt x="213438" y="58994"/>
                  </a:lnTo>
                  <a:lnTo>
                    <a:pt x="252805" y="38478"/>
                  </a:lnTo>
                  <a:lnTo>
                    <a:pt x="294367" y="22049"/>
                  </a:lnTo>
                  <a:lnTo>
                    <a:pt x="337853" y="9980"/>
                  </a:lnTo>
                  <a:lnTo>
                    <a:pt x="382993" y="2540"/>
                  </a:lnTo>
                  <a:lnTo>
                    <a:pt x="429517" y="0"/>
                  </a:lnTo>
                  <a:lnTo>
                    <a:pt x="476041" y="2540"/>
                  </a:lnTo>
                  <a:lnTo>
                    <a:pt x="521181" y="9980"/>
                  </a:lnTo>
                  <a:lnTo>
                    <a:pt x="564668" y="22049"/>
                  </a:lnTo>
                  <a:lnTo>
                    <a:pt x="606230" y="38478"/>
                  </a:lnTo>
                  <a:lnTo>
                    <a:pt x="645597" y="58994"/>
                  </a:lnTo>
                  <a:lnTo>
                    <a:pt x="682498" y="83329"/>
                  </a:lnTo>
                  <a:lnTo>
                    <a:pt x="716664" y="111211"/>
                  </a:lnTo>
                  <a:lnTo>
                    <a:pt x="747823" y="142370"/>
                  </a:lnTo>
                  <a:lnTo>
                    <a:pt x="775705" y="176535"/>
                  </a:lnTo>
                  <a:lnTo>
                    <a:pt x="800040" y="213437"/>
                  </a:lnTo>
                  <a:lnTo>
                    <a:pt x="820557" y="252803"/>
                  </a:lnTo>
                  <a:lnTo>
                    <a:pt x="836985" y="294365"/>
                  </a:lnTo>
                  <a:lnTo>
                    <a:pt x="849055" y="337851"/>
                  </a:lnTo>
                  <a:lnTo>
                    <a:pt x="856495" y="382990"/>
                  </a:lnTo>
                  <a:lnTo>
                    <a:pt x="859035" y="429513"/>
                  </a:lnTo>
                  <a:lnTo>
                    <a:pt x="856495" y="476039"/>
                  </a:lnTo>
                  <a:lnTo>
                    <a:pt x="849055" y="521181"/>
                  </a:lnTo>
                  <a:lnTo>
                    <a:pt x="836985" y="564668"/>
                  </a:lnTo>
                  <a:lnTo>
                    <a:pt x="820557" y="606231"/>
                  </a:lnTo>
                  <a:lnTo>
                    <a:pt x="800040" y="645599"/>
                  </a:lnTo>
                  <a:lnTo>
                    <a:pt x="775705" y="682502"/>
                  </a:lnTo>
                  <a:lnTo>
                    <a:pt x="747823" y="716668"/>
                  </a:lnTo>
                  <a:lnTo>
                    <a:pt x="716664" y="747827"/>
                  </a:lnTo>
                  <a:lnTo>
                    <a:pt x="682498" y="775710"/>
                  </a:lnTo>
                  <a:lnTo>
                    <a:pt x="645597" y="800045"/>
                  </a:lnTo>
                  <a:lnTo>
                    <a:pt x="606230" y="820562"/>
                  </a:lnTo>
                  <a:lnTo>
                    <a:pt x="564668" y="836990"/>
                  </a:lnTo>
                  <a:lnTo>
                    <a:pt x="521181" y="849060"/>
                  </a:lnTo>
                  <a:lnTo>
                    <a:pt x="476041" y="856500"/>
                  </a:lnTo>
                  <a:lnTo>
                    <a:pt x="429517" y="859040"/>
                  </a:lnTo>
                  <a:lnTo>
                    <a:pt x="382993" y="856500"/>
                  </a:lnTo>
                  <a:lnTo>
                    <a:pt x="337853" y="849060"/>
                  </a:lnTo>
                  <a:lnTo>
                    <a:pt x="294367" y="836990"/>
                  </a:lnTo>
                  <a:lnTo>
                    <a:pt x="252805" y="820562"/>
                  </a:lnTo>
                  <a:lnTo>
                    <a:pt x="213438" y="800045"/>
                  </a:lnTo>
                  <a:lnTo>
                    <a:pt x="176536" y="775710"/>
                  </a:lnTo>
                  <a:lnTo>
                    <a:pt x="142371" y="747827"/>
                  </a:lnTo>
                  <a:lnTo>
                    <a:pt x="111211" y="716668"/>
                  </a:lnTo>
                  <a:lnTo>
                    <a:pt x="83329" y="682502"/>
                  </a:lnTo>
                  <a:lnTo>
                    <a:pt x="58994" y="645599"/>
                  </a:lnTo>
                  <a:lnTo>
                    <a:pt x="38478" y="606231"/>
                  </a:lnTo>
                  <a:lnTo>
                    <a:pt x="22049" y="564668"/>
                  </a:lnTo>
                  <a:lnTo>
                    <a:pt x="9980" y="521181"/>
                  </a:lnTo>
                  <a:lnTo>
                    <a:pt x="2540" y="476039"/>
                  </a:lnTo>
                  <a:lnTo>
                    <a:pt x="0" y="429513"/>
                  </a:lnTo>
                  <a:close/>
                </a:path>
              </a:pathLst>
            </a:custGeom>
            <a:ln w="44449">
              <a:solidFill>
                <a:srgbClr val="4F6128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9" name="object 19"/>
          <p:cNvGrpSpPr/>
          <p:nvPr/>
        </p:nvGrpSpPr>
        <p:grpSpPr>
          <a:xfrm>
            <a:off x="1575282" y="2993186"/>
            <a:ext cx="6216015" cy="903605"/>
            <a:chOff x="1575282" y="2993186"/>
            <a:chExt cx="6216015" cy="903605"/>
          </a:xfrm>
        </p:grpSpPr>
        <p:sp>
          <p:nvSpPr>
            <p:cNvPr id="20" name="object 20"/>
            <p:cNvSpPr/>
            <p:nvPr/>
          </p:nvSpPr>
          <p:spPr>
            <a:xfrm>
              <a:off x="1597507" y="3015411"/>
              <a:ext cx="6171565" cy="859155"/>
            </a:xfrm>
            <a:custGeom>
              <a:avLst/>
              <a:gdLst/>
              <a:ahLst/>
              <a:cxnLst/>
              <a:rect l="l" t="t" r="r" b="b"/>
              <a:pathLst>
                <a:path w="6171565" h="859154">
                  <a:moveTo>
                    <a:pt x="429513" y="859040"/>
                  </a:moveTo>
                  <a:lnTo>
                    <a:pt x="6171171" y="859040"/>
                  </a:lnTo>
                  <a:lnTo>
                    <a:pt x="6171171" y="0"/>
                  </a:lnTo>
                  <a:lnTo>
                    <a:pt x="429513" y="0"/>
                  </a:lnTo>
                  <a:lnTo>
                    <a:pt x="0" y="429526"/>
                  </a:lnTo>
                  <a:lnTo>
                    <a:pt x="429513" y="859040"/>
                  </a:lnTo>
                  <a:close/>
                </a:path>
              </a:pathLst>
            </a:custGeom>
            <a:solidFill>
              <a:srgbClr val="92D05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/>
            <p:cNvSpPr/>
            <p:nvPr/>
          </p:nvSpPr>
          <p:spPr>
            <a:xfrm>
              <a:off x="1597507" y="3015411"/>
              <a:ext cx="6171565" cy="859155"/>
            </a:xfrm>
            <a:custGeom>
              <a:avLst/>
              <a:gdLst/>
              <a:ahLst/>
              <a:cxnLst/>
              <a:rect l="l" t="t" r="r" b="b"/>
              <a:pathLst>
                <a:path w="6171565" h="859154">
                  <a:moveTo>
                    <a:pt x="6171171" y="859040"/>
                  </a:moveTo>
                  <a:lnTo>
                    <a:pt x="429513" y="859040"/>
                  </a:lnTo>
                  <a:lnTo>
                    <a:pt x="0" y="429526"/>
                  </a:lnTo>
                  <a:lnTo>
                    <a:pt x="429513" y="0"/>
                  </a:lnTo>
                  <a:lnTo>
                    <a:pt x="6171171" y="0"/>
                  </a:lnTo>
                  <a:lnTo>
                    <a:pt x="6171171" y="859040"/>
                  </a:lnTo>
                  <a:close/>
                </a:path>
              </a:pathLst>
            </a:custGeom>
            <a:ln w="44449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2" name="object 22"/>
          <p:cNvSpPr txBox="1"/>
          <p:nvPr/>
        </p:nvSpPr>
        <p:spPr>
          <a:xfrm>
            <a:off x="2074456" y="903635"/>
            <a:ext cx="5579110" cy="2372995"/>
          </a:xfrm>
          <a:prstGeom prst="rect">
            <a:avLst/>
          </a:prstGeom>
        </p:spPr>
        <p:txBody>
          <a:bodyPr wrap="square" lIns="0" tIns="38735" rIns="0" bIns="0" rtlCol="0" vert="horz">
            <a:spAutoFit/>
          </a:bodyPr>
          <a:lstStyle/>
          <a:p>
            <a:pPr marL="908685" marR="591820" indent="310515">
              <a:lnSpc>
                <a:spcPts val="1620"/>
              </a:lnSpc>
              <a:spcBef>
                <a:spcPts val="305"/>
              </a:spcBef>
              <a:buAutoNum type="arabicPeriod"/>
              <a:tabLst>
                <a:tab pos="1219200" algn="l"/>
              </a:tabLst>
            </a:pPr>
            <a:r>
              <a:rPr dirty="0" sz="1500" b="1">
                <a:latin typeface="Trebuchet MS"/>
                <a:cs typeface="Trebuchet MS"/>
              </a:rPr>
              <a:t>Προσδιορισμός</a:t>
            </a:r>
            <a:r>
              <a:rPr dirty="0" sz="1500" spc="484" b="1">
                <a:latin typeface="Trebuchet MS"/>
                <a:cs typeface="Trebuchet MS"/>
              </a:rPr>
              <a:t> </a:t>
            </a:r>
            <a:r>
              <a:rPr dirty="0" sz="1500" b="1">
                <a:latin typeface="Trebuchet MS"/>
                <a:cs typeface="Trebuchet MS"/>
              </a:rPr>
              <a:t>της</a:t>
            </a:r>
            <a:r>
              <a:rPr dirty="0" sz="1500" spc="484" b="1">
                <a:latin typeface="Trebuchet MS"/>
                <a:cs typeface="Trebuchet MS"/>
              </a:rPr>
              <a:t> </a:t>
            </a:r>
            <a:r>
              <a:rPr dirty="0" sz="1500" b="1">
                <a:latin typeface="Trebuchet MS"/>
                <a:cs typeface="Trebuchet MS"/>
              </a:rPr>
              <a:t>περιεκτικότητας</a:t>
            </a:r>
            <a:r>
              <a:rPr dirty="0" sz="1500" spc="484" b="1">
                <a:latin typeface="Trebuchet MS"/>
                <a:cs typeface="Trebuchet MS"/>
              </a:rPr>
              <a:t> </a:t>
            </a:r>
            <a:r>
              <a:rPr dirty="0" sz="1500" spc="-25" b="1">
                <a:latin typeface="Trebuchet MS"/>
                <a:cs typeface="Trebuchet MS"/>
              </a:rPr>
              <a:t>του </a:t>
            </a:r>
            <a:r>
              <a:rPr dirty="0" sz="1500" b="1">
                <a:latin typeface="Trebuchet MS"/>
                <a:cs typeface="Trebuchet MS"/>
              </a:rPr>
              <a:t>εδάφους</a:t>
            </a:r>
            <a:r>
              <a:rPr dirty="0" sz="1500" spc="-45" b="1">
                <a:latin typeface="Trebuchet MS"/>
                <a:cs typeface="Trebuchet MS"/>
              </a:rPr>
              <a:t> </a:t>
            </a:r>
            <a:r>
              <a:rPr dirty="0" sz="1500" b="1">
                <a:latin typeface="Trebuchet MS"/>
                <a:cs typeface="Trebuchet MS"/>
              </a:rPr>
              <a:t>σε</a:t>
            </a:r>
            <a:r>
              <a:rPr dirty="0" sz="1500" spc="-40" b="1">
                <a:latin typeface="Trebuchet MS"/>
                <a:cs typeface="Trebuchet MS"/>
              </a:rPr>
              <a:t> </a:t>
            </a:r>
            <a:r>
              <a:rPr dirty="0" sz="1500" b="1">
                <a:latin typeface="Trebuchet MS"/>
                <a:cs typeface="Trebuchet MS"/>
              </a:rPr>
              <a:t>θρεπτικά</a:t>
            </a:r>
            <a:r>
              <a:rPr dirty="0" sz="1500" spc="-40" b="1">
                <a:latin typeface="Trebuchet MS"/>
                <a:cs typeface="Trebuchet MS"/>
              </a:rPr>
              <a:t> </a:t>
            </a:r>
            <a:r>
              <a:rPr dirty="0" sz="1500" spc="-10" b="1">
                <a:latin typeface="Trebuchet MS"/>
                <a:cs typeface="Trebuchet MS"/>
              </a:rPr>
              <a:t>στοιχεία</a:t>
            </a:r>
            <a:endParaRPr sz="15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buFont typeface="Trebuchet MS"/>
              <a:buAutoNum type="arabicPeriod"/>
            </a:pPr>
            <a:endParaRPr sz="15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805"/>
              </a:spcBef>
              <a:buFont typeface="Trebuchet MS"/>
              <a:buAutoNum type="arabicPeriod"/>
            </a:pPr>
            <a:endParaRPr sz="1500">
              <a:latin typeface="Trebuchet MS"/>
              <a:cs typeface="Trebuchet MS"/>
            </a:endParaRPr>
          </a:p>
          <a:p>
            <a:pPr marL="447040" marR="164465" indent="334010">
              <a:lnSpc>
                <a:spcPts val="1620"/>
              </a:lnSpc>
              <a:buAutoNum type="arabicPeriod"/>
              <a:tabLst>
                <a:tab pos="781050" algn="l"/>
                <a:tab pos="2252980" algn="l"/>
                <a:tab pos="2745740" algn="l"/>
                <a:tab pos="3956685" algn="l"/>
                <a:tab pos="4449445" algn="l"/>
                <a:tab pos="5195570" algn="l"/>
              </a:tabLst>
            </a:pPr>
            <a:r>
              <a:rPr dirty="0" sz="1500" spc="-10" b="1">
                <a:latin typeface="Trebuchet MS"/>
                <a:cs typeface="Trebuchet MS"/>
              </a:rPr>
              <a:t>Προσδιορισμός</a:t>
            </a:r>
            <a:r>
              <a:rPr dirty="0" sz="1500" b="1">
                <a:latin typeface="Trebuchet MS"/>
                <a:cs typeface="Trebuchet MS"/>
              </a:rPr>
              <a:t>	</a:t>
            </a:r>
            <a:r>
              <a:rPr dirty="0" sz="1500" spc="-25" b="1">
                <a:latin typeface="Trebuchet MS"/>
                <a:cs typeface="Trebuchet MS"/>
              </a:rPr>
              <a:t>των</a:t>
            </a:r>
            <a:r>
              <a:rPr dirty="0" sz="1500" b="1">
                <a:latin typeface="Trebuchet MS"/>
                <a:cs typeface="Trebuchet MS"/>
              </a:rPr>
              <a:t>	</a:t>
            </a:r>
            <a:r>
              <a:rPr dirty="0" sz="1500" spc="-10" b="1">
                <a:latin typeface="Trebuchet MS"/>
                <a:cs typeface="Trebuchet MS"/>
              </a:rPr>
              <a:t>απαιτήσεων</a:t>
            </a:r>
            <a:r>
              <a:rPr dirty="0" sz="1500" b="1">
                <a:latin typeface="Trebuchet MS"/>
                <a:cs typeface="Trebuchet MS"/>
              </a:rPr>
              <a:t>	</a:t>
            </a:r>
            <a:r>
              <a:rPr dirty="0" sz="1500" spc="-25" b="1">
                <a:latin typeface="Trebuchet MS"/>
                <a:cs typeface="Trebuchet MS"/>
              </a:rPr>
              <a:t>των</a:t>
            </a:r>
            <a:r>
              <a:rPr dirty="0" sz="1500" b="1">
                <a:latin typeface="Trebuchet MS"/>
                <a:cs typeface="Trebuchet MS"/>
              </a:rPr>
              <a:t>	</a:t>
            </a:r>
            <a:r>
              <a:rPr dirty="0" sz="1500" spc="-10" b="1">
                <a:latin typeface="Trebuchet MS"/>
                <a:cs typeface="Trebuchet MS"/>
              </a:rPr>
              <a:t>φυτών</a:t>
            </a:r>
            <a:r>
              <a:rPr dirty="0" sz="1500" b="1">
                <a:latin typeface="Trebuchet MS"/>
                <a:cs typeface="Trebuchet MS"/>
              </a:rPr>
              <a:t>	</a:t>
            </a:r>
            <a:r>
              <a:rPr dirty="0" sz="1500" spc="-25" b="1">
                <a:latin typeface="Trebuchet MS"/>
                <a:cs typeface="Trebuchet MS"/>
              </a:rPr>
              <a:t>σε </a:t>
            </a:r>
            <a:r>
              <a:rPr dirty="0" sz="1500" b="1">
                <a:latin typeface="Trebuchet MS"/>
                <a:cs typeface="Trebuchet MS"/>
              </a:rPr>
              <a:t>θρεπτικά</a:t>
            </a:r>
            <a:r>
              <a:rPr dirty="0" sz="1500" spc="-75" b="1">
                <a:latin typeface="Trebuchet MS"/>
                <a:cs typeface="Trebuchet MS"/>
              </a:rPr>
              <a:t> </a:t>
            </a:r>
            <a:r>
              <a:rPr dirty="0" sz="1500" spc="-10" b="1">
                <a:latin typeface="Trebuchet MS"/>
                <a:cs typeface="Trebuchet MS"/>
              </a:rPr>
              <a:t>στοιχεία</a:t>
            </a:r>
            <a:endParaRPr sz="15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buFont typeface="Trebuchet MS"/>
              <a:buAutoNum type="arabicPeriod"/>
            </a:pPr>
            <a:endParaRPr sz="15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810"/>
              </a:spcBef>
              <a:buFont typeface="Trebuchet MS"/>
              <a:buAutoNum type="arabicPeriod"/>
            </a:pPr>
            <a:endParaRPr sz="1500">
              <a:latin typeface="Trebuchet MS"/>
              <a:cs typeface="Trebuchet MS"/>
            </a:endParaRPr>
          </a:p>
          <a:p>
            <a:pPr marL="12700" marR="5080" indent="269875">
              <a:lnSpc>
                <a:spcPts val="1620"/>
              </a:lnSpc>
              <a:buAutoNum type="arabicPeriod"/>
              <a:tabLst>
                <a:tab pos="282575" algn="l"/>
              </a:tabLst>
            </a:pPr>
            <a:r>
              <a:rPr dirty="0" sz="1500" b="1">
                <a:latin typeface="Trebuchet MS"/>
                <a:cs typeface="Trebuchet MS"/>
              </a:rPr>
              <a:t>Προσδιορισμός</a:t>
            </a:r>
            <a:r>
              <a:rPr dirty="0" sz="1500" spc="180" b="1">
                <a:latin typeface="Trebuchet MS"/>
                <a:cs typeface="Trebuchet MS"/>
              </a:rPr>
              <a:t> </a:t>
            </a:r>
            <a:r>
              <a:rPr dirty="0" sz="1500" b="1">
                <a:latin typeface="Trebuchet MS"/>
                <a:cs typeface="Trebuchet MS"/>
              </a:rPr>
              <a:t>της</a:t>
            </a:r>
            <a:r>
              <a:rPr dirty="0" sz="1500" spc="180" b="1">
                <a:latin typeface="Trebuchet MS"/>
                <a:cs typeface="Trebuchet MS"/>
              </a:rPr>
              <a:t> </a:t>
            </a:r>
            <a:r>
              <a:rPr dirty="0" sz="1500" b="1">
                <a:latin typeface="Trebuchet MS"/>
                <a:cs typeface="Trebuchet MS"/>
              </a:rPr>
              <a:t>συμβολής</a:t>
            </a:r>
            <a:r>
              <a:rPr dirty="0" sz="1500" spc="185" b="1">
                <a:latin typeface="Trebuchet MS"/>
                <a:cs typeface="Trebuchet MS"/>
              </a:rPr>
              <a:t> </a:t>
            </a:r>
            <a:r>
              <a:rPr dirty="0" sz="1500" b="1">
                <a:latin typeface="Trebuchet MS"/>
                <a:cs typeface="Trebuchet MS"/>
              </a:rPr>
              <a:t>των</a:t>
            </a:r>
            <a:r>
              <a:rPr dirty="0" sz="1500" spc="180" b="1">
                <a:latin typeface="Trebuchet MS"/>
                <a:cs typeface="Trebuchet MS"/>
              </a:rPr>
              <a:t> </a:t>
            </a:r>
            <a:r>
              <a:rPr dirty="0" sz="1500" b="1">
                <a:latin typeface="Trebuchet MS"/>
                <a:cs typeface="Trebuchet MS"/>
              </a:rPr>
              <a:t>οργανικών</a:t>
            </a:r>
            <a:r>
              <a:rPr dirty="0" sz="1500" spc="175" b="1">
                <a:latin typeface="Trebuchet MS"/>
                <a:cs typeface="Trebuchet MS"/>
              </a:rPr>
              <a:t> </a:t>
            </a:r>
            <a:r>
              <a:rPr dirty="0" sz="1500" spc="-10" b="1">
                <a:latin typeface="Trebuchet MS"/>
                <a:cs typeface="Trebuchet MS"/>
              </a:rPr>
              <a:t>λιπασμάτων </a:t>
            </a:r>
            <a:r>
              <a:rPr dirty="0" sz="1500" b="1">
                <a:latin typeface="Trebuchet MS"/>
                <a:cs typeface="Trebuchet MS"/>
              </a:rPr>
              <a:t>(κοπριά,</a:t>
            </a:r>
            <a:r>
              <a:rPr dirty="0" sz="1500" spc="-60" b="1">
                <a:latin typeface="Trebuchet MS"/>
                <a:cs typeface="Trebuchet MS"/>
              </a:rPr>
              <a:t> </a:t>
            </a:r>
            <a:r>
              <a:rPr dirty="0" sz="1500" b="1">
                <a:latin typeface="Trebuchet MS"/>
                <a:cs typeface="Trebuchet MS"/>
              </a:rPr>
              <a:t>χλωρή</a:t>
            </a:r>
            <a:r>
              <a:rPr dirty="0" sz="1500" spc="-60" b="1">
                <a:latin typeface="Trebuchet MS"/>
                <a:cs typeface="Trebuchet MS"/>
              </a:rPr>
              <a:t> </a:t>
            </a:r>
            <a:r>
              <a:rPr dirty="0" sz="1500" b="1">
                <a:latin typeface="Trebuchet MS"/>
                <a:cs typeface="Trebuchet MS"/>
              </a:rPr>
              <a:t>λίπανση,</a:t>
            </a:r>
            <a:r>
              <a:rPr dirty="0" sz="1500" spc="-60" b="1">
                <a:latin typeface="Trebuchet MS"/>
                <a:cs typeface="Trebuchet MS"/>
              </a:rPr>
              <a:t> </a:t>
            </a:r>
            <a:r>
              <a:rPr dirty="0" sz="1500" b="1">
                <a:latin typeface="Trebuchet MS"/>
                <a:cs typeface="Trebuchet MS"/>
              </a:rPr>
              <a:t>τύρφη</a:t>
            </a:r>
            <a:r>
              <a:rPr dirty="0" sz="1500" spc="-60" b="1">
                <a:latin typeface="Trebuchet MS"/>
                <a:cs typeface="Trebuchet MS"/>
              </a:rPr>
              <a:t> </a:t>
            </a:r>
            <a:r>
              <a:rPr dirty="0" sz="1500" spc="-10" b="1">
                <a:latin typeface="Trebuchet MS"/>
                <a:cs typeface="Trebuchet MS"/>
              </a:rPr>
              <a:t>κ.λπ.)</a:t>
            </a:r>
            <a:endParaRPr sz="1500">
              <a:latin typeface="Trebuchet MS"/>
              <a:cs typeface="Trebuchet MS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1016655" y="2973387"/>
            <a:ext cx="903605" cy="903605"/>
            <a:chOff x="1016655" y="2973387"/>
            <a:chExt cx="903605" cy="903605"/>
          </a:xfrm>
        </p:grpSpPr>
        <p:pic>
          <p:nvPicPr>
            <p:cNvPr id="24" name="object 2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38880" y="2995612"/>
              <a:ext cx="859035" cy="859040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1038880" y="2995612"/>
              <a:ext cx="859155" cy="859155"/>
            </a:xfrm>
            <a:custGeom>
              <a:avLst/>
              <a:gdLst/>
              <a:ahLst/>
              <a:cxnLst/>
              <a:rect l="l" t="t" r="r" b="b"/>
              <a:pathLst>
                <a:path w="859155" h="859154">
                  <a:moveTo>
                    <a:pt x="0" y="429513"/>
                  </a:moveTo>
                  <a:lnTo>
                    <a:pt x="2540" y="382990"/>
                  </a:lnTo>
                  <a:lnTo>
                    <a:pt x="9980" y="337851"/>
                  </a:lnTo>
                  <a:lnTo>
                    <a:pt x="22049" y="294365"/>
                  </a:lnTo>
                  <a:lnTo>
                    <a:pt x="38478" y="252803"/>
                  </a:lnTo>
                  <a:lnTo>
                    <a:pt x="58994" y="213437"/>
                  </a:lnTo>
                  <a:lnTo>
                    <a:pt x="83329" y="176535"/>
                  </a:lnTo>
                  <a:lnTo>
                    <a:pt x="111211" y="142370"/>
                  </a:lnTo>
                  <a:lnTo>
                    <a:pt x="142371" y="111211"/>
                  </a:lnTo>
                  <a:lnTo>
                    <a:pt x="176536" y="83329"/>
                  </a:lnTo>
                  <a:lnTo>
                    <a:pt x="213438" y="58994"/>
                  </a:lnTo>
                  <a:lnTo>
                    <a:pt x="252805" y="38478"/>
                  </a:lnTo>
                  <a:lnTo>
                    <a:pt x="294367" y="22049"/>
                  </a:lnTo>
                  <a:lnTo>
                    <a:pt x="337853" y="9980"/>
                  </a:lnTo>
                  <a:lnTo>
                    <a:pt x="382993" y="2540"/>
                  </a:lnTo>
                  <a:lnTo>
                    <a:pt x="429517" y="0"/>
                  </a:lnTo>
                  <a:lnTo>
                    <a:pt x="476041" y="2540"/>
                  </a:lnTo>
                  <a:lnTo>
                    <a:pt x="521181" y="9980"/>
                  </a:lnTo>
                  <a:lnTo>
                    <a:pt x="564668" y="22049"/>
                  </a:lnTo>
                  <a:lnTo>
                    <a:pt x="606230" y="38478"/>
                  </a:lnTo>
                  <a:lnTo>
                    <a:pt x="645597" y="58994"/>
                  </a:lnTo>
                  <a:lnTo>
                    <a:pt x="682498" y="83329"/>
                  </a:lnTo>
                  <a:lnTo>
                    <a:pt x="716664" y="111211"/>
                  </a:lnTo>
                  <a:lnTo>
                    <a:pt x="747823" y="142370"/>
                  </a:lnTo>
                  <a:lnTo>
                    <a:pt x="775705" y="176535"/>
                  </a:lnTo>
                  <a:lnTo>
                    <a:pt x="800040" y="213437"/>
                  </a:lnTo>
                  <a:lnTo>
                    <a:pt x="820557" y="252803"/>
                  </a:lnTo>
                  <a:lnTo>
                    <a:pt x="836985" y="294365"/>
                  </a:lnTo>
                  <a:lnTo>
                    <a:pt x="849055" y="337851"/>
                  </a:lnTo>
                  <a:lnTo>
                    <a:pt x="856495" y="382990"/>
                  </a:lnTo>
                  <a:lnTo>
                    <a:pt x="859035" y="429513"/>
                  </a:lnTo>
                  <a:lnTo>
                    <a:pt x="856495" y="476039"/>
                  </a:lnTo>
                  <a:lnTo>
                    <a:pt x="849055" y="521181"/>
                  </a:lnTo>
                  <a:lnTo>
                    <a:pt x="836985" y="564668"/>
                  </a:lnTo>
                  <a:lnTo>
                    <a:pt x="820557" y="606231"/>
                  </a:lnTo>
                  <a:lnTo>
                    <a:pt x="800040" y="645599"/>
                  </a:lnTo>
                  <a:lnTo>
                    <a:pt x="775705" y="682502"/>
                  </a:lnTo>
                  <a:lnTo>
                    <a:pt x="747823" y="716668"/>
                  </a:lnTo>
                  <a:lnTo>
                    <a:pt x="716664" y="747827"/>
                  </a:lnTo>
                  <a:lnTo>
                    <a:pt x="682498" y="775710"/>
                  </a:lnTo>
                  <a:lnTo>
                    <a:pt x="645597" y="800045"/>
                  </a:lnTo>
                  <a:lnTo>
                    <a:pt x="606230" y="820562"/>
                  </a:lnTo>
                  <a:lnTo>
                    <a:pt x="564668" y="836990"/>
                  </a:lnTo>
                  <a:lnTo>
                    <a:pt x="521181" y="849060"/>
                  </a:lnTo>
                  <a:lnTo>
                    <a:pt x="476041" y="856500"/>
                  </a:lnTo>
                  <a:lnTo>
                    <a:pt x="429517" y="859040"/>
                  </a:lnTo>
                  <a:lnTo>
                    <a:pt x="382993" y="856500"/>
                  </a:lnTo>
                  <a:lnTo>
                    <a:pt x="337853" y="849060"/>
                  </a:lnTo>
                  <a:lnTo>
                    <a:pt x="294367" y="836990"/>
                  </a:lnTo>
                  <a:lnTo>
                    <a:pt x="252805" y="820562"/>
                  </a:lnTo>
                  <a:lnTo>
                    <a:pt x="213438" y="800045"/>
                  </a:lnTo>
                  <a:lnTo>
                    <a:pt x="176536" y="775710"/>
                  </a:lnTo>
                  <a:lnTo>
                    <a:pt x="142371" y="747827"/>
                  </a:lnTo>
                  <a:lnTo>
                    <a:pt x="111211" y="716668"/>
                  </a:lnTo>
                  <a:lnTo>
                    <a:pt x="83329" y="682502"/>
                  </a:lnTo>
                  <a:lnTo>
                    <a:pt x="58994" y="645599"/>
                  </a:lnTo>
                  <a:lnTo>
                    <a:pt x="38478" y="606231"/>
                  </a:lnTo>
                  <a:lnTo>
                    <a:pt x="22049" y="564668"/>
                  </a:lnTo>
                  <a:lnTo>
                    <a:pt x="9980" y="521181"/>
                  </a:lnTo>
                  <a:lnTo>
                    <a:pt x="2540" y="476039"/>
                  </a:lnTo>
                  <a:lnTo>
                    <a:pt x="0" y="429513"/>
                  </a:lnTo>
                  <a:close/>
                </a:path>
              </a:pathLst>
            </a:custGeom>
            <a:ln w="44449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6" name="object 26"/>
          <p:cNvGrpSpPr/>
          <p:nvPr/>
        </p:nvGrpSpPr>
        <p:grpSpPr>
          <a:xfrm>
            <a:off x="1266494" y="4125455"/>
            <a:ext cx="6795134" cy="869950"/>
            <a:chOff x="1266494" y="4125455"/>
            <a:chExt cx="6795134" cy="869950"/>
          </a:xfrm>
        </p:grpSpPr>
        <p:sp>
          <p:nvSpPr>
            <p:cNvPr id="27" name="object 27"/>
            <p:cNvSpPr/>
            <p:nvPr/>
          </p:nvSpPr>
          <p:spPr>
            <a:xfrm>
              <a:off x="1288719" y="4147680"/>
              <a:ext cx="6750684" cy="825500"/>
            </a:xfrm>
            <a:custGeom>
              <a:avLst/>
              <a:gdLst/>
              <a:ahLst/>
              <a:cxnLst/>
              <a:rect l="l" t="t" r="r" b="b"/>
              <a:pathLst>
                <a:path w="6750684" h="825500">
                  <a:moveTo>
                    <a:pt x="412711" y="825423"/>
                  </a:moveTo>
                  <a:lnTo>
                    <a:pt x="6750100" y="825423"/>
                  </a:lnTo>
                  <a:lnTo>
                    <a:pt x="6750100" y="0"/>
                  </a:lnTo>
                  <a:lnTo>
                    <a:pt x="412711" y="0"/>
                  </a:lnTo>
                  <a:lnTo>
                    <a:pt x="0" y="412711"/>
                  </a:lnTo>
                  <a:lnTo>
                    <a:pt x="412711" y="825423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/>
            <p:cNvSpPr/>
            <p:nvPr/>
          </p:nvSpPr>
          <p:spPr>
            <a:xfrm>
              <a:off x="1288719" y="4147680"/>
              <a:ext cx="6750684" cy="825500"/>
            </a:xfrm>
            <a:custGeom>
              <a:avLst/>
              <a:gdLst/>
              <a:ahLst/>
              <a:cxnLst/>
              <a:rect l="l" t="t" r="r" b="b"/>
              <a:pathLst>
                <a:path w="6750684" h="825500">
                  <a:moveTo>
                    <a:pt x="6750100" y="825423"/>
                  </a:moveTo>
                  <a:lnTo>
                    <a:pt x="412711" y="825423"/>
                  </a:lnTo>
                  <a:lnTo>
                    <a:pt x="0" y="412711"/>
                  </a:lnTo>
                  <a:lnTo>
                    <a:pt x="412711" y="0"/>
                  </a:lnTo>
                  <a:lnTo>
                    <a:pt x="6750100" y="0"/>
                  </a:lnTo>
                  <a:lnTo>
                    <a:pt x="6750100" y="825423"/>
                  </a:lnTo>
                  <a:close/>
                </a:path>
              </a:pathLst>
            </a:custGeom>
            <a:ln w="44449">
              <a:solidFill>
                <a:srgbClr val="4F6128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9" name="object 29"/>
          <p:cNvSpPr txBox="1"/>
          <p:nvPr/>
        </p:nvSpPr>
        <p:spPr>
          <a:xfrm>
            <a:off x="1777784" y="3875976"/>
            <a:ext cx="5334000" cy="254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0" b="1">
                <a:latin typeface="Trebuchet MS"/>
                <a:cs typeface="Trebuchet MS"/>
              </a:rPr>
              <a:t>4.</a:t>
            </a:r>
            <a:r>
              <a:rPr dirty="0" sz="1500" spc="-50" b="1">
                <a:latin typeface="Trebuchet MS"/>
                <a:cs typeface="Trebuchet MS"/>
              </a:rPr>
              <a:t> </a:t>
            </a:r>
            <a:r>
              <a:rPr dirty="0" sz="1500" b="1">
                <a:latin typeface="Trebuchet MS"/>
                <a:cs typeface="Trebuchet MS"/>
              </a:rPr>
              <a:t>Υπολογισμός</a:t>
            </a:r>
            <a:r>
              <a:rPr dirty="0" sz="1500" spc="-45" b="1">
                <a:latin typeface="Trebuchet MS"/>
                <a:cs typeface="Trebuchet MS"/>
              </a:rPr>
              <a:t> </a:t>
            </a:r>
            <a:r>
              <a:rPr dirty="0" sz="1500" b="1">
                <a:latin typeface="Trebuchet MS"/>
                <a:cs typeface="Trebuchet MS"/>
              </a:rPr>
              <a:t>της</a:t>
            </a:r>
            <a:r>
              <a:rPr dirty="0" sz="1500" spc="-45" b="1">
                <a:latin typeface="Trebuchet MS"/>
                <a:cs typeface="Trebuchet MS"/>
              </a:rPr>
              <a:t> </a:t>
            </a:r>
            <a:r>
              <a:rPr dirty="0" sz="1500" b="1">
                <a:latin typeface="Trebuchet MS"/>
                <a:cs typeface="Trebuchet MS"/>
              </a:rPr>
              <a:t>ποσότητας</a:t>
            </a:r>
            <a:r>
              <a:rPr dirty="0" sz="1500" spc="-50" b="1">
                <a:latin typeface="Trebuchet MS"/>
                <a:cs typeface="Trebuchet MS"/>
              </a:rPr>
              <a:t> </a:t>
            </a:r>
            <a:r>
              <a:rPr dirty="0" sz="1500" b="1">
                <a:latin typeface="Trebuchet MS"/>
                <a:cs typeface="Trebuchet MS"/>
              </a:rPr>
              <a:t>των</a:t>
            </a:r>
            <a:r>
              <a:rPr dirty="0" sz="1500" spc="-45" b="1">
                <a:latin typeface="Trebuchet MS"/>
                <a:cs typeface="Trebuchet MS"/>
              </a:rPr>
              <a:t> </a:t>
            </a:r>
            <a:r>
              <a:rPr dirty="0" sz="1500" b="1">
                <a:latin typeface="Trebuchet MS"/>
                <a:cs typeface="Trebuchet MS"/>
              </a:rPr>
              <a:t>ανόργανων</a:t>
            </a:r>
            <a:r>
              <a:rPr dirty="0" sz="1500" spc="-45" b="1">
                <a:latin typeface="Trebuchet MS"/>
                <a:cs typeface="Trebuchet MS"/>
              </a:rPr>
              <a:t> </a:t>
            </a:r>
            <a:r>
              <a:rPr dirty="0" sz="1500" spc="-10" b="1">
                <a:latin typeface="Trebuchet MS"/>
                <a:cs typeface="Trebuchet MS"/>
              </a:rPr>
              <a:t>λιπασμάτων</a:t>
            </a:r>
            <a:endParaRPr sz="1500">
              <a:latin typeface="Trebuchet MS"/>
              <a:cs typeface="Trebuchet MS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823014" y="4148518"/>
            <a:ext cx="903605" cy="903605"/>
            <a:chOff x="823014" y="4148518"/>
            <a:chExt cx="903605" cy="903605"/>
          </a:xfrm>
        </p:grpSpPr>
        <p:pic>
          <p:nvPicPr>
            <p:cNvPr id="31" name="object 3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45239" y="4170743"/>
              <a:ext cx="859035" cy="859040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845239" y="4170743"/>
              <a:ext cx="859155" cy="859155"/>
            </a:xfrm>
            <a:custGeom>
              <a:avLst/>
              <a:gdLst/>
              <a:ahLst/>
              <a:cxnLst/>
              <a:rect l="l" t="t" r="r" b="b"/>
              <a:pathLst>
                <a:path w="859155" h="859154">
                  <a:moveTo>
                    <a:pt x="0" y="429513"/>
                  </a:moveTo>
                  <a:lnTo>
                    <a:pt x="2540" y="382990"/>
                  </a:lnTo>
                  <a:lnTo>
                    <a:pt x="9980" y="337851"/>
                  </a:lnTo>
                  <a:lnTo>
                    <a:pt x="22049" y="294365"/>
                  </a:lnTo>
                  <a:lnTo>
                    <a:pt x="38478" y="252803"/>
                  </a:lnTo>
                  <a:lnTo>
                    <a:pt x="58994" y="213437"/>
                  </a:lnTo>
                  <a:lnTo>
                    <a:pt x="83329" y="176535"/>
                  </a:lnTo>
                  <a:lnTo>
                    <a:pt x="111211" y="142370"/>
                  </a:lnTo>
                  <a:lnTo>
                    <a:pt x="142371" y="111211"/>
                  </a:lnTo>
                  <a:lnTo>
                    <a:pt x="176536" y="83329"/>
                  </a:lnTo>
                  <a:lnTo>
                    <a:pt x="213438" y="58994"/>
                  </a:lnTo>
                  <a:lnTo>
                    <a:pt x="252805" y="38478"/>
                  </a:lnTo>
                  <a:lnTo>
                    <a:pt x="294367" y="22049"/>
                  </a:lnTo>
                  <a:lnTo>
                    <a:pt x="337853" y="9980"/>
                  </a:lnTo>
                  <a:lnTo>
                    <a:pt x="382993" y="2540"/>
                  </a:lnTo>
                  <a:lnTo>
                    <a:pt x="429517" y="0"/>
                  </a:lnTo>
                  <a:lnTo>
                    <a:pt x="476041" y="2540"/>
                  </a:lnTo>
                  <a:lnTo>
                    <a:pt x="521181" y="9980"/>
                  </a:lnTo>
                  <a:lnTo>
                    <a:pt x="564668" y="22049"/>
                  </a:lnTo>
                  <a:lnTo>
                    <a:pt x="606230" y="38478"/>
                  </a:lnTo>
                  <a:lnTo>
                    <a:pt x="645597" y="58994"/>
                  </a:lnTo>
                  <a:lnTo>
                    <a:pt x="682498" y="83329"/>
                  </a:lnTo>
                  <a:lnTo>
                    <a:pt x="716664" y="111211"/>
                  </a:lnTo>
                  <a:lnTo>
                    <a:pt x="747823" y="142370"/>
                  </a:lnTo>
                  <a:lnTo>
                    <a:pt x="775705" y="176535"/>
                  </a:lnTo>
                  <a:lnTo>
                    <a:pt x="800040" y="213437"/>
                  </a:lnTo>
                  <a:lnTo>
                    <a:pt x="820557" y="252803"/>
                  </a:lnTo>
                  <a:lnTo>
                    <a:pt x="836985" y="294365"/>
                  </a:lnTo>
                  <a:lnTo>
                    <a:pt x="849055" y="337851"/>
                  </a:lnTo>
                  <a:lnTo>
                    <a:pt x="856495" y="382990"/>
                  </a:lnTo>
                  <a:lnTo>
                    <a:pt x="859035" y="429513"/>
                  </a:lnTo>
                  <a:lnTo>
                    <a:pt x="856495" y="476039"/>
                  </a:lnTo>
                  <a:lnTo>
                    <a:pt x="849055" y="521181"/>
                  </a:lnTo>
                  <a:lnTo>
                    <a:pt x="836985" y="564668"/>
                  </a:lnTo>
                  <a:lnTo>
                    <a:pt x="820557" y="606231"/>
                  </a:lnTo>
                  <a:lnTo>
                    <a:pt x="800040" y="645599"/>
                  </a:lnTo>
                  <a:lnTo>
                    <a:pt x="775705" y="682502"/>
                  </a:lnTo>
                  <a:lnTo>
                    <a:pt x="747823" y="716668"/>
                  </a:lnTo>
                  <a:lnTo>
                    <a:pt x="716664" y="747827"/>
                  </a:lnTo>
                  <a:lnTo>
                    <a:pt x="682498" y="775710"/>
                  </a:lnTo>
                  <a:lnTo>
                    <a:pt x="645597" y="800045"/>
                  </a:lnTo>
                  <a:lnTo>
                    <a:pt x="606230" y="820562"/>
                  </a:lnTo>
                  <a:lnTo>
                    <a:pt x="564668" y="836990"/>
                  </a:lnTo>
                  <a:lnTo>
                    <a:pt x="521181" y="849060"/>
                  </a:lnTo>
                  <a:lnTo>
                    <a:pt x="476041" y="856500"/>
                  </a:lnTo>
                  <a:lnTo>
                    <a:pt x="429517" y="859040"/>
                  </a:lnTo>
                  <a:lnTo>
                    <a:pt x="382993" y="856500"/>
                  </a:lnTo>
                  <a:lnTo>
                    <a:pt x="337853" y="849060"/>
                  </a:lnTo>
                  <a:lnTo>
                    <a:pt x="294367" y="836990"/>
                  </a:lnTo>
                  <a:lnTo>
                    <a:pt x="252805" y="820562"/>
                  </a:lnTo>
                  <a:lnTo>
                    <a:pt x="213438" y="800045"/>
                  </a:lnTo>
                  <a:lnTo>
                    <a:pt x="176536" y="775710"/>
                  </a:lnTo>
                  <a:lnTo>
                    <a:pt x="142371" y="747827"/>
                  </a:lnTo>
                  <a:lnTo>
                    <a:pt x="111211" y="716668"/>
                  </a:lnTo>
                  <a:lnTo>
                    <a:pt x="83329" y="682502"/>
                  </a:lnTo>
                  <a:lnTo>
                    <a:pt x="58994" y="645599"/>
                  </a:lnTo>
                  <a:lnTo>
                    <a:pt x="38478" y="606231"/>
                  </a:lnTo>
                  <a:lnTo>
                    <a:pt x="22049" y="564668"/>
                  </a:lnTo>
                  <a:lnTo>
                    <a:pt x="9980" y="521181"/>
                  </a:lnTo>
                  <a:lnTo>
                    <a:pt x="2540" y="476039"/>
                  </a:lnTo>
                  <a:lnTo>
                    <a:pt x="0" y="429513"/>
                  </a:lnTo>
                  <a:close/>
                </a:path>
              </a:pathLst>
            </a:custGeom>
            <a:ln w="44449">
              <a:solidFill>
                <a:srgbClr val="4F6128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" name="object 2"/>
          <p:cNvGrpSpPr/>
          <p:nvPr/>
        </p:nvGrpSpPr>
        <p:grpSpPr>
          <a:xfrm>
            <a:off x="0" y="5224132"/>
            <a:ext cx="9051925" cy="1269365"/>
            <a:chOff x="0" y="5224132"/>
            <a:chExt cx="9051925" cy="1269365"/>
          </a:xfrm>
        </p:grpSpPr>
        <p:sp>
          <p:nvSpPr>
            <p:cNvPr id="3" name="object 3"/>
            <p:cNvSpPr/>
            <p:nvPr/>
          </p:nvSpPr>
          <p:spPr>
            <a:xfrm>
              <a:off x="5589104" y="5677471"/>
              <a:ext cx="3463290" cy="161925"/>
            </a:xfrm>
            <a:custGeom>
              <a:avLst/>
              <a:gdLst/>
              <a:ahLst/>
              <a:cxnLst/>
              <a:rect l="l" t="t" r="r" b="b"/>
              <a:pathLst>
                <a:path w="3463290" h="161925">
                  <a:moveTo>
                    <a:pt x="0" y="161582"/>
                  </a:moveTo>
                  <a:lnTo>
                    <a:pt x="3462721" y="161582"/>
                  </a:lnTo>
                  <a:lnTo>
                    <a:pt x="3462721" y="0"/>
                  </a:lnTo>
                  <a:lnTo>
                    <a:pt x="0" y="0"/>
                  </a:lnTo>
                  <a:lnTo>
                    <a:pt x="0" y="161582"/>
                  </a:lnTo>
                  <a:close/>
                </a:path>
              </a:pathLst>
            </a:custGeom>
            <a:solidFill>
              <a:srgbClr val="2CB8C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791307" y="5677471"/>
              <a:ext cx="2797797" cy="81600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5677471"/>
              <a:ext cx="2797810" cy="816610"/>
            </a:xfrm>
            <a:custGeom>
              <a:avLst/>
              <a:gdLst/>
              <a:ahLst/>
              <a:cxnLst/>
              <a:rect l="l" t="t" r="r" b="b"/>
              <a:pathLst>
                <a:path w="2797810" h="816610">
                  <a:moveTo>
                    <a:pt x="2797797" y="0"/>
                  </a:moveTo>
                  <a:lnTo>
                    <a:pt x="0" y="0"/>
                  </a:lnTo>
                  <a:lnTo>
                    <a:pt x="0" y="816000"/>
                  </a:lnTo>
                  <a:lnTo>
                    <a:pt x="2797797" y="816000"/>
                  </a:lnTo>
                  <a:lnTo>
                    <a:pt x="2797797" y="0"/>
                  </a:lnTo>
                  <a:close/>
                </a:path>
              </a:pathLst>
            </a:custGeom>
            <a:solidFill>
              <a:srgbClr val="CDFFFD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916952" y="5246357"/>
              <a:ext cx="7493634" cy="1035050"/>
            </a:xfrm>
            <a:custGeom>
              <a:avLst/>
              <a:gdLst/>
              <a:ahLst/>
              <a:cxnLst/>
              <a:rect l="l" t="t" r="r" b="b"/>
              <a:pathLst>
                <a:path w="7493634" h="1035050">
                  <a:moveTo>
                    <a:pt x="517220" y="1034427"/>
                  </a:moveTo>
                  <a:lnTo>
                    <a:pt x="7493634" y="1034427"/>
                  </a:lnTo>
                  <a:lnTo>
                    <a:pt x="7493634" y="0"/>
                  </a:lnTo>
                  <a:lnTo>
                    <a:pt x="517220" y="0"/>
                  </a:lnTo>
                  <a:lnTo>
                    <a:pt x="0" y="517207"/>
                  </a:lnTo>
                  <a:lnTo>
                    <a:pt x="517220" y="1034427"/>
                  </a:lnTo>
                  <a:close/>
                </a:path>
              </a:pathLst>
            </a:custGeom>
            <a:solidFill>
              <a:srgbClr val="92D05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916952" y="5246357"/>
              <a:ext cx="7493634" cy="1035050"/>
            </a:xfrm>
            <a:custGeom>
              <a:avLst/>
              <a:gdLst/>
              <a:ahLst/>
              <a:cxnLst/>
              <a:rect l="l" t="t" r="r" b="b"/>
              <a:pathLst>
                <a:path w="7493634" h="1035050">
                  <a:moveTo>
                    <a:pt x="7493634" y="1034427"/>
                  </a:moveTo>
                  <a:lnTo>
                    <a:pt x="517220" y="1034427"/>
                  </a:lnTo>
                  <a:lnTo>
                    <a:pt x="0" y="517207"/>
                  </a:lnTo>
                  <a:lnTo>
                    <a:pt x="517220" y="0"/>
                  </a:lnTo>
                  <a:lnTo>
                    <a:pt x="7493634" y="0"/>
                  </a:lnTo>
                  <a:lnTo>
                    <a:pt x="7493634" y="1034427"/>
                  </a:lnTo>
                  <a:close/>
                </a:path>
              </a:pathLst>
            </a:custGeom>
            <a:ln w="44449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3" name="object 33"/>
          <p:cNvSpPr txBox="1"/>
          <p:nvPr/>
        </p:nvSpPr>
        <p:spPr>
          <a:xfrm>
            <a:off x="1450822" y="4769345"/>
            <a:ext cx="6885305" cy="537845"/>
          </a:xfrm>
          <a:prstGeom prst="rect">
            <a:avLst/>
          </a:prstGeom>
        </p:spPr>
        <p:txBody>
          <a:bodyPr wrap="square" lIns="0" tIns="33019" rIns="0" bIns="0" rtlCol="0" vert="horz">
            <a:spAutoFit/>
          </a:bodyPr>
          <a:lstStyle/>
          <a:p>
            <a:pPr algn="just" marL="12700" marR="5080">
              <a:lnSpc>
                <a:spcPts val="1300"/>
              </a:lnSpc>
              <a:spcBef>
                <a:spcPts val="259"/>
              </a:spcBef>
            </a:pPr>
            <a:r>
              <a:rPr dirty="0" sz="1200" b="1">
                <a:latin typeface="Trebuchet MS"/>
                <a:cs typeface="Trebuchet MS"/>
              </a:rPr>
              <a:t>5.</a:t>
            </a:r>
            <a:r>
              <a:rPr dirty="0" sz="1200" spc="114" b="1">
                <a:latin typeface="Trebuchet MS"/>
                <a:cs typeface="Trebuchet MS"/>
              </a:rPr>
              <a:t>  </a:t>
            </a:r>
            <a:r>
              <a:rPr dirty="0" sz="1200" b="1">
                <a:latin typeface="Trebuchet MS"/>
                <a:cs typeface="Trebuchet MS"/>
              </a:rPr>
              <a:t>Βελτίωση</a:t>
            </a:r>
            <a:r>
              <a:rPr dirty="0" sz="1200" spc="114" b="1">
                <a:latin typeface="Trebuchet MS"/>
                <a:cs typeface="Trebuchet MS"/>
              </a:rPr>
              <a:t>  </a:t>
            </a:r>
            <a:r>
              <a:rPr dirty="0" sz="1200" b="1">
                <a:latin typeface="Trebuchet MS"/>
                <a:cs typeface="Trebuchet MS"/>
              </a:rPr>
              <a:t>της</a:t>
            </a:r>
            <a:r>
              <a:rPr dirty="0" sz="1200" spc="114" b="1">
                <a:latin typeface="Trebuchet MS"/>
                <a:cs typeface="Trebuchet MS"/>
              </a:rPr>
              <a:t>  </a:t>
            </a:r>
            <a:r>
              <a:rPr dirty="0" sz="1200" b="1">
                <a:latin typeface="Trebuchet MS"/>
                <a:cs typeface="Trebuchet MS"/>
              </a:rPr>
              <a:t>γονιμότητας</a:t>
            </a:r>
            <a:r>
              <a:rPr dirty="0" sz="1200" spc="114" b="1">
                <a:latin typeface="Trebuchet MS"/>
                <a:cs typeface="Trebuchet MS"/>
              </a:rPr>
              <a:t>  </a:t>
            </a:r>
            <a:r>
              <a:rPr dirty="0" sz="1200" b="1">
                <a:latin typeface="Trebuchet MS"/>
                <a:cs typeface="Trebuchet MS"/>
              </a:rPr>
              <a:t>του</a:t>
            </a:r>
            <a:r>
              <a:rPr dirty="0" sz="1200" spc="114" b="1">
                <a:latin typeface="Trebuchet MS"/>
                <a:cs typeface="Trebuchet MS"/>
              </a:rPr>
              <a:t>  </a:t>
            </a:r>
            <a:r>
              <a:rPr dirty="0" sz="1200" b="1">
                <a:latin typeface="Trebuchet MS"/>
                <a:cs typeface="Trebuchet MS"/>
              </a:rPr>
              <a:t>εδάφους</a:t>
            </a:r>
            <a:r>
              <a:rPr dirty="0" sz="1200" spc="114" b="1">
                <a:latin typeface="Trebuchet MS"/>
                <a:cs typeface="Trebuchet MS"/>
              </a:rPr>
              <a:t>  </a:t>
            </a:r>
            <a:r>
              <a:rPr dirty="0" sz="1200" b="1">
                <a:latin typeface="Trebuchet MS"/>
                <a:cs typeface="Trebuchet MS"/>
              </a:rPr>
              <a:t>(οι</a:t>
            </a:r>
            <a:r>
              <a:rPr dirty="0" sz="1200" spc="114" b="1">
                <a:latin typeface="Trebuchet MS"/>
                <a:cs typeface="Trebuchet MS"/>
              </a:rPr>
              <a:t>  </a:t>
            </a:r>
            <a:r>
              <a:rPr dirty="0" sz="1200" b="1">
                <a:latin typeface="Trebuchet MS"/>
                <a:cs typeface="Trebuchet MS"/>
              </a:rPr>
              <a:t>ποσότητες</a:t>
            </a:r>
            <a:r>
              <a:rPr dirty="0" sz="1200" spc="114" b="1">
                <a:latin typeface="Trebuchet MS"/>
                <a:cs typeface="Trebuchet MS"/>
              </a:rPr>
              <a:t>  </a:t>
            </a:r>
            <a:r>
              <a:rPr dirty="0" sz="1200" b="1">
                <a:latin typeface="Trebuchet MS"/>
                <a:cs typeface="Trebuchet MS"/>
              </a:rPr>
              <a:t>λιπασμάτων</a:t>
            </a:r>
            <a:r>
              <a:rPr dirty="0" sz="1200" spc="114" b="1">
                <a:latin typeface="Trebuchet MS"/>
                <a:cs typeface="Trebuchet MS"/>
              </a:rPr>
              <a:t>  </a:t>
            </a:r>
            <a:r>
              <a:rPr dirty="0" sz="1200" b="1">
                <a:latin typeface="Trebuchet MS"/>
                <a:cs typeface="Trebuchet MS"/>
              </a:rPr>
              <a:t>που</a:t>
            </a:r>
            <a:r>
              <a:rPr dirty="0" sz="1200" spc="114" b="1">
                <a:latin typeface="Trebuchet MS"/>
                <a:cs typeface="Trebuchet MS"/>
              </a:rPr>
              <a:t>  </a:t>
            </a:r>
            <a:r>
              <a:rPr dirty="0" sz="1200" b="1">
                <a:latin typeface="Trebuchet MS"/>
                <a:cs typeface="Trebuchet MS"/>
              </a:rPr>
              <a:t>πρέπει</a:t>
            </a:r>
            <a:r>
              <a:rPr dirty="0" sz="1200" spc="114" b="1">
                <a:latin typeface="Trebuchet MS"/>
                <a:cs typeface="Trebuchet MS"/>
              </a:rPr>
              <a:t>  </a:t>
            </a:r>
            <a:r>
              <a:rPr dirty="0" sz="1200" spc="-25" b="1">
                <a:latin typeface="Trebuchet MS"/>
                <a:cs typeface="Trebuchet MS"/>
              </a:rPr>
              <a:t>να </a:t>
            </a:r>
            <a:r>
              <a:rPr dirty="0" sz="1200" b="1">
                <a:latin typeface="Trebuchet MS"/>
                <a:cs typeface="Trebuchet MS"/>
              </a:rPr>
              <a:t>προστεθούν</a:t>
            </a:r>
            <a:r>
              <a:rPr dirty="0" sz="1200" spc="345" b="1">
                <a:latin typeface="Trebuchet MS"/>
                <a:cs typeface="Trebuchet MS"/>
              </a:rPr>
              <a:t> </a:t>
            </a:r>
            <a:r>
              <a:rPr dirty="0" sz="1200" b="1">
                <a:latin typeface="Trebuchet MS"/>
                <a:cs typeface="Trebuchet MS"/>
              </a:rPr>
              <a:t>μέσω</a:t>
            </a:r>
            <a:r>
              <a:rPr dirty="0" sz="1200" spc="345" b="1">
                <a:latin typeface="Trebuchet MS"/>
                <a:cs typeface="Trebuchet MS"/>
              </a:rPr>
              <a:t> </a:t>
            </a:r>
            <a:r>
              <a:rPr dirty="0" sz="1200" b="1">
                <a:latin typeface="Trebuchet MS"/>
                <a:cs typeface="Trebuchet MS"/>
              </a:rPr>
              <a:t>της</a:t>
            </a:r>
            <a:r>
              <a:rPr dirty="0" sz="1200" spc="345" b="1">
                <a:latin typeface="Trebuchet MS"/>
                <a:cs typeface="Trebuchet MS"/>
              </a:rPr>
              <a:t> </a:t>
            </a:r>
            <a:r>
              <a:rPr dirty="0" sz="1200" b="1">
                <a:latin typeface="Trebuchet MS"/>
                <a:cs typeface="Trebuchet MS"/>
              </a:rPr>
              <a:t>λίπανσης,</a:t>
            </a:r>
            <a:r>
              <a:rPr dirty="0" sz="1200" spc="350" b="1">
                <a:latin typeface="Trebuchet MS"/>
                <a:cs typeface="Trebuchet MS"/>
              </a:rPr>
              <a:t> </a:t>
            </a:r>
            <a:r>
              <a:rPr dirty="0" sz="1200" b="1">
                <a:latin typeface="Trebuchet MS"/>
                <a:cs typeface="Trebuchet MS"/>
              </a:rPr>
              <a:t>εάν</a:t>
            </a:r>
            <a:r>
              <a:rPr dirty="0" sz="1200" spc="345" b="1">
                <a:latin typeface="Trebuchet MS"/>
                <a:cs typeface="Trebuchet MS"/>
              </a:rPr>
              <a:t> </a:t>
            </a:r>
            <a:r>
              <a:rPr dirty="0" sz="1200" b="1">
                <a:latin typeface="Trebuchet MS"/>
                <a:cs typeface="Trebuchet MS"/>
              </a:rPr>
              <a:t>η</a:t>
            </a:r>
            <a:r>
              <a:rPr dirty="0" sz="1200" spc="345" b="1">
                <a:latin typeface="Trebuchet MS"/>
                <a:cs typeface="Trebuchet MS"/>
              </a:rPr>
              <a:t> </a:t>
            </a:r>
            <a:r>
              <a:rPr dirty="0" sz="1200" b="1">
                <a:latin typeface="Trebuchet MS"/>
                <a:cs typeface="Trebuchet MS"/>
              </a:rPr>
              <a:t>ανάλυση</a:t>
            </a:r>
            <a:r>
              <a:rPr dirty="0" sz="1200" spc="345" b="1">
                <a:latin typeface="Trebuchet MS"/>
                <a:cs typeface="Trebuchet MS"/>
              </a:rPr>
              <a:t> </a:t>
            </a:r>
            <a:r>
              <a:rPr dirty="0" sz="1200" b="1">
                <a:latin typeface="Trebuchet MS"/>
                <a:cs typeface="Trebuchet MS"/>
              </a:rPr>
              <a:t>δείξει</a:t>
            </a:r>
            <a:r>
              <a:rPr dirty="0" sz="1200" spc="350" b="1">
                <a:latin typeface="Trebuchet MS"/>
                <a:cs typeface="Trebuchet MS"/>
              </a:rPr>
              <a:t> </a:t>
            </a:r>
            <a:r>
              <a:rPr dirty="0" sz="1200" b="1">
                <a:latin typeface="Trebuchet MS"/>
                <a:cs typeface="Trebuchet MS"/>
              </a:rPr>
              <a:t>έλλειψη</a:t>
            </a:r>
            <a:r>
              <a:rPr dirty="0" sz="1200" spc="345" b="1">
                <a:latin typeface="Trebuchet MS"/>
                <a:cs typeface="Trebuchet MS"/>
              </a:rPr>
              <a:t> </a:t>
            </a:r>
            <a:r>
              <a:rPr dirty="0" sz="1200" b="1">
                <a:latin typeface="Trebuchet MS"/>
                <a:cs typeface="Trebuchet MS"/>
              </a:rPr>
              <a:t>θρεπτικών</a:t>
            </a:r>
            <a:r>
              <a:rPr dirty="0" sz="1200" spc="345" b="1">
                <a:latin typeface="Trebuchet MS"/>
                <a:cs typeface="Trebuchet MS"/>
              </a:rPr>
              <a:t> </a:t>
            </a:r>
            <a:r>
              <a:rPr dirty="0" sz="1200" b="1">
                <a:latin typeface="Trebuchet MS"/>
                <a:cs typeface="Trebuchet MS"/>
              </a:rPr>
              <a:t>στοιχείων</a:t>
            </a:r>
            <a:r>
              <a:rPr dirty="0" sz="1200" spc="345" b="1">
                <a:latin typeface="Trebuchet MS"/>
                <a:cs typeface="Trebuchet MS"/>
              </a:rPr>
              <a:t> </a:t>
            </a:r>
            <a:r>
              <a:rPr dirty="0" sz="1200" spc="-25" b="1">
                <a:latin typeface="Trebuchet MS"/>
                <a:cs typeface="Trebuchet MS"/>
              </a:rPr>
              <a:t>στο </a:t>
            </a:r>
            <a:r>
              <a:rPr dirty="0" sz="1200" spc="-10" b="1">
                <a:latin typeface="Trebuchet MS"/>
                <a:cs typeface="Trebuchet MS"/>
              </a:rPr>
              <a:t>έδαφος)</a:t>
            </a:r>
            <a:endParaRPr sz="1200">
              <a:latin typeface="Trebuchet MS"/>
              <a:cs typeface="Trebuchet MS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589334" y="5241201"/>
            <a:ext cx="903605" cy="903605"/>
            <a:chOff x="589334" y="5241201"/>
            <a:chExt cx="903605" cy="903605"/>
          </a:xfrm>
        </p:grpSpPr>
        <p:pic>
          <p:nvPicPr>
            <p:cNvPr id="35" name="object 3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11559" y="5263425"/>
              <a:ext cx="859035" cy="859040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611559" y="5263425"/>
              <a:ext cx="859155" cy="859155"/>
            </a:xfrm>
            <a:custGeom>
              <a:avLst/>
              <a:gdLst/>
              <a:ahLst/>
              <a:cxnLst/>
              <a:rect l="l" t="t" r="r" b="b"/>
              <a:pathLst>
                <a:path w="859155" h="859154">
                  <a:moveTo>
                    <a:pt x="0" y="429513"/>
                  </a:moveTo>
                  <a:lnTo>
                    <a:pt x="2540" y="382990"/>
                  </a:lnTo>
                  <a:lnTo>
                    <a:pt x="9980" y="337851"/>
                  </a:lnTo>
                  <a:lnTo>
                    <a:pt x="22049" y="294365"/>
                  </a:lnTo>
                  <a:lnTo>
                    <a:pt x="38478" y="252803"/>
                  </a:lnTo>
                  <a:lnTo>
                    <a:pt x="58994" y="213437"/>
                  </a:lnTo>
                  <a:lnTo>
                    <a:pt x="83329" y="176535"/>
                  </a:lnTo>
                  <a:lnTo>
                    <a:pt x="111211" y="142370"/>
                  </a:lnTo>
                  <a:lnTo>
                    <a:pt x="142371" y="111211"/>
                  </a:lnTo>
                  <a:lnTo>
                    <a:pt x="176536" y="83329"/>
                  </a:lnTo>
                  <a:lnTo>
                    <a:pt x="213438" y="58994"/>
                  </a:lnTo>
                  <a:lnTo>
                    <a:pt x="252805" y="38478"/>
                  </a:lnTo>
                  <a:lnTo>
                    <a:pt x="294367" y="22049"/>
                  </a:lnTo>
                  <a:lnTo>
                    <a:pt x="337853" y="9980"/>
                  </a:lnTo>
                  <a:lnTo>
                    <a:pt x="382993" y="2540"/>
                  </a:lnTo>
                  <a:lnTo>
                    <a:pt x="429517" y="0"/>
                  </a:lnTo>
                  <a:lnTo>
                    <a:pt x="476041" y="2540"/>
                  </a:lnTo>
                  <a:lnTo>
                    <a:pt x="521181" y="9980"/>
                  </a:lnTo>
                  <a:lnTo>
                    <a:pt x="564668" y="22049"/>
                  </a:lnTo>
                  <a:lnTo>
                    <a:pt x="606230" y="38478"/>
                  </a:lnTo>
                  <a:lnTo>
                    <a:pt x="645597" y="58994"/>
                  </a:lnTo>
                  <a:lnTo>
                    <a:pt x="682498" y="83329"/>
                  </a:lnTo>
                  <a:lnTo>
                    <a:pt x="716664" y="111211"/>
                  </a:lnTo>
                  <a:lnTo>
                    <a:pt x="747823" y="142370"/>
                  </a:lnTo>
                  <a:lnTo>
                    <a:pt x="775705" y="176535"/>
                  </a:lnTo>
                  <a:lnTo>
                    <a:pt x="800040" y="213437"/>
                  </a:lnTo>
                  <a:lnTo>
                    <a:pt x="820557" y="252803"/>
                  </a:lnTo>
                  <a:lnTo>
                    <a:pt x="836985" y="294365"/>
                  </a:lnTo>
                  <a:lnTo>
                    <a:pt x="849055" y="337851"/>
                  </a:lnTo>
                  <a:lnTo>
                    <a:pt x="856495" y="382990"/>
                  </a:lnTo>
                  <a:lnTo>
                    <a:pt x="859035" y="429513"/>
                  </a:lnTo>
                  <a:lnTo>
                    <a:pt x="856495" y="476039"/>
                  </a:lnTo>
                  <a:lnTo>
                    <a:pt x="849055" y="521181"/>
                  </a:lnTo>
                  <a:lnTo>
                    <a:pt x="836985" y="564668"/>
                  </a:lnTo>
                  <a:lnTo>
                    <a:pt x="820557" y="606231"/>
                  </a:lnTo>
                  <a:lnTo>
                    <a:pt x="800040" y="645599"/>
                  </a:lnTo>
                  <a:lnTo>
                    <a:pt x="775705" y="682502"/>
                  </a:lnTo>
                  <a:lnTo>
                    <a:pt x="747823" y="716668"/>
                  </a:lnTo>
                  <a:lnTo>
                    <a:pt x="716664" y="747827"/>
                  </a:lnTo>
                  <a:lnTo>
                    <a:pt x="682498" y="775710"/>
                  </a:lnTo>
                  <a:lnTo>
                    <a:pt x="645597" y="800045"/>
                  </a:lnTo>
                  <a:lnTo>
                    <a:pt x="606230" y="820562"/>
                  </a:lnTo>
                  <a:lnTo>
                    <a:pt x="564668" y="836990"/>
                  </a:lnTo>
                  <a:lnTo>
                    <a:pt x="521181" y="849060"/>
                  </a:lnTo>
                  <a:lnTo>
                    <a:pt x="476041" y="856500"/>
                  </a:lnTo>
                  <a:lnTo>
                    <a:pt x="429517" y="859040"/>
                  </a:lnTo>
                  <a:lnTo>
                    <a:pt x="382993" y="856500"/>
                  </a:lnTo>
                  <a:lnTo>
                    <a:pt x="337853" y="849060"/>
                  </a:lnTo>
                  <a:lnTo>
                    <a:pt x="294367" y="836990"/>
                  </a:lnTo>
                  <a:lnTo>
                    <a:pt x="252805" y="820562"/>
                  </a:lnTo>
                  <a:lnTo>
                    <a:pt x="213438" y="800045"/>
                  </a:lnTo>
                  <a:lnTo>
                    <a:pt x="176536" y="775710"/>
                  </a:lnTo>
                  <a:lnTo>
                    <a:pt x="142371" y="747827"/>
                  </a:lnTo>
                  <a:lnTo>
                    <a:pt x="111211" y="716668"/>
                  </a:lnTo>
                  <a:lnTo>
                    <a:pt x="83329" y="682502"/>
                  </a:lnTo>
                  <a:lnTo>
                    <a:pt x="58994" y="645599"/>
                  </a:lnTo>
                  <a:lnTo>
                    <a:pt x="38478" y="606231"/>
                  </a:lnTo>
                  <a:lnTo>
                    <a:pt x="22049" y="564668"/>
                  </a:lnTo>
                  <a:lnTo>
                    <a:pt x="9980" y="521181"/>
                  </a:lnTo>
                  <a:lnTo>
                    <a:pt x="2540" y="476039"/>
                  </a:lnTo>
                  <a:lnTo>
                    <a:pt x="0" y="429513"/>
                  </a:lnTo>
                  <a:close/>
                </a:path>
              </a:pathLst>
            </a:custGeom>
            <a:ln w="44449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8" name="object 38"/>
          <p:cNvSpPr txBox="1"/>
          <p:nvPr/>
        </p:nvSpPr>
        <p:spPr>
          <a:xfrm>
            <a:off x="8246709" y="6468059"/>
            <a:ext cx="801370" cy="1270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60"/>
              </a:lnSpc>
            </a:pPr>
            <a:r>
              <a:rPr dirty="0" sz="800" spc="-10" b="1">
                <a:solidFill>
                  <a:srgbClr val="9AC43D"/>
                </a:solidFill>
                <a:latin typeface="Calibri"/>
                <a:cs typeface="Calibri"/>
              </a:rPr>
              <a:t>IPA-ADRION00239</a:t>
            </a:r>
            <a:endParaRPr sz="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Π2.3.1_Προγράμματα</a:t>
            </a:r>
            <a:r>
              <a:rPr dirty="0" spc="-55"/>
              <a:t> </a:t>
            </a:r>
            <a:r>
              <a:rPr dirty="0"/>
              <a:t>ανάπτυξης</a:t>
            </a:r>
            <a:r>
              <a:rPr dirty="0" spc="-55"/>
              <a:t> </a:t>
            </a:r>
            <a:r>
              <a:rPr dirty="0"/>
              <a:t>ικανοτήτων</a:t>
            </a:r>
            <a:r>
              <a:rPr dirty="0" spc="-55"/>
              <a:t> </a:t>
            </a:r>
            <a:r>
              <a:rPr dirty="0"/>
              <a:t>και</a:t>
            </a:r>
            <a:r>
              <a:rPr dirty="0" spc="-50"/>
              <a:t> </a:t>
            </a:r>
            <a:r>
              <a:rPr dirty="0" spc="-10"/>
              <a:t>κατάρτισης</a:t>
            </a:r>
          </a:p>
        </p:txBody>
      </p:sp>
      <p:sp>
        <p:nvSpPr>
          <p:cNvPr id="2" name="object 2"/>
          <p:cNvSpPr/>
          <p:nvPr/>
        </p:nvSpPr>
        <p:spPr>
          <a:xfrm>
            <a:off x="3131845" y="548680"/>
            <a:ext cx="5977255" cy="0"/>
          </a:xfrm>
          <a:custGeom>
            <a:avLst/>
            <a:gdLst/>
            <a:ahLst/>
            <a:cxnLst/>
            <a:rect l="l" t="t" r="r" b="b"/>
            <a:pathLst>
              <a:path w="5977255" h="0">
                <a:moveTo>
                  <a:pt x="0" y="0"/>
                </a:moveTo>
                <a:lnTo>
                  <a:pt x="5976658" y="0"/>
                </a:lnTo>
              </a:path>
            </a:pathLst>
          </a:custGeom>
          <a:ln w="28575">
            <a:solidFill>
              <a:srgbClr val="30859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461559" y="576295"/>
            <a:ext cx="8194040" cy="465455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298450" marR="5080" indent="-285750">
              <a:lnSpc>
                <a:spcPct val="150000"/>
              </a:lnSpc>
              <a:spcBef>
                <a:spcPts val="100"/>
              </a:spcBef>
              <a:buFont typeface="Segoe UI Symbol"/>
              <a:buChar char="➢"/>
              <a:tabLst>
                <a:tab pos="298450" algn="l"/>
                <a:tab pos="299720" algn="l"/>
              </a:tabLst>
            </a:pPr>
            <a:r>
              <a:rPr dirty="0" sz="1350">
                <a:latin typeface="Trebuchet MS"/>
                <a:cs typeface="Trebuchet MS"/>
              </a:rPr>
              <a:t>	Η</a:t>
            </a:r>
            <a:r>
              <a:rPr dirty="0" sz="1350" spc="14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συνεχής</a:t>
            </a:r>
            <a:r>
              <a:rPr dirty="0" sz="1350" spc="14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παρακολούθηση</a:t>
            </a:r>
            <a:r>
              <a:rPr dirty="0" sz="1350" spc="14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και</a:t>
            </a:r>
            <a:r>
              <a:rPr dirty="0" sz="1350" spc="14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προσαρμογή</a:t>
            </a:r>
            <a:r>
              <a:rPr dirty="0" sz="1350" spc="14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αποτελούν</a:t>
            </a:r>
            <a:r>
              <a:rPr dirty="0" sz="1350" spc="14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ουσιώδεις</a:t>
            </a:r>
            <a:r>
              <a:rPr dirty="0" sz="1350" spc="14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πτυχές</a:t>
            </a:r>
            <a:r>
              <a:rPr dirty="0" sz="1350" spc="14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των</a:t>
            </a:r>
            <a:r>
              <a:rPr dirty="0" sz="1350" spc="14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στρατηγικών</a:t>
            </a:r>
            <a:r>
              <a:rPr dirty="0" sz="1350" spc="14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και</a:t>
            </a:r>
            <a:r>
              <a:rPr dirty="0" sz="1350" spc="145">
                <a:latin typeface="Trebuchet MS"/>
                <a:cs typeface="Trebuchet MS"/>
              </a:rPr>
              <a:t> </a:t>
            </a:r>
            <a:r>
              <a:rPr dirty="0" sz="1350" spc="-25">
                <a:latin typeface="Trebuchet MS"/>
                <a:cs typeface="Trebuchet MS"/>
              </a:rPr>
              <a:t>της </a:t>
            </a:r>
            <a:r>
              <a:rPr dirty="0" sz="1350">
                <a:latin typeface="Trebuchet MS"/>
                <a:cs typeface="Trebuchet MS"/>
              </a:rPr>
              <a:t>διαχείρισης</a:t>
            </a:r>
            <a:r>
              <a:rPr dirty="0" sz="1350" spc="44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της</a:t>
            </a:r>
            <a:r>
              <a:rPr dirty="0" sz="1350" spc="45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γονιμότητας.</a:t>
            </a:r>
            <a:r>
              <a:rPr dirty="0" sz="1350" spc="45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Η</a:t>
            </a:r>
            <a:r>
              <a:rPr dirty="0" sz="1350" spc="44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γονιμότητα</a:t>
            </a:r>
            <a:r>
              <a:rPr dirty="0" sz="1350" spc="45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του</a:t>
            </a:r>
            <a:r>
              <a:rPr dirty="0" sz="1350" spc="45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εδάφους</a:t>
            </a:r>
            <a:r>
              <a:rPr dirty="0" sz="1350" spc="44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και</a:t>
            </a:r>
            <a:r>
              <a:rPr dirty="0" sz="1350" spc="45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οι</a:t>
            </a:r>
            <a:r>
              <a:rPr dirty="0" sz="1350" spc="45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ανάγκες</a:t>
            </a:r>
            <a:r>
              <a:rPr dirty="0" sz="1350" spc="44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των</a:t>
            </a:r>
            <a:r>
              <a:rPr dirty="0" sz="1350" spc="45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καλλιεργειών</a:t>
            </a:r>
            <a:r>
              <a:rPr dirty="0" sz="1350" spc="450">
                <a:latin typeface="Trebuchet MS"/>
                <a:cs typeface="Trebuchet MS"/>
              </a:rPr>
              <a:t> </a:t>
            </a:r>
            <a:r>
              <a:rPr dirty="0" sz="1350" spc="-25">
                <a:latin typeface="Trebuchet MS"/>
                <a:cs typeface="Trebuchet MS"/>
              </a:rPr>
              <a:t>σε </a:t>
            </a:r>
            <a:r>
              <a:rPr dirty="0" sz="1350">
                <a:latin typeface="Trebuchet MS"/>
                <a:cs typeface="Trebuchet MS"/>
              </a:rPr>
              <a:t>θρεπτικά</a:t>
            </a:r>
            <a:r>
              <a:rPr dirty="0" sz="1350" spc="-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στοιχεία μπορεί</a:t>
            </a:r>
            <a:r>
              <a:rPr dirty="0" sz="1350" spc="-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να μεταβάλλονται</a:t>
            </a:r>
            <a:r>
              <a:rPr dirty="0" sz="1350" spc="-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από έτος σε</a:t>
            </a:r>
            <a:r>
              <a:rPr dirty="0" sz="1350" spc="-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έτος, λόγω</a:t>
            </a:r>
            <a:r>
              <a:rPr dirty="0" sz="1350" spc="-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αλλαγών στις καιρικές</a:t>
            </a:r>
            <a:r>
              <a:rPr dirty="0" sz="1350" spc="-5">
                <a:latin typeface="Trebuchet MS"/>
                <a:cs typeface="Trebuchet MS"/>
              </a:rPr>
              <a:t> </a:t>
            </a:r>
            <a:r>
              <a:rPr dirty="0" sz="1350" spc="-10">
                <a:latin typeface="Trebuchet MS"/>
                <a:cs typeface="Trebuchet MS"/>
              </a:rPr>
              <a:t>συνθήκες, </a:t>
            </a:r>
            <a:r>
              <a:rPr dirty="0" sz="1350">
                <a:latin typeface="Trebuchet MS"/>
                <a:cs typeface="Trebuchet MS"/>
              </a:rPr>
              <a:t>στις</a:t>
            </a:r>
            <a:r>
              <a:rPr dirty="0" sz="1350" spc="-4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αμειψισπορές</a:t>
            </a:r>
            <a:r>
              <a:rPr dirty="0" sz="1350" spc="-3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και</a:t>
            </a:r>
            <a:r>
              <a:rPr dirty="0" sz="1350" spc="-3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σε</a:t>
            </a:r>
            <a:r>
              <a:rPr dirty="0" sz="1350" spc="-3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άλλους</a:t>
            </a:r>
            <a:r>
              <a:rPr dirty="0" sz="1350" spc="-3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περιβαλλοντικούς</a:t>
            </a:r>
            <a:r>
              <a:rPr dirty="0" sz="1350" spc="-35">
                <a:latin typeface="Trebuchet MS"/>
                <a:cs typeface="Trebuchet MS"/>
              </a:rPr>
              <a:t> </a:t>
            </a:r>
            <a:r>
              <a:rPr dirty="0" sz="1350" spc="-10">
                <a:latin typeface="Trebuchet MS"/>
                <a:cs typeface="Trebuchet MS"/>
              </a:rPr>
              <a:t>παράγοντες.</a:t>
            </a:r>
            <a:endParaRPr sz="1350">
              <a:latin typeface="Trebuchet MS"/>
              <a:cs typeface="Trebuchet MS"/>
            </a:endParaRPr>
          </a:p>
          <a:p>
            <a:pPr algn="just" marL="298450" marR="5080" indent="-285750">
              <a:lnSpc>
                <a:spcPct val="150000"/>
              </a:lnSpc>
              <a:buFont typeface="Segoe UI Symbol"/>
              <a:buChar char="➢"/>
              <a:tabLst>
                <a:tab pos="298450" algn="l"/>
                <a:tab pos="299720" algn="l"/>
              </a:tabLst>
            </a:pPr>
            <a:r>
              <a:rPr dirty="0" sz="1350">
                <a:latin typeface="Trebuchet MS"/>
                <a:cs typeface="Trebuchet MS"/>
              </a:rPr>
              <a:t>	Η</a:t>
            </a:r>
            <a:r>
              <a:rPr dirty="0" sz="1350" spc="4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τακτική</a:t>
            </a:r>
            <a:r>
              <a:rPr dirty="0" sz="1350" spc="4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εδαφική</a:t>
            </a:r>
            <a:r>
              <a:rPr dirty="0" sz="1350" spc="4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ανάλυση,</a:t>
            </a:r>
            <a:r>
              <a:rPr dirty="0" sz="1350" spc="4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η</a:t>
            </a:r>
            <a:r>
              <a:rPr dirty="0" sz="1350" spc="4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ανάλυση</a:t>
            </a:r>
            <a:r>
              <a:rPr dirty="0" sz="1350" spc="4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φυτικών</a:t>
            </a:r>
            <a:r>
              <a:rPr dirty="0" sz="1350" spc="4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ιστών,</a:t>
            </a:r>
            <a:r>
              <a:rPr dirty="0" sz="1350" spc="4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καθώς</a:t>
            </a:r>
            <a:r>
              <a:rPr dirty="0" sz="1350" spc="4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και</a:t>
            </a:r>
            <a:r>
              <a:rPr dirty="0" sz="1350" spc="4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η</a:t>
            </a:r>
            <a:r>
              <a:rPr dirty="0" sz="1350" spc="4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παρακολούθηση</a:t>
            </a:r>
            <a:r>
              <a:rPr dirty="0" sz="1350" spc="4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της</a:t>
            </a:r>
            <a:r>
              <a:rPr dirty="0" sz="1350" spc="45">
                <a:latin typeface="Trebuchet MS"/>
                <a:cs typeface="Trebuchet MS"/>
              </a:rPr>
              <a:t> </a:t>
            </a:r>
            <a:r>
              <a:rPr dirty="0" sz="1350" spc="-10">
                <a:latin typeface="Trebuchet MS"/>
                <a:cs typeface="Trebuchet MS"/>
              </a:rPr>
              <a:t>ανάπτυξης </a:t>
            </a:r>
            <a:r>
              <a:rPr dirty="0" sz="1350">
                <a:latin typeface="Trebuchet MS"/>
                <a:cs typeface="Trebuchet MS"/>
              </a:rPr>
              <a:t>και</a:t>
            </a:r>
            <a:r>
              <a:rPr dirty="0" sz="1350" spc="32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της</a:t>
            </a:r>
            <a:r>
              <a:rPr dirty="0" sz="1350" spc="32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υγείας</a:t>
            </a:r>
            <a:r>
              <a:rPr dirty="0" sz="1350" spc="32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των</a:t>
            </a:r>
            <a:r>
              <a:rPr dirty="0" sz="1350" spc="32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φυτών</a:t>
            </a:r>
            <a:r>
              <a:rPr dirty="0" sz="1350" spc="32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είναι</a:t>
            </a:r>
            <a:r>
              <a:rPr dirty="0" sz="1350" spc="32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απαραίτητες,</a:t>
            </a:r>
            <a:r>
              <a:rPr dirty="0" sz="1350" spc="32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ώστε</a:t>
            </a:r>
            <a:r>
              <a:rPr dirty="0" sz="1350" spc="32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να</a:t>
            </a:r>
            <a:r>
              <a:rPr dirty="0" sz="1350" spc="32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προσαρμόζονται</a:t>
            </a:r>
            <a:r>
              <a:rPr dirty="0" sz="1350" spc="32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ανάλογα</a:t>
            </a:r>
            <a:r>
              <a:rPr dirty="0" sz="1350" spc="32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οι</a:t>
            </a:r>
            <a:r>
              <a:rPr dirty="0" sz="1350" spc="320">
                <a:latin typeface="Trebuchet MS"/>
                <a:cs typeface="Trebuchet MS"/>
              </a:rPr>
              <a:t> </a:t>
            </a:r>
            <a:r>
              <a:rPr dirty="0" sz="1350" spc="-10">
                <a:latin typeface="Trebuchet MS"/>
                <a:cs typeface="Trebuchet MS"/>
              </a:rPr>
              <a:t>στρατηγικές </a:t>
            </a:r>
            <a:r>
              <a:rPr dirty="0" sz="1350">
                <a:latin typeface="Trebuchet MS"/>
                <a:cs typeface="Trebuchet MS"/>
              </a:rPr>
              <a:t>λίπανσης.</a:t>
            </a:r>
            <a:r>
              <a:rPr dirty="0" sz="1350" spc="2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Αυτή</a:t>
            </a:r>
            <a:r>
              <a:rPr dirty="0" sz="1350" spc="2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η</a:t>
            </a:r>
            <a:r>
              <a:rPr dirty="0" sz="1350" spc="2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προσέγγιση</a:t>
            </a:r>
            <a:r>
              <a:rPr dirty="0" sz="1350" spc="2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της</a:t>
            </a:r>
            <a:r>
              <a:rPr dirty="0" sz="1350" spc="2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προσαρμοστικής</a:t>
            </a:r>
            <a:r>
              <a:rPr dirty="0" sz="1350" spc="2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διαχείρισης</a:t>
            </a:r>
            <a:r>
              <a:rPr dirty="0" sz="1350" spc="2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διασφαλίζει</a:t>
            </a:r>
            <a:r>
              <a:rPr dirty="0" sz="1350" spc="2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ότι</a:t>
            </a:r>
            <a:r>
              <a:rPr dirty="0" sz="1350" spc="2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οι</a:t>
            </a:r>
            <a:r>
              <a:rPr dirty="0" sz="1350" spc="2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πρακτικές</a:t>
            </a:r>
            <a:r>
              <a:rPr dirty="0" sz="1350" spc="20">
                <a:latin typeface="Trebuchet MS"/>
                <a:cs typeface="Trebuchet MS"/>
              </a:rPr>
              <a:t> </a:t>
            </a:r>
            <a:r>
              <a:rPr dirty="0" sz="1350" spc="-10">
                <a:latin typeface="Trebuchet MS"/>
                <a:cs typeface="Trebuchet MS"/>
              </a:rPr>
              <a:t>λίπανσης </a:t>
            </a:r>
            <a:r>
              <a:rPr dirty="0" sz="1350">
                <a:latin typeface="Trebuchet MS"/>
                <a:cs typeface="Trebuchet MS"/>
              </a:rPr>
              <a:t>παραμένουν</a:t>
            </a:r>
            <a:r>
              <a:rPr dirty="0" sz="1350" spc="33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αποτελεσματικές</a:t>
            </a:r>
            <a:r>
              <a:rPr dirty="0" sz="1350" spc="33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και</a:t>
            </a:r>
            <a:r>
              <a:rPr dirty="0" sz="1350" spc="33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βιώσιμες</a:t>
            </a:r>
            <a:r>
              <a:rPr dirty="0" sz="1350" spc="33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με</a:t>
            </a:r>
            <a:r>
              <a:rPr dirty="0" sz="1350" spc="33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την</a:t>
            </a:r>
            <a:r>
              <a:rPr dirty="0" sz="1350" spc="33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πάροδο</a:t>
            </a:r>
            <a:r>
              <a:rPr dirty="0" sz="1350" spc="33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του</a:t>
            </a:r>
            <a:r>
              <a:rPr dirty="0" sz="1350" spc="33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χρόνου</a:t>
            </a:r>
            <a:r>
              <a:rPr dirty="0" sz="1350" spc="33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και</a:t>
            </a:r>
            <a:r>
              <a:rPr dirty="0" sz="1350" spc="33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ανταποκρίνονται</a:t>
            </a:r>
            <a:r>
              <a:rPr dirty="0" sz="1350" spc="335">
                <a:latin typeface="Trebuchet MS"/>
                <a:cs typeface="Trebuchet MS"/>
              </a:rPr>
              <a:t> </a:t>
            </a:r>
            <a:r>
              <a:rPr dirty="0" sz="1350" spc="-20">
                <a:latin typeface="Trebuchet MS"/>
                <a:cs typeface="Trebuchet MS"/>
              </a:rPr>
              <a:t>στις </a:t>
            </a:r>
            <a:r>
              <a:rPr dirty="0" sz="1350">
                <a:latin typeface="Trebuchet MS"/>
                <a:cs typeface="Trebuchet MS"/>
              </a:rPr>
              <a:t>εξελισσόμενες</a:t>
            </a:r>
            <a:r>
              <a:rPr dirty="0" sz="1350" spc="-4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ανάγκες</a:t>
            </a:r>
            <a:r>
              <a:rPr dirty="0" sz="1350" spc="-4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του</a:t>
            </a:r>
            <a:r>
              <a:rPr dirty="0" sz="1350" spc="-4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συστήματος</a:t>
            </a:r>
            <a:r>
              <a:rPr dirty="0" sz="1350" spc="-45">
                <a:latin typeface="Trebuchet MS"/>
                <a:cs typeface="Trebuchet MS"/>
              </a:rPr>
              <a:t> </a:t>
            </a:r>
            <a:r>
              <a:rPr dirty="0" sz="1350" spc="-10">
                <a:latin typeface="Trebuchet MS"/>
                <a:cs typeface="Trebuchet MS"/>
              </a:rPr>
              <a:t>έδαφος–καλλιέργεια.</a:t>
            </a:r>
            <a:endParaRPr sz="1350">
              <a:latin typeface="Trebuchet MS"/>
              <a:cs typeface="Trebuchet MS"/>
            </a:endParaRPr>
          </a:p>
          <a:p>
            <a:pPr algn="just" marL="298450" marR="5080" indent="-285750">
              <a:lnSpc>
                <a:spcPct val="150000"/>
              </a:lnSpc>
              <a:buFont typeface="Segoe UI Symbol"/>
              <a:buChar char="➢"/>
              <a:tabLst>
                <a:tab pos="298450" algn="l"/>
                <a:tab pos="299720" algn="l"/>
              </a:tabLst>
            </a:pPr>
            <a:r>
              <a:rPr dirty="0" sz="1350">
                <a:latin typeface="Trebuchet MS"/>
                <a:cs typeface="Trebuchet MS"/>
              </a:rPr>
              <a:t>	Η</a:t>
            </a:r>
            <a:r>
              <a:rPr dirty="0" sz="1350" spc="35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ακριβής</a:t>
            </a:r>
            <a:r>
              <a:rPr dirty="0" sz="1350" spc="35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σύσταση</a:t>
            </a:r>
            <a:r>
              <a:rPr dirty="0" sz="1350" spc="36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λίπανσης</a:t>
            </a:r>
            <a:r>
              <a:rPr dirty="0" sz="1350" spc="35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πρέπει</a:t>
            </a:r>
            <a:r>
              <a:rPr dirty="0" sz="1350" spc="36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να</a:t>
            </a:r>
            <a:r>
              <a:rPr dirty="0" sz="1350" spc="35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βασίζεται</a:t>
            </a:r>
            <a:r>
              <a:rPr dirty="0" sz="1350" spc="36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σε</a:t>
            </a:r>
            <a:r>
              <a:rPr dirty="0" sz="1350" spc="35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λεπτομερή</a:t>
            </a:r>
            <a:r>
              <a:rPr dirty="0" sz="1350" spc="36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εδαφική</a:t>
            </a:r>
            <a:r>
              <a:rPr dirty="0" sz="1350" spc="35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ανάλυση</a:t>
            </a:r>
            <a:r>
              <a:rPr dirty="0" sz="1350" spc="36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και</a:t>
            </a:r>
            <a:r>
              <a:rPr dirty="0" sz="1350" spc="35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σε</a:t>
            </a:r>
            <a:r>
              <a:rPr dirty="0" sz="1350" spc="360">
                <a:latin typeface="Trebuchet MS"/>
                <a:cs typeface="Trebuchet MS"/>
              </a:rPr>
              <a:t> </a:t>
            </a:r>
            <a:r>
              <a:rPr dirty="0" sz="1350" spc="-20">
                <a:latin typeface="Trebuchet MS"/>
                <a:cs typeface="Trebuchet MS"/>
              </a:rPr>
              <a:t>ορθή </a:t>
            </a:r>
            <a:r>
              <a:rPr dirty="0" sz="1350">
                <a:latin typeface="Trebuchet MS"/>
                <a:cs typeface="Trebuchet MS"/>
              </a:rPr>
              <a:t>ερμηνεία</a:t>
            </a:r>
            <a:r>
              <a:rPr dirty="0" sz="1350" spc="55">
                <a:latin typeface="Trebuchet MS"/>
                <a:cs typeface="Trebuchet MS"/>
              </a:rPr>
              <a:t>  </a:t>
            </a:r>
            <a:r>
              <a:rPr dirty="0" sz="1350">
                <a:latin typeface="Trebuchet MS"/>
                <a:cs typeface="Trebuchet MS"/>
              </a:rPr>
              <a:t>των</a:t>
            </a:r>
            <a:r>
              <a:rPr dirty="0" sz="1350" spc="60">
                <a:latin typeface="Trebuchet MS"/>
                <a:cs typeface="Trebuchet MS"/>
              </a:rPr>
              <a:t>  </a:t>
            </a:r>
            <a:r>
              <a:rPr dirty="0" sz="1350">
                <a:latin typeface="Trebuchet MS"/>
                <a:cs typeface="Trebuchet MS"/>
              </a:rPr>
              <a:t>αποτελεσμάτων,</a:t>
            </a:r>
            <a:r>
              <a:rPr dirty="0" sz="1350" spc="60">
                <a:latin typeface="Trebuchet MS"/>
                <a:cs typeface="Trebuchet MS"/>
              </a:rPr>
              <a:t>  </a:t>
            </a:r>
            <a:r>
              <a:rPr dirty="0" sz="1350">
                <a:latin typeface="Trebuchet MS"/>
                <a:cs typeface="Trebuchet MS"/>
              </a:rPr>
              <a:t>λαμβάνοντας</a:t>
            </a:r>
            <a:r>
              <a:rPr dirty="0" sz="1350" spc="60">
                <a:latin typeface="Trebuchet MS"/>
                <a:cs typeface="Trebuchet MS"/>
              </a:rPr>
              <a:t>  </a:t>
            </a:r>
            <a:r>
              <a:rPr dirty="0" sz="1350">
                <a:latin typeface="Trebuchet MS"/>
                <a:cs typeface="Trebuchet MS"/>
              </a:rPr>
              <a:t>υπόψη</a:t>
            </a:r>
            <a:r>
              <a:rPr dirty="0" sz="1350" spc="60">
                <a:latin typeface="Trebuchet MS"/>
                <a:cs typeface="Trebuchet MS"/>
              </a:rPr>
              <a:t>  </a:t>
            </a:r>
            <a:r>
              <a:rPr dirty="0" sz="1350">
                <a:latin typeface="Trebuchet MS"/>
                <a:cs typeface="Trebuchet MS"/>
              </a:rPr>
              <a:t>το</a:t>
            </a:r>
            <a:r>
              <a:rPr dirty="0" sz="1350" spc="55">
                <a:latin typeface="Trebuchet MS"/>
                <a:cs typeface="Trebuchet MS"/>
              </a:rPr>
              <a:t>  </a:t>
            </a:r>
            <a:r>
              <a:rPr dirty="0" sz="1350">
                <a:latin typeface="Trebuchet MS"/>
                <a:cs typeface="Trebuchet MS"/>
              </a:rPr>
              <a:t>ιστορικό</a:t>
            </a:r>
            <a:r>
              <a:rPr dirty="0" sz="1350" spc="60">
                <a:latin typeface="Trebuchet MS"/>
                <a:cs typeface="Trebuchet MS"/>
              </a:rPr>
              <a:t>  </a:t>
            </a:r>
            <a:r>
              <a:rPr dirty="0" sz="1350">
                <a:latin typeface="Trebuchet MS"/>
                <a:cs typeface="Trebuchet MS"/>
              </a:rPr>
              <a:t>της</a:t>
            </a:r>
            <a:r>
              <a:rPr dirty="0" sz="1350" spc="60">
                <a:latin typeface="Trebuchet MS"/>
                <a:cs typeface="Trebuchet MS"/>
              </a:rPr>
              <a:t>  </a:t>
            </a:r>
            <a:r>
              <a:rPr dirty="0" sz="1350">
                <a:latin typeface="Trebuchet MS"/>
                <a:cs typeface="Trebuchet MS"/>
              </a:rPr>
              <a:t>καλλιέργειας,</a:t>
            </a:r>
            <a:r>
              <a:rPr dirty="0" sz="1350" spc="60">
                <a:latin typeface="Trebuchet MS"/>
                <a:cs typeface="Trebuchet MS"/>
              </a:rPr>
              <a:t>  </a:t>
            </a:r>
            <a:r>
              <a:rPr dirty="0" sz="1350">
                <a:latin typeface="Trebuchet MS"/>
                <a:cs typeface="Trebuchet MS"/>
              </a:rPr>
              <a:t>τις</a:t>
            </a:r>
            <a:r>
              <a:rPr dirty="0" sz="1350" spc="60">
                <a:latin typeface="Trebuchet MS"/>
                <a:cs typeface="Trebuchet MS"/>
              </a:rPr>
              <a:t>  </a:t>
            </a:r>
            <a:r>
              <a:rPr dirty="0" sz="1350" spc="-10">
                <a:latin typeface="Trebuchet MS"/>
                <a:cs typeface="Trebuchet MS"/>
              </a:rPr>
              <a:t>τοπικές </a:t>
            </a:r>
            <a:r>
              <a:rPr dirty="0" sz="1350">
                <a:latin typeface="Trebuchet MS"/>
                <a:cs typeface="Trebuchet MS"/>
              </a:rPr>
              <a:t>κλιματικές</a:t>
            </a:r>
            <a:r>
              <a:rPr dirty="0" sz="1350" spc="6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συνθήκες</a:t>
            </a:r>
            <a:r>
              <a:rPr dirty="0" sz="1350" spc="7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και</a:t>
            </a:r>
            <a:r>
              <a:rPr dirty="0" sz="1350" spc="7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τις</a:t>
            </a:r>
            <a:r>
              <a:rPr dirty="0" sz="1350" spc="7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ειδικές</a:t>
            </a:r>
            <a:r>
              <a:rPr dirty="0" sz="1350" spc="7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απαιτήσεις</a:t>
            </a:r>
            <a:r>
              <a:rPr dirty="0" sz="1350" spc="7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της</a:t>
            </a:r>
            <a:r>
              <a:rPr dirty="0" sz="1350" spc="7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καλλιέργειας.</a:t>
            </a:r>
            <a:r>
              <a:rPr dirty="0" sz="1350" spc="7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Με</a:t>
            </a:r>
            <a:r>
              <a:rPr dirty="0" sz="1350" spc="7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βάση</a:t>
            </a:r>
            <a:r>
              <a:rPr dirty="0" sz="1350" spc="6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αυτές</a:t>
            </a:r>
            <a:r>
              <a:rPr dirty="0" sz="1350" spc="7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τις</a:t>
            </a:r>
            <a:r>
              <a:rPr dirty="0" sz="1350" spc="7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πληροφορίες,</a:t>
            </a:r>
            <a:r>
              <a:rPr dirty="0" sz="1350" spc="70">
                <a:latin typeface="Trebuchet MS"/>
                <a:cs typeface="Trebuchet MS"/>
              </a:rPr>
              <a:t> </a:t>
            </a:r>
            <a:r>
              <a:rPr dirty="0" sz="1350" spc="-25">
                <a:latin typeface="Trebuchet MS"/>
                <a:cs typeface="Trebuchet MS"/>
              </a:rPr>
              <a:t>οι </a:t>
            </a:r>
            <a:r>
              <a:rPr dirty="0" sz="1350">
                <a:latin typeface="Trebuchet MS"/>
                <a:cs typeface="Trebuchet MS"/>
              </a:rPr>
              <a:t>γεωπόνοι</a:t>
            </a:r>
            <a:r>
              <a:rPr dirty="0" sz="1350" spc="-1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μπορούν</a:t>
            </a:r>
            <a:r>
              <a:rPr dirty="0" sz="1350" spc="-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να</a:t>
            </a:r>
            <a:r>
              <a:rPr dirty="0" sz="1350" spc="-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προτείνουν</a:t>
            </a:r>
            <a:r>
              <a:rPr dirty="0" sz="1350" spc="-1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το</a:t>
            </a:r>
            <a:r>
              <a:rPr dirty="0" sz="1350" spc="-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ακριβές</a:t>
            </a:r>
            <a:r>
              <a:rPr dirty="0" sz="1350" spc="-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είδος</a:t>
            </a:r>
            <a:r>
              <a:rPr dirty="0" sz="1350" spc="-1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και</a:t>
            </a:r>
            <a:r>
              <a:rPr dirty="0" sz="1350" spc="-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την</a:t>
            </a:r>
            <a:r>
              <a:rPr dirty="0" sz="1350" spc="-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ποσότητα</a:t>
            </a:r>
            <a:r>
              <a:rPr dirty="0" sz="1350" spc="-10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λιπάσματος</a:t>
            </a:r>
            <a:r>
              <a:rPr dirty="0" sz="1350" spc="-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που</a:t>
            </a:r>
            <a:r>
              <a:rPr dirty="0" sz="1350" spc="-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απαιτούνται</a:t>
            </a:r>
            <a:r>
              <a:rPr dirty="0" sz="1350" spc="-5">
                <a:latin typeface="Trebuchet MS"/>
                <a:cs typeface="Trebuchet MS"/>
              </a:rPr>
              <a:t> </a:t>
            </a:r>
            <a:r>
              <a:rPr dirty="0" sz="1350" spc="-25">
                <a:latin typeface="Trebuchet MS"/>
                <a:cs typeface="Trebuchet MS"/>
              </a:rPr>
              <a:t>για </a:t>
            </a:r>
            <a:r>
              <a:rPr dirty="0" sz="1350">
                <a:latin typeface="Trebuchet MS"/>
                <a:cs typeface="Trebuchet MS"/>
              </a:rPr>
              <a:t>την</a:t>
            </a:r>
            <a:r>
              <a:rPr dirty="0" sz="1350" spc="2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κάλυψη</a:t>
            </a:r>
            <a:r>
              <a:rPr dirty="0" sz="1350" spc="2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των</a:t>
            </a:r>
            <a:r>
              <a:rPr dirty="0" sz="1350" spc="2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συγκεκριμένων</a:t>
            </a:r>
            <a:r>
              <a:rPr dirty="0" sz="1350" spc="2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αναγκών</a:t>
            </a:r>
            <a:r>
              <a:rPr dirty="0" sz="1350" spc="2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της</a:t>
            </a:r>
            <a:r>
              <a:rPr dirty="0" sz="1350" spc="2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καλλιέργειας</a:t>
            </a:r>
            <a:r>
              <a:rPr dirty="0" sz="1350" spc="2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και</a:t>
            </a:r>
            <a:r>
              <a:rPr dirty="0" sz="1350" spc="2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για</a:t>
            </a:r>
            <a:r>
              <a:rPr dirty="0" sz="1350" spc="2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τον</a:t>
            </a:r>
            <a:r>
              <a:rPr dirty="0" sz="1350" spc="2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εντοπισμό</a:t>
            </a:r>
            <a:r>
              <a:rPr dirty="0" sz="1350" spc="2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των</a:t>
            </a:r>
            <a:r>
              <a:rPr dirty="0" sz="1350" spc="25">
                <a:latin typeface="Trebuchet MS"/>
                <a:cs typeface="Trebuchet MS"/>
              </a:rPr>
              <a:t> </a:t>
            </a:r>
            <a:r>
              <a:rPr dirty="0" sz="1350">
                <a:latin typeface="Trebuchet MS"/>
                <a:cs typeface="Trebuchet MS"/>
              </a:rPr>
              <a:t>ελλείψεων</a:t>
            </a:r>
            <a:r>
              <a:rPr dirty="0" sz="1350" spc="25">
                <a:latin typeface="Trebuchet MS"/>
                <a:cs typeface="Trebuchet MS"/>
              </a:rPr>
              <a:t> </a:t>
            </a:r>
            <a:r>
              <a:rPr dirty="0" sz="1350" spc="-25">
                <a:latin typeface="Trebuchet MS"/>
                <a:cs typeface="Trebuchet MS"/>
              </a:rPr>
              <a:t>του </a:t>
            </a:r>
            <a:r>
              <a:rPr dirty="0" sz="1350" spc="-10">
                <a:latin typeface="Trebuchet MS"/>
                <a:cs typeface="Trebuchet MS"/>
              </a:rPr>
              <a:t>εδάφους.</a:t>
            </a:r>
            <a:endParaRPr sz="1350">
              <a:latin typeface="Trebuchet MS"/>
              <a:cs typeface="Trebuchet MS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2860">
              <a:lnSpc>
                <a:spcPts val="860"/>
              </a:lnSpc>
            </a:pPr>
            <a:r>
              <a:rPr dirty="0" spc="-20"/>
              <a:t>IPA-</a:t>
            </a:r>
            <a:r>
              <a:rPr dirty="0" spc="-10"/>
              <a:t>ADRION00239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5908"/>
            <a:ext cx="2699791" cy="6832092"/>
          </a:xfrm>
          <a:prstGeom prst="rect">
            <a:avLst/>
          </a:prstGeom>
        </p:spPr>
      </p:pic>
      <p:sp>
        <p:nvSpPr>
          <p:cNvPr id="5" name="object 5" descr="$PPTXTitle"/>
          <p:cNvSpPr txBox="1"/>
          <p:nvPr/>
        </p:nvSpPr>
        <p:spPr>
          <a:xfrm>
            <a:off x="3119145" y="17429"/>
            <a:ext cx="6002655" cy="574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17145">
              <a:lnSpc>
                <a:spcPct val="100000"/>
              </a:lnSpc>
              <a:spcBef>
                <a:spcPts val="100"/>
              </a:spcBef>
            </a:pPr>
            <a:r>
              <a:rPr dirty="0" sz="1800" b="1">
                <a:solidFill>
                  <a:srgbClr val="2CB8C5"/>
                </a:solidFill>
                <a:latin typeface="Arial"/>
                <a:cs typeface="Arial"/>
              </a:rPr>
              <a:t>Π2.3.1_Προγράμματα</a:t>
            </a:r>
            <a:r>
              <a:rPr dirty="0" sz="1800" spc="-70" b="1">
                <a:solidFill>
                  <a:srgbClr val="2CB8C5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2CB8C5"/>
                </a:solidFill>
                <a:latin typeface="Arial"/>
                <a:cs typeface="Arial"/>
              </a:rPr>
              <a:t>ανάπτυξης</a:t>
            </a:r>
            <a:r>
              <a:rPr dirty="0" sz="1800" spc="-70" b="1">
                <a:solidFill>
                  <a:srgbClr val="2CB8C5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2CB8C5"/>
                </a:solidFill>
                <a:latin typeface="Arial"/>
                <a:cs typeface="Arial"/>
              </a:rPr>
              <a:t>ικανοτήτων</a:t>
            </a:r>
            <a:r>
              <a:rPr dirty="0" sz="1800" spc="-65" b="1">
                <a:solidFill>
                  <a:srgbClr val="2CB8C5"/>
                </a:solidFill>
                <a:latin typeface="Arial"/>
                <a:cs typeface="Arial"/>
              </a:rPr>
              <a:t> </a:t>
            </a:r>
            <a:r>
              <a:rPr dirty="0" sz="1800" spc="-25" b="1">
                <a:solidFill>
                  <a:srgbClr val="2CB8C5"/>
                </a:solidFill>
                <a:latin typeface="Arial"/>
                <a:cs typeface="Arial"/>
              </a:rPr>
              <a:t>και</a:t>
            </a:r>
            <a:endParaRPr sz="18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tabLst>
                <a:tab pos="2381885" algn="l"/>
                <a:tab pos="5975985" algn="l"/>
              </a:tabLst>
            </a:pPr>
            <a:r>
              <a:rPr dirty="0" u="sng" sz="1800">
                <a:solidFill>
                  <a:srgbClr val="2CB8C5"/>
                </a:solidFill>
                <a:uFill>
                  <a:solidFill>
                    <a:srgbClr val="30859C"/>
                  </a:solidFill>
                </a:uFill>
                <a:latin typeface="Times New Roman"/>
                <a:cs typeface="Times New Roman"/>
              </a:rPr>
              <a:t>	</a:t>
            </a:r>
            <a:r>
              <a:rPr dirty="0" u="sng" sz="1800" spc="-10" b="1">
                <a:solidFill>
                  <a:srgbClr val="2CB8C5"/>
                </a:solidFill>
                <a:uFill>
                  <a:solidFill>
                    <a:srgbClr val="30859C"/>
                  </a:solidFill>
                </a:uFill>
                <a:latin typeface="Arial"/>
                <a:cs typeface="Arial"/>
              </a:rPr>
              <a:t>κατάρτισης</a:t>
            </a:r>
            <a:r>
              <a:rPr dirty="0" u="sng" sz="1800" b="1">
                <a:solidFill>
                  <a:srgbClr val="2CB8C5"/>
                </a:solidFill>
                <a:uFill>
                  <a:solidFill>
                    <a:srgbClr val="30859C"/>
                  </a:solidFill>
                </a:uFill>
                <a:latin typeface="Arial"/>
                <a:cs typeface="Arial"/>
              </a:rPr>
              <a:t>	</a:t>
            </a:r>
            <a:endParaRPr sz="18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235589" y="4099559"/>
            <a:ext cx="4514215" cy="4521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800" b="1" i="1">
                <a:latin typeface="Trebuchet MS"/>
                <a:cs typeface="Trebuchet MS"/>
              </a:rPr>
              <a:t>ΔΕΙΓΜΑΤΟΛΗΨΙΑ</a:t>
            </a:r>
            <a:r>
              <a:rPr dirty="0" sz="2800" spc="-90" b="1" i="1">
                <a:latin typeface="Trebuchet MS"/>
                <a:cs typeface="Trebuchet MS"/>
              </a:rPr>
              <a:t> </a:t>
            </a:r>
            <a:r>
              <a:rPr dirty="0" sz="2800" spc="-10" b="1" i="1">
                <a:latin typeface="Trebuchet MS"/>
                <a:cs typeface="Trebuchet MS"/>
              </a:rPr>
              <a:t>ΕΔΑΦΟΥΣ</a:t>
            </a:r>
            <a:endParaRPr sz="280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778531" y="5666193"/>
            <a:ext cx="1614170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i="1">
                <a:latin typeface="Trebuchet MS"/>
                <a:cs typeface="Trebuchet MS"/>
              </a:rPr>
              <a:t>Πηγή</a:t>
            </a:r>
            <a:r>
              <a:rPr dirty="0" sz="900" spc="-35" i="1">
                <a:latin typeface="Trebuchet MS"/>
                <a:cs typeface="Trebuchet MS"/>
              </a:rPr>
              <a:t> </a:t>
            </a:r>
            <a:r>
              <a:rPr dirty="0" sz="900" i="1">
                <a:latin typeface="Trebuchet MS"/>
                <a:cs typeface="Trebuchet MS"/>
              </a:rPr>
              <a:t>εικόνας:</a:t>
            </a:r>
            <a:r>
              <a:rPr dirty="0" sz="900" spc="-35" i="1">
                <a:latin typeface="Trebuchet MS"/>
                <a:cs typeface="Trebuchet MS"/>
              </a:rPr>
              <a:t> </a:t>
            </a:r>
            <a:r>
              <a:rPr dirty="0" sz="900" i="1">
                <a:latin typeface="Trebuchet MS"/>
                <a:cs typeface="Trebuchet MS"/>
              </a:rPr>
              <a:t>Poposka</a:t>
            </a:r>
            <a:r>
              <a:rPr dirty="0" sz="900" spc="-35" i="1">
                <a:latin typeface="Trebuchet MS"/>
                <a:cs typeface="Trebuchet MS"/>
              </a:rPr>
              <a:t> </a:t>
            </a:r>
            <a:r>
              <a:rPr dirty="0" sz="900" i="1">
                <a:latin typeface="Trebuchet MS"/>
                <a:cs typeface="Trebuchet MS"/>
              </a:rPr>
              <a:t>H.</a:t>
            </a:r>
            <a:r>
              <a:rPr dirty="0" sz="900" spc="-35" i="1">
                <a:latin typeface="Trebuchet MS"/>
                <a:cs typeface="Trebuchet MS"/>
              </a:rPr>
              <a:t> </a:t>
            </a:r>
            <a:r>
              <a:rPr dirty="0" sz="900" spc="-20" i="1">
                <a:latin typeface="Trebuchet MS"/>
                <a:cs typeface="Trebuchet MS"/>
              </a:rPr>
              <a:t>2024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2860">
              <a:lnSpc>
                <a:spcPts val="860"/>
              </a:lnSpc>
            </a:pPr>
            <a:r>
              <a:rPr dirty="0" spc="-20"/>
              <a:t>IPA-</a:t>
            </a:r>
            <a:r>
              <a:rPr dirty="0" spc="-10"/>
              <a:t>ADRION00239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2031" y="20675"/>
            <a:ext cx="9146540" cy="6837680"/>
            <a:chOff x="-2031" y="20675"/>
            <a:chExt cx="9146540" cy="6837680"/>
          </a:xfrm>
        </p:grpSpPr>
        <p:sp>
          <p:nvSpPr>
            <p:cNvPr id="3" name="object 3"/>
            <p:cNvSpPr/>
            <p:nvPr/>
          </p:nvSpPr>
          <p:spPr>
            <a:xfrm>
              <a:off x="5646420" y="5867400"/>
              <a:ext cx="3497579" cy="161925"/>
            </a:xfrm>
            <a:custGeom>
              <a:avLst/>
              <a:gdLst/>
              <a:ahLst/>
              <a:cxnLst/>
              <a:rect l="l" t="t" r="r" b="b"/>
              <a:pathLst>
                <a:path w="3497579" h="161925">
                  <a:moveTo>
                    <a:pt x="0" y="161582"/>
                  </a:moveTo>
                  <a:lnTo>
                    <a:pt x="3497582" y="161582"/>
                  </a:lnTo>
                  <a:lnTo>
                    <a:pt x="3497582" y="0"/>
                  </a:lnTo>
                  <a:lnTo>
                    <a:pt x="0" y="0"/>
                  </a:lnTo>
                  <a:lnTo>
                    <a:pt x="0" y="161582"/>
                  </a:lnTo>
                  <a:close/>
                </a:path>
              </a:pathLst>
            </a:custGeom>
            <a:solidFill>
              <a:srgbClr val="2CB8C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820466" y="5867400"/>
              <a:ext cx="2825953" cy="81600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2686634" y="5867400"/>
              <a:ext cx="140970" cy="816610"/>
            </a:xfrm>
            <a:custGeom>
              <a:avLst/>
              <a:gdLst/>
              <a:ahLst/>
              <a:cxnLst/>
              <a:rect l="l" t="t" r="r" b="b"/>
              <a:pathLst>
                <a:path w="140969" h="816609">
                  <a:moveTo>
                    <a:pt x="0" y="816000"/>
                  </a:moveTo>
                  <a:lnTo>
                    <a:pt x="140383" y="816000"/>
                  </a:lnTo>
                  <a:lnTo>
                    <a:pt x="140383" y="0"/>
                  </a:lnTo>
                  <a:lnTo>
                    <a:pt x="0" y="0"/>
                  </a:lnTo>
                  <a:lnTo>
                    <a:pt x="0" y="816000"/>
                  </a:lnTo>
                  <a:close/>
                </a:path>
              </a:pathLst>
            </a:custGeom>
            <a:solidFill>
              <a:srgbClr val="CDFFFD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2031" y="20675"/>
              <a:ext cx="2688666" cy="6837324"/>
            </a:xfrm>
            <a:prstGeom prst="rect">
              <a:avLst/>
            </a:prstGeom>
          </p:spPr>
        </p:pic>
      </p:grpSp>
      <p:sp>
        <p:nvSpPr>
          <p:cNvPr id="9" name="object 9" descr="$PPTXTitle"/>
          <p:cNvSpPr txBox="1">
            <a:spLocks noGrp="1"/>
          </p:cNvSpPr>
          <p:nvPr>
            <p:ph type="title"/>
          </p:nvPr>
        </p:nvSpPr>
        <p:spPr>
          <a:xfrm>
            <a:off x="3119145" y="17429"/>
            <a:ext cx="6002655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algn="ctr" marL="17145">
              <a:lnSpc>
                <a:spcPct val="100000"/>
              </a:lnSpc>
              <a:spcBef>
                <a:spcPts val="100"/>
              </a:spcBef>
            </a:pPr>
            <a:r>
              <a:rPr dirty="0"/>
              <a:t>Π2.3.1_Προγράμματα</a:t>
            </a:r>
            <a:r>
              <a:rPr dirty="0" spc="-70"/>
              <a:t> </a:t>
            </a:r>
            <a:r>
              <a:rPr dirty="0"/>
              <a:t>ανάπτυξης</a:t>
            </a:r>
            <a:r>
              <a:rPr dirty="0" spc="-70"/>
              <a:t> </a:t>
            </a:r>
            <a:r>
              <a:rPr dirty="0"/>
              <a:t>ικανοτήτων</a:t>
            </a:r>
            <a:r>
              <a:rPr dirty="0" spc="-65"/>
              <a:t> </a:t>
            </a:r>
            <a:r>
              <a:rPr dirty="0" spc="-25"/>
              <a:t>και</a:t>
            </a:r>
          </a:p>
          <a:p>
            <a:pPr algn="ctr">
              <a:lnSpc>
                <a:spcPct val="100000"/>
              </a:lnSpc>
              <a:tabLst>
                <a:tab pos="2381885" algn="l"/>
                <a:tab pos="5975985" algn="l"/>
              </a:tabLst>
            </a:pPr>
            <a:r>
              <a:rPr dirty="0" u="sng" b="0">
                <a:uFill>
                  <a:solidFill>
                    <a:srgbClr val="30859C"/>
                  </a:solidFill>
                </a:uFill>
                <a:latin typeface="Times New Roman"/>
                <a:cs typeface="Times New Roman"/>
              </a:rPr>
              <a:t>	</a:t>
            </a:r>
            <a:r>
              <a:rPr dirty="0" u="sng" spc="-10">
                <a:uFill>
                  <a:solidFill>
                    <a:srgbClr val="30859C"/>
                  </a:solidFill>
                </a:uFill>
              </a:rPr>
              <a:t>κατάρτισης</a:t>
            </a:r>
            <a:r>
              <a:rPr dirty="0" u="sng">
                <a:uFill>
                  <a:solidFill>
                    <a:srgbClr val="30859C"/>
                  </a:solidFill>
                </a:uFill>
              </a:rPr>
              <a:t>	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3093999" y="932677"/>
            <a:ext cx="5721985" cy="41859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298450" marR="5080" indent="-285750">
              <a:lnSpc>
                <a:spcPct val="150000"/>
              </a:lnSpc>
              <a:spcBef>
                <a:spcPts val="100"/>
              </a:spcBef>
              <a:buFont typeface="Segoe UI Symbol"/>
              <a:buChar char="➢"/>
              <a:tabLst>
                <a:tab pos="298450" algn="l"/>
                <a:tab pos="299720" algn="l"/>
              </a:tabLst>
            </a:pPr>
            <a:r>
              <a:rPr dirty="0" sz="1400">
                <a:latin typeface="Trebuchet MS"/>
                <a:cs typeface="Trebuchet MS"/>
              </a:rPr>
              <a:t>	Ένα</a:t>
            </a:r>
            <a:r>
              <a:rPr dirty="0" sz="1400" spc="15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ουσιαστικό</a:t>
            </a:r>
            <a:r>
              <a:rPr dirty="0" sz="1400" spc="16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μέρος</a:t>
            </a:r>
            <a:r>
              <a:rPr dirty="0" sz="1400" spc="16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της</a:t>
            </a:r>
            <a:r>
              <a:rPr dirty="0" sz="1400" spc="16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γεωργικής</a:t>
            </a:r>
            <a:r>
              <a:rPr dirty="0" sz="1400" spc="16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διαχείρισης</a:t>
            </a:r>
            <a:r>
              <a:rPr dirty="0" sz="1400" spc="15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είναι</a:t>
            </a:r>
            <a:r>
              <a:rPr dirty="0" sz="1400" spc="16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η</a:t>
            </a:r>
            <a:r>
              <a:rPr dirty="0" sz="1400" spc="165">
                <a:latin typeface="Trebuchet MS"/>
                <a:cs typeface="Trebuchet MS"/>
              </a:rPr>
              <a:t> </a:t>
            </a:r>
            <a:r>
              <a:rPr dirty="0" sz="1400" spc="-10" b="1">
                <a:latin typeface="Trebuchet MS"/>
                <a:cs typeface="Trebuchet MS"/>
              </a:rPr>
              <a:t>εδαφική </a:t>
            </a:r>
            <a:r>
              <a:rPr dirty="0" sz="1400" b="1">
                <a:latin typeface="Trebuchet MS"/>
                <a:cs typeface="Trebuchet MS"/>
              </a:rPr>
              <a:t>ανάλυση</a:t>
            </a:r>
            <a:r>
              <a:rPr dirty="0" sz="1400">
                <a:latin typeface="Trebuchet MS"/>
                <a:cs typeface="Trebuchet MS"/>
              </a:rPr>
              <a:t>,</a:t>
            </a:r>
            <a:r>
              <a:rPr dirty="0" sz="1400" spc="170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η</a:t>
            </a:r>
            <a:r>
              <a:rPr dirty="0" sz="1400" spc="170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οποία</a:t>
            </a:r>
            <a:r>
              <a:rPr dirty="0" sz="1400" spc="170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είναι</a:t>
            </a:r>
            <a:r>
              <a:rPr dirty="0" sz="1400" spc="170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κρίσιμη</a:t>
            </a:r>
            <a:r>
              <a:rPr dirty="0" sz="1400" spc="170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για</a:t>
            </a:r>
            <a:r>
              <a:rPr dirty="0" sz="1400" spc="170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τη</a:t>
            </a:r>
            <a:r>
              <a:rPr dirty="0" sz="1400" spc="170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μεγιστοποίηση</a:t>
            </a:r>
            <a:r>
              <a:rPr dirty="0" sz="1400" spc="170">
                <a:latin typeface="Trebuchet MS"/>
                <a:cs typeface="Trebuchet MS"/>
              </a:rPr>
              <a:t>  </a:t>
            </a:r>
            <a:r>
              <a:rPr dirty="0" sz="1400" spc="-25">
                <a:latin typeface="Trebuchet MS"/>
                <a:cs typeface="Trebuchet MS"/>
              </a:rPr>
              <a:t>των </a:t>
            </a:r>
            <a:r>
              <a:rPr dirty="0" sz="1400">
                <a:latin typeface="Trebuchet MS"/>
                <a:cs typeface="Trebuchet MS"/>
              </a:rPr>
              <a:t>αποδόσεων</a:t>
            </a:r>
            <a:r>
              <a:rPr dirty="0" sz="1400" spc="33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των</a:t>
            </a:r>
            <a:r>
              <a:rPr dirty="0" sz="1400" spc="33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καλλιεργειών</a:t>
            </a:r>
            <a:r>
              <a:rPr dirty="0" sz="1400" spc="33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και</a:t>
            </a:r>
            <a:r>
              <a:rPr dirty="0" sz="1400" spc="33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την</a:t>
            </a:r>
            <a:r>
              <a:rPr dirty="0" sz="1400" spc="33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προστασία</a:t>
            </a:r>
            <a:r>
              <a:rPr dirty="0" sz="1400" spc="33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των</a:t>
            </a:r>
            <a:r>
              <a:rPr dirty="0" sz="1400" spc="335">
                <a:latin typeface="Trebuchet MS"/>
                <a:cs typeface="Trebuchet MS"/>
              </a:rPr>
              <a:t> </a:t>
            </a:r>
            <a:r>
              <a:rPr dirty="0" sz="1400" spc="-10">
                <a:latin typeface="Trebuchet MS"/>
                <a:cs typeface="Trebuchet MS"/>
              </a:rPr>
              <a:t>εδαφικών πόρων.</a:t>
            </a:r>
            <a:endParaRPr sz="1400">
              <a:latin typeface="Trebuchet MS"/>
              <a:cs typeface="Trebuchet MS"/>
            </a:endParaRPr>
          </a:p>
          <a:p>
            <a:pPr algn="just" marL="298450" marR="5715" indent="-285750">
              <a:lnSpc>
                <a:spcPct val="150000"/>
              </a:lnSpc>
              <a:buFont typeface="Segoe UI Symbol"/>
              <a:buChar char="➢"/>
              <a:tabLst>
                <a:tab pos="298450" algn="l"/>
                <a:tab pos="299720" algn="l"/>
              </a:tabLst>
            </a:pPr>
            <a:r>
              <a:rPr dirty="0" sz="1400">
                <a:latin typeface="Trebuchet MS"/>
                <a:cs typeface="Trebuchet MS"/>
              </a:rPr>
              <a:t>	Τα</a:t>
            </a:r>
            <a:r>
              <a:rPr dirty="0" sz="1400" spc="24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δεδομένα</a:t>
            </a:r>
            <a:r>
              <a:rPr dirty="0" sz="1400" spc="25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αυτά</a:t>
            </a:r>
            <a:r>
              <a:rPr dirty="0" sz="1400" spc="25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είναι</a:t>
            </a:r>
            <a:r>
              <a:rPr dirty="0" sz="1400" spc="25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απαραίτητα</a:t>
            </a:r>
            <a:r>
              <a:rPr dirty="0" sz="1400" spc="25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για</a:t>
            </a:r>
            <a:r>
              <a:rPr dirty="0" sz="1400" spc="25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τη</a:t>
            </a:r>
            <a:r>
              <a:rPr dirty="0" sz="1400" spc="25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λήψη</a:t>
            </a:r>
            <a:r>
              <a:rPr dirty="0" sz="1400" spc="245">
                <a:latin typeface="Trebuchet MS"/>
                <a:cs typeface="Trebuchet MS"/>
              </a:rPr>
              <a:t> </a:t>
            </a:r>
            <a:r>
              <a:rPr dirty="0" sz="1400" spc="-10">
                <a:latin typeface="Trebuchet MS"/>
                <a:cs typeface="Trebuchet MS"/>
              </a:rPr>
              <a:t>τεκμηριωμένων </a:t>
            </a:r>
            <a:r>
              <a:rPr dirty="0" sz="1400">
                <a:latin typeface="Trebuchet MS"/>
                <a:cs typeface="Trebuchet MS"/>
              </a:rPr>
              <a:t>αποφάσεων</a:t>
            </a:r>
            <a:r>
              <a:rPr dirty="0" sz="1400" spc="2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σχετικά</a:t>
            </a:r>
            <a:r>
              <a:rPr dirty="0" sz="1400" spc="2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με</a:t>
            </a:r>
            <a:r>
              <a:rPr dirty="0" sz="1400" spc="2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την</a:t>
            </a:r>
            <a:r>
              <a:rPr dirty="0" sz="1400" spc="2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άρδευση,</a:t>
            </a:r>
            <a:r>
              <a:rPr dirty="0" sz="1400" spc="2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τη</a:t>
            </a:r>
            <a:r>
              <a:rPr dirty="0" sz="1400" spc="2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λίπανση</a:t>
            </a:r>
            <a:r>
              <a:rPr dirty="0" sz="1400" spc="2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και</a:t>
            </a:r>
            <a:r>
              <a:rPr dirty="0" sz="1400" spc="2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τις</a:t>
            </a:r>
            <a:r>
              <a:rPr dirty="0" sz="1400" spc="215">
                <a:latin typeface="Trebuchet MS"/>
                <a:cs typeface="Trebuchet MS"/>
              </a:rPr>
              <a:t> </a:t>
            </a:r>
            <a:r>
              <a:rPr dirty="0" sz="1400" spc="-10">
                <a:latin typeface="Trebuchet MS"/>
                <a:cs typeface="Trebuchet MS"/>
              </a:rPr>
              <a:t>τεχνικές </a:t>
            </a:r>
            <a:r>
              <a:rPr dirty="0" sz="1400">
                <a:latin typeface="Trebuchet MS"/>
                <a:cs typeface="Trebuchet MS"/>
              </a:rPr>
              <a:t>καλλιέργειας,</a:t>
            </a:r>
            <a:r>
              <a:rPr dirty="0" sz="1400" spc="300">
                <a:latin typeface="Trebuchet MS"/>
                <a:cs typeface="Trebuchet MS"/>
              </a:rPr>
              <a:t>    </a:t>
            </a:r>
            <a:r>
              <a:rPr dirty="0" sz="1400">
                <a:latin typeface="Trebuchet MS"/>
                <a:cs typeface="Trebuchet MS"/>
              </a:rPr>
              <a:t>βελτιώνοντας</a:t>
            </a:r>
            <a:r>
              <a:rPr dirty="0" sz="1400" spc="305">
                <a:latin typeface="Trebuchet MS"/>
                <a:cs typeface="Trebuchet MS"/>
              </a:rPr>
              <a:t>    </a:t>
            </a:r>
            <a:r>
              <a:rPr dirty="0" sz="1400">
                <a:latin typeface="Trebuchet MS"/>
                <a:cs typeface="Trebuchet MS"/>
              </a:rPr>
              <a:t>σημαντικά</a:t>
            </a:r>
            <a:r>
              <a:rPr dirty="0" sz="1400" spc="305">
                <a:latin typeface="Trebuchet MS"/>
                <a:cs typeface="Trebuchet MS"/>
              </a:rPr>
              <a:t>    </a:t>
            </a:r>
            <a:r>
              <a:rPr dirty="0" sz="1400">
                <a:latin typeface="Trebuchet MS"/>
                <a:cs typeface="Trebuchet MS"/>
              </a:rPr>
              <a:t>τη</a:t>
            </a:r>
            <a:r>
              <a:rPr dirty="0" sz="1400" spc="300">
                <a:latin typeface="Trebuchet MS"/>
                <a:cs typeface="Trebuchet MS"/>
              </a:rPr>
              <a:t>    </a:t>
            </a:r>
            <a:r>
              <a:rPr dirty="0" sz="1400" spc="-10">
                <a:latin typeface="Trebuchet MS"/>
                <a:cs typeface="Trebuchet MS"/>
              </a:rPr>
              <a:t>γεωργική </a:t>
            </a:r>
            <a:r>
              <a:rPr dirty="0" sz="1400">
                <a:latin typeface="Trebuchet MS"/>
                <a:cs typeface="Trebuchet MS"/>
              </a:rPr>
              <a:t>παραγωγικότητα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και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την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περιβαλλοντική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 spc="-10">
                <a:latin typeface="Trebuchet MS"/>
                <a:cs typeface="Trebuchet MS"/>
              </a:rPr>
              <a:t>βιωσιμότητα.</a:t>
            </a:r>
            <a:endParaRPr sz="1400">
              <a:latin typeface="Trebuchet MS"/>
              <a:cs typeface="Trebuchet MS"/>
            </a:endParaRPr>
          </a:p>
          <a:p>
            <a:pPr algn="just" marL="298450" marR="5080" indent="-285750">
              <a:lnSpc>
                <a:spcPct val="150000"/>
              </a:lnSpc>
              <a:buFont typeface="Segoe UI Symbol"/>
              <a:buChar char="➢"/>
              <a:tabLst>
                <a:tab pos="298450" algn="l"/>
                <a:tab pos="299720" algn="l"/>
              </a:tabLst>
            </a:pPr>
            <a:r>
              <a:rPr dirty="0" sz="1400">
                <a:latin typeface="Trebuchet MS"/>
                <a:cs typeface="Trebuchet MS"/>
              </a:rPr>
              <a:t>	Μέσω</a:t>
            </a:r>
            <a:r>
              <a:rPr dirty="0" sz="1400" spc="27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της</a:t>
            </a:r>
            <a:r>
              <a:rPr dirty="0" sz="1400" spc="27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ακριβούς</a:t>
            </a:r>
            <a:r>
              <a:rPr dirty="0" sz="1400" spc="27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εδαφικής</a:t>
            </a:r>
            <a:r>
              <a:rPr dirty="0" sz="1400" spc="28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ανάλυσης,</a:t>
            </a:r>
            <a:r>
              <a:rPr dirty="0" sz="1400" spc="27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οι</a:t>
            </a:r>
            <a:r>
              <a:rPr dirty="0" sz="1400" spc="27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γεωργοί</a:t>
            </a:r>
            <a:r>
              <a:rPr dirty="0" sz="1400" spc="28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μπορούν</a:t>
            </a:r>
            <a:r>
              <a:rPr dirty="0" sz="1400" spc="275">
                <a:latin typeface="Trebuchet MS"/>
                <a:cs typeface="Trebuchet MS"/>
              </a:rPr>
              <a:t> </a:t>
            </a:r>
            <a:r>
              <a:rPr dirty="0" sz="1400" spc="-25">
                <a:latin typeface="Trebuchet MS"/>
                <a:cs typeface="Trebuchet MS"/>
              </a:rPr>
              <a:t>να </a:t>
            </a:r>
            <a:r>
              <a:rPr dirty="0" sz="1400">
                <a:latin typeface="Trebuchet MS"/>
                <a:cs typeface="Trebuchet MS"/>
              </a:rPr>
              <a:t>λαμβάνουν</a:t>
            </a:r>
            <a:r>
              <a:rPr dirty="0" sz="1400" spc="2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τεκμηριωμένες</a:t>
            </a:r>
            <a:r>
              <a:rPr dirty="0" sz="1400" spc="2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αποφάσεις</a:t>
            </a:r>
            <a:r>
              <a:rPr dirty="0" sz="1400" spc="2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σχετικά</a:t>
            </a:r>
            <a:r>
              <a:rPr dirty="0" sz="1400" spc="2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με</a:t>
            </a:r>
            <a:r>
              <a:rPr dirty="0" sz="1400" spc="2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τη</a:t>
            </a:r>
            <a:r>
              <a:rPr dirty="0" sz="1400" spc="2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λίπανση,</a:t>
            </a:r>
            <a:r>
              <a:rPr dirty="0" sz="1400" spc="215">
                <a:latin typeface="Trebuchet MS"/>
                <a:cs typeface="Trebuchet MS"/>
              </a:rPr>
              <a:t> </a:t>
            </a:r>
            <a:r>
              <a:rPr dirty="0" sz="1400" spc="-25">
                <a:latin typeface="Trebuchet MS"/>
                <a:cs typeface="Trebuchet MS"/>
              </a:rPr>
              <a:t>την </a:t>
            </a:r>
            <a:r>
              <a:rPr dirty="0" sz="1400">
                <a:latin typeface="Trebuchet MS"/>
                <a:cs typeface="Trebuchet MS"/>
              </a:rPr>
              <a:t>άρδευση</a:t>
            </a:r>
            <a:r>
              <a:rPr dirty="0" sz="1400" spc="5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και</a:t>
            </a:r>
            <a:r>
              <a:rPr dirty="0" sz="1400" spc="5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την</a:t>
            </a:r>
            <a:r>
              <a:rPr dirty="0" sz="1400" spc="5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επιλογή</a:t>
            </a:r>
            <a:r>
              <a:rPr dirty="0" sz="1400" spc="5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καλλιεργειών,</a:t>
            </a:r>
            <a:r>
              <a:rPr dirty="0" sz="1400" spc="5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ώστε</a:t>
            </a:r>
            <a:r>
              <a:rPr dirty="0" sz="1400" spc="5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να</a:t>
            </a:r>
            <a:r>
              <a:rPr dirty="0" sz="1400" spc="5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μεγιστοποιούν</a:t>
            </a:r>
            <a:r>
              <a:rPr dirty="0" sz="1400" spc="55">
                <a:latin typeface="Trebuchet MS"/>
                <a:cs typeface="Trebuchet MS"/>
              </a:rPr>
              <a:t> </a:t>
            </a:r>
            <a:r>
              <a:rPr dirty="0" sz="1400" spc="-25">
                <a:latin typeface="Trebuchet MS"/>
                <a:cs typeface="Trebuchet MS"/>
              </a:rPr>
              <a:t>τις </a:t>
            </a:r>
            <a:r>
              <a:rPr dirty="0" sz="1400">
                <a:latin typeface="Trebuchet MS"/>
                <a:cs typeface="Trebuchet MS"/>
              </a:rPr>
              <a:t>αποδόσεις</a:t>
            </a:r>
            <a:r>
              <a:rPr dirty="0" sz="1400" spc="26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και</a:t>
            </a:r>
            <a:r>
              <a:rPr dirty="0" sz="1400" spc="26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να</a:t>
            </a:r>
            <a:r>
              <a:rPr dirty="0" sz="1400" spc="26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διατηρούν</a:t>
            </a:r>
            <a:r>
              <a:rPr dirty="0" sz="1400" spc="26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τη</a:t>
            </a:r>
            <a:r>
              <a:rPr dirty="0" sz="1400" spc="26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μακροπρόθεσμη</a:t>
            </a:r>
            <a:r>
              <a:rPr dirty="0" sz="1400" spc="265">
                <a:latin typeface="Trebuchet MS"/>
                <a:cs typeface="Trebuchet MS"/>
              </a:rPr>
              <a:t> </a:t>
            </a:r>
            <a:r>
              <a:rPr dirty="0" sz="1400" spc="-10">
                <a:latin typeface="Trebuchet MS"/>
                <a:cs typeface="Trebuchet MS"/>
              </a:rPr>
              <a:t>παραγωγικότητα </a:t>
            </a:r>
            <a:r>
              <a:rPr dirty="0" sz="1400">
                <a:latin typeface="Trebuchet MS"/>
                <a:cs typeface="Trebuchet MS"/>
              </a:rPr>
              <a:t>της</a:t>
            </a:r>
            <a:r>
              <a:rPr dirty="0" sz="1400" spc="-1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γης</a:t>
            </a:r>
            <a:r>
              <a:rPr dirty="0" sz="1400" spc="-10">
                <a:latin typeface="Trebuchet MS"/>
                <a:cs typeface="Trebuchet MS"/>
              </a:rPr>
              <a:t> </a:t>
            </a:r>
            <a:r>
              <a:rPr dirty="0" sz="1400" spc="-20">
                <a:latin typeface="Trebuchet MS"/>
                <a:cs typeface="Trebuchet MS"/>
              </a:rPr>
              <a:t>τους.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731350" y="5666193"/>
            <a:ext cx="1614170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i="1">
                <a:latin typeface="Trebuchet MS"/>
                <a:cs typeface="Trebuchet MS"/>
              </a:rPr>
              <a:t>Πηγή</a:t>
            </a:r>
            <a:r>
              <a:rPr dirty="0" sz="900" spc="-35" i="1">
                <a:latin typeface="Trebuchet MS"/>
                <a:cs typeface="Trebuchet MS"/>
              </a:rPr>
              <a:t> </a:t>
            </a:r>
            <a:r>
              <a:rPr dirty="0" sz="900" i="1">
                <a:latin typeface="Trebuchet MS"/>
                <a:cs typeface="Trebuchet MS"/>
              </a:rPr>
              <a:t>εικόνας:</a:t>
            </a:r>
            <a:r>
              <a:rPr dirty="0" sz="900" spc="-35" i="1">
                <a:latin typeface="Trebuchet MS"/>
                <a:cs typeface="Trebuchet MS"/>
              </a:rPr>
              <a:t> </a:t>
            </a:r>
            <a:r>
              <a:rPr dirty="0" sz="900" i="1">
                <a:latin typeface="Trebuchet MS"/>
                <a:cs typeface="Trebuchet MS"/>
              </a:rPr>
              <a:t>Poposka</a:t>
            </a:r>
            <a:r>
              <a:rPr dirty="0" sz="900" spc="-35" i="1">
                <a:latin typeface="Trebuchet MS"/>
                <a:cs typeface="Trebuchet MS"/>
              </a:rPr>
              <a:t> </a:t>
            </a:r>
            <a:r>
              <a:rPr dirty="0" sz="900" i="1">
                <a:latin typeface="Trebuchet MS"/>
                <a:cs typeface="Trebuchet MS"/>
              </a:rPr>
              <a:t>H.</a:t>
            </a:r>
            <a:r>
              <a:rPr dirty="0" sz="900" spc="-35" i="1">
                <a:latin typeface="Trebuchet MS"/>
                <a:cs typeface="Trebuchet MS"/>
              </a:rPr>
              <a:t> </a:t>
            </a:r>
            <a:r>
              <a:rPr dirty="0" sz="900" spc="-20" i="1">
                <a:latin typeface="Trebuchet MS"/>
                <a:cs typeface="Trebuchet MS"/>
              </a:rPr>
              <a:t>2024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2860">
              <a:lnSpc>
                <a:spcPts val="860"/>
              </a:lnSpc>
            </a:pPr>
            <a:r>
              <a:rPr dirty="0" spc="-20"/>
              <a:t>IPA-</a:t>
            </a:r>
            <a:r>
              <a:rPr dirty="0" spc="-10"/>
              <a:t>ADRION00239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object 30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Π2.3.1_Προγράμματα</a:t>
            </a:r>
            <a:r>
              <a:rPr dirty="0" spc="-55"/>
              <a:t> </a:t>
            </a:r>
            <a:r>
              <a:rPr dirty="0"/>
              <a:t>ανάπτυξης</a:t>
            </a:r>
            <a:r>
              <a:rPr dirty="0" spc="-55"/>
              <a:t> </a:t>
            </a:r>
            <a:r>
              <a:rPr dirty="0"/>
              <a:t>ικανοτήτων</a:t>
            </a:r>
            <a:r>
              <a:rPr dirty="0" spc="-55"/>
              <a:t> </a:t>
            </a:r>
            <a:r>
              <a:rPr dirty="0"/>
              <a:t>και</a:t>
            </a:r>
            <a:r>
              <a:rPr dirty="0" spc="-50"/>
              <a:t> </a:t>
            </a:r>
            <a:r>
              <a:rPr dirty="0" spc="-10"/>
              <a:t>κατάρτισης</a:t>
            </a:r>
          </a:p>
        </p:txBody>
      </p:sp>
      <p:sp>
        <p:nvSpPr>
          <p:cNvPr id="2" name="object 2"/>
          <p:cNvSpPr/>
          <p:nvPr/>
        </p:nvSpPr>
        <p:spPr>
          <a:xfrm>
            <a:off x="3131845" y="548680"/>
            <a:ext cx="5977255" cy="0"/>
          </a:xfrm>
          <a:custGeom>
            <a:avLst/>
            <a:gdLst/>
            <a:ahLst/>
            <a:cxnLst/>
            <a:rect l="l" t="t" r="r" b="b"/>
            <a:pathLst>
              <a:path w="5977255" h="0">
                <a:moveTo>
                  <a:pt x="0" y="0"/>
                </a:moveTo>
                <a:lnTo>
                  <a:pt x="5976658" y="0"/>
                </a:lnTo>
              </a:path>
            </a:pathLst>
          </a:custGeom>
          <a:ln w="28575">
            <a:solidFill>
              <a:srgbClr val="30859C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3" name="object 3"/>
          <p:cNvGrpSpPr/>
          <p:nvPr/>
        </p:nvGrpSpPr>
        <p:grpSpPr>
          <a:xfrm>
            <a:off x="456756" y="816320"/>
            <a:ext cx="2032000" cy="4825365"/>
            <a:chOff x="456756" y="816320"/>
            <a:chExt cx="2032000" cy="4825365"/>
          </a:xfrm>
        </p:grpSpPr>
        <p:sp>
          <p:nvSpPr>
            <p:cNvPr id="4" name="object 4"/>
            <p:cNvSpPr/>
            <p:nvPr/>
          </p:nvSpPr>
          <p:spPr>
            <a:xfrm>
              <a:off x="469456" y="829020"/>
              <a:ext cx="2006600" cy="4799965"/>
            </a:xfrm>
            <a:custGeom>
              <a:avLst/>
              <a:gdLst/>
              <a:ahLst/>
              <a:cxnLst/>
              <a:rect l="l" t="t" r="r" b="b"/>
              <a:pathLst>
                <a:path w="2006600" h="4799965">
                  <a:moveTo>
                    <a:pt x="1805520" y="0"/>
                  </a:moveTo>
                  <a:lnTo>
                    <a:pt x="200613" y="0"/>
                  </a:lnTo>
                  <a:lnTo>
                    <a:pt x="154848" y="5337"/>
                  </a:lnTo>
                  <a:lnTo>
                    <a:pt x="112713" y="20520"/>
                  </a:lnTo>
                  <a:lnTo>
                    <a:pt x="75451" y="44307"/>
                  </a:lnTo>
                  <a:lnTo>
                    <a:pt x="44306" y="75452"/>
                  </a:lnTo>
                  <a:lnTo>
                    <a:pt x="20520" y="112713"/>
                  </a:lnTo>
                  <a:lnTo>
                    <a:pt x="5337" y="154846"/>
                  </a:lnTo>
                  <a:lnTo>
                    <a:pt x="0" y="200609"/>
                  </a:lnTo>
                  <a:lnTo>
                    <a:pt x="0" y="4598835"/>
                  </a:lnTo>
                  <a:lnTo>
                    <a:pt x="5337" y="4644602"/>
                  </a:lnTo>
                  <a:lnTo>
                    <a:pt x="20520" y="4686738"/>
                  </a:lnTo>
                  <a:lnTo>
                    <a:pt x="44306" y="4724002"/>
                  </a:lnTo>
                  <a:lnTo>
                    <a:pt x="75451" y="4755148"/>
                  </a:lnTo>
                  <a:lnTo>
                    <a:pt x="112713" y="4778935"/>
                  </a:lnTo>
                  <a:lnTo>
                    <a:pt x="154848" y="4794119"/>
                  </a:lnTo>
                  <a:lnTo>
                    <a:pt x="200613" y="4799457"/>
                  </a:lnTo>
                  <a:lnTo>
                    <a:pt x="1805520" y="4799457"/>
                  </a:lnTo>
                  <a:lnTo>
                    <a:pt x="1851283" y="4794119"/>
                  </a:lnTo>
                  <a:lnTo>
                    <a:pt x="1893416" y="4778935"/>
                  </a:lnTo>
                  <a:lnTo>
                    <a:pt x="1930677" y="4755148"/>
                  </a:lnTo>
                  <a:lnTo>
                    <a:pt x="1961823" y="4724002"/>
                  </a:lnTo>
                  <a:lnTo>
                    <a:pt x="1985609" y="4686738"/>
                  </a:lnTo>
                  <a:lnTo>
                    <a:pt x="2000792" y="4644602"/>
                  </a:lnTo>
                  <a:lnTo>
                    <a:pt x="2006130" y="4598835"/>
                  </a:lnTo>
                  <a:lnTo>
                    <a:pt x="2006130" y="200609"/>
                  </a:lnTo>
                  <a:lnTo>
                    <a:pt x="2000792" y="154846"/>
                  </a:lnTo>
                  <a:lnTo>
                    <a:pt x="1985609" y="112713"/>
                  </a:lnTo>
                  <a:lnTo>
                    <a:pt x="1961823" y="75452"/>
                  </a:lnTo>
                  <a:lnTo>
                    <a:pt x="1930677" y="44307"/>
                  </a:lnTo>
                  <a:lnTo>
                    <a:pt x="1893416" y="20520"/>
                  </a:lnTo>
                  <a:lnTo>
                    <a:pt x="1851283" y="5337"/>
                  </a:lnTo>
                  <a:lnTo>
                    <a:pt x="1805520" y="0"/>
                  </a:lnTo>
                  <a:close/>
                </a:path>
              </a:pathLst>
            </a:custGeom>
            <a:solidFill>
              <a:srgbClr val="92D05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469456" y="829020"/>
              <a:ext cx="2006600" cy="4799965"/>
            </a:xfrm>
            <a:custGeom>
              <a:avLst/>
              <a:gdLst/>
              <a:ahLst/>
              <a:cxnLst/>
              <a:rect l="l" t="t" r="r" b="b"/>
              <a:pathLst>
                <a:path w="2006600" h="4799965">
                  <a:moveTo>
                    <a:pt x="0" y="200609"/>
                  </a:moveTo>
                  <a:lnTo>
                    <a:pt x="5337" y="154846"/>
                  </a:lnTo>
                  <a:lnTo>
                    <a:pt x="20520" y="112713"/>
                  </a:lnTo>
                  <a:lnTo>
                    <a:pt x="44306" y="75452"/>
                  </a:lnTo>
                  <a:lnTo>
                    <a:pt x="75451" y="44307"/>
                  </a:lnTo>
                  <a:lnTo>
                    <a:pt x="112713" y="20520"/>
                  </a:lnTo>
                  <a:lnTo>
                    <a:pt x="154848" y="5337"/>
                  </a:lnTo>
                  <a:lnTo>
                    <a:pt x="200613" y="0"/>
                  </a:lnTo>
                  <a:lnTo>
                    <a:pt x="1805520" y="0"/>
                  </a:lnTo>
                  <a:lnTo>
                    <a:pt x="1851283" y="5337"/>
                  </a:lnTo>
                  <a:lnTo>
                    <a:pt x="1893416" y="20520"/>
                  </a:lnTo>
                  <a:lnTo>
                    <a:pt x="1930677" y="44307"/>
                  </a:lnTo>
                  <a:lnTo>
                    <a:pt x="1961823" y="75452"/>
                  </a:lnTo>
                  <a:lnTo>
                    <a:pt x="1985609" y="112713"/>
                  </a:lnTo>
                  <a:lnTo>
                    <a:pt x="2000792" y="154846"/>
                  </a:lnTo>
                  <a:lnTo>
                    <a:pt x="2006130" y="200609"/>
                  </a:lnTo>
                  <a:lnTo>
                    <a:pt x="2006130" y="4598835"/>
                  </a:lnTo>
                  <a:lnTo>
                    <a:pt x="2000792" y="4644602"/>
                  </a:lnTo>
                  <a:lnTo>
                    <a:pt x="1985609" y="4686738"/>
                  </a:lnTo>
                  <a:lnTo>
                    <a:pt x="1961823" y="4724002"/>
                  </a:lnTo>
                  <a:lnTo>
                    <a:pt x="1930677" y="4755148"/>
                  </a:lnTo>
                  <a:lnTo>
                    <a:pt x="1893416" y="4778935"/>
                  </a:lnTo>
                  <a:lnTo>
                    <a:pt x="1851283" y="4794119"/>
                  </a:lnTo>
                  <a:lnTo>
                    <a:pt x="1805520" y="4799457"/>
                  </a:lnTo>
                  <a:lnTo>
                    <a:pt x="200613" y="4799457"/>
                  </a:lnTo>
                  <a:lnTo>
                    <a:pt x="154848" y="4794119"/>
                  </a:lnTo>
                  <a:lnTo>
                    <a:pt x="112713" y="4778935"/>
                  </a:lnTo>
                  <a:lnTo>
                    <a:pt x="75451" y="4755148"/>
                  </a:lnTo>
                  <a:lnTo>
                    <a:pt x="44306" y="4724002"/>
                  </a:lnTo>
                  <a:lnTo>
                    <a:pt x="20520" y="4686738"/>
                  </a:lnTo>
                  <a:lnTo>
                    <a:pt x="5337" y="4644602"/>
                  </a:lnTo>
                  <a:lnTo>
                    <a:pt x="0" y="4598835"/>
                  </a:lnTo>
                  <a:lnTo>
                    <a:pt x="0" y="200609"/>
                  </a:lnTo>
                  <a:close/>
                </a:path>
              </a:pathLst>
            </a:custGeom>
            <a:ln w="25399">
              <a:solidFill>
                <a:srgbClr val="00AF5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/>
          <p:cNvSpPr txBox="1"/>
          <p:nvPr/>
        </p:nvSpPr>
        <p:spPr>
          <a:xfrm>
            <a:off x="756400" y="3336404"/>
            <a:ext cx="1431925" cy="708660"/>
          </a:xfrm>
          <a:prstGeom prst="rect">
            <a:avLst/>
          </a:prstGeom>
        </p:spPr>
        <p:txBody>
          <a:bodyPr wrap="square" lIns="0" tIns="40005" rIns="0" bIns="0" rtlCol="0" vert="horz">
            <a:spAutoFit/>
          </a:bodyPr>
          <a:lstStyle/>
          <a:p>
            <a:pPr algn="ctr" marL="12700" marR="5080">
              <a:lnSpc>
                <a:spcPts val="1730"/>
              </a:lnSpc>
              <a:spcBef>
                <a:spcPts val="315"/>
              </a:spcBef>
            </a:pPr>
            <a:r>
              <a:rPr dirty="0" sz="1600" spc="-10" b="1">
                <a:latin typeface="Trebuchet MS"/>
                <a:cs typeface="Trebuchet MS"/>
              </a:rPr>
              <a:t>Εκπαιδευμένος </a:t>
            </a:r>
            <a:r>
              <a:rPr dirty="0" sz="1600" b="1">
                <a:latin typeface="Trebuchet MS"/>
                <a:cs typeface="Trebuchet MS"/>
              </a:rPr>
              <a:t>γεωργός</a:t>
            </a:r>
            <a:r>
              <a:rPr dirty="0" sz="1600" spc="-50" b="1">
                <a:latin typeface="Trebuchet MS"/>
                <a:cs typeface="Trebuchet MS"/>
              </a:rPr>
              <a:t> ή </a:t>
            </a:r>
            <a:r>
              <a:rPr dirty="0" sz="1600" spc="-10" b="1">
                <a:latin typeface="Trebuchet MS"/>
                <a:cs typeface="Trebuchet MS"/>
              </a:rPr>
              <a:t>επαγγελματίας</a:t>
            </a:r>
            <a:endParaRPr sz="1600">
              <a:latin typeface="Trebuchet MS"/>
              <a:cs typeface="Trebuchet MS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660714" y="816320"/>
            <a:ext cx="3894454" cy="4825365"/>
            <a:chOff x="660714" y="816320"/>
            <a:chExt cx="3894454" cy="4825365"/>
          </a:xfrm>
        </p:grpSpPr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73414" y="1291615"/>
              <a:ext cx="1598218" cy="1248956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673414" y="1291615"/>
              <a:ext cx="1598295" cy="1249045"/>
            </a:xfrm>
            <a:custGeom>
              <a:avLst/>
              <a:gdLst/>
              <a:ahLst/>
              <a:cxnLst/>
              <a:rect l="l" t="t" r="r" b="b"/>
              <a:pathLst>
                <a:path w="1598295" h="1249045">
                  <a:moveTo>
                    <a:pt x="0" y="624484"/>
                  </a:moveTo>
                  <a:lnTo>
                    <a:pt x="1858" y="581993"/>
                  </a:lnTo>
                  <a:lnTo>
                    <a:pt x="7351" y="540230"/>
                  </a:lnTo>
                  <a:lnTo>
                    <a:pt x="16356" y="499292"/>
                  </a:lnTo>
                  <a:lnTo>
                    <a:pt x="28750" y="459274"/>
                  </a:lnTo>
                  <a:lnTo>
                    <a:pt x="44410" y="420271"/>
                  </a:lnTo>
                  <a:lnTo>
                    <a:pt x="63213" y="382381"/>
                  </a:lnTo>
                  <a:lnTo>
                    <a:pt x="85037" y="345699"/>
                  </a:lnTo>
                  <a:lnTo>
                    <a:pt x="109758" y="310322"/>
                  </a:lnTo>
                  <a:lnTo>
                    <a:pt x="137255" y="276344"/>
                  </a:lnTo>
                  <a:lnTo>
                    <a:pt x="167402" y="243863"/>
                  </a:lnTo>
                  <a:lnTo>
                    <a:pt x="200079" y="212974"/>
                  </a:lnTo>
                  <a:lnTo>
                    <a:pt x="235162" y="183773"/>
                  </a:lnTo>
                  <a:lnTo>
                    <a:pt x="272528" y="156357"/>
                  </a:lnTo>
                  <a:lnTo>
                    <a:pt x="312055" y="130821"/>
                  </a:lnTo>
                  <a:lnTo>
                    <a:pt x="353619" y="107261"/>
                  </a:lnTo>
                  <a:lnTo>
                    <a:pt x="397097" y="85773"/>
                  </a:lnTo>
                  <a:lnTo>
                    <a:pt x="442367" y="66454"/>
                  </a:lnTo>
                  <a:lnTo>
                    <a:pt x="489307" y="49400"/>
                  </a:lnTo>
                  <a:lnTo>
                    <a:pt x="537792" y="34705"/>
                  </a:lnTo>
                  <a:lnTo>
                    <a:pt x="587700" y="22467"/>
                  </a:lnTo>
                  <a:lnTo>
                    <a:pt x="638909" y="12782"/>
                  </a:lnTo>
                  <a:lnTo>
                    <a:pt x="691295" y="5744"/>
                  </a:lnTo>
                  <a:lnTo>
                    <a:pt x="744735" y="1452"/>
                  </a:lnTo>
                  <a:lnTo>
                    <a:pt x="799108" y="0"/>
                  </a:lnTo>
                  <a:lnTo>
                    <a:pt x="853480" y="1452"/>
                  </a:lnTo>
                  <a:lnTo>
                    <a:pt x="906921" y="5744"/>
                  </a:lnTo>
                  <a:lnTo>
                    <a:pt x="959307" y="12782"/>
                  </a:lnTo>
                  <a:lnTo>
                    <a:pt x="1010516" y="22467"/>
                  </a:lnTo>
                  <a:lnTo>
                    <a:pt x="1060424" y="34705"/>
                  </a:lnTo>
                  <a:lnTo>
                    <a:pt x="1108910" y="49400"/>
                  </a:lnTo>
                  <a:lnTo>
                    <a:pt x="1155849" y="66454"/>
                  </a:lnTo>
                  <a:lnTo>
                    <a:pt x="1201119" y="85773"/>
                  </a:lnTo>
                  <a:lnTo>
                    <a:pt x="1244598" y="107261"/>
                  </a:lnTo>
                  <a:lnTo>
                    <a:pt x="1286162" y="130821"/>
                  </a:lnTo>
                  <a:lnTo>
                    <a:pt x="1325689" y="156357"/>
                  </a:lnTo>
                  <a:lnTo>
                    <a:pt x="1363055" y="183773"/>
                  </a:lnTo>
                  <a:lnTo>
                    <a:pt x="1398138" y="212974"/>
                  </a:lnTo>
                  <a:lnTo>
                    <a:pt x="1430815" y="243863"/>
                  </a:lnTo>
                  <a:lnTo>
                    <a:pt x="1460963" y="276344"/>
                  </a:lnTo>
                  <a:lnTo>
                    <a:pt x="1488459" y="310322"/>
                  </a:lnTo>
                  <a:lnTo>
                    <a:pt x="1513180" y="345699"/>
                  </a:lnTo>
                  <a:lnTo>
                    <a:pt x="1535004" y="382381"/>
                  </a:lnTo>
                  <a:lnTo>
                    <a:pt x="1553808" y="420271"/>
                  </a:lnTo>
                  <a:lnTo>
                    <a:pt x="1569468" y="459274"/>
                  </a:lnTo>
                  <a:lnTo>
                    <a:pt x="1581862" y="499292"/>
                  </a:lnTo>
                  <a:lnTo>
                    <a:pt x="1590867" y="540230"/>
                  </a:lnTo>
                  <a:lnTo>
                    <a:pt x="1596360" y="581993"/>
                  </a:lnTo>
                  <a:lnTo>
                    <a:pt x="1598218" y="624484"/>
                  </a:lnTo>
                  <a:lnTo>
                    <a:pt x="1596360" y="666973"/>
                  </a:lnTo>
                  <a:lnTo>
                    <a:pt x="1590867" y="708734"/>
                  </a:lnTo>
                  <a:lnTo>
                    <a:pt x="1581862" y="749672"/>
                  </a:lnTo>
                  <a:lnTo>
                    <a:pt x="1569468" y="789689"/>
                  </a:lnTo>
                  <a:lnTo>
                    <a:pt x="1553808" y="828690"/>
                  </a:lnTo>
                  <a:lnTo>
                    <a:pt x="1535004" y="866579"/>
                  </a:lnTo>
                  <a:lnTo>
                    <a:pt x="1513180" y="903260"/>
                  </a:lnTo>
                  <a:lnTo>
                    <a:pt x="1488459" y="938637"/>
                  </a:lnTo>
                  <a:lnTo>
                    <a:pt x="1460963" y="972614"/>
                  </a:lnTo>
                  <a:lnTo>
                    <a:pt x="1430815" y="1005095"/>
                  </a:lnTo>
                  <a:lnTo>
                    <a:pt x="1398138" y="1035983"/>
                  </a:lnTo>
                  <a:lnTo>
                    <a:pt x="1363055" y="1065183"/>
                  </a:lnTo>
                  <a:lnTo>
                    <a:pt x="1325689" y="1092599"/>
                  </a:lnTo>
                  <a:lnTo>
                    <a:pt x="1286162" y="1118135"/>
                  </a:lnTo>
                  <a:lnTo>
                    <a:pt x="1244598" y="1141695"/>
                  </a:lnTo>
                  <a:lnTo>
                    <a:pt x="1201119" y="1163182"/>
                  </a:lnTo>
                  <a:lnTo>
                    <a:pt x="1155849" y="1182501"/>
                  </a:lnTo>
                  <a:lnTo>
                    <a:pt x="1108910" y="1199556"/>
                  </a:lnTo>
                  <a:lnTo>
                    <a:pt x="1060424" y="1214250"/>
                  </a:lnTo>
                  <a:lnTo>
                    <a:pt x="1010516" y="1226488"/>
                  </a:lnTo>
                  <a:lnTo>
                    <a:pt x="959307" y="1236174"/>
                  </a:lnTo>
                  <a:lnTo>
                    <a:pt x="906921" y="1243211"/>
                  </a:lnTo>
                  <a:lnTo>
                    <a:pt x="853480" y="1247503"/>
                  </a:lnTo>
                  <a:lnTo>
                    <a:pt x="799108" y="1248956"/>
                  </a:lnTo>
                  <a:lnTo>
                    <a:pt x="744735" y="1247503"/>
                  </a:lnTo>
                  <a:lnTo>
                    <a:pt x="691295" y="1243211"/>
                  </a:lnTo>
                  <a:lnTo>
                    <a:pt x="638909" y="1236174"/>
                  </a:lnTo>
                  <a:lnTo>
                    <a:pt x="587700" y="1226488"/>
                  </a:lnTo>
                  <a:lnTo>
                    <a:pt x="537792" y="1214250"/>
                  </a:lnTo>
                  <a:lnTo>
                    <a:pt x="489307" y="1199556"/>
                  </a:lnTo>
                  <a:lnTo>
                    <a:pt x="442367" y="1182501"/>
                  </a:lnTo>
                  <a:lnTo>
                    <a:pt x="397097" y="1163182"/>
                  </a:lnTo>
                  <a:lnTo>
                    <a:pt x="353619" y="1141695"/>
                  </a:lnTo>
                  <a:lnTo>
                    <a:pt x="312055" y="1118135"/>
                  </a:lnTo>
                  <a:lnTo>
                    <a:pt x="272528" y="1092599"/>
                  </a:lnTo>
                  <a:lnTo>
                    <a:pt x="235162" y="1065183"/>
                  </a:lnTo>
                  <a:lnTo>
                    <a:pt x="200079" y="1035983"/>
                  </a:lnTo>
                  <a:lnTo>
                    <a:pt x="167402" y="1005095"/>
                  </a:lnTo>
                  <a:lnTo>
                    <a:pt x="137255" y="972614"/>
                  </a:lnTo>
                  <a:lnTo>
                    <a:pt x="109758" y="938637"/>
                  </a:lnTo>
                  <a:lnTo>
                    <a:pt x="85037" y="903260"/>
                  </a:lnTo>
                  <a:lnTo>
                    <a:pt x="63213" y="866579"/>
                  </a:lnTo>
                  <a:lnTo>
                    <a:pt x="44410" y="828690"/>
                  </a:lnTo>
                  <a:lnTo>
                    <a:pt x="28750" y="789689"/>
                  </a:lnTo>
                  <a:lnTo>
                    <a:pt x="16356" y="749672"/>
                  </a:lnTo>
                  <a:lnTo>
                    <a:pt x="7351" y="708734"/>
                  </a:lnTo>
                  <a:lnTo>
                    <a:pt x="1858" y="666973"/>
                  </a:lnTo>
                  <a:lnTo>
                    <a:pt x="0" y="624484"/>
                  </a:lnTo>
                  <a:close/>
                </a:path>
              </a:pathLst>
            </a:custGeom>
            <a:ln w="25399">
              <a:solidFill>
                <a:srgbClr val="4F6128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2535770" y="829020"/>
              <a:ext cx="2006600" cy="4799965"/>
            </a:xfrm>
            <a:custGeom>
              <a:avLst/>
              <a:gdLst/>
              <a:ahLst/>
              <a:cxnLst/>
              <a:rect l="l" t="t" r="r" b="b"/>
              <a:pathLst>
                <a:path w="2006600" h="4799965">
                  <a:moveTo>
                    <a:pt x="1805520" y="0"/>
                  </a:moveTo>
                  <a:lnTo>
                    <a:pt x="200613" y="0"/>
                  </a:lnTo>
                  <a:lnTo>
                    <a:pt x="154848" y="5337"/>
                  </a:lnTo>
                  <a:lnTo>
                    <a:pt x="112713" y="20520"/>
                  </a:lnTo>
                  <a:lnTo>
                    <a:pt x="75451" y="44307"/>
                  </a:lnTo>
                  <a:lnTo>
                    <a:pt x="44306" y="75452"/>
                  </a:lnTo>
                  <a:lnTo>
                    <a:pt x="20520" y="112713"/>
                  </a:lnTo>
                  <a:lnTo>
                    <a:pt x="5337" y="154846"/>
                  </a:lnTo>
                  <a:lnTo>
                    <a:pt x="0" y="200609"/>
                  </a:lnTo>
                  <a:lnTo>
                    <a:pt x="0" y="4598835"/>
                  </a:lnTo>
                  <a:lnTo>
                    <a:pt x="5337" y="4644602"/>
                  </a:lnTo>
                  <a:lnTo>
                    <a:pt x="20520" y="4686738"/>
                  </a:lnTo>
                  <a:lnTo>
                    <a:pt x="44306" y="4724002"/>
                  </a:lnTo>
                  <a:lnTo>
                    <a:pt x="75451" y="4755148"/>
                  </a:lnTo>
                  <a:lnTo>
                    <a:pt x="112713" y="4778935"/>
                  </a:lnTo>
                  <a:lnTo>
                    <a:pt x="154848" y="4794119"/>
                  </a:lnTo>
                  <a:lnTo>
                    <a:pt x="200613" y="4799457"/>
                  </a:lnTo>
                  <a:lnTo>
                    <a:pt x="1805520" y="4799457"/>
                  </a:lnTo>
                  <a:lnTo>
                    <a:pt x="1851283" y="4794119"/>
                  </a:lnTo>
                  <a:lnTo>
                    <a:pt x="1893416" y="4778935"/>
                  </a:lnTo>
                  <a:lnTo>
                    <a:pt x="1930677" y="4755148"/>
                  </a:lnTo>
                  <a:lnTo>
                    <a:pt x="1961823" y="4724002"/>
                  </a:lnTo>
                  <a:lnTo>
                    <a:pt x="1985609" y="4686738"/>
                  </a:lnTo>
                  <a:lnTo>
                    <a:pt x="2000792" y="4644602"/>
                  </a:lnTo>
                  <a:lnTo>
                    <a:pt x="2006130" y="4598835"/>
                  </a:lnTo>
                  <a:lnTo>
                    <a:pt x="2006130" y="200609"/>
                  </a:lnTo>
                  <a:lnTo>
                    <a:pt x="2000792" y="154846"/>
                  </a:lnTo>
                  <a:lnTo>
                    <a:pt x="1985609" y="112713"/>
                  </a:lnTo>
                  <a:lnTo>
                    <a:pt x="1961823" y="75452"/>
                  </a:lnTo>
                  <a:lnTo>
                    <a:pt x="1930677" y="44307"/>
                  </a:lnTo>
                  <a:lnTo>
                    <a:pt x="1893416" y="20520"/>
                  </a:lnTo>
                  <a:lnTo>
                    <a:pt x="1851283" y="5337"/>
                  </a:lnTo>
                  <a:lnTo>
                    <a:pt x="1805520" y="0"/>
                  </a:lnTo>
                  <a:close/>
                </a:path>
              </a:pathLst>
            </a:custGeom>
            <a:solidFill>
              <a:srgbClr val="00AF5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2535770" y="829020"/>
              <a:ext cx="2006600" cy="4799965"/>
            </a:xfrm>
            <a:custGeom>
              <a:avLst/>
              <a:gdLst/>
              <a:ahLst/>
              <a:cxnLst/>
              <a:rect l="l" t="t" r="r" b="b"/>
              <a:pathLst>
                <a:path w="2006600" h="4799965">
                  <a:moveTo>
                    <a:pt x="0" y="200609"/>
                  </a:moveTo>
                  <a:lnTo>
                    <a:pt x="5337" y="154846"/>
                  </a:lnTo>
                  <a:lnTo>
                    <a:pt x="20520" y="112713"/>
                  </a:lnTo>
                  <a:lnTo>
                    <a:pt x="44306" y="75452"/>
                  </a:lnTo>
                  <a:lnTo>
                    <a:pt x="75451" y="44307"/>
                  </a:lnTo>
                  <a:lnTo>
                    <a:pt x="112713" y="20520"/>
                  </a:lnTo>
                  <a:lnTo>
                    <a:pt x="154848" y="5337"/>
                  </a:lnTo>
                  <a:lnTo>
                    <a:pt x="200613" y="0"/>
                  </a:lnTo>
                  <a:lnTo>
                    <a:pt x="1805520" y="0"/>
                  </a:lnTo>
                  <a:lnTo>
                    <a:pt x="1851283" y="5337"/>
                  </a:lnTo>
                  <a:lnTo>
                    <a:pt x="1893416" y="20520"/>
                  </a:lnTo>
                  <a:lnTo>
                    <a:pt x="1930677" y="44307"/>
                  </a:lnTo>
                  <a:lnTo>
                    <a:pt x="1961823" y="75452"/>
                  </a:lnTo>
                  <a:lnTo>
                    <a:pt x="1985609" y="112713"/>
                  </a:lnTo>
                  <a:lnTo>
                    <a:pt x="2000792" y="154846"/>
                  </a:lnTo>
                  <a:lnTo>
                    <a:pt x="2006130" y="200609"/>
                  </a:lnTo>
                  <a:lnTo>
                    <a:pt x="2006130" y="4598835"/>
                  </a:lnTo>
                  <a:lnTo>
                    <a:pt x="2000792" y="4644602"/>
                  </a:lnTo>
                  <a:lnTo>
                    <a:pt x="1985609" y="4686738"/>
                  </a:lnTo>
                  <a:lnTo>
                    <a:pt x="1961823" y="4724002"/>
                  </a:lnTo>
                  <a:lnTo>
                    <a:pt x="1930677" y="4755148"/>
                  </a:lnTo>
                  <a:lnTo>
                    <a:pt x="1893416" y="4778935"/>
                  </a:lnTo>
                  <a:lnTo>
                    <a:pt x="1851283" y="4794119"/>
                  </a:lnTo>
                  <a:lnTo>
                    <a:pt x="1805520" y="4799457"/>
                  </a:lnTo>
                  <a:lnTo>
                    <a:pt x="200613" y="4799457"/>
                  </a:lnTo>
                  <a:lnTo>
                    <a:pt x="154848" y="4794119"/>
                  </a:lnTo>
                  <a:lnTo>
                    <a:pt x="112713" y="4778935"/>
                  </a:lnTo>
                  <a:lnTo>
                    <a:pt x="75451" y="4755148"/>
                  </a:lnTo>
                  <a:lnTo>
                    <a:pt x="44306" y="4724002"/>
                  </a:lnTo>
                  <a:lnTo>
                    <a:pt x="20520" y="4686738"/>
                  </a:lnTo>
                  <a:lnTo>
                    <a:pt x="5337" y="4644602"/>
                  </a:lnTo>
                  <a:lnTo>
                    <a:pt x="0" y="4598835"/>
                  </a:lnTo>
                  <a:lnTo>
                    <a:pt x="0" y="200609"/>
                  </a:lnTo>
                  <a:close/>
                </a:path>
              </a:pathLst>
            </a:custGeom>
            <a:ln w="25399">
              <a:solidFill>
                <a:srgbClr val="92D05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2" name="object 12"/>
          <p:cNvSpPr txBox="1"/>
          <p:nvPr/>
        </p:nvSpPr>
        <p:spPr>
          <a:xfrm>
            <a:off x="2661386" y="3116948"/>
            <a:ext cx="1754505" cy="1147445"/>
          </a:xfrm>
          <a:prstGeom prst="rect">
            <a:avLst/>
          </a:prstGeom>
        </p:spPr>
        <p:txBody>
          <a:bodyPr wrap="square" lIns="0" tIns="40005" rIns="0" bIns="0" rtlCol="0" vert="horz">
            <a:spAutoFit/>
          </a:bodyPr>
          <a:lstStyle/>
          <a:p>
            <a:pPr algn="ctr" marL="12700" marR="5080" indent="635">
              <a:lnSpc>
                <a:spcPts val="1730"/>
              </a:lnSpc>
              <a:spcBef>
                <a:spcPts val="315"/>
              </a:spcBef>
            </a:pPr>
            <a:r>
              <a:rPr dirty="0" sz="1600" b="1">
                <a:latin typeface="Trebuchet MS"/>
                <a:cs typeface="Trebuchet MS"/>
              </a:rPr>
              <a:t>Φτυάρι</a:t>
            </a:r>
            <a:r>
              <a:rPr dirty="0" sz="1600" spc="-30" b="1">
                <a:latin typeface="Trebuchet MS"/>
                <a:cs typeface="Trebuchet MS"/>
              </a:rPr>
              <a:t> </a:t>
            </a:r>
            <a:r>
              <a:rPr dirty="0" sz="1600" spc="-50" b="1">
                <a:latin typeface="Trebuchet MS"/>
                <a:cs typeface="Trebuchet MS"/>
              </a:rPr>
              <a:t>ή </a:t>
            </a:r>
            <a:r>
              <a:rPr dirty="0" sz="1600" spc="-10" b="1">
                <a:latin typeface="Trebuchet MS"/>
                <a:cs typeface="Trebuchet MS"/>
              </a:rPr>
              <a:t>σκαπάνη, πλαστικός </a:t>
            </a:r>
            <a:r>
              <a:rPr dirty="0" sz="1600" b="1">
                <a:latin typeface="Trebuchet MS"/>
                <a:cs typeface="Trebuchet MS"/>
              </a:rPr>
              <a:t>κουβάς,</a:t>
            </a:r>
            <a:r>
              <a:rPr dirty="0" sz="1600" spc="-40" b="1">
                <a:latin typeface="Trebuchet MS"/>
                <a:cs typeface="Trebuchet MS"/>
              </a:rPr>
              <a:t> </a:t>
            </a:r>
            <a:r>
              <a:rPr dirty="0" sz="1600" spc="-10" b="1">
                <a:latin typeface="Trebuchet MS"/>
                <a:cs typeface="Trebuchet MS"/>
              </a:rPr>
              <a:t>σακούλες </a:t>
            </a:r>
            <a:r>
              <a:rPr dirty="0" sz="1600" b="1">
                <a:latin typeface="Trebuchet MS"/>
                <a:cs typeface="Trebuchet MS"/>
              </a:rPr>
              <a:t>δειγμάτων</a:t>
            </a:r>
            <a:r>
              <a:rPr dirty="0" sz="1600" spc="-35" b="1">
                <a:latin typeface="Trebuchet MS"/>
                <a:cs typeface="Trebuchet MS"/>
              </a:rPr>
              <a:t> </a:t>
            </a:r>
            <a:r>
              <a:rPr dirty="0" sz="1600" spc="-10" b="1">
                <a:latin typeface="Trebuchet MS"/>
                <a:cs typeface="Trebuchet MS"/>
              </a:rPr>
              <a:t>κ.λπ.</a:t>
            </a:r>
            <a:endParaRPr sz="1600">
              <a:latin typeface="Trebuchet MS"/>
              <a:cs typeface="Trebuchet MS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2727032" y="816320"/>
            <a:ext cx="3894454" cy="4825365"/>
            <a:chOff x="2727032" y="816320"/>
            <a:chExt cx="3894454" cy="4825365"/>
          </a:xfrm>
        </p:grpSpPr>
        <p:pic>
          <p:nvPicPr>
            <p:cNvPr id="14" name="object 1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739732" y="1291615"/>
              <a:ext cx="1598218" cy="1248956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2739732" y="1291615"/>
              <a:ext cx="1598295" cy="1249045"/>
            </a:xfrm>
            <a:custGeom>
              <a:avLst/>
              <a:gdLst/>
              <a:ahLst/>
              <a:cxnLst/>
              <a:rect l="l" t="t" r="r" b="b"/>
              <a:pathLst>
                <a:path w="1598295" h="1249045">
                  <a:moveTo>
                    <a:pt x="0" y="624484"/>
                  </a:moveTo>
                  <a:lnTo>
                    <a:pt x="1858" y="581993"/>
                  </a:lnTo>
                  <a:lnTo>
                    <a:pt x="7351" y="540230"/>
                  </a:lnTo>
                  <a:lnTo>
                    <a:pt x="16356" y="499292"/>
                  </a:lnTo>
                  <a:lnTo>
                    <a:pt x="28750" y="459274"/>
                  </a:lnTo>
                  <a:lnTo>
                    <a:pt x="44410" y="420271"/>
                  </a:lnTo>
                  <a:lnTo>
                    <a:pt x="63213" y="382381"/>
                  </a:lnTo>
                  <a:lnTo>
                    <a:pt x="85037" y="345699"/>
                  </a:lnTo>
                  <a:lnTo>
                    <a:pt x="109758" y="310322"/>
                  </a:lnTo>
                  <a:lnTo>
                    <a:pt x="137255" y="276344"/>
                  </a:lnTo>
                  <a:lnTo>
                    <a:pt x="167402" y="243863"/>
                  </a:lnTo>
                  <a:lnTo>
                    <a:pt x="200079" y="212974"/>
                  </a:lnTo>
                  <a:lnTo>
                    <a:pt x="235162" y="183773"/>
                  </a:lnTo>
                  <a:lnTo>
                    <a:pt x="272528" y="156357"/>
                  </a:lnTo>
                  <a:lnTo>
                    <a:pt x="312055" y="130821"/>
                  </a:lnTo>
                  <a:lnTo>
                    <a:pt x="353619" y="107261"/>
                  </a:lnTo>
                  <a:lnTo>
                    <a:pt x="397097" y="85773"/>
                  </a:lnTo>
                  <a:lnTo>
                    <a:pt x="442367" y="66454"/>
                  </a:lnTo>
                  <a:lnTo>
                    <a:pt x="489307" y="49400"/>
                  </a:lnTo>
                  <a:lnTo>
                    <a:pt x="537792" y="34705"/>
                  </a:lnTo>
                  <a:lnTo>
                    <a:pt x="587700" y="22467"/>
                  </a:lnTo>
                  <a:lnTo>
                    <a:pt x="638909" y="12782"/>
                  </a:lnTo>
                  <a:lnTo>
                    <a:pt x="691295" y="5744"/>
                  </a:lnTo>
                  <a:lnTo>
                    <a:pt x="744735" y="1452"/>
                  </a:lnTo>
                  <a:lnTo>
                    <a:pt x="799108" y="0"/>
                  </a:lnTo>
                  <a:lnTo>
                    <a:pt x="853480" y="1452"/>
                  </a:lnTo>
                  <a:lnTo>
                    <a:pt x="906921" y="5744"/>
                  </a:lnTo>
                  <a:lnTo>
                    <a:pt x="959307" y="12782"/>
                  </a:lnTo>
                  <a:lnTo>
                    <a:pt x="1010516" y="22467"/>
                  </a:lnTo>
                  <a:lnTo>
                    <a:pt x="1060424" y="34705"/>
                  </a:lnTo>
                  <a:lnTo>
                    <a:pt x="1108910" y="49400"/>
                  </a:lnTo>
                  <a:lnTo>
                    <a:pt x="1155849" y="66454"/>
                  </a:lnTo>
                  <a:lnTo>
                    <a:pt x="1201119" y="85773"/>
                  </a:lnTo>
                  <a:lnTo>
                    <a:pt x="1244598" y="107261"/>
                  </a:lnTo>
                  <a:lnTo>
                    <a:pt x="1286162" y="130821"/>
                  </a:lnTo>
                  <a:lnTo>
                    <a:pt x="1325689" y="156357"/>
                  </a:lnTo>
                  <a:lnTo>
                    <a:pt x="1363055" y="183773"/>
                  </a:lnTo>
                  <a:lnTo>
                    <a:pt x="1398138" y="212974"/>
                  </a:lnTo>
                  <a:lnTo>
                    <a:pt x="1430815" y="243863"/>
                  </a:lnTo>
                  <a:lnTo>
                    <a:pt x="1460963" y="276344"/>
                  </a:lnTo>
                  <a:lnTo>
                    <a:pt x="1488459" y="310322"/>
                  </a:lnTo>
                  <a:lnTo>
                    <a:pt x="1513180" y="345699"/>
                  </a:lnTo>
                  <a:lnTo>
                    <a:pt x="1535004" y="382381"/>
                  </a:lnTo>
                  <a:lnTo>
                    <a:pt x="1553808" y="420271"/>
                  </a:lnTo>
                  <a:lnTo>
                    <a:pt x="1569468" y="459274"/>
                  </a:lnTo>
                  <a:lnTo>
                    <a:pt x="1581862" y="499292"/>
                  </a:lnTo>
                  <a:lnTo>
                    <a:pt x="1590867" y="540230"/>
                  </a:lnTo>
                  <a:lnTo>
                    <a:pt x="1596360" y="581993"/>
                  </a:lnTo>
                  <a:lnTo>
                    <a:pt x="1598218" y="624484"/>
                  </a:lnTo>
                  <a:lnTo>
                    <a:pt x="1596360" y="666973"/>
                  </a:lnTo>
                  <a:lnTo>
                    <a:pt x="1590867" y="708734"/>
                  </a:lnTo>
                  <a:lnTo>
                    <a:pt x="1581862" y="749672"/>
                  </a:lnTo>
                  <a:lnTo>
                    <a:pt x="1569468" y="789689"/>
                  </a:lnTo>
                  <a:lnTo>
                    <a:pt x="1553808" y="828690"/>
                  </a:lnTo>
                  <a:lnTo>
                    <a:pt x="1535004" y="866579"/>
                  </a:lnTo>
                  <a:lnTo>
                    <a:pt x="1513180" y="903260"/>
                  </a:lnTo>
                  <a:lnTo>
                    <a:pt x="1488459" y="938637"/>
                  </a:lnTo>
                  <a:lnTo>
                    <a:pt x="1460963" y="972614"/>
                  </a:lnTo>
                  <a:lnTo>
                    <a:pt x="1430815" y="1005095"/>
                  </a:lnTo>
                  <a:lnTo>
                    <a:pt x="1398138" y="1035983"/>
                  </a:lnTo>
                  <a:lnTo>
                    <a:pt x="1363055" y="1065183"/>
                  </a:lnTo>
                  <a:lnTo>
                    <a:pt x="1325689" y="1092599"/>
                  </a:lnTo>
                  <a:lnTo>
                    <a:pt x="1286162" y="1118135"/>
                  </a:lnTo>
                  <a:lnTo>
                    <a:pt x="1244598" y="1141695"/>
                  </a:lnTo>
                  <a:lnTo>
                    <a:pt x="1201119" y="1163182"/>
                  </a:lnTo>
                  <a:lnTo>
                    <a:pt x="1155849" y="1182501"/>
                  </a:lnTo>
                  <a:lnTo>
                    <a:pt x="1108910" y="1199556"/>
                  </a:lnTo>
                  <a:lnTo>
                    <a:pt x="1060424" y="1214250"/>
                  </a:lnTo>
                  <a:lnTo>
                    <a:pt x="1010516" y="1226488"/>
                  </a:lnTo>
                  <a:lnTo>
                    <a:pt x="959307" y="1236174"/>
                  </a:lnTo>
                  <a:lnTo>
                    <a:pt x="906921" y="1243211"/>
                  </a:lnTo>
                  <a:lnTo>
                    <a:pt x="853480" y="1247503"/>
                  </a:lnTo>
                  <a:lnTo>
                    <a:pt x="799108" y="1248956"/>
                  </a:lnTo>
                  <a:lnTo>
                    <a:pt x="744735" y="1247503"/>
                  </a:lnTo>
                  <a:lnTo>
                    <a:pt x="691295" y="1243211"/>
                  </a:lnTo>
                  <a:lnTo>
                    <a:pt x="638909" y="1236174"/>
                  </a:lnTo>
                  <a:lnTo>
                    <a:pt x="587700" y="1226488"/>
                  </a:lnTo>
                  <a:lnTo>
                    <a:pt x="537792" y="1214250"/>
                  </a:lnTo>
                  <a:lnTo>
                    <a:pt x="489307" y="1199556"/>
                  </a:lnTo>
                  <a:lnTo>
                    <a:pt x="442367" y="1182501"/>
                  </a:lnTo>
                  <a:lnTo>
                    <a:pt x="397097" y="1163182"/>
                  </a:lnTo>
                  <a:lnTo>
                    <a:pt x="353619" y="1141695"/>
                  </a:lnTo>
                  <a:lnTo>
                    <a:pt x="312055" y="1118135"/>
                  </a:lnTo>
                  <a:lnTo>
                    <a:pt x="272528" y="1092599"/>
                  </a:lnTo>
                  <a:lnTo>
                    <a:pt x="235162" y="1065183"/>
                  </a:lnTo>
                  <a:lnTo>
                    <a:pt x="200079" y="1035983"/>
                  </a:lnTo>
                  <a:lnTo>
                    <a:pt x="167402" y="1005095"/>
                  </a:lnTo>
                  <a:lnTo>
                    <a:pt x="137255" y="972614"/>
                  </a:lnTo>
                  <a:lnTo>
                    <a:pt x="109758" y="938637"/>
                  </a:lnTo>
                  <a:lnTo>
                    <a:pt x="85037" y="903260"/>
                  </a:lnTo>
                  <a:lnTo>
                    <a:pt x="63213" y="866579"/>
                  </a:lnTo>
                  <a:lnTo>
                    <a:pt x="44410" y="828690"/>
                  </a:lnTo>
                  <a:lnTo>
                    <a:pt x="28750" y="789689"/>
                  </a:lnTo>
                  <a:lnTo>
                    <a:pt x="16356" y="749672"/>
                  </a:lnTo>
                  <a:lnTo>
                    <a:pt x="7351" y="708734"/>
                  </a:lnTo>
                  <a:lnTo>
                    <a:pt x="1858" y="666973"/>
                  </a:lnTo>
                  <a:lnTo>
                    <a:pt x="0" y="624484"/>
                  </a:lnTo>
                  <a:close/>
                </a:path>
              </a:pathLst>
            </a:custGeom>
            <a:ln w="25399">
              <a:solidFill>
                <a:srgbClr val="4F6128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/>
            <p:cNvSpPr/>
            <p:nvPr/>
          </p:nvSpPr>
          <p:spPr>
            <a:xfrm>
              <a:off x="4602086" y="829020"/>
              <a:ext cx="2006600" cy="4799965"/>
            </a:xfrm>
            <a:custGeom>
              <a:avLst/>
              <a:gdLst/>
              <a:ahLst/>
              <a:cxnLst/>
              <a:rect l="l" t="t" r="r" b="b"/>
              <a:pathLst>
                <a:path w="2006600" h="4799965">
                  <a:moveTo>
                    <a:pt x="1805520" y="0"/>
                  </a:moveTo>
                  <a:lnTo>
                    <a:pt x="200613" y="0"/>
                  </a:lnTo>
                  <a:lnTo>
                    <a:pt x="154848" y="5337"/>
                  </a:lnTo>
                  <a:lnTo>
                    <a:pt x="112713" y="20520"/>
                  </a:lnTo>
                  <a:lnTo>
                    <a:pt x="75451" y="44307"/>
                  </a:lnTo>
                  <a:lnTo>
                    <a:pt x="44306" y="75452"/>
                  </a:lnTo>
                  <a:lnTo>
                    <a:pt x="20520" y="112713"/>
                  </a:lnTo>
                  <a:lnTo>
                    <a:pt x="5337" y="154846"/>
                  </a:lnTo>
                  <a:lnTo>
                    <a:pt x="0" y="200609"/>
                  </a:lnTo>
                  <a:lnTo>
                    <a:pt x="0" y="4598835"/>
                  </a:lnTo>
                  <a:lnTo>
                    <a:pt x="5337" y="4644602"/>
                  </a:lnTo>
                  <a:lnTo>
                    <a:pt x="20520" y="4686738"/>
                  </a:lnTo>
                  <a:lnTo>
                    <a:pt x="44306" y="4724002"/>
                  </a:lnTo>
                  <a:lnTo>
                    <a:pt x="75451" y="4755148"/>
                  </a:lnTo>
                  <a:lnTo>
                    <a:pt x="112713" y="4778935"/>
                  </a:lnTo>
                  <a:lnTo>
                    <a:pt x="154848" y="4794119"/>
                  </a:lnTo>
                  <a:lnTo>
                    <a:pt x="200613" y="4799457"/>
                  </a:lnTo>
                  <a:lnTo>
                    <a:pt x="1805520" y="4799457"/>
                  </a:lnTo>
                  <a:lnTo>
                    <a:pt x="1851283" y="4794119"/>
                  </a:lnTo>
                  <a:lnTo>
                    <a:pt x="1893416" y="4778935"/>
                  </a:lnTo>
                  <a:lnTo>
                    <a:pt x="1930677" y="4755148"/>
                  </a:lnTo>
                  <a:lnTo>
                    <a:pt x="1961823" y="4724002"/>
                  </a:lnTo>
                  <a:lnTo>
                    <a:pt x="1985609" y="4686738"/>
                  </a:lnTo>
                  <a:lnTo>
                    <a:pt x="2000792" y="4644602"/>
                  </a:lnTo>
                  <a:lnTo>
                    <a:pt x="2006130" y="4598835"/>
                  </a:lnTo>
                  <a:lnTo>
                    <a:pt x="2006130" y="200609"/>
                  </a:lnTo>
                  <a:lnTo>
                    <a:pt x="2000792" y="154846"/>
                  </a:lnTo>
                  <a:lnTo>
                    <a:pt x="1985609" y="112713"/>
                  </a:lnTo>
                  <a:lnTo>
                    <a:pt x="1961823" y="75452"/>
                  </a:lnTo>
                  <a:lnTo>
                    <a:pt x="1930677" y="44307"/>
                  </a:lnTo>
                  <a:lnTo>
                    <a:pt x="1893416" y="20520"/>
                  </a:lnTo>
                  <a:lnTo>
                    <a:pt x="1851283" y="5337"/>
                  </a:lnTo>
                  <a:lnTo>
                    <a:pt x="1805520" y="0"/>
                  </a:lnTo>
                  <a:close/>
                </a:path>
              </a:pathLst>
            </a:custGeom>
            <a:solidFill>
              <a:srgbClr val="92D05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4602086" y="829020"/>
              <a:ext cx="2006600" cy="4799965"/>
            </a:xfrm>
            <a:custGeom>
              <a:avLst/>
              <a:gdLst/>
              <a:ahLst/>
              <a:cxnLst/>
              <a:rect l="l" t="t" r="r" b="b"/>
              <a:pathLst>
                <a:path w="2006600" h="4799965">
                  <a:moveTo>
                    <a:pt x="0" y="200609"/>
                  </a:moveTo>
                  <a:lnTo>
                    <a:pt x="5337" y="154846"/>
                  </a:lnTo>
                  <a:lnTo>
                    <a:pt x="20520" y="112713"/>
                  </a:lnTo>
                  <a:lnTo>
                    <a:pt x="44306" y="75452"/>
                  </a:lnTo>
                  <a:lnTo>
                    <a:pt x="75451" y="44307"/>
                  </a:lnTo>
                  <a:lnTo>
                    <a:pt x="112713" y="20520"/>
                  </a:lnTo>
                  <a:lnTo>
                    <a:pt x="154848" y="5337"/>
                  </a:lnTo>
                  <a:lnTo>
                    <a:pt x="200613" y="0"/>
                  </a:lnTo>
                  <a:lnTo>
                    <a:pt x="1805520" y="0"/>
                  </a:lnTo>
                  <a:lnTo>
                    <a:pt x="1851283" y="5337"/>
                  </a:lnTo>
                  <a:lnTo>
                    <a:pt x="1893416" y="20520"/>
                  </a:lnTo>
                  <a:lnTo>
                    <a:pt x="1930677" y="44307"/>
                  </a:lnTo>
                  <a:lnTo>
                    <a:pt x="1961823" y="75452"/>
                  </a:lnTo>
                  <a:lnTo>
                    <a:pt x="1985609" y="112713"/>
                  </a:lnTo>
                  <a:lnTo>
                    <a:pt x="2000792" y="154846"/>
                  </a:lnTo>
                  <a:lnTo>
                    <a:pt x="2006130" y="200609"/>
                  </a:lnTo>
                  <a:lnTo>
                    <a:pt x="2006130" y="4598835"/>
                  </a:lnTo>
                  <a:lnTo>
                    <a:pt x="2000792" y="4644602"/>
                  </a:lnTo>
                  <a:lnTo>
                    <a:pt x="1985609" y="4686738"/>
                  </a:lnTo>
                  <a:lnTo>
                    <a:pt x="1961823" y="4724002"/>
                  </a:lnTo>
                  <a:lnTo>
                    <a:pt x="1930677" y="4755148"/>
                  </a:lnTo>
                  <a:lnTo>
                    <a:pt x="1893416" y="4778935"/>
                  </a:lnTo>
                  <a:lnTo>
                    <a:pt x="1851283" y="4794119"/>
                  </a:lnTo>
                  <a:lnTo>
                    <a:pt x="1805520" y="4799457"/>
                  </a:lnTo>
                  <a:lnTo>
                    <a:pt x="200613" y="4799457"/>
                  </a:lnTo>
                  <a:lnTo>
                    <a:pt x="154848" y="4794119"/>
                  </a:lnTo>
                  <a:lnTo>
                    <a:pt x="112713" y="4778935"/>
                  </a:lnTo>
                  <a:lnTo>
                    <a:pt x="75451" y="4755148"/>
                  </a:lnTo>
                  <a:lnTo>
                    <a:pt x="44306" y="4724002"/>
                  </a:lnTo>
                  <a:lnTo>
                    <a:pt x="20520" y="4686738"/>
                  </a:lnTo>
                  <a:lnTo>
                    <a:pt x="5337" y="4644602"/>
                  </a:lnTo>
                  <a:lnTo>
                    <a:pt x="0" y="4598835"/>
                  </a:lnTo>
                  <a:lnTo>
                    <a:pt x="0" y="200609"/>
                  </a:lnTo>
                  <a:close/>
                </a:path>
              </a:pathLst>
            </a:custGeom>
            <a:ln w="25399">
              <a:solidFill>
                <a:srgbClr val="00AF5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8" name="object 18"/>
          <p:cNvSpPr txBox="1"/>
          <p:nvPr/>
        </p:nvSpPr>
        <p:spPr>
          <a:xfrm>
            <a:off x="4772845" y="3116948"/>
            <a:ext cx="1664335" cy="1147445"/>
          </a:xfrm>
          <a:prstGeom prst="rect">
            <a:avLst/>
          </a:prstGeom>
        </p:spPr>
        <p:txBody>
          <a:bodyPr wrap="square" lIns="0" tIns="40005" rIns="0" bIns="0" rtlCol="0" vert="horz">
            <a:spAutoFit/>
          </a:bodyPr>
          <a:lstStyle/>
          <a:p>
            <a:pPr algn="ctr" marL="12700" marR="5080">
              <a:lnSpc>
                <a:spcPts val="1730"/>
              </a:lnSpc>
              <a:spcBef>
                <a:spcPts val="315"/>
              </a:spcBef>
            </a:pPr>
            <a:r>
              <a:rPr dirty="0" sz="1600" b="1">
                <a:latin typeface="Trebuchet MS"/>
                <a:cs typeface="Trebuchet MS"/>
              </a:rPr>
              <a:t>Μετά</a:t>
            </a:r>
            <a:r>
              <a:rPr dirty="0" sz="1600" spc="-10" b="1">
                <a:latin typeface="Trebuchet MS"/>
                <a:cs typeface="Trebuchet MS"/>
              </a:rPr>
              <a:t> </a:t>
            </a:r>
            <a:r>
              <a:rPr dirty="0" sz="1600" spc="-25" b="1">
                <a:latin typeface="Trebuchet MS"/>
                <a:cs typeface="Trebuchet MS"/>
              </a:rPr>
              <a:t>τη </a:t>
            </a:r>
            <a:r>
              <a:rPr dirty="0" sz="1600" b="1">
                <a:latin typeface="Trebuchet MS"/>
                <a:cs typeface="Trebuchet MS"/>
              </a:rPr>
              <a:t>συγκομιδή</a:t>
            </a:r>
            <a:r>
              <a:rPr dirty="0" sz="1600" spc="-30" b="1">
                <a:latin typeface="Trebuchet MS"/>
                <a:cs typeface="Trebuchet MS"/>
              </a:rPr>
              <a:t> </a:t>
            </a:r>
            <a:r>
              <a:rPr dirty="0" sz="1600" b="1">
                <a:latin typeface="Trebuchet MS"/>
                <a:cs typeface="Trebuchet MS"/>
              </a:rPr>
              <a:t>ή</a:t>
            </a:r>
            <a:r>
              <a:rPr dirty="0" sz="1600" spc="-30" b="1">
                <a:latin typeface="Trebuchet MS"/>
                <a:cs typeface="Trebuchet MS"/>
              </a:rPr>
              <a:t> </a:t>
            </a:r>
            <a:r>
              <a:rPr dirty="0" sz="1600" spc="-20" b="1">
                <a:latin typeface="Trebuchet MS"/>
                <a:cs typeface="Trebuchet MS"/>
              </a:rPr>
              <a:t>λίγο </a:t>
            </a:r>
            <a:r>
              <a:rPr dirty="0" sz="1600" b="1">
                <a:latin typeface="Trebuchet MS"/>
                <a:cs typeface="Trebuchet MS"/>
              </a:rPr>
              <a:t>μετά</a:t>
            </a:r>
            <a:r>
              <a:rPr dirty="0" sz="1600" spc="-15" b="1">
                <a:latin typeface="Trebuchet MS"/>
                <a:cs typeface="Trebuchet MS"/>
              </a:rPr>
              <a:t> </a:t>
            </a:r>
            <a:r>
              <a:rPr dirty="0" sz="1600" b="1">
                <a:latin typeface="Trebuchet MS"/>
                <a:cs typeface="Trebuchet MS"/>
              </a:rPr>
              <a:t>τη</a:t>
            </a:r>
            <a:r>
              <a:rPr dirty="0" sz="1600" spc="-15" b="1">
                <a:latin typeface="Trebuchet MS"/>
                <a:cs typeface="Trebuchet MS"/>
              </a:rPr>
              <a:t> </a:t>
            </a:r>
            <a:r>
              <a:rPr dirty="0" sz="1600" spc="-10" b="1">
                <a:latin typeface="Trebuchet MS"/>
                <a:cs typeface="Trebuchet MS"/>
              </a:rPr>
              <a:t>συλλογή </a:t>
            </a:r>
            <a:r>
              <a:rPr dirty="0" sz="1600" b="1">
                <a:latin typeface="Trebuchet MS"/>
                <a:cs typeface="Trebuchet MS"/>
              </a:rPr>
              <a:t>των</a:t>
            </a:r>
            <a:r>
              <a:rPr dirty="0" sz="1600" spc="-30" b="1">
                <a:latin typeface="Trebuchet MS"/>
                <a:cs typeface="Trebuchet MS"/>
              </a:rPr>
              <a:t> </a:t>
            </a:r>
            <a:r>
              <a:rPr dirty="0" sz="1600" b="1">
                <a:latin typeface="Trebuchet MS"/>
                <a:cs typeface="Trebuchet MS"/>
              </a:rPr>
              <a:t>καρπών</a:t>
            </a:r>
            <a:r>
              <a:rPr dirty="0" sz="1600" spc="-30" b="1">
                <a:latin typeface="Trebuchet MS"/>
                <a:cs typeface="Trebuchet MS"/>
              </a:rPr>
              <a:t> </a:t>
            </a:r>
            <a:r>
              <a:rPr dirty="0" sz="1600" spc="-25" b="1">
                <a:latin typeface="Trebuchet MS"/>
                <a:cs typeface="Trebuchet MS"/>
              </a:rPr>
              <a:t>το </a:t>
            </a:r>
            <a:r>
              <a:rPr dirty="0" sz="1600" spc="-10" b="1">
                <a:latin typeface="Trebuchet MS"/>
                <a:cs typeface="Trebuchet MS"/>
              </a:rPr>
              <a:t>φθινόπωρο</a:t>
            </a:r>
            <a:endParaRPr sz="1600">
              <a:latin typeface="Trebuchet MS"/>
              <a:cs typeface="Trebuchet MS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4793348" y="816320"/>
            <a:ext cx="3894454" cy="4825365"/>
            <a:chOff x="4793348" y="816320"/>
            <a:chExt cx="3894454" cy="4825365"/>
          </a:xfrm>
        </p:grpSpPr>
        <p:pic>
          <p:nvPicPr>
            <p:cNvPr id="20" name="object 2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806048" y="1268426"/>
              <a:ext cx="1598218" cy="1295336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4806048" y="1268426"/>
              <a:ext cx="1598295" cy="1295400"/>
            </a:xfrm>
            <a:custGeom>
              <a:avLst/>
              <a:gdLst/>
              <a:ahLst/>
              <a:cxnLst/>
              <a:rect l="l" t="t" r="r" b="b"/>
              <a:pathLst>
                <a:path w="1598295" h="1295400">
                  <a:moveTo>
                    <a:pt x="0" y="647674"/>
                  </a:moveTo>
                  <a:lnTo>
                    <a:pt x="1713" y="605354"/>
                  </a:lnTo>
                  <a:lnTo>
                    <a:pt x="6781" y="563726"/>
                  </a:lnTo>
                  <a:lnTo>
                    <a:pt x="15094" y="522879"/>
                  </a:lnTo>
                  <a:lnTo>
                    <a:pt x="26544" y="482900"/>
                  </a:lnTo>
                  <a:lnTo>
                    <a:pt x="41023" y="443878"/>
                  </a:lnTo>
                  <a:lnTo>
                    <a:pt x="58420" y="405900"/>
                  </a:lnTo>
                  <a:lnTo>
                    <a:pt x="78629" y="369056"/>
                  </a:lnTo>
                  <a:lnTo>
                    <a:pt x="101540" y="333432"/>
                  </a:lnTo>
                  <a:lnTo>
                    <a:pt x="127044" y="299117"/>
                  </a:lnTo>
                  <a:lnTo>
                    <a:pt x="155033" y="266200"/>
                  </a:lnTo>
                  <a:lnTo>
                    <a:pt x="185398" y="234767"/>
                  </a:lnTo>
                  <a:lnTo>
                    <a:pt x="218030" y="204908"/>
                  </a:lnTo>
                  <a:lnTo>
                    <a:pt x="252820" y="176711"/>
                  </a:lnTo>
                  <a:lnTo>
                    <a:pt x="289661" y="150263"/>
                  </a:lnTo>
                  <a:lnTo>
                    <a:pt x="328443" y="125652"/>
                  </a:lnTo>
                  <a:lnTo>
                    <a:pt x="369057" y="102968"/>
                  </a:lnTo>
                  <a:lnTo>
                    <a:pt x="411395" y="82297"/>
                  </a:lnTo>
                  <a:lnTo>
                    <a:pt x="455347" y="63728"/>
                  </a:lnTo>
                  <a:lnTo>
                    <a:pt x="500807" y="47349"/>
                  </a:lnTo>
                  <a:lnTo>
                    <a:pt x="547663" y="33248"/>
                  </a:lnTo>
                  <a:lnTo>
                    <a:pt x="595809" y="21514"/>
                  </a:lnTo>
                  <a:lnTo>
                    <a:pt x="645135" y="12233"/>
                  </a:lnTo>
                  <a:lnTo>
                    <a:pt x="695533" y="5495"/>
                  </a:lnTo>
                  <a:lnTo>
                    <a:pt x="746893" y="1388"/>
                  </a:lnTo>
                  <a:lnTo>
                    <a:pt x="799108" y="0"/>
                  </a:lnTo>
                  <a:lnTo>
                    <a:pt x="851322" y="1388"/>
                  </a:lnTo>
                  <a:lnTo>
                    <a:pt x="902683" y="5495"/>
                  </a:lnTo>
                  <a:lnTo>
                    <a:pt x="953080" y="12233"/>
                  </a:lnTo>
                  <a:lnTo>
                    <a:pt x="1002407" y="21514"/>
                  </a:lnTo>
                  <a:lnTo>
                    <a:pt x="1050553" y="33248"/>
                  </a:lnTo>
                  <a:lnTo>
                    <a:pt x="1097410" y="47349"/>
                  </a:lnTo>
                  <a:lnTo>
                    <a:pt x="1142869" y="63728"/>
                  </a:lnTo>
                  <a:lnTo>
                    <a:pt x="1186822" y="82297"/>
                  </a:lnTo>
                  <a:lnTo>
                    <a:pt x="1229160" y="102968"/>
                  </a:lnTo>
                  <a:lnTo>
                    <a:pt x="1269774" y="125652"/>
                  </a:lnTo>
                  <a:lnTo>
                    <a:pt x="1308556" y="150263"/>
                  </a:lnTo>
                  <a:lnTo>
                    <a:pt x="1345397" y="176711"/>
                  </a:lnTo>
                  <a:lnTo>
                    <a:pt x="1380187" y="204908"/>
                  </a:lnTo>
                  <a:lnTo>
                    <a:pt x="1412819" y="234767"/>
                  </a:lnTo>
                  <a:lnTo>
                    <a:pt x="1443184" y="266200"/>
                  </a:lnTo>
                  <a:lnTo>
                    <a:pt x="1471173" y="299117"/>
                  </a:lnTo>
                  <a:lnTo>
                    <a:pt x="1496678" y="333432"/>
                  </a:lnTo>
                  <a:lnTo>
                    <a:pt x="1519588" y="369056"/>
                  </a:lnTo>
                  <a:lnTo>
                    <a:pt x="1539797" y="405900"/>
                  </a:lnTo>
                  <a:lnTo>
                    <a:pt x="1557195" y="443878"/>
                  </a:lnTo>
                  <a:lnTo>
                    <a:pt x="1571674" y="482900"/>
                  </a:lnTo>
                  <a:lnTo>
                    <a:pt x="1583124" y="522879"/>
                  </a:lnTo>
                  <a:lnTo>
                    <a:pt x="1591437" y="563726"/>
                  </a:lnTo>
                  <a:lnTo>
                    <a:pt x="1596505" y="605354"/>
                  </a:lnTo>
                  <a:lnTo>
                    <a:pt x="1598218" y="647674"/>
                  </a:lnTo>
                  <a:lnTo>
                    <a:pt x="1596505" y="689993"/>
                  </a:lnTo>
                  <a:lnTo>
                    <a:pt x="1591437" y="731619"/>
                  </a:lnTo>
                  <a:lnTo>
                    <a:pt x="1583124" y="772465"/>
                  </a:lnTo>
                  <a:lnTo>
                    <a:pt x="1571674" y="812443"/>
                  </a:lnTo>
                  <a:lnTo>
                    <a:pt x="1557195" y="851464"/>
                  </a:lnTo>
                  <a:lnTo>
                    <a:pt x="1539797" y="889441"/>
                  </a:lnTo>
                  <a:lnTo>
                    <a:pt x="1519588" y="926285"/>
                  </a:lnTo>
                  <a:lnTo>
                    <a:pt x="1496678" y="961908"/>
                  </a:lnTo>
                  <a:lnTo>
                    <a:pt x="1471173" y="996222"/>
                  </a:lnTo>
                  <a:lnTo>
                    <a:pt x="1443184" y="1029139"/>
                  </a:lnTo>
                  <a:lnTo>
                    <a:pt x="1412819" y="1060570"/>
                  </a:lnTo>
                  <a:lnTo>
                    <a:pt x="1380187" y="1090429"/>
                  </a:lnTo>
                  <a:lnTo>
                    <a:pt x="1345397" y="1118626"/>
                  </a:lnTo>
                  <a:lnTo>
                    <a:pt x="1308556" y="1145074"/>
                  </a:lnTo>
                  <a:lnTo>
                    <a:pt x="1269774" y="1169684"/>
                  </a:lnTo>
                  <a:lnTo>
                    <a:pt x="1229160" y="1192368"/>
                  </a:lnTo>
                  <a:lnTo>
                    <a:pt x="1186822" y="1213039"/>
                  </a:lnTo>
                  <a:lnTo>
                    <a:pt x="1142869" y="1231608"/>
                  </a:lnTo>
                  <a:lnTo>
                    <a:pt x="1097410" y="1247987"/>
                  </a:lnTo>
                  <a:lnTo>
                    <a:pt x="1050553" y="1262088"/>
                  </a:lnTo>
                  <a:lnTo>
                    <a:pt x="1002407" y="1273822"/>
                  </a:lnTo>
                  <a:lnTo>
                    <a:pt x="953080" y="1283102"/>
                  </a:lnTo>
                  <a:lnTo>
                    <a:pt x="902683" y="1289840"/>
                  </a:lnTo>
                  <a:lnTo>
                    <a:pt x="851322" y="1293947"/>
                  </a:lnTo>
                  <a:lnTo>
                    <a:pt x="799108" y="1295336"/>
                  </a:lnTo>
                  <a:lnTo>
                    <a:pt x="746893" y="1293947"/>
                  </a:lnTo>
                  <a:lnTo>
                    <a:pt x="695533" y="1289840"/>
                  </a:lnTo>
                  <a:lnTo>
                    <a:pt x="645135" y="1283102"/>
                  </a:lnTo>
                  <a:lnTo>
                    <a:pt x="595809" y="1273822"/>
                  </a:lnTo>
                  <a:lnTo>
                    <a:pt x="547663" y="1262088"/>
                  </a:lnTo>
                  <a:lnTo>
                    <a:pt x="500807" y="1247987"/>
                  </a:lnTo>
                  <a:lnTo>
                    <a:pt x="455347" y="1231608"/>
                  </a:lnTo>
                  <a:lnTo>
                    <a:pt x="411395" y="1213039"/>
                  </a:lnTo>
                  <a:lnTo>
                    <a:pt x="369057" y="1192368"/>
                  </a:lnTo>
                  <a:lnTo>
                    <a:pt x="328443" y="1169684"/>
                  </a:lnTo>
                  <a:lnTo>
                    <a:pt x="289661" y="1145074"/>
                  </a:lnTo>
                  <a:lnTo>
                    <a:pt x="252820" y="1118626"/>
                  </a:lnTo>
                  <a:lnTo>
                    <a:pt x="218030" y="1090429"/>
                  </a:lnTo>
                  <a:lnTo>
                    <a:pt x="185398" y="1060570"/>
                  </a:lnTo>
                  <a:lnTo>
                    <a:pt x="155033" y="1029139"/>
                  </a:lnTo>
                  <a:lnTo>
                    <a:pt x="127044" y="996222"/>
                  </a:lnTo>
                  <a:lnTo>
                    <a:pt x="101540" y="961908"/>
                  </a:lnTo>
                  <a:lnTo>
                    <a:pt x="78629" y="926285"/>
                  </a:lnTo>
                  <a:lnTo>
                    <a:pt x="58420" y="889441"/>
                  </a:lnTo>
                  <a:lnTo>
                    <a:pt x="41023" y="851464"/>
                  </a:lnTo>
                  <a:lnTo>
                    <a:pt x="26544" y="812443"/>
                  </a:lnTo>
                  <a:lnTo>
                    <a:pt x="15094" y="772465"/>
                  </a:lnTo>
                  <a:lnTo>
                    <a:pt x="6781" y="731619"/>
                  </a:lnTo>
                  <a:lnTo>
                    <a:pt x="1713" y="689993"/>
                  </a:lnTo>
                  <a:lnTo>
                    <a:pt x="0" y="647674"/>
                  </a:lnTo>
                  <a:close/>
                </a:path>
              </a:pathLst>
            </a:custGeom>
            <a:ln w="25399">
              <a:solidFill>
                <a:srgbClr val="4F6128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/>
            <p:cNvSpPr/>
            <p:nvPr/>
          </p:nvSpPr>
          <p:spPr>
            <a:xfrm>
              <a:off x="6668414" y="829020"/>
              <a:ext cx="2006600" cy="4799965"/>
            </a:xfrm>
            <a:custGeom>
              <a:avLst/>
              <a:gdLst/>
              <a:ahLst/>
              <a:cxnLst/>
              <a:rect l="l" t="t" r="r" b="b"/>
              <a:pathLst>
                <a:path w="2006600" h="4799965">
                  <a:moveTo>
                    <a:pt x="1805520" y="0"/>
                  </a:moveTo>
                  <a:lnTo>
                    <a:pt x="200613" y="0"/>
                  </a:lnTo>
                  <a:lnTo>
                    <a:pt x="154848" y="5337"/>
                  </a:lnTo>
                  <a:lnTo>
                    <a:pt x="112713" y="20520"/>
                  </a:lnTo>
                  <a:lnTo>
                    <a:pt x="75451" y="44307"/>
                  </a:lnTo>
                  <a:lnTo>
                    <a:pt x="44306" y="75452"/>
                  </a:lnTo>
                  <a:lnTo>
                    <a:pt x="20520" y="112713"/>
                  </a:lnTo>
                  <a:lnTo>
                    <a:pt x="5337" y="154846"/>
                  </a:lnTo>
                  <a:lnTo>
                    <a:pt x="0" y="200609"/>
                  </a:lnTo>
                  <a:lnTo>
                    <a:pt x="0" y="4598835"/>
                  </a:lnTo>
                  <a:lnTo>
                    <a:pt x="5337" y="4644602"/>
                  </a:lnTo>
                  <a:lnTo>
                    <a:pt x="20520" y="4686738"/>
                  </a:lnTo>
                  <a:lnTo>
                    <a:pt x="44306" y="4724002"/>
                  </a:lnTo>
                  <a:lnTo>
                    <a:pt x="75451" y="4755148"/>
                  </a:lnTo>
                  <a:lnTo>
                    <a:pt x="112713" y="4778935"/>
                  </a:lnTo>
                  <a:lnTo>
                    <a:pt x="154848" y="4794119"/>
                  </a:lnTo>
                  <a:lnTo>
                    <a:pt x="200613" y="4799457"/>
                  </a:lnTo>
                  <a:lnTo>
                    <a:pt x="1805520" y="4799457"/>
                  </a:lnTo>
                  <a:lnTo>
                    <a:pt x="1851283" y="4794119"/>
                  </a:lnTo>
                  <a:lnTo>
                    <a:pt x="1893416" y="4778935"/>
                  </a:lnTo>
                  <a:lnTo>
                    <a:pt x="1930677" y="4755148"/>
                  </a:lnTo>
                  <a:lnTo>
                    <a:pt x="1961823" y="4724002"/>
                  </a:lnTo>
                  <a:lnTo>
                    <a:pt x="1985609" y="4686738"/>
                  </a:lnTo>
                  <a:lnTo>
                    <a:pt x="2000792" y="4644602"/>
                  </a:lnTo>
                  <a:lnTo>
                    <a:pt x="2006130" y="4598835"/>
                  </a:lnTo>
                  <a:lnTo>
                    <a:pt x="2006130" y="200609"/>
                  </a:lnTo>
                  <a:lnTo>
                    <a:pt x="2000792" y="154846"/>
                  </a:lnTo>
                  <a:lnTo>
                    <a:pt x="1985609" y="112713"/>
                  </a:lnTo>
                  <a:lnTo>
                    <a:pt x="1961823" y="75452"/>
                  </a:lnTo>
                  <a:lnTo>
                    <a:pt x="1930677" y="44307"/>
                  </a:lnTo>
                  <a:lnTo>
                    <a:pt x="1893416" y="20520"/>
                  </a:lnTo>
                  <a:lnTo>
                    <a:pt x="1851283" y="5337"/>
                  </a:lnTo>
                  <a:lnTo>
                    <a:pt x="1805520" y="0"/>
                  </a:lnTo>
                  <a:close/>
                </a:path>
              </a:pathLst>
            </a:custGeom>
            <a:solidFill>
              <a:srgbClr val="00AF5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/>
            <p:cNvSpPr/>
            <p:nvPr/>
          </p:nvSpPr>
          <p:spPr>
            <a:xfrm>
              <a:off x="6668414" y="829020"/>
              <a:ext cx="2006600" cy="4799965"/>
            </a:xfrm>
            <a:custGeom>
              <a:avLst/>
              <a:gdLst/>
              <a:ahLst/>
              <a:cxnLst/>
              <a:rect l="l" t="t" r="r" b="b"/>
              <a:pathLst>
                <a:path w="2006600" h="4799965">
                  <a:moveTo>
                    <a:pt x="0" y="200609"/>
                  </a:moveTo>
                  <a:lnTo>
                    <a:pt x="5337" y="154846"/>
                  </a:lnTo>
                  <a:lnTo>
                    <a:pt x="20520" y="112713"/>
                  </a:lnTo>
                  <a:lnTo>
                    <a:pt x="44306" y="75452"/>
                  </a:lnTo>
                  <a:lnTo>
                    <a:pt x="75451" y="44307"/>
                  </a:lnTo>
                  <a:lnTo>
                    <a:pt x="112713" y="20520"/>
                  </a:lnTo>
                  <a:lnTo>
                    <a:pt x="154848" y="5337"/>
                  </a:lnTo>
                  <a:lnTo>
                    <a:pt x="200613" y="0"/>
                  </a:lnTo>
                  <a:lnTo>
                    <a:pt x="1805520" y="0"/>
                  </a:lnTo>
                  <a:lnTo>
                    <a:pt x="1851283" y="5337"/>
                  </a:lnTo>
                  <a:lnTo>
                    <a:pt x="1893416" y="20520"/>
                  </a:lnTo>
                  <a:lnTo>
                    <a:pt x="1930677" y="44307"/>
                  </a:lnTo>
                  <a:lnTo>
                    <a:pt x="1961823" y="75452"/>
                  </a:lnTo>
                  <a:lnTo>
                    <a:pt x="1985609" y="112713"/>
                  </a:lnTo>
                  <a:lnTo>
                    <a:pt x="2000792" y="154846"/>
                  </a:lnTo>
                  <a:lnTo>
                    <a:pt x="2006130" y="200609"/>
                  </a:lnTo>
                  <a:lnTo>
                    <a:pt x="2006130" y="4598835"/>
                  </a:lnTo>
                  <a:lnTo>
                    <a:pt x="2000792" y="4644602"/>
                  </a:lnTo>
                  <a:lnTo>
                    <a:pt x="1985609" y="4686738"/>
                  </a:lnTo>
                  <a:lnTo>
                    <a:pt x="1961823" y="4724002"/>
                  </a:lnTo>
                  <a:lnTo>
                    <a:pt x="1930677" y="4755148"/>
                  </a:lnTo>
                  <a:lnTo>
                    <a:pt x="1893416" y="4778935"/>
                  </a:lnTo>
                  <a:lnTo>
                    <a:pt x="1851283" y="4794119"/>
                  </a:lnTo>
                  <a:lnTo>
                    <a:pt x="1805520" y="4799457"/>
                  </a:lnTo>
                  <a:lnTo>
                    <a:pt x="200613" y="4799457"/>
                  </a:lnTo>
                  <a:lnTo>
                    <a:pt x="154848" y="4794119"/>
                  </a:lnTo>
                  <a:lnTo>
                    <a:pt x="112713" y="4778935"/>
                  </a:lnTo>
                  <a:lnTo>
                    <a:pt x="75451" y="4755148"/>
                  </a:lnTo>
                  <a:lnTo>
                    <a:pt x="44306" y="4724002"/>
                  </a:lnTo>
                  <a:lnTo>
                    <a:pt x="20520" y="4686738"/>
                  </a:lnTo>
                  <a:lnTo>
                    <a:pt x="5337" y="4644602"/>
                  </a:lnTo>
                  <a:lnTo>
                    <a:pt x="0" y="4598835"/>
                  </a:lnTo>
                  <a:lnTo>
                    <a:pt x="0" y="200609"/>
                  </a:lnTo>
                  <a:close/>
                </a:path>
              </a:pathLst>
            </a:custGeom>
            <a:ln w="25399">
              <a:solidFill>
                <a:srgbClr val="92D05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4" name="object 24"/>
          <p:cNvSpPr txBox="1"/>
          <p:nvPr/>
        </p:nvSpPr>
        <p:spPr>
          <a:xfrm>
            <a:off x="6788329" y="2830435"/>
            <a:ext cx="1766570" cy="16592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255270" marR="247650">
              <a:lnSpc>
                <a:spcPct val="135000"/>
              </a:lnSpc>
              <a:spcBef>
                <a:spcPts val="100"/>
              </a:spcBef>
            </a:pPr>
            <a:r>
              <a:rPr dirty="0" sz="1600" b="1">
                <a:latin typeface="Trebuchet MS"/>
                <a:cs typeface="Trebuchet MS"/>
              </a:rPr>
              <a:t>Ετήσια</a:t>
            </a:r>
            <a:r>
              <a:rPr dirty="0" sz="1600" spc="-45" b="1">
                <a:latin typeface="Trebuchet MS"/>
                <a:cs typeface="Trebuchet MS"/>
              </a:rPr>
              <a:t> </a:t>
            </a:r>
            <a:r>
              <a:rPr dirty="0" sz="1600" spc="-10" b="1">
                <a:latin typeface="Trebuchet MS"/>
                <a:cs typeface="Trebuchet MS"/>
              </a:rPr>
              <a:t>φυτά: 0–</a:t>
            </a:r>
            <a:r>
              <a:rPr dirty="0" sz="1600" b="1">
                <a:latin typeface="Trebuchet MS"/>
                <a:cs typeface="Trebuchet MS"/>
              </a:rPr>
              <a:t>30</a:t>
            </a:r>
            <a:r>
              <a:rPr dirty="0" sz="1600" spc="15" b="1">
                <a:latin typeface="Trebuchet MS"/>
                <a:cs typeface="Trebuchet MS"/>
              </a:rPr>
              <a:t> </a:t>
            </a:r>
            <a:r>
              <a:rPr dirty="0" sz="1600" spc="-25" b="1">
                <a:latin typeface="Trebuchet MS"/>
                <a:cs typeface="Trebuchet MS"/>
              </a:rPr>
              <a:t>cm,</a:t>
            </a:r>
            <a:endParaRPr sz="1600">
              <a:latin typeface="Trebuchet MS"/>
              <a:cs typeface="Trebuchet MS"/>
            </a:endParaRPr>
          </a:p>
          <a:p>
            <a:pPr algn="ctr" marL="12065" marR="5080" indent="-635">
              <a:lnSpc>
                <a:spcPct val="100000"/>
              </a:lnSpc>
            </a:pPr>
            <a:r>
              <a:rPr dirty="0" sz="1600" spc="-10" b="1">
                <a:latin typeface="Trebuchet MS"/>
                <a:cs typeface="Trebuchet MS"/>
              </a:rPr>
              <a:t>Πολυετείς καλλιέργειες:</a:t>
            </a:r>
            <a:r>
              <a:rPr dirty="0" sz="1600" spc="500" b="1">
                <a:latin typeface="Trebuchet MS"/>
                <a:cs typeface="Trebuchet MS"/>
              </a:rPr>
              <a:t>   </a:t>
            </a:r>
            <a:r>
              <a:rPr dirty="0" sz="1600" spc="-10" b="1">
                <a:latin typeface="Trebuchet MS"/>
                <a:cs typeface="Trebuchet MS"/>
              </a:rPr>
              <a:t>0–</a:t>
            </a:r>
            <a:r>
              <a:rPr dirty="0" sz="1600" b="1">
                <a:latin typeface="Trebuchet MS"/>
                <a:cs typeface="Trebuchet MS"/>
              </a:rPr>
              <a:t>30</a:t>
            </a:r>
            <a:r>
              <a:rPr dirty="0" sz="1600" spc="-5" b="1">
                <a:latin typeface="Trebuchet MS"/>
                <a:cs typeface="Trebuchet MS"/>
              </a:rPr>
              <a:t> </a:t>
            </a:r>
            <a:r>
              <a:rPr dirty="0" sz="1600" b="1">
                <a:latin typeface="Trebuchet MS"/>
                <a:cs typeface="Trebuchet MS"/>
              </a:rPr>
              <a:t>cm και </a:t>
            </a:r>
            <a:r>
              <a:rPr dirty="0" sz="1600" spc="-10" b="1">
                <a:latin typeface="Trebuchet MS"/>
                <a:cs typeface="Trebuchet MS"/>
              </a:rPr>
              <a:t>30–</a:t>
            </a:r>
            <a:r>
              <a:rPr dirty="0" sz="1600" spc="-25" b="1">
                <a:latin typeface="Trebuchet MS"/>
                <a:cs typeface="Trebuchet MS"/>
              </a:rPr>
              <a:t>60 cm</a:t>
            </a:r>
            <a:endParaRPr sz="1600">
              <a:latin typeface="Trebuchet MS"/>
              <a:cs typeface="Trebuchet MS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783200" y="1278915"/>
            <a:ext cx="7700645" cy="4122420"/>
            <a:chOff x="783200" y="1278915"/>
            <a:chExt cx="7700645" cy="4122420"/>
          </a:xfrm>
        </p:grpSpPr>
        <p:pic>
          <p:nvPicPr>
            <p:cNvPr id="26" name="object 2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872363" y="1291615"/>
              <a:ext cx="1598218" cy="1248956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6872363" y="1291615"/>
              <a:ext cx="1598295" cy="1249045"/>
            </a:xfrm>
            <a:custGeom>
              <a:avLst/>
              <a:gdLst/>
              <a:ahLst/>
              <a:cxnLst/>
              <a:rect l="l" t="t" r="r" b="b"/>
              <a:pathLst>
                <a:path w="1598295" h="1249045">
                  <a:moveTo>
                    <a:pt x="0" y="624484"/>
                  </a:moveTo>
                  <a:lnTo>
                    <a:pt x="1858" y="581993"/>
                  </a:lnTo>
                  <a:lnTo>
                    <a:pt x="7351" y="540230"/>
                  </a:lnTo>
                  <a:lnTo>
                    <a:pt x="16356" y="499292"/>
                  </a:lnTo>
                  <a:lnTo>
                    <a:pt x="28750" y="459274"/>
                  </a:lnTo>
                  <a:lnTo>
                    <a:pt x="44410" y="420271"/>
                  </a:lnTo>
                  <a:lnTo>
                    <a:pt x="63213" y="382381"/>
                  </a:lnTo>
                  <a:lnTo>
                    <a:pt x="85037" y="345699"/>
                  </a:lnTo>
                  <a:lnTo>
                    <a:pt x="109758" y="310322"/>
                  </a:lnTo>
                  <a:lnTo>
                    <a:pt x="137255" y="276344"/>
                  </a:lnTo>
                  <a:lnTo>
                    <a:pt x="167402" y="243863"/>
                  </a:lnTo>
                  <a:lnTo>
                    <a:pt x="200079" y="212974"/>
                  </a:lnTo>
                  <a:lnTo>
                    <a:pt x="235162" y="183773"/>
                  </a:lnTo>
                  <a:lnTo>
                    <a:pt x="272528" y="156357"/>
                  </a:lnTo>
                  <a:lnTo>
                    <a:pt x="312055" y="130821"/>
                  </a:lnTo>
                  <a:lnTo>
                    <a:pt x="353619" y="107261"/>
                  </a:lnTo>
                  <a:lnTo>
                    <a:pt x="397097" y="85773"/>
                  </a:lnTo>
                  <a:lnTo>
                    <a:pt x="442367" y="66454"/>
                  </a:lnTo>
                  <a:lnTo>
                    <a:pt x="489307" y="49400"/>
                  </a:lnTo>
                  <a:lnTo>
                    <a:pt x="537792" y="34705"/>
                  </a:lnTo>
                  <a:lnTo>
                    <a:pt x="587700" y="22467"/>
                  </a:lnTo>
                  <a:lnTo>
                    <a:pt x="638909" y="12782"/>
                  </a:lnTo>
                  <a:lnTo>
                    <a:pt x="691295" y="5744"/>
                  </a:lnTo>
                  <a:lnTo>
                    <a:pt x="744735" y="1452"/>
                  </a:lnTo>
                  <a:lnTo>
                    <a:pt x="799108" y="0"/>
                  </a:lnTo>
                  <a:lnTo>
                    <a:pt x="853480" y="1452"/>
                  </a:lnTo>
                  <a:lnTo>
                    <a:pt x="906921" y="5744"/>
                  </a:lnTo>
                  <a:lnTo>
                    <a:pt x="959307" y="12782"/>
                  </a:lnTo>
                  <a:lnTo>
                    <a:pt x="1010516" y="22467"/>
                  </a:lnTo>
                  <a:lnTo>
                    <a:pt x="1060424" y="34705"/>
                  </a:lnTo>
                  <a:lnTo>
                    <a:pt x="1108910" y="49400"/>
                  </a:lnTo>
                  <a:lnTo>
                    <a:pt x="1155849" y="66454"/>
                  </a:lnTo>
                  <a:lnTo>
                    <a:pt x="1201119" y="85773"/>
                  </a:lnTo>
                  <a:lnTo>
                    <a:pt x="1244598" y="107261"/>
                  </a:lnTo>
                  <a:lnTo>
                    <a:pt x="1286162" y="130821"/>
                  </a:lnTo>
                  <a:lnTo>
                    <a:pt x="1325689" y="156357"/>
                  </a:lnTo>
                  <a:lnTo>
                    <a:pt x="1363055" y="183773"/>
                  </a:lnTo>
                  <a:lnTo>
                    <a:pt x="1398138" y="212974"/>
                  </a:lnTo>
                  <a:lnTo>
                    <a:pt x="1430815" y="243863"/>
                  </a:lnTo>
                  <a:lnTo>
                    <a:pt x="1460963" y="276344"/>
                  </a:lnTo>
                  <a:lnTo>
                    <a:pt x="1488459" y="310322"/>
                  </a:lnTo>
                  <a:lnTo>
                    <a:pt x="1513180" y="345699"/>
                  </a:lnTo>
                  <a:lnTo>
                    <a:pt x="1535004" y="382381"/>
                  </a:lnTo>
                  <a:lnTo>
                    <a:pt x="1553808" y="420271"/>
                  </a:lnTo>
                  <a:lnTo>
                    <a:pt x="1569468" y="459274"/>
                  </a:lnTo>
                  <a:lnTo>
                    <a:pt x="1581862" y="499292"/>
                  </a:lnTo>
                  <a:lnTo>
                    <a:pt x="1590867" y="540230"/>
                  </a:lnTo>
                  <a:lnTo>
                    <a:pt x="1596360" y="581993"/>
                  </a:lnTo>
                  <a:lnTo>
                    <a:pt x="1598218" y="624484"/>
                  </a:lnTo>
                  <a:lnTo>
                    <a:pt x="1596360" y="666973"/>
                  </a:lnTo>
                  <a:lnTo>
                    <a:pt x="1590867" y="708734"/>
                  </a:lnTo>
                  <a:lnTo>
                    <a:pt x="1581862" y="749672"/>
                  </a:lnTo>
                  <a:lnTo>
                    <a:pt x="1569468" y="789689"/>
                  </a:lnTo>
                  <a:lnTo>
                    <a:pt x="1553808" y="828690"/>
                  </a:lnTo>
                  <a:lnTo>
                    <a:pt x="1535004" y="866579"/>
                  </a:lnTo>
                  <a:lnTo>
                    <a:pt x="1513180" y="903260"/>
                  </a:lnTo>
                  <a:lnTo>
                    <a:pt x="1488459" y="938637"/>
                  </a:lnTo>
                  <a:lnTo>
                    <a:pt x="1460963" y="972614"/>
                  </a:lnTo>
                  <a:lnTo>
                    <a:pt x="1430815" y="1005095"/>
                  </a:lnTo>
                  <a:lnTo>
                    <a:pt x="1398138" y="1035983"/>
                  </a:lnTo>
                  <a:lnTo>
                    <a:pt x="1363055" y="1065183"/>
                  </a:lnTo>
                  <a:lnTo>
                    <a:pt x="1325689" y="1092599"/>
                  </a:lnTo>
                  <a:lnTo>
                    <a:pt x="1286162" y="1118135"/>
                  </a:lnTo>
                  <a:lnTo>
                    <a:pt x="1244598" y="1141695"/>
                  </a:lnTo>
                  <a:lnTo>
                    <a:pt x="1201119" y="1163182"/>
                  </a:lnTo>
                  <a:lnTo>
                    <a:pt x="1155849" y="1182501"/>
                  </a:lnTo>
                  <a:lnTo>
                    <a:pt x="1108910" y="1199556"/>
                  </a:lnTo>
                  <a:lnTo>
                    <a:pt x="1060424" y="1214250"/>
                  </a:lnTo>
                  <a:lnTo>
                    <a:pt x="1010516" y="1226488"/>
                  </a:lnTo>
                  <a:lnTo>
                    <a:pt x="959307" y="1236174"/>
                  </a:lnTo>
                  <a:lnTo>
                    <a:pt x="906921" y="1243211"/>
                  </a:lnTo>
                  <a:lnTo>
                    <a:pt x="853480" y="1247503"/>
                  </a:lnTo>
                  <a:lnTo>
                    <a:pt x="799108" y="1248956"/>
                  </a:lnTo>
                  <a:lnTo>
                    <a:pt x="744735" y="1247503"/>
                  </a:lnTo>
                  <a:lnTo>
                    <a:pt x="691295" y="1243211"/>
                  </a:lnTo>
                  <a:lnTo>
                    <a:pt x="638909" y="1236174"/>
                  </a:lnTo>
                  <a:lnTo>
                    <a:pt x="587700" y="1226488"/>
                  </a:lnTo>
                  <a:lnTo>
                    <a:pt x="537792" y="1214250"/>
                  </a:lnTo>
                  <a:lnTo>
                    <a:pt x="489307" y="1199556"/>
                  </a:lnTo>
                  <a:lnTo>
                    <a:pt x="442367" y="1182501"/>
                  </a:lnTo>
                  <a:lnTo>
                    <a:pt x="397097" y="1163182"/>
                  </a:lnTo>
                  <a:lnTo>
                    <a:pt x="353619" y="1141695"/>
                  </a:lnTo>
                  <a:lnTo>
                    <a:pt x="312055" y="1118135"/>
                  </a:lnTo>
                  <a:lnTo>
                    <a:pt x="272528" y="1092599"/>
                  </a:lnTo>
                  <a:lnTo>
                    <a:pt x="235162" y="1065183"/>
                  </a:lnTo>
                  <a:lnTo>
                    <a:pt x="200079" y="1035983"/>
                  </a:lnTo>
                  <a:lnTo>
                    <a:pt x="167402" y="1005095"/>
                  </a:lnTo>
                  <a:lnTo>
                    <a:pt x="137255" y="972614"/>
                  </a:lnTo>
                  <a:lnTo>
                    <a:pt x="109758" y="938637"/>
                  </a:lnTo>
                  <a:lnTo>
                    <a:pt x="85037" y="903260"/>
                  </a:lnTo>
                  <a:lnTo>
                    <a:pt x="63213" y="866579"/>
                  </a:lnTo>
                  <a:lnTo>
                    <a:pt x="44410" y="828690"/>
                  </a:lnTo>
                  <a:lnTo>
                    <a:pt x="28750" y="789689"/>
                  </a:lnTo>
                  <a:lnTo>
                    <a:pt x="16356" y="749672"/>
                  </a:lnTo>
                  <a:lnTo>
                    <a:pt x="7351" y="708734"/>
                  </a:lnTo>
                  <a:lnTo>
                    <a:pt x="1858" y="666973"/>
                  </a:lnTo>
                  <a:lnTo>
                    <a:pt x="0" y="624484"/>
                  </a:lnTo>
                  <a:close/>
                </a:path>
              </a:pathLst>
            </a:custGeom>
            <a:ln w="25399">
              <a:solidFill>
                <a:srgbClr val="4F6128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/>
            <p:cNvSpPr/>
            <p:nvPr/>
          </p:nvSpPr>
          <p:spPr>
            <a:xfrm>
              <a:off x="795900" y="4668583"/>
              <a:ext cx="7552690" cy="720090"/>
            </a:xfrm>
            <a:custGeom>
              <a:avLst/>
              <a:gdLst/>
              <a:ahLst/>
              <a:cxnLst/>
              <a:rect l="l" t="t" r="r" b="b"/>
              <a:pathLst>
                <a:path w="7552690" h="720089">
                  <a:moveTo>
                    <a:pt x="7192238" y="0"/>
                  </a:moveTo>
                  <a:lnTo>
                    <a:pt x="7192238" y="179984"/>
                  </a:lnTo>
                  <a:lnTo>
                    <a:pt x="359958" y="179984"/>
                  </a:lnTo>
                  <a:lnTo>
                    <a:pt x="359958" y="0"/>
                  </a:lnTo>
                  <a:lnTo>
                    <a:pt x="0" y="359956"/>
                  </a:lnTo>
                  <a:lnTo>
                    <a:pt x="359958" y="719912"/>
                  </a:lnTo>
                  <a:lnTo>
                    <a:pt x="359958" y="539940"/>
                  </a:lnTo>
                  <a:lnTo>
                    <a:pt x="7192238" y="539940"/>
                  </a:lnTo>
                  <a:lnTo>
                    <a:pt x="7192238" y="719912"/>
                  </a:lnTo>
                  <a:lnTo>
                    <a:pt x="7552194" y="359956"/>
                  </a:lnTo>
                  <a:lnTo>
                    <a:pt x="7192238" y="0"/>
                  </a:lnTo>
                  <a:close/>
                </a:path>
              </a:pathLst>
            </a:custGeom>
            <a:solidFill>
              <a:srgbClr val="F68A3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/>
            <p:cNvSpPr/>
            <p:nvPr/>
          </p:nvSpPr>
          <p:spPr>
            <a:xfrm>
              <a:off x="795900" y="4668583"/>
              <a:ext cx="7552690" cy="720090"/>
            </a:xfrm>
            <a:custGeom>
              <a:avLst/>
              <a:gdLst/>
              <a:ahLst/>
              <a:cxnLst/>
              <a:rect l="l" t="t" r="r" b="b"/>
              <a:pathLst>
                <a:path w="7552690" h="720089">
                  <a:moveTo>
                    <a:pt x="0" y="359956"/>
                  </a:moveTo>
                  <a:lnTo>
                    <a:pt x="359958" y="0"/>
                  </a:lnTo>
                  <a:lnTo>
                    <a:pt x="359958" y="179984"/>
                  </a:lnTo>
                  <a:lnTo>
                    <a:pt x="7192238" y="179984"/>
                  </a:lnTo>
                  <a:lnTo>
                    <a:pt x="7192238" y="0"/>
                  </a:lnTo>
                  <a:lnTo>
                    <a:pt x="7552194" y="359956"/>
                  </a:lnTo>
                  <a:lnTo>
                    <a:pt x="7192238" y="719912"/>
                  </a:lnTo>
                  <a:lnTo>
                    <a:pt x="7192238" y="539940"/>
                  </a:lnTo>
                  <a:lnTo>
                    <a:pt x="359958" y="539940"/>
                  </a:lnTo>
                  <a:lnTo>
                    <a:pt x="359958" y="719912"/>
                  </a:lnTo>
                  <a:lnTo>
                    <a:pt x="0" y="359956"/>
                  </a:lnTo>
                  <a:close/>
                </a:path>
              </a:pathLst>
            </a:custGeom>
            <a:ln w="25399">
              <a:solidFill>
                <a:srgbClr val="4F6128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1" name="object 31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2860">
              <a:lnSpc>
                <a:spcPts val="860"/>
              </a:lnSpc>
            </a:pPr>
            <a:r>
              <a:rPr dirty="0" spc="-20"/>
              <a:t>IPA-</a:t>
            </a:r>
            <a:r>
              <a:rPr dirty="0" spc="-10"/>
              <a:t>ADRION00239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131845" y="548680"/>
            <a:ext cx="5977255" cy="0"/>
          </a:xfrm>
          <a:custGeom>
            <a:avLst/>
            <a:gdLst/>
            <a:ahLst/>
            <a:cxnLst/>
            <a:rect l="l" t="t" r="r" b="b"/>
            <a:pathLst>
              <a:path w="5977255" h="0">
                <a:moveTo>
                  <a:pt x="0" y="0"/>
                </a:moveTo>
                <a:lnTo>
                  <a:pt x="5976658" y="0"/>
                </a:lnTo>
              </a:path>
            </a:pathLst>
          </a:custGeom>
          <a:ln w="28575">
            <a:solidFill>
              <a:srgbClr val="30859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33210" y="463787"/>
            <a:ext cx="8735695" cy="2585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 marR="5080" indent="328930">
              <a:lnSpc>
                <a:spcPct val="150000"/>
              </a:lnSpc>
              <a:spcBef>
                <a:spcPts val="100"/>
              </a:spcBef>
              <a:buAutoNum type="arabicPeriod" startAt="5"/>
              <a:tabLst>
                <a:tab pos="341630" algn="l"/>
              </a:tabLst>
            </a:pPr>
            <a:r>
              <a:rPr dirty="0" sz="1600">
                <a:latin typeface="Trebuchet MS"/>
                <a:cs typeface="Trebuchet MS"/>
              </a:rPr>
              <a:t>Η</a:t>
            </a:r>
            <a:r>
              <a:rPr dirty="0" sz="1600" spc="70">
                <a:latin typeface="Trebuchet MS"/>
                <a:cs typeface="Trebuchet MS"/>
              </a:rPr>
              <a:t>  </a:t>
            </a:r>
            <a:r>
              <a:rPr dirty="0" sz="1600">
                <a:latin typeface="Trebuchet MS"/>
                <a:cs typeface="Trebuchet MS"/>
              </a:rPr>
              <a:t>δειγματοληψία</a:t>
            </a:r>
            <a:r>
              <a:rPr dirty="0" sz="1600" spc="75">
                <a:latin typeface="Trebuchet MS"/>
                <a:cs typeface="Trebuchet MS"/>
              </a:rPr>
              <a:t>  </a:t>
            </a:r>
            <a:r>
              <a:rPr dirty="0" sz="1600">
                <a:latin typeface="Trebuchet MS"/>
                <a:cs typeface="Trebuchet MS"/>
              </a:rPr>
              <a:t>πρέπει</a:t>
            </a:r>
            <a:r>
              <a:rPr dirty="0" sz="1600" spc="75">
                <a:latin typeface="Trebuchet MS"/>
                <a:cs typeface="Trebuchet MS"/>
              </a:rPr>
              <a:t>  </a:t>
            </a:r>
            <a:r>
              <a:rPr dirty="0" sz="1600">
                <a:latin typeface="Trebuchet MS"/>
                <a:cs typeface="Trebuchet MS"/>
              </a:rPr>
              <a:t>να</a:t>
            </a:r>
            <a:r>
              <a:rPr dirty="0" sz="1600" spc="75">
                <a:latin typeface="Trebuchet MS"/>
                <a:cs typeface="Trebuchet MS"/>
              </a:rPr>
              <a:t>  </a:t>
            </a:r>
            <a:r>
              <a:rPr dirty="0" sz="1600">
                <a:latin typeface="Trebuchet MS"/>
                <a:cs typeface="Trebuchet MS"/>
              </a:rPr>
              <a:t>γίνεται</a:t>
            </a:r>
            <a:r>
              <a:rPr dirty="0" sz="1600" spc="75">
                <a:latin typeface="Trebuchet MS"/>
                <a:cs typeface="Trebuchet MS"/>
              </a:rPr>
              <a:t>  </a:t>
            </a:r>
            <a:r>
              <a:rPr dirty="0" sz="1600">
                <a:latin typeface="Trebuchet MS"/>
                <a:cs typeface="Trebuchet MS"/>
              </a:rPr>
              <a:t>ΤΟΥΛΑΧΙΣΤΟΝ</a:t>
            </a:r>
            <a:r>
              <a:rPr dirty="0" sz="1600" spc="75">
                <a:latin typeface="Trebuchet MS"/>
                <a:cs typeface="Trebuchet MS"/>
              </a:rPr>
              <a:t>  </a:t>
            </a:r>
            <a:r>
              <a:rPr dirty="0" sz="1600">
                <a:latin typeface="Trebuchet MS"/>
                <a:cs typeface="Trebuchet MS"/>
              </a:rPr>
              <a:t>κάθε</a:t>
            </a:r>
            <a:r>
              <a:rPr dirty="0" sz="1600" spc="75">
                <a:latin typeface="Trebuchet MS"/>
                <a:cs typeface="Trebuchet MS"/>
              </a:rPr>
              <a:t>  </a:t>
            </a:r>
            <a:r>
              <a:rPr dirty="0" sz="1600" spc="-10">
                <a:latin typeface="Trebuchet MS"/>
                <a:cs typeface="Trebuchet MS"/>
              </a:rPr>
              <a:t>4–</a:t>
            </a:r>
            <a:r>
              <a:rPr dirty="0" sz="1600">
                <a:latin typeface="Trebuchet MS"/>
                <a:cs typeface="Trebuchet MS"/>
              </a:rPr>
              <a:t>5</a:t>
            </a:r>
            <a:r>
              <a:rPr dirty="0" sz="1600" spc="75">
                <a:latin typeface="Trebuchet MS"/>
                <a:cs typeface="Trebuchet MS"/>
              </a:rPr>
              <a:t>  </a:t>
            </a:r>
            <a:r>
              <a:rPr dirty="0" sz="1600">
                <a:latin typeface="Trebuchet MS"/>
                <a:cs typeface="Trebuchet MS"/>
              </a:rPr>
              <a:t>χρόνια,</a:t>
            </a:r>
            <a:r>
              <a:rPr dirty="0" sz="1600" spc="75">
                <a:latin typeface="Trebuchet MS"/>
                <a:cs typeface="Trebuchet MS"/>
              </a:rPr>
              <a:t>  </a:t>
            </a:r>
            <a:r>
              <a:rPr dirty="0" sz="1600">
                <a:latin typeface="Trebuchet MS"/>
                <a:cs typeface="Trebuchet MS"/>
              </a:rPr>
              <a:t>εκτός</a:t>
            </a:r>
            <a:r>
              <a:rPr dirty="0" sz="1600" spc="75">
                <a:latin typeface="Trebuchet MS"/>
                <a:cs typeface="Trebuchet MS"/>
              </a:rPr>
              <a:t>  </a:t>
            </a:r>
            <a:r>
              <a:rPr dirty="0" sz="1600">
                <a:latin typeface="Trebuchet MS"/>
                <a:cs typeface="Trebuchet MS"/>
              </a:rPr>
              <a:t>από</a:t>
            </a:r>
            <a:r>
              <a:rPr dirty="0" sz="1600" spc="75">
                <a:latin typeface="Trebuchet MS"/>
                <a:cs typeface="Trebuchet MS"/>
              </a:rPr>
              <a:t>  </a:t>
            </a:r>
            <a:r>
              <a:rPr dirty="0" sz="1600" spc="-25">
                <a:latin typeface="Trebuchet MS"/>
                <a:cs typeface="Trebuchet MS"/>
              </a:rPr>
              <a:t>την </a:t>
            </a:r>
            <a:r>
              <a:rPr dirty="0" sz="1600">
                <a:latin typeface="Trebuchet MS"/>
                <a:cs typeface="Trebuchet MS"/>
              </a:rPr>
              <a:t>περίπτωση</a:t>
            </a:r>
            <a:r>
              <a:rPr dirty="0" sz="1600" spc="-4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της</a:t>
            </a:r>
            <a:r>
              <a:rPr dirty="0" sz="1600" spc="-4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εντατικής</a:t>
            </a:r>
            <a:r>
              <a:rPr dirty="0" sz="1600" spc="-40">
                <a:latin typeface="Trebuchet MS"/>
                <a:cs typeface="Trebuchet MS"/>
              </a:rPr>
              <a:t> </a:t>
            </a:r>
            <a:r>
              <a:rPr dirty="0" sz="1600" spc="-10">
                <a:latin typeface="Trebuchet MS"/>
                <a:cs typeface="Trebuchet MS"/>
              </a:rPr>
              <a:t>λαχανοκομίας</a:t>
            </a:r>
            <a:r>
              <a:rPr dirty="0" sz="1600" spc="-4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(κάθε</a:t>
            </a:r>
            <a:r>
              <a:rPr dirty="0" sz="1600" spc="-45">
                <a:latin typeface="Trebuchet MS"/>
                <a:cs typeface="Trebuchet MS"/>
              </a:rPr>
              <a:t> </a:t>
            </a:r>
            <a:r>
              <a:rPr dirty="0" sz="1600" spc="-10">
                <a:latin typeface="Trebuchet MS"/>
                <a:cs typeface="Trebuchet MS"/>
              </a:rPr>
              <a:t>χρόνο).</a:t>
            </a:r>
            <a:endParaRPr sz="1600">
              <a:latin typeface="Trebuchet MS"/>
              <a:cs typeface="Trebuchet MS"/>
            </a:endParaRPr>
          </a:p>
          <a:p>
            <a:pPr algn="just" marL="12700" marR="5080" indent="351790">
              <a:lnSpc>
                <a:spcPct val="150000"/>
              </a:lnSpc>
              <a:buAutoNum type="arabicPeriod" startAt="5"/>
              <a:tabLst>
                <a:tab pos="364490" algn="l"/>
              </a:tabLst>
            </a:pPr>
            <a:r>
              <a:rPr dirty="0" sz="1600">
                <a:latin typeface="Trebuchet MS"/>
                <a:cs typeface="Trebuchet MS"/>
              </a:rPr>
              <a:t>Η</a:t>
            </a:r>
            <a:r>
              <a:rPr dirty="0" sz="1600" spc="165">
                <a:latin typeface="Trebuchet MS"/>
                <a:cs typeface="Trebuchet MS"/>
              </a:rPr>
              <a:t>  </a:t>
            </a:r>
            <a:r>
              <a:rPr dirty="0" sz="1600">
                <a:latin typeface="Trebuchet MS"/>
                <a:cs typeface="Trebuchet MS"/>
              </a:rPr>
              <a:t>λήψη</a:t>
            </a:r>
            <a:r>
              <a:rPr dirty="0" sz="1600" spc="165">
                <a:latin typeface="Trebuchet MS"/>
                <a:cs typeface="Trebuchet MS"/>
              </a:rPr>
              <a:t>  </a:t>
            </a:r>
            <a:r>
              <a:rPr dirty="0" sz="1600">
                <a:latin typeface="Trebuchet MS"/>
                <a:cs typeface="Trebuchet MS"/>
              </a:rPr>
              <a:t>δειγμάτων</a:t>
            </a:r>
            <a:r>
              <a:rPr dirty="0" sz="1600" spc="165">
                <a:latin typeface="Trebuchet MS"/>
                <a:cs typeface="Trebuchet MS"/>
              </a:rPr>
              <a:t>  </a:t>
            </a:r>
            <a:r>
              <a:rPr dirty="0" sz="1600">
                <a:latin typeface="Trebuchet MS"/>
                <a:cs typeface="Trebuchet MS"/>
              </a:rPr>
              <a:t>εδάφους</a:t>
            </a:r>
            <a:r>
              <a:rPr dirty="0" sz="1600" spc="170">
                <a:latin typeface="Trebuchet MS"/>
                <a:cs typeface="Trebuchet MS"/>
              </a:rPr>
              <a:t>  </a:t>
            </a:r>
            <a:r>
              <a:rPr dirty="0" sz="1600">
                <a:latin typeface="Trebuchet MS"/>
                <a:cs typeface="Trebuchet MS"/>
              </a:rPr>
              <a:t>πρέπει</a:t>
            </a:r>
            <a:r>
              <a:rPr dirty="0" sz="1600" spc="165">
                <a:latin typeface="Trebuchet MS"/>
                <a:cs typeface="Trebuchet MS"/>
              </a:rPr>
              <a:t>  </a:t>
            </a:r>
            <a:r>
              <a:rPr dirty="0" sz="1600">
                <a:latin typeface="Trebuchet MS"/>
                <a:cs typeface="Trebuchet MS"/>
              </a:rPr>
              <a:t>να</a:t>
            </a:r>
            <a:r>
              <a:rPr dirty="0" sz="1600" spc="165">
                <a:latin typeface="Trebuchet MS"/>
                <a:cs typeface="Trebuchet MS"/>
              </a:rPr>
              <a:t>  </a:t>
            </a:r>
            <a:r>
              <a:rPr dirty="0" sz="1600">
                <a:latin typeface="Trebuchet MS"/>
                <a:cs typeface="Trebuchet MS"/>
              </a:rPr>
              <a:t>αποφεύγεται</a:t>
            </a:r>
            <a:r>
              <a:rPr dirty="0" sz="1600" spc="165">
                <a:latin typeface="Trebuchet MS"/>
                <a:cs typeface="Trebuchet MS"/>
              </a:rPr>
              <a:t>  </a:t>
            </a:r>
            <a:r>
              <a:rPr dirty="0" sz="1600">
                <a:latin typeface="Trebuchet MS"/>
                <a:cs typeface="Trebuchet MS"/>
              </a:rPr>
              <a:t>αμέσως</a:t>
            </a:r>
            <a:r>
              <a:rPr dirty="0" sz="1600" spc="170">
                <a:latin typeface="Trebuchet MS"/>
                <a:cs typeface="Trebuchet MS"/>
              </a:rPr>
              <a:t>  </a:t>
            </a:r>
            <a:r>
              <a:rPr dirty="0" sz="1600">
                <a:latin typeface="Trebuchet MS"/>
                <a:cs typeface="Trebuchet MS"/>
              </a:rPr>
              <a:t>μετά</a:t>
            </a:r>
            <a:r>
              <a:rPr dirty="0" sz="1600" spc="165">
                <a:latin typeface="Trebuchet MS"/>
                <a:cs typeface="Trebuchet MS"/>
              </a:rPr>
              <a:t>  </a:t>
            </a:r>
            <a:r>
              <a:rPr dirty="0" sz="1600">
                <a:latin typeface="Trebuchet MS"/>
                <a:cs typeface="Trebuchet MS"/>
              </a:rPr>
              <a:t>την</a:t>
            </a:r>
            <a:r>
              <a:rPr dirty="0" sz="1600" spc="165">
                <a:latin typeface="Trebuchet MS"/>
                <a:cs typeface="Trebuchet MS"/>
              </a:rPr>
              <a:t>  </a:t>
            </a:r>
            <a:r>
              <a:rPr dirty="0" sz="1600" spc="-10">
                <a:latin typeface="Trebuchet MS"/>
                <a:cs typeface="Trebuchet MS"/>
              </a:rPr>
              <a:t>εφαρμογή </a:t>
            </a:r>
            <a:r>
              <a:rPr dirty="0" sz="1600">
                <a:latin typeface="Trebuchet MS"/>
                <a:cs typeface="Trebuchet MS"/>
              </a:rPr>
              <a:t>λιπασμάτων,</a:t>
            </a:r>
            <a:r>
              <a:rPr dirty="0" sz="1600" spc="-5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την</a:t>
            </a:r>
            <a:r>
              <a:rPr dirty="0" sz="1600" spc="-5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άρδευση</a:t>
            </a:r>
            <a:r>
              <a:rPr dirty="0" sz="1600" spc="-4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ή</a:t>
            </a:r>
            <a:r>
              <a:rPr dirty="0" sz="1600" spc="-5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όταν</a:t>
            </a:r>
            <a:r>
              <a:rPr dirty="0" sz="1600" spc="-5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το</a:t>
            </a:r>
            <a:r>
              <a:rPr dirty="0" sz="1600" spc="-4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έδαφος</a:t>
            </a:r>
            <a:r>
              <a:rPr dirty="0" sz="1600" spc="-5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είναι</a:t>
            </a:r>
            <a:r>
              <a:rPr dirty="0" sz="1600" spc="-5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υπερβολικά</a:t>
            </a:r>
            <a:r>
              <a:rPr dirty="0" sz="1600" spc="-45">
                <a:latin typeface="Trebuchet MS"/>
                <a:cs typeface="Trebuchet MS"/>
              </a:rPr>
              <a:t> </a:t>
            </a:r>
            <a:r>
              <a:rPr dirty="0" sz="1600" spc="-10">
                <a:latin typeface="Trebuchet MS"/>
                <a:cs typeface="Trebuchet MS"/>
              </a:rPr>
              <a:t>ξηρό.</a:t>
            </a:r>
            <a:endParaRPr sz="1600">
              <a:latin typeface="Trebuchet MS"/>
              <a:cs typeface="Trebuchet MS"/>
            </a:endParaRPr>
          </a:p>
          <a:p>
            <a:pPr algn="just" marL="12700" marR="5080" indent="292735">
              <a:lnSpc>
                <a:spcPct val="150000"/>
              </a:lnSpc>
              <a:buAutoNum type="arabicPeriod" startAt="5"/>
              <a:tabLst>
                <a:tab pos="305435" algn="l"/>
              </a:tabLst>
            </a:pPr>
            <a:r>
              <a:rPr dirty="0" sz="1600">
                <a:latin typeface="Trebuchet MS"/>
                <a:cs typeface="Trebuchet MS"/>
              </a:rPr>
              <a:t>Ένα</a:t>
            </a:r>
            <a:r>
              <a:rPr dirty="0" sz="1600" spc="34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σύνθετο</a:t>
            </a:r>
            <a:r>
              <a:rPr dirty="0" sz="1600" spc="34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δείγμα</a:t>
            </a:r>
            <a:r>
              <a:rPr dirty="0" sz="1600" spc="34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εδάφους</a:t>
            </a:r>
            <a:r>
              <a:rPr dirty="0" sz="1600" spc="34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πρέπει</a:t>
            </a:r>
            <a:r>
              <a:rPr dirty="0" sz="1600" spc="34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να</a:t>
            </a:r>
            <a:r>
              <a:rPr dirty="0" sz="1600" spc="34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αποτελείται</a:t>
            </a:r>
            <a:r>
              <a:rPr dirty="0" sz="1600" spc="34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από</a:t>
            </a:r>
            <a:r>
              <a:rPr dirty="0" sz="1600" spc="34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20+</a:t>
            </a:r>
            <a:r>
              <a:rPr dirty="0" sz="1600" spc="34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υποδείγματα</a:t>
            </a:r>
            <a:r>
              <a:rPr dirty="0" sz="1600" spc="34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(το</a:t>
            </a:r>
            <a:r>
              <a:rPr dirty="0" sz="1600" spc="345">
                <a:latin typeface="Trebuchet MS"/>
                <a:cs typeface="Trebuchet MS"/>
              </a:rPr>
              <a:t> </a:t>
            </a:r>
            <a:r>
              <a:rPr dirty="0" sz="1600" spc="-10">
                <a:latin typeface="Trebuchet MS"/>
                <a:cs typeface="Trebuchet MS"/>
              </a:rPr>
              <a:t>σύνθετο </a:t>
            </a:r>
            <a:r>
              <a:rPr dirty="0" sz="1600">
                <a:latin typeface="Trebuchet MS"/>
                <a:cs typeface="Trebuchet MS"/>
              </a:rPr>
              <a:t>δείγμα</a:t>
            </a:r>
            <a:r>
              <a:rPr dirty="0" sz="1600" spc="-5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εδάφους</a:t>
            </a:r>
            <a:r>
              <a:rPr dirty="0" sz="1600" spc="-5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πρέπει</a:t>
            </a:r>
            <a:r>
              <a:rPr dirty="0" sz="1600" spc="-5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να</a:t>
            </a:r>
            <a:r>
              <a:rPr dirty="0" sz="1600" spc="-5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αντιπροσωπεύει</a:t>
            </a:r>
            <a:r>
              <a:rPr dirty="0" sz="1600" spc="-5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μια</a:t>
            </a:r>
            <a:r>
              <a:rPr dirty="0" sz="1600" spc="-5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ομοιόμορφη</a:t>
            </a:r>
            <a:r>
              <a:rPr dirty="0" sz="1600" spc="-5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έκταση</a:t>
            </a:r>
            <a:r>
              <a:rPr dirty="0" sz="1600" spc="-5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αγρού.</a:t>
            </a:r>
            <a:r>
              <a:rPr dirty="0" sz="1600" spc="-5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Κάθε</a:t>
            </a:r>
            <a:r>
              <a:rPr dirty="0" sz="1600" spc="-5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έκταση</a:t>
            </a:r>
            <a:r>
              <a:rPr dirty="0" sz="1600" spc="-50">
                <a:latin typeface="Trebuchet MS"/>
                <a:cs typeface="Trebuchet MS"/>
              </a:rPr>
              <a:t> </a:t>
            </a:r>
            <a:r>
              <a:rPr dirty="0" sz="1600" spc="-10">
                <a:latin typeface="Trebuchet MS"/>
                <a:cs typeface="Trebuchet MS"/>
              </a:rPr>
              <a:t>πρέπει </a:t>
            </a:r>
            <a:r>
              <a:rPr dirty="0" sz="1600">
                <a:latin typeface="Trebuchet MS"/>
                <a:cs typeface="Trebuchet MS"/>
              </a:rPr>
              <a:t>να</a:t>
            </a:r>
            <a:r>
              <a:rPr dirty="0" sz="1600" spc="-6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έχει</a:t>
            </a:r>
            <a:r>
              <a:rPr dirty="0" sz="1600" spc="-6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παρόμοια</a:t>
            </a:r>
            <a:r>
              <a:rPr dirty="0" sz="1600" spc="-6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καλλιέργεια,</a:t>
            </a:r>
            <a:r>
              <a:rPr dirty="0" sz="1600" spc="-6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ιστορικό</a:t>
            </a:r>
            <a:r>
              <a:rPr dirty="0" sz="1600" spc="-6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γονιμότητας</a:t>
            </a:r>
            <a:r>
              <a:rPr dirty="0" sz="1600" spc="-6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και</a:t>
            </a:r>
            <a:r>
              <a:rPr dirty="0" sz="1600" spc="-6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ιστορικό</a:t>
            </a:r>
            <a:r>
              <a:rPr dirty="0" sz="1600" spc="-60">
                <a:latin typeface="Trebuchet MS"/>
                <a:cs typeface="Trebuchet MS"/>
              </a:rPr>
              <a:t> </a:t>
            </a:r>
            <a:r>
              <a:rPr dirty="0" sz="1600" spc="-10">
                <a:latin typeface="Trebuchet MS"/>
                <a:cs typeface="Trebuchet MS"/>
              </a:rPr>
              <a:t>διαχείρισης).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xfrm>
            <a:off x="2337619" y="173706"/>
            <a:ext cx="6600190" cy="2997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Π2.3.1_Προγράμματα</a:t>
            </a:r>
            <a:r>
              <a:rPr dirty="0" spc="-55"/>
              <a:t> </a:t>
            </a:r>
            <a:r>
              <a:rPr dirty="0"/>
              <a:t>ανάπτυξης</a:t>
            </a:r>
            <a:r>
              <a:rPr dirty="0" spc="-55"/>
              <a:t> </a:t>
            </a:r>
            <a:r>
              <a:rPr dirty="0"/>
              <a:t>ικανοτήτων</a:t>
            </a:r>
            <a:r>
              <a:rPr dirty="0" spc="-55"/>
              <a:t> </a:t>
            </a:r>
            <a:r>
              <a:rPr dirty="0"/>
              <a:t>και</a:t>
            </a:r>
            <a:r>
              <a:rPr dirty="0" spc="-50"/>
              <a:t> </a:t>
            </a:r>
            <a:r>
              <a:rPr dirty="0" spc="-10"/>
              <a:t>κατάρτισης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5536" y="3331209"/>
            <a:ext cx="4471517" cy="2260879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023256" y="3323539"/>
            <a:ext cx="3438588" cy="2268537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2845892" y="5644235"/>
            <a:ext cx="3758565" cy="1625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i="1">
                <a:latin typeface="Trebuchet MS"/>
                <a:cs typeface="Trebuchet MS"/>
              </a:rPr>
              <a:t>Πηγή</a:t>
            </a:r>
            <a:r>
              <a:rPr dirty="0" sz="900" spc="-35" i="1">
                <a:latin typeface="Trebuchet MS"/>
                <a:cs typeface="Trebuchet MS"/>
              </a:rPr>
              <a:t> </a:t>
            </a:r>
            <a:r>
              <a:rPr dirty="0" sz="900" i="1">
                <a:latin typeface="Trebuchet MS"/>
                <a:cs typeface="Trebuchet MS"/>
              </a:rPr>
              <a:t>εικόνας:</a:t>
            </a:r>
            <a:r>
              <a:rPr dirty="0" sz="900" spc="-30" i="1">
                <a:latin typeface="Trebuchet MS"/>
                <a:cs typeface="Trebuchet MS"/>
              </a:rPr>
              <a:t> </a:t>
            </a:r>
            <a:r>
              <a:rPr dirty="0" u="sng" sz="90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A</a:t>
            </a:r>
            <a:r>
              <a:rPr dirty="0" u="sng" sz="900" spc="-3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 </a:t>
            </a:r>
            <a:r>
              <a:rPr dirty="0" u="sng" sz="90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Guide</a:t>
            </a:r>
            <a:r>
              <a:rPr dirty="0" u="sng" sz="900" spc="-3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 </a:t>
            </a:r>
            <a:r>
              <a:rPr dirty="0" u="sng" sz="90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to</a:t>
            </a:r>
            <a:r>
              <a:rPr dirty="0" u="sng" sz="900" spc="-3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 </a:t>
            </a:r>
            <a:r>
              <a:rPr dirty="0" u="sng" sz="90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Collecting</a:t>
            </a:r>
            <a:r>
              <a:rPr dirty="0" u="sng" sz="900" spc="-3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 </a:t>
            </a:r>
            <a:r>
              <a:rPr dirty="0" u="sng" sz="90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Soil</a:t>
            </a:r>
            <a:r>
              <a:rPr dirty="0" u="sng" sz="900" spc="-3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 </a:t>
            </a:r>
            <a:r>
              <a:rPr dirty="0" u="sng" sz="90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Samples</a:t>
            </a:r>
            <a:r>
              <a:rPr dirty="0" u="sng" sz="900" spc="-3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 </a:t>
            </a:r>
            <a:r>
              <a:rPr dirty="0" u="sng" sz="90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for</a:t>
            </a:r>
            <a:r>
              <a:rPr dirty="0" u="sng" sz="900" spc="-3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 </a:t>
            </a:r>
            <a:r>
              <a:rPr dirty="0" u="sng" sz="90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Farms</a:t>
            </a:r>
            <a:r>
              <a:rPr dirty="0" u="sng" sz="900" spc="-3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 </a:t>
            </a:r>
            <a:r>
              <a:rPr dirty="0" u="sng" sz="90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and</a:t>
            </a:r>
            <a:r>
              <a:rPr dirty="0" u="sng" sz="900" spc="-3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 </a:t>
            </a:r>
            <a:r>
              <a:rPr dirty="0" u="sng" sz="900" spc="-1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Gardens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2860">
              <a:lnSpc>
                <a:spcPts val="860"/>
              </a:lnSpc>
            </a:pPr>
            <a:r>
              <a:rPr dirty="0" spc="-20"/>
              <a:t>IPA-</a:t>
            </a:r>
            <a:r>
              <a:rPr dirty="0" spc="-10"/>
              <a:t>ADRION00239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Π2.3.1_Προγράμματα</a:t>
            </a:r>
            <a:r>
              <a:rPr dirty="0" spc="-55"/>
              <a:t> </a:t>
            </a:r>
            <a:r>
              <a:rPr dirty="0"/>
              <a:t>ανάπτυξης</a:t>
            </a:r>
            <a:r>
              <a:rPr dirty="0" spc="-55"/>
              <a:t> </a:t>
            </a:r>
            <a:r>
              <a:rPr dirty="0"/>
              <a:t>ικανοτήτων</a:t>
            </a:r>
            <a:r>
              <a:rPr dirty="0" spc="-55"/>
              <a:t> </a:t>
            </a:r>
            <a:r>
              <a:rPr dirty="0"/>
              <a:t>και</a:t>
            </a:r>
            <a:r>
              <a:rPr dirty="0" spc="-50"/>
              <a:t> </a:t>
            </a:r>
            <a:r>
              <a:rPr dirty="0" spc="-10"/>
              <a:t>κατάρτισης</a:t>
            </a:r>
          </a:p>
        </p:txBody>
      </p:sp>
      <p:sp>
        <p:nvSpPr>
          <p:cNvPr id="2" name="object 2"/>
          <p:cNvSpPr/>
          <p:nvPr/>
        </p:nvSpPr>
        <p:spPr>
          <a:xfrm>
            <a:off x="3131845" y="548680"/>
            <a:ext cx="5977255" cy="0"/>
          </a:xfrm>
          <a:custGeom>
            <a:avLst/>
            <a:gdLst/>
            <a:ahLst/>
            <a:cxnLst/>
            <a:rect l="l" t="t" r="r" b="b"/>
            <a:pathLst>
              <a:path w="5977255" h="0">
                <a:moveTo>
                  <a:pt x="0" y="0"/>
                </a:moveTo>
                <a:lnTo>
                  <a:pt x="5976658" y="0"/>
                </a:lnTo>
              </a:path>
            </a:pathLst>
          </a:custGeom>
          <a:ln w="28575">
            <a:solidFill>
              <a:srgbClr val="30859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186244" y="708172"/>
            <a:ext cx="8467725" cy="7569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50000"/>
              </a:lnSpc>
              <a:spcBef>
                <a:spcPts val="100"/>
              </a:spcBef>
            </a:pPr>
            <a:r>
              <a:rPr dirty="0" sz="1600">
                <a:latin typeface="Trebuchet MS"/>
                <a:cs typeface="Trebuchet MS"/>
              </a:rPr>
              <a:t>8. Οι πιο συνηθισμένες μέθοδοι δειγματοληψίας είναι η διαγώνια μέθοδος ή η μέθοδος </a:t>
            </a:r>
            <a:r>
              <a:rPr dirty="0" sz="1600" spc="-10">
                <a:latin typeface="Trebuchet MS"/>
                <a:cs typeface="Trebuchet MS"/>
              </a:rPr>
              <a:t>ζιγκ-ζαγκ.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10245" y="4239132"/>
            <a:ext cx="1755139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i="1">
                <a:latin typeface="Calibri"/>
                <a:cs typeface="Calibri"/>
              </a:rPr>
              <a:t>Διαγώνια</a:t>
            </a:r>
            <a:r>
              <a:rPr dirty="0" sz="1800" spc="-60" i="1">
                <a:latin typeface="Calibri"/>
                <a:cs typeface="Calibri"/>
              </a:rPr>
              <a:t> </a:t>
            </a:r>
            <a:r>
              <a:rPr dirty="0" sz="1800" spc="-10" i="1">
                <a:latin typeface="Calibri"/>
                <a:cs typeface="Calibri"/>
              </a:rPr>
              <a:t>μέθοδος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860796" y="5472963"/>
            <a:ext cx="168275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i="1">
                <a:latin typeface="Calibri"/>
                <a:cs typeface="Calibri"/>
              </a:rPr>
              <a:t>Μέθοδος </a:t>
            </a:r>
            <a:r>
              <a:rPr dirty="0" sz="1800" spc="-10" i="1">
                <a:latin typeface="Calibri"/>
                <a:cs typeface="Calibri"/>
              </a:rPr>
              <a:t>ζιγκ-</a:t>
            </a:r>
            <a:r>
              <a:rPr dirty="0" sz="1800" spc="-25" i="1">
                <a:latin typeface="Calibri"/>
                <a:cs typeface="Calibri"/>
              </a:rPr>
              <a:t>ζακ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7503" y="1599133"/>
            <a:ext cx="8989163" cy="3903548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2860">
              <a:lnSpc>
                <a:spcPts val="860"/>
              </a:lnSpc>
            </a:pPr>
            <a:r>
              <a:rPr dirty="0" spc="-20"/>
              <a:t>IPA-</a:t>
            </a:r>
            <a:r>
              <a:rPr dirty="0" spc="-10"/>
              <a:t>ADRION00239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Π2.3.1_Προγράμματα</a:t>
            </a:r>
            <a:r>
              <a:rPr dirty="0" spc="-55"/>
              <a:t> </a:t>
            </a:r>
            <a:r>
              <a:rPr dirty="0"/>
              <a:t>ανάπτυξης</a:t>
            </a:r>
            <a:r>
              <a:rPr dirty="0" spc="-55"/>
              <a:t> </a:t>
            </a:r>
            <a:r>
              <a:rPr dirty="0"/>
              <a:t>ικανοτήτων</a:t>
            </a:r>
            <a:r>
              <a:rPr dirty="0" spc="-55"/>
              <a:t> </a:t>
            </a:r>
            <a:r>
              <a:rPr dirty="0"/>
              <a:t>και</a:t>
            </a:r>
            <a:r>
              <a:rPr dirty="0" spc="-50"/>
              <a:t> </a:t>
            </a:r>
            <a:r>
              <a:rPr dirty="0" spc="-10"/>
              <a:t>κατάρτισης</a:t>
            </a:r>
          </a:p>
        </p:txBody>
      </p:sp>
      <p:grpSp>
        <p:nvGrpSpPr>
          <p:cNvPr id="2" name="object 2"/>
          <p:cNvGrpSpPr/>
          <p:nvPr/>
        </p:nvGrpSpPr>
        <p:grpSpPr>
          <a:xfrm>
            <a:off x="1064" y="534393"/>
            <a:ext cx="9143365" cy="6149340"/>
            <a:chOff x="1064" y="534393"/>
            <a:chExt cx="9143365" cy="6149340"/>
          </a:xfrm>
        </p:grpSpPr>
        <p:sp>
          <p:nvSpPr>
            <p:cNvPr id="3" name="object 3"/>
            <p:cNvSpPr/>
            <p:nvPr/>
          </p:nvSpPr>
          <p:spPr>
            <a:xfrm>
              <a:off x="3131845" y="548680"/>
              <a:ext cx="5977255" cy="0"/>
            </a:xfrm>
            <a:custGeom>
              <a:avLst/>
              <a:gdLst/>
              <a:ahLst/>
              <a:cxnLst/>
              <a:rect l="l" t="t" r="r" b="b"/>
              <a:pathLst>
                <a:path w="5977255" h="0">
                  <a:moveTo>
                    <a:pt x="0" y="0"/>
                  </a:moveTo>
                  <a:lnTo>
                    <a:pt x="5976658" y="0"/>
                  </a:lnTo>
                </a:path>
              </a:pathLst>
            </a:custGeom>
            <a:ln w="28575">
              <a:solidFill>
                <a:srgbClr val="30859C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205272" y="595350"/>
              <a:ext cx="3938727" cy="5272049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258251" y="757781"/>
            <a:ext cx="4786630" cy="41859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 marR="5715" indent="278765">
              <a:lnSpc>
                <a:spcPct val="150000"/>
              </a:lnSpc>
              <a:spcBef>
                <a:spcPts val="100"/>
              </a:spcBef>
              <a:buAutoNum type="arabicPeriod" startAt="9"/>
              <a:tabLst>
                <a:tab pos="291465" algn="l"/>
              </a:tabLst>
            </a:pPr>
            <a:r>
              <a:rPr dirty="0" sz="1400">
                <a:latin typeface="Trebuchet MS"/>
                <a:cs typeface="Trebuchet MS"/>
              </a:rPr>
              <a:t>Είναι</a:t>
            </a:r>
            <a:r>
              <a:rPr dirty="0" sz="1400" spc="35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σημαντικό</a:t>
            </a:r>
            <a:r>
              <a:rPr dirty="0" sz="1400" spc="40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να</a:t>
            </a:r>
            <a:r>
              <a:rPr dirty="0" sz="1400" spc="40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χρησιμοποιούνται</a:t>
            </a:r>
            <a:r>
              <a:rPr dirty="0" sz="1400" spc="40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πάντα</a:t>
            </a:r>
            <a:r>
              <a:rPr dirty="0" sz="1400" spc="40">
                <a:latin typeface="Trebuchet MS"/>
                <a:cs typeface="Trebuchet MS"/>
              </a:rPr>
              <a:t>  </a:t>
            </a:r>
            <a:r>
              <a:rPr dirty="0" sz="1400" spc="-10">
                <a:latin typeface="Trebuchet MS"/>
                <a:cs typeface="Trebuchet MS"/>
              </a:rPr>
              <a:t>καθαρά </a:t>
            </a:r>
            <a:r>
              <a:rPr dirty="0" sz="1400">
                <a:latin typeface="Trebuchet MS"/>
                <a:cs typeface="Trebuchet MS"/>
              </a:rPr>
              <a:t>εργαλεία,</a:t>
            </a:r>
            <a:r>
              <a:rPr dirty="0" sz="1400" spc="55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δηλαδή</a:t>
            </a:r>
            <a:r>
              <a:rPr dirty="0" sz="1400" spc="55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πριν</a:t>
            </a:r>
            <a:r>
              <a:rPr dirty="0" sz="1400" spc="55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από</a:t>
            </a:r>
            <a:r>
              <a:rPr dirty="0" sz="1400" spc="60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τη</a:t>
            </a:r>
            <a:r>
              <a:rPr dirty="0" sz="1400" spc="55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μετάβαση</a:t>
            </a:r>
            <a:r>
              <a:rPr dirty="0" sz="1400" spc="55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στο</a:t>
            </a:r>
            <a:r>
              <a:rPr dirty="0" sz="1400" spc="55">
                <a:latin typeface="Trebuchet MS"/>
                <a:cs typeface="Trebuchet MS"/>
              </a:rPr>
              <a:t>  </a:t>
            </a:r>
            <a:r>
              <a:rPr dirty="0" sz="1400" spc="-10">
                <a:latin typeface="Trebuchet MS"/>
                <a:cs typeface="Trebuchet MS"/>
              </a:rPr>
              <a:t>επόμενο </a:t>
            </a:r>
            <a:r>
              <a:rPr dirty="0" sz="1400">
                <a:latin typeface="Trebuchet MS"/>
                <a:cs typeface="Trebuchet MS"/>
              </a:rPr>
              <a:t>αγροτεμάχιο,</a:t>
            </a:r>
            <a:r>
              <a:rPr dirty="0" sz="1400" spc="475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το</a:t>
            </a:r>
            <a:r>
              <a:rPr dirty="0" sz="1400" spc="480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εργαλείο</a:t>
            </a:r>
            <a:r>
              <a:rPr dirty="0" sz="1400" spc="480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πρέπει</a:t>
            </a:r>
            <a:r>
              <a:rPr dirty="0" sz="1400" spc="480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να</a:t>
            </a:r>
            <a:r>
              <a:rPr dirty="0" sz="1400" spc="480">
                <a:latin typeface="Trebuchet MS"/>
                <a:cs typeface="Trebuchet MS"/>
              </a:rPr>
              <a:t>  </a:t>
            </a:r>
            <a:r>
              <a:rPr dirty="0" sz="1400" spc="-10">
                <a:latin typeface="Trebuchet MS"/>
                <a:cs typeface="Trebuchet MS"/>
              </a:rPr>
              <a:t>καθαρίζεται </a:t>
            </a:r>
            <a:r>
              <a:rPr dirty="0" sz="1400">
                <a:latin typeface="Trebuchet MS"/>
                <a:cs typeface="Trebuchet MS"/>
              </a:rPr>
              <a:t>σχολαστικά,</a:t>
            </a:r>
            <a:r>
              <a:rPr dirty="0" sz="1400" spc="204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ώστε</a:t>
            </a:r>
            <a:r>
              <a:rPr dirty="0" sz="1400" spc="204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να</a:t>
            </a:r>
            <a:r>
              <a:rPr dirty="0" sz="1400" spc="204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μην</a:t>
            </a:r>
            <a:r>
              <a:rPr dirty="0" sz="1400" spc="204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παραμένει</a:t>
            </a:r>
            <a:r>
              <a:rPr dirty="0" sz="1400" spc="204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πάνω</a:t>
            </a:r>
            <a:r>
              <a:rPr dirty="0" sz="1400" spc="21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του</a:t>
            </a:r>
            <a:r>
              <a:rPr dirty="0" sz="1400" spc="204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χώμα</a:t>
            </a:r>
            <a:r>
              <a:rPr dirty="0" sz="1400" spc="204">
                <a:latin typeface="Trebuchet MS"/>
                <a:cs typeface="Trebuchet MS"/>
              </a:rPr>
              <a:t> </a:t>
            </a:r>
            <a:r>
              <a:rPr dirty="0" sz="1400" spc="-25">
                <a:latin typeface="Trebuchet MS"/>
                <a:cs typeface="Trebuchet MS"/>
              </a:rPr>
              <a:t>από </a:t>
            </a:r>
            <a:r>
              <a:rPr dirty="0" sz="1400">
                <a:latin typeface="Trebuchet MS"/>
                <a:cs typeface="Trebuchet MS"/>
              </a:rPr>
              <a:t>το</a:t>
            </a:r>
            <a:r>
              <a:rPr dirty="0" sz="1400" spc="-2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προηγούμενο</a:t>
            </a:r>
            <a:r>
              <a:rPr dirty="0" sz="1400" spc="-25">
                <a:latin typeface="Trebuchet MS"/>
                <a:cs typeface="Trebuchet MS"/>
              </a:rPr>
              <a:t> </a:t>
            </a:r>
            <a:r>
              <a:rPr dirty="0" sz="1400" spc="-10">
                <a:latin typeface="Trebuchet MS"/>
                <a:cs typeface="Trebuchet MS"/>
              </a:rPr>
              <a:t>δείγμα.</a:t>
            </a:r>
            <a:endParaRPr sz="1400">
              <a:latin typeface="Trebuchet MS"/>
              <a:cs typeface="Trebuchet MS"/>
            </a:endParaRPr>
          </a:p>
          <a:p>
            <a:pPr algn="just" marL="12700" marR="5080" indent="312420">
              <a:lnSpc>
                <a:spcPct val="150000"/>
              </a:lnSpc>
              <a:buAutoNum type="arabicPeriod" startAt="9"/>
              <a:tabLst>
                <a:tab pos="325120" algn="l"/>
              </a:tabLst>
            </a:pPr>
            <a:r>
              <a:rPr dirty="0" sz="1400">
                <a:latin typeface="Trebuchet MS"/>
                <a:cs typeface="Trebuchet MS"/>
              </a:rPr>
              <a:t>Πρέπει</a:t>
            </a:r>
            <a:r>
              <a:rPr dirty="0" sz="1400" spc="5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να</a:t>
            </a:r>
            <a:r>
              <a:rPr dirty="0" sz="1400" spc="5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αποφεύγονται</a:t>
            </a:r>
            <a:r>
              <a:rPr dirty="0" sz="1400" spc="5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οι</a:t>
            </a:r>
            <a:r>
              <a:rPr dirty="0" sz="1400" spc="5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περιοχές</a:t>
            </a:r>
            <a:r>
              <a:rPr dirty="0" sz="1400" spc="5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κοντά</a:t>
            </a:r>
            <a:r>
              <a:rPr dirty="0" sz="1400" spc="5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σε</a:t>
            </a:r>
            <a:r>
              <a:rPr dirty="0" sz="1400" spc="50">
                <a:latin typeface="Trebuchet MS"/>
                <a:cs typeface="Trebuchet MS"/>
              </a:rPr>
              <a:t> </a:t>
            </a:r>
            <a:r>
              <a:rPr dirty="0" sz="1400" spc="-10">
                <a:latin typeface="Trebuchet MS"/>
                <a:cs typeface="Trebuchet MS"/>
              </a:rPr>
              <a:t>δρόμους </a:t>
            </a:r>
            <a:r>
              <a:rPr dirty="0" sz="1400">
                <a:latin typeface="Trebuchet MS"/>
                <a:cs typeface="Trebuchet MS"/>
              </a:rPr>
              <a:t>και</a:t>
            </a:r>
            <a:r>
              <a:rPr dirty="0" sz="1400" spc="55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κτίρια,</a:t>
            </a:r>
            <a:r>
              <a:rPr dirty="0" sz="1400" spc="70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τα</a:t>
            </a:r>
            <a:r>
              <a:rPr dirty="0" sz="1400" spc="70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άκρα</a:t>
            </a:r>
            <a:r>
              <a:rPr dirty="0" sz="1400" spc="70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του</a:t>
            </a:r>
            <a:r>
              <a:rPr dirty="0" sz="1400" spc="70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αγροτεμαχίου,</a:t>
            </a:r>
            <a:r>
              <a:rPr dirty="0" sz="1400" spc="70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οι</a:t>
            </a:r>
            <a:r>
              <a:rPr dirty="0" sz="1400" spc="70">
                <a:latin typeface="Trebuchet MS"/>
                <a:cs typeface="Trebuchet MS"/>
              </a:rPr>
              <a:t>  </a:t>
            </a:r>
            <a:r>
              <a:rPr dirty="0" sz="1400" spc="-10">
                <a:latin typeface="Trebuchet MS"/>
                <a:cs typeface="Trebuchet MS"/>
              </a:rPr>
              <a:t>κοιλότητες, </a:t>
            </a:r>
            <a:r>
              <a:rPr dirty="0" sz="1400">
                <a:latin typeface="Trebuchet MS"/>
                <a:cs typeface="Trebuchet MS"/>
              </a:rPr>
              <a:t>καθώς</a:t>
            </a:r>
            <a:r>
              <a:rPr dirty="0" sz="1400" spc="7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και</a:t>
            </a:r>
            <a:r>
              <a:rPr dirty="0" sz="1400" spc="7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τα</a:t>
            </a:r>
            <a:r>
              <a:rPr dirty="0" sz="1400" spc="7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σημεία</a:t>
            </a:r>
            <a:r>
              <a:rPr dirty="0" sz="1400" spc="7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όπου</a:t>
            </a:r>
            <a:r>
              <a:rPr dirty="0" sz="1400" spc="8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έχει</a:t>
            </a:r>
            <a:r>
              <a:rPr dirty="0" sz="1400" spc="7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εναποτεθεί</a:t>
            </a:r>
            <a:r>
              <a:rPr dirty="0" sz="1400" spc="7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κοπριά,</a:t>
            </a:r>
            <a:r>
              <a:rPr dirty="0" sz="1400" spc="75">
                <a:latin typeface="Trebuchet MS"/>
                <a:cs typeface="Trebuchet MS"/>
              </a:rPr>
              <a:t> </a:t>
            </a:r>
            <a:r>
              <a:rPr dirty="0" sz="1400" spc="-10">
                <a:latin typeface="Trebuchet MS"/>
                <a:cs typeface="Trebuchet MS"/>
              </a:rPr>
              <a:t>λύματα </a:t>
            </a:r>
            <a:r>
              <a:rPr dirty="0" sz="1400">
                <a:latin typeface="Trebuchet MS"/>
                <a:cs typeface="Trebuchet MS"/>
              </a:rPr>
              <a:t>ή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οποιοδήποτε</a:t>
            </a:r>
            <a:r>
              <a:rPr dirty="0" sz="1400" spc="-1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άλλο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 spc="-10">
                <a:latin typeface="Trebuchet MS"/>
                <a:cs typeface="Trebuchet MS"/>
              </a:rPr>
              <a:t>υλικό.</a:t>
            </a:r>
            <a:endParaRPr sz="1400">
              <a:latin typeface="Trebuchet MS"/>
              <a:cs typeface="Trebuchet MS"/>
            </a:endParaRPr>
          </a:p>
          <a:p>
            <a:pPr algn="just" marL="12700" marR="5080" indent="371475">
              <a:lnSpc>
                <a:spcPct val="150000"/>
              </a:lnSpc>
              <a:buAutoNum type="arabicPeriod" startAt="9"/>
              <a:tabLst>
                <a:tab pos="384175" algn="l"/>
              </a:tabLst>
            </a:pPr>
            <a:r>
              <a:rPr dirty="0" sz="1400">
                <a:latin typeface="Trebuchet MS"/>
                <a:cs typeface="Trebuchet MS"/>
              </a:rPr>
              <a:t>Στο</a:t>
            </a:r>
            <a:r>
              <a:rPr dirty="0" sz="1400" spc="45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σημείο</a:t>
            </a:r>
            <a:r>
              <a:rPr dirty="0" sz="1400" spc="45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όπου</a:t>
            </a:r>
            <a:r>
              <a:rPr dirty="0" sz="1400" spc="45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λαμβάνεται</a:t>
            </a:r>
            <a:r>
              <a:rPr dirty="0" sz="1400" spc="50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το</a:t>
            </a:r>
            <a:r>
              <a:rPr dirty="0" sz="1400" spc="45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επιμέρους</a:t>
            </a:r>
            <a:r>
              <a:rPr dirty="0" sz="1400" spc="45">
                <a:latin typeface="Trebuchet MS"/>
                <a:cs typeface="Trebuchet MS"/>
              </a:rPr>
              <a:t>  </a:t>
            </a:r>
            <a:r>
              <a:rPr dirty="0" sz="1400" spc="-10">
                <a:latin typeface="Trebuchet MS"/>
                <a:cs typeface="Trebuchet MS"/>
              </a:rPr>
              <a:t>δείγμα, </a:t>
            </a:r>
            <a:r>
              <a:rPr dirty="0" sz="1400">
                <a:latin typeface="Trebuchet MS"/>
                <a:cs typeface="Trebuchet MS"/>
              </a:rPr>
              <a:t>πρέπει</a:t>
            </a:r>
            <a:r>
              <a:rPr dirty="0" sz="1400" spc="46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πρώτα</a:t>
            </a:r>
            <a:r>
              <a:rPr dirty="0" sz="1400" spc="47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να</a:t>
            </a:r>
            <a:r>
              <a:rPr dirty="0" sz="1400" spc="47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απομακρύνεται</a:t>
            </a:r>
            <a:r>
              <a:rPr dirty="0" sz="1400" spc="47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το</a:t>
            </a:r>
            <a:r>
              <a:rPr dirty="0" sz="1400" spc="47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λεπτό</a:t>
            </a:r>
            <a:r>
              <a:rPr dirty="0" sz="1400" spc="470">
                <a:latin typeface="Trebuchet MS"/>
                <a:cs typeface="Trebuchet MS"/>
              </a:rPr>
              <a:t> </a:t>
            </a:r>
            <a:r>
              <a:rPr dirty="0" sz="1400" spc="-10">
                <a:latin typeface="Trebuchet MS"/>
                <a:cs typeface="Trebuchet MS"/>
              </a:rPr>
              <a:t>επιφανειακό </a:t>
            </a:r>
            <a:r>
              <a:rPr dirty="0" sz="1400">
                <a:latin typeface="Trebuchet MS"/>
                <a:cs typeface="Trebuchet MS"/>
              </a:rPr>
              <a:t>στρώμα</a:t>
            </a:r>
            <a:r>
              <a:rPr dirty="0" sz="1400" spc="28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του</a:t>
            </a:r>
            <a:r>
              <a:rPr dirty="0" sz="1400" spc="29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εδάφους</a:t>
            </a:r>
            <a:r>
              <a:rPr dirty="0" sz="1400" spc="290">
                <a:latin typeface="Trebuchet MS"/>
                <a:cs typeface="Trebuchet MS"/>
              </a:rPr>
              <a:t> </a:t>
            </a:r>
            <a:r>
              <a:rPr dirty="0" sz="1400" spc="-20">
                <a:latin typeface="Trebuchet MS"/>
                <a:cs typeface="Trebuchet MS"/>
              </a:rPr>
              <a:t>(1–</a:t>
            </a:r>
            <a:r>
              <a:rPr dirty="0" sz="1400">
                <a:latin typeface="Trebuchet MS"/>
                <a:cs typeface="Trebuchet MS"/>
              </a:rPr>
              <a:t>2</a:t>
            </a:r>
            <a:r>
              <a:rPr dirty="0" sz="1400" spc="29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cm),</a:t>
            </a:r>
            <a:r>
              <a:rPr dirty="0" sz="1400" spc="29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καθώς</a:t>
            </a:r>
            <a:r>
              <a:rPr dirty="0" sz="1400" spc="29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και</a:t>
            </a:r>
            <a:r>
              <a:rPr dirty="0" sz="1400" spc="29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τυχόν</a:t>
            </a:r>
            <a:r>
              <a:rPr dirty="0" sz="1400" spc="295">
                <a:latin typeface="Trebuchet MS"/>
                <a:cs typeface="Trebuchet MS"/>
              </a:rPr>
              <a:t> </a:t>
            </a:r>
            <a:r>
              <a:rPr dirty="0" sz="1400" spc="-10">
                <a:latin typeface="Trebuchet MS"/>
                <a:cs typeface="Trebuchet MS"/>
              </a:rPr>
              <a:t>φυτικά </a:t>
            </a:r>
            <a:r>
              <a:rPr dirty="0" sz="1400">
                <a:latin typeface="Trebuchet MS"/>
                <a:cs typeface="Trebuchet MS"/>
              </a:rPr>
              <a:t>υπολείμματα,</a:t>
            </a:r>
            <a:r>
              <a:rPr dirty="0" sz="1400" spc="-3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εάν</a:t>
            </a:r>
            <a:r>
              <a:rPr dirty="0" sz="1400" spc="-25">
                <a:latin typeface="Trebuchet MS"/>
                <a:cs typeface="Trebuchet MS"/>
              </a:rPr>
              <a:t> </a:t>
            </a:r>
            <a:r>
              <a:rPr dirty="0" sz="1400" spc="-10">
                <a:latin typeface="Trebuchet MS"/>
                <a:cs typeface="Trebuchet MS"/>
              </a:rPr>
              <a:t>υπάρχουν.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970316" y="5536069"/>
            <a:ext cx="2821305" cy="2692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800" i="1">
                <a:latin typeface="Trebuchet MS"/>
                <a:cs typeface="Trebuchet MS"/>
              </a:rPr>
              <a:t>Πηγή</a:t>
            </a:r>
            <a:r>
              <a:rPr dirty="0" sz="800" spc="5" i="1">
                <a:latin typeface="Trebuchet MS"/>
                <a:cs typeface="Trebuchet MS"/>
              </a:rPr>
              <a:t> </a:t>
            </a:r>
            <a:r>
              <a:rPr dirty="0" sz="800" spc="-10" i="1">
                <a:latin typeface="Trebuchet MS"/>
                <a:cs typeface="Trebuchet MS"/>
              </a:rPr>
              <a:t>εικόνας:</a:t>
            </a:r>
            <a:r>
              <a:rPr dirty="0" sz="800" spc="5" i="1">
                <a:latin typeface="Trebuchet MS"/>
                <a:cs typeface="Trebuchet MS"/>
              </a:rPr>
              <a:t> </a:t>
            </a:r>
            <a:r>
              <a:rPr dirty="0" u="sng" sz="800" spc="-1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Mahdgutübertragung</a:t>
            </a:r>
            <a:r>
              <a:rPr dirty="0" u="sng" sz="800" spc="1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 </a:t>
            </a:r>
            <a:r>
              <a:rPr dirty="0" u="sng" sz="80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in</a:t>
            </a:r>
            <a:r>
              <a:rPr dirty="0" u="sng" sz="800" spc="5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 </a:t>
            </a:r>
            <a:r>
              <a:rPr dirty="0" u="sng" sz="800" spc="-1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Nordrhein-Westfalen</a:t>
            </a:r>
            <a:r>
              <a:rPr dirty="0" u="sng" sz="800" spc="5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 </a:t>
            </a:r>
            <a:r>
              <a:rPr dirty="0" u="sng" sz="800" spc="-5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-</a:t>
            </a:r>
            <a:r>
              <a:rPr dirty="0" sz="800" spc="-10" i="1">
                <a:solidFill>
                  <a:srgbClr val="0000FF"/>
                </a:solidFill>
                <a:latin typeface="Trebuchet MS"/>
                <a:cs typeface="Trebuchet MS"/>
              </a:rPr>
              <a:t> </a:t>
            </a:r>
            <a:r>
              <a:rPr dirty="0" u="sng" sz="800" spc="-1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Fachinformationen </a:t>
            </a:r>
            <a:r>
              <a:rPr dirty="0" u="sng" sz="80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-</a:t>
            </a:r>
            <a:r>
              <a:rPr dirty="0" u="sng" sz="800" spc="-1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 </a:t>
            </a:r>
            <a:r>
              <a:rPr dirty="0" u="sng" sz="80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Methoden</a:t>
            </a:r>
            <a:r>
              <a:rPr dirty="0" u="sng" sz="800" spc="-1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 </a:t>
            </a:r>
            <a:r>
              <a:rPr dirty="0" u="sng" sz="80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-</a:t>
            </a:r>
            <a:r>
              <a:rPr dirty="0" u="sng" sz="800" spc="-1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 Mahdgutübertragung</a:t>
            </a:r>
            <a:endParaRPr sz="80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2860">
              <a:lnSpc>
                <a:spcPts val="860"/>
              </a:lnSpc>
            </a:pPr>
            <a:r>
              <a:rPr dirty="0" spc="-20"/>
              <a:t>IPA-</a:t>
            </a:r>
            <a:r>
              <a:rPr dirty="0" spc="-10"/>
              <a:t>ADRION00239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3131845" y="548680"/>
            <a:ext cx="5977255" cy="0"/>
          </a:xfrm>
          <a:custGeom>
            <a:avLst/>
            <a:gdLst/>
            <a:ahLst/>
            <a:cxnLst/>
            <a:rect l="l" t="t" r="r" b="b"/>
            <a:pathLst>
              <a:path w="5977255" h="0">
                <a:moveTo>
                  <a:pt x="0" y="0"/>
                </a:moveTo>
                <a:lnTo>
                  <a:pt x="5976658" y="0"/>
                </a:lnTo>
              </a:path>
            </a:pathLst>
          </a:custGeom>
          <a:ln w="28575">
            <a:solidFill>
              <a:srgbClr val="30859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186244" y="420782"/>
            <a:ext cx="8769350" cy="1305560"/>
          </a:xfrm>
          <a:prstGeom prst="rect">
            <a:avLst/>
          </a:prstGeom>
        </p:spPr>
        <p:txBody>
          <a:bodyPr wrap="square" lIns="0" tIns="119380" rIns="0" bIns="0" rtlCol="0" vert="horz">
            <a:spAutoFit/>
          </a:bodyPr>
          <a:lstStyle/>
          <a:p>
            <a:pPr marL="316865" indent="-304165">
              <a:lnSpc>
                <a:spcPct val="100000"/>
              </a:lnSpc>
              <a:spcBef>
                <a:spcPts val="940"/>
              </a:spcBef>
              <a:buAutoNum type="arabicPeriod" startAt="12"/>
              <a:tabLst>
                <a:tab pos="316865" algn="l"/>
              </a:tabLst>
            </a:pPr>
            <a:r>
              <a:rPr dirty="0" sz="1400">
                <a:latin typeface="Trebuchet MS"/>
                <a:cs typeface="Trebuchet MS"/>
              </a:rPr>
              <a:t>Η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καταλληλότερη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περίοδος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για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τη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δειγματοληψία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εδάφους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και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το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βάθος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δειγματοληψίας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 spc="-10">
                <a:latin typeface="Trebuchet MS"/>
                <a:cs typeface="Trebuchet MS"/>
              </a:rPr>
              <a:t>είναι:</a:t>
            </a:r>
            <a:endParaRPr sz="1400">
              <a:latin typeface="Trebuchet MS"/>
              <a:cs typeface="Trebuchet MS"/>
            </a:endParaRPr>
          </a:p>
          <a:p>
            <a:pPr lvl="1" marL="297815" indent="-285115">
              <a:lnSpc>
                <a:spcPct val="100000"/>
              </a:lnSpc>
              <a:spcBef>
                <a:spcPts val="840"/>
              </a:spcBef>
              <a:buFont typeface="Arial"/>
              <a:buChar char="•"/>
              <a:tabLst>
                <a:tab pos="297815" algn="l"/>
              </a:tabLst>
            </a:pPr>
            <a:r>
              <a:rPr dirty="0" sz="1400">
                <a:latin typeface="Trebuchet MS"/>
                <a:cs typeface="Trebuchet MS"/>
              </a:rPr>
              <a:t>για</a:t>
            </a:r>
            <a:r>
              <a:rPr dirty="0" sz="1400" spc="-1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τις</a:t>
            </a:r>
            <a:r>
              <a:rPr dirty="0" sz="1400" spc="-1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αροτραίες</a:t>
            </a:r>
            <a:r>
              <a:rPr dirty="0" sz="1400" spc="-1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καλλιέργειες</a:t>
            </a:r>
            <a:r>
              <a:rPr dirty="0" sz="1400" spc="-1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και</a:t>
            </a:r>
            <a:r>
              <a:rPr dirty="0" sz="1400" spc="-1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τα</a:t>
            </a:r>
            <a:r>
              <a:rPr dirty="0" sz="1400" spc="-1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λαχανικά,</a:t>
            </a:r>
            <a:r>
              <a:rPr dirty="0" sz="1400" spc="-1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μετά</a:t>
            </a:r>
            <a:r>
              <a:rPr dirty="0" sz="1400" spc="-1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τη</a:t>
            </a:r>
            <a:r>
              <a:rPr dirty="0" sz="1400" spc="-1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συγκομιδή,</a:t>
            </a:r>
            <a:r>
              <a:rPr dirty="0" sz="1400" spc="-1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από</a:t>
            </a:r>
            <a:r>
              <a:rPr dirty="0" sz="1400" spc="-1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ένα</a:t>
            </a:r>
            <a:r>
              <a:rPr dirty="0" sz="1400" spc="-1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βάθος</a:t>
            </a:r>
            <a:r>
              <a:rPr dirty="0" sz="1400" spc="-5">
                <a:latin typeface="Trebuchet MS"/>
                <a:cs typeface="Trebuchet MS"/>
              </a:rPr>
              <a:t> </a:t>
            </a:r>
            <a:r>
              <a:rPr dirty="0" sz="1400" spc="-20">
                <a:latin typeface="Trebuchet MS"/>
                <a:cs typeface="Trebuchet MS"/>
              </a:rPr>
              <a:t>0–</a:t>
            </a:r>
            <a:r>
              <a:rPr dirty="0" sz="1400">
                <a:latin typeface="Trebuchet MS"/>
                <a:cs typeface="Trebuchet MS"/>
              </a:rPr>
              <a:t>30</a:t>
            </a:r>
            <a:r>
              <a:rPr dirty="0" sz="1400" spc="-10">
                <a:latin typeface="Trebuchet MS"/>
                <a:cs typeface="Trebuchet MS"/>
              </a:rPr>
              <a:t> </a:t>
            </a:r>
            <a:r>
              <a:rPr dirty="0" sz="1400" spc="-25">
                <a:latin typeface="Trebuchet MS"/>
                <a:cs typeface="Trebuchet MS"/>
              </a:rPr>
              <a:t>cm·</a:t>
            </a:r>
            <a:endParaRPr sz="1400">
              <a:latin typeface="Trebuchet MS"/>
              <a:cs typeface="Trebuchet MS"/>
            </a:endParaRPr>
          </a:p>
          <a:p>
            <a:pPr lvl="1" marL="298450" marR="5080" indent="-285750">
              <a:lnSpc>
                <a:spcPct val="150000"/>
              </a:lnSpc>
              <a:buFont typeface="Arial"/>
              <a:buChar char="•"/>
              <a:tabLst>
                <a:tab pos="298450" algn="l"/>
              </a:tabLst>
            </a:pPr>
            <a:r>
              <a:rPr dirty="0" sz="1400">
                <a:latin typeface="Trebuchet MS"/>
                <a:cs typeface="Trebuchet MS"/>
              </a:rPr>
              <a:t>για</a:t>
            </a:r>
            <a:r>
              <a:rPr dirty="0" sz="1400" spc="20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τους</a:t>
            </a:r>
            <a:r>
              <a:rPr dirty="0" sz="1400" spc="20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οπωρώνες</a:t>
            </a:r>
            <a:r>
              <a:rPr dirty="0" sz="1400" spc="20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και</a:t>
            </a:r>
            <a:r>
              <a:rPr dirty="0" sz="1400" spc="20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τους</a:t>
            </a:r>
            <a:r>
              <a:rPr dirty="0" sz="1400" spc="20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αμπελώνες,</a:t>
            </a:r>
            <a:r>
              <a:rPr dirty="0" sz="1400" spc="20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η</a:t>
            </a:r>
            <a:r>
              <a:rPr dirty="0" sz="1400" spc="20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δειγματοληψία</a:t>
            </a:r>
            <a:r>
              <a:rPr dirty="0" sz="1400" spc="20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συνιστάται</a:t>
            </a:r>
            <a:r>
              <a:rPr dirty="0" sz="1400" spc="20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πριν</a:t>
            </a:r>
            <a:r>
              <a:rPr dirty="0" sz="1400" spc="20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από</a:t>
            </a:r>
            <a:r>
              <a:rPr dirty="0" sz="1400" spc="20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τη</a:t>
            </a:r>
            <a:r>
              <a:rPr dirty="0" sz="1400" spc="20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φύτευση</a:t>
            </a:r>
            <a:r>
              <a:rPr dirty="0" sz="1400" spc="20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ή</a:t>
            </a:r>
            <a:r>
              <a:rPr dirty="0" sz="1400" spc="20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μετά</a:t>
            </a:r>
            <a:r>
              <a:rPr dirty="0" sz="1400" spc="200">
                <a:latin typeface="Trebuchet MS"/>
                <a:cs typeface="Trebuchet MS"/>
              </a:rPr>
              <a:t> </a:t>
            </a:r>
            <a:r>
              <a:rPr dirty="0" sz="1400" spc="-25">
                <a:latin typeface="Trebuchet MS"/>
                <a:cs typeface="Trebuchet MS"/>
              </a:rPr>
              <a:t>τη </a:t>
            </a:r>
            <a:r>
              <a:rPr dirty="0" sz="1400">
                <a:latin typeface="Trebuchet MS"/>
                <a:cs typeface="Trebuchet MS"/>
              </a:rPr>
              <a:t>συγκομιδή,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κατά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την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περίοδο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ληθάργου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των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φυτών,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από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δύο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βάθη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 spc="-20">
                <a:latin typeface="Trebuchet MS"/>
                <a:cs typeface="Trebuchet MS"/>
              </a:rPr>
              <a:t>0–</a:t>
            </a:r>
            <a:r>
              <a:rPr dirty="0" sz="1400">
                <a:latin typeface="Trebuchet MS"/>
                <a:cs typeface="Trebuchet MS"/>
              </a:rPr>
              <a:t>30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cm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και</a:t>
            </a:r>
            <a:r>
              <a:rPr dirty="0" sz="1400" spc="-20">
                <a:latin typeface="Trebuchet MS"/>
                <a:cs typeface="Trebuchet MS"/>
              </a:rPr>
              <a:t> 30–</a:t>
            </a:r>
            <a:r>
              <a:rPr dirty="0" sz="1400">
                <a:latin typeface="Trebuchet MS"/>
                <a:cs typeface="Trebuchet MS"/>
              </a:rPr>
              <a:t>60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 spc="-25">
                <a:latin typeface="Trebuchet MS"/>
                <a:cs typeface="Trebuchet MS"/>
              </a:rPr>
              <a:t>cm.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14" name="object 14" descr="$PPTXTitle"/>
          <p:cNvSpPr txBox="1">
            <a:spLocks noGrp="1"/>
          </p:cNvSpPr>
          <p:nvPr>
            <p:ph type="title"/>
          </p:nvPr>
        </p:nvSpPr>
        <p:spPr>
          <a:xfrm>
            <a:off x="2337619" y="173706"/>
            <a:ext cx="6600190" cy="2997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Π2.3.1_Προγράμματα</a:t>
            </a:r>
            <a:r>
              <a:rPr dirty="0" spc="-55"/>
              <a:t> </a:t>
            </a:r>
            <a:r>
              <a:rPr dirty="0"/>
              <a:t>ανάπτυξης</a:t>
            </a:r>
            <a:r>
              <a:rPr dirty="0" spc="-55"/>
              <a:t> </a:t>
            </a:r>
            <a:r>
              <a:rPr dirty="0"/>
              <a:t>ικανοτήτων</a:t>
            </a:r>
            <a:r>
              <a:rPr dirty="0" spc="-55"/>
              <a:t> </a:t>
            </a:r>
            <a:r>
              <a:rPr dirty="0"/>
              <a:t>και</a:t>
            </a:r>
            <a:r>
              <a:rPr dirty="0" spc="-50"/>
              <a:t> </a:t>
            </a:r>
            <a:r>
              <a:rPr dirty="0" spc="-10"/>
              <a:t>κατάρτισης</a:t>
            </a:r>
          </a:p>
        </p:txBody>
      </p:sp>
      <p:grpSp>
        <p:nvGrpSpPr>
          <p:cNvPr id="2" name="object 2"/>
          <p:cNvGrpSpPr/>
          <p:nvPr/>
        </p:nvGrpSpPr>
        <p:grpSpPr>
          <a:xfrm>
            <a:off x="1064" y="1946592"/>
            <a:ext cx="9143365" cy="4737100"/>
            <a:chOff x="1064" y="1946592"/>
            <a:chExt cx="9143365" cy="47371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43077" y="2204377"/>
              <a:ext cx="2628430" cy="3635832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995940" y="1946592"/>
              <a:ext cx="3546106" cy="3635832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978331" y="2474226"/>
            <a:ext cx="1877060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b="1">
                <a:latin typeface="Trebuchet MS"/>
                <a:cs typeface="Trebuchet MS"/>
              </a:rPr>
              <a:t>Πριν</a:t>
            </a:r>
            <a:r>
              <a:rPr dirty="0" sz="1400" spc="-25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από</a:t>
            </a:r>
            <a:r>
              <a:rPr dirty="0" sz="1400" spc="-25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την</a:t>
            </a:r>
            <a:r>
              <a:rPr dirty="0" sz="1400" spc="-25" b="1">
                <a:latin typeface="Trebuchet MS"/>
                <a:cs typeface="Trebuchet MS"/>
              </a:rPr>
              <a:t> </a:t>
            </a:r>
            <a:r>
              <a:rPr dirty="0" sz="1400" spc="-10" b="1">
                <a:latin typeface="Trebuchet MS"/>
                <a:cs typeface="Trebuchet MS"/>
              </a:rPr>
              <a:t>φύτευση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061356" y="5213768"/>
            <a:ext cx="1551940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b="1">
                <a:latin typeface="Trebuchet MS"/>
                <a:cs typeface="Trebuchet MS"/>
              </a:rPr>
              <a:t>Μετά</a:t>
            </a:r>
            <a:r>
              <a:rPr dirty="0" sz="1400" spc="-30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την</a:t>
            </a:r>
            <a:r>
              <a:rPr dirty="0" sz="1400" spc="-25" b="1">
                <a:latin typeface="Trebuchet MS"/>
                <a:cs typeface="Trebuchet MS"/>
              </a:rPr>
              <a:t> </a:t>
            </a:r>
            <a:r>
              <a:rPr dirty="0" sz="1400" spc="-10" b="1">
                <a:latin typeface="Trebuchet MS"/>
                <a:cs typeface="Trebuchet MS"/>
              </a:rPr>
              <a:t>φύτευση</a:t>
            </a:r>
            <a:endParaRPr sz="1400">
              <a:latin typeface="Trebuchet MS"/>
              <a:cs typeface="Trebuchet MS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7128433" y="3347466"/>
            <a:ext cx="1617345" cy="2156460"/>
            <a:chOff x="7128433" y="3347466"/>
            <a:chExt cx="1617345" cy="2156460"/>
          </a:xfrm>
        </p:grpSpPr>
        <p:sp>
          <p:nvSpPr>
            <p:cNvPr id="9" name="object 9"/>
            <p:cNvSpPr/>
            <p:nvPr/>
          </p:nvSpPr>
          <p:spPr>
            <a:xfrm>
              <a:off x="7137958" y="3356991"/>
              <a:ext cx="1598295" cy="2137410"/>
            </a:xfrm>
            <a:custGeom>
              <a:avLst/>
              <a:gdLst/>
              <a:ahLst/>
              <a:cxnLst/>
              <a:rect l="l" t="t" r="r" b="b"/>
              <a:pathLst>
                <a:path w="1598295" h="2137410">
                  <a:moveTo>
                    <a:pt x="0" y="0"/>
                  </a:moveTo>
                  <a:lnTo>
                    <a:pt x="1597799" y="0"/>
                  </a:lnTo>
                  <a:lnTo>
                    <a:pt x="1597799" y="2136813"/>
                  </a:lnTo>
                  <a:lnTo>
                    <a:pt x="0" y="2136813"/>
                  </a:lnTo>
                  <a:lnTo>
                    <a:pt x="0" y="0"/>
                  </a:lnTo>
                  <a:close/>
                </a:path>
              </a:pathLst>
            </a:custGeom>
            <a:ln w="1904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137958" y="3356991"/>
              <a:ext cx="1597799" cy="2136813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7137958" y="3356991"/>
              <a:ext cx="1598295" cy="2137410"/>
            </a:xfrm>
            <a:custGeom>
              <a:avLst/>
              <a:gdLst/>
              <a:ahLst/>
              <a:cxnLst/>
              <a:rect l="l" t="t" r="r" b="b"/>
              <a:pathLst>
                <a:path w="1598295" h="2137410">
                  <a:moveTo>
                    <a:pt x="0" y="0"/>
                  </a:moveTo>
                  <a:lnTo>
                    <a:pt x="1597799" y="0"/>
                  </a:lnTo>
                  <a:lnTo>
                    <a:pt x="1597799" y="2136813"/>
                  </a:lnTo>
                  <a:lnTo>
                    <a:pt x="0" y="2136813"/>
                  </a:lnTo>
                  <a:lnTo>
                    <a:pt x="0" y="0"/>
                  </a:lnTo>
                  <a:close/>
                </a:path>
              </a:pathLst>
            </a:custGeom>
            <a:ln w="1904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3" name="object 13"/>
          <p:cNvSpPr txBox="1"/>
          <p:nvPr/>
        </p:nvSpPr>
        <p:spPr>
          <a:xfrm>
            <a:off x="7216699" y="5654764"/>
            <a:ext cx="1543685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i="1">
                <a:latin typeface="Trebuchet MS"/>
                <a:cs typeface="Trebuchet MS"/>
              </a:rPr>
              <a:t>Πηγή</a:t>
            </a:r>
            <a:r>
              <a:rPr dirty="0" sz="800" spc="-15" i="1">
                <a:latin typeface="Trebuchet MS"/>
                <a:cs typeface="Trebuchet MS"/>
              </a:rPr>
              <a:t> </a:t>
            </a:r>
            <a:r>
              <a:rPr dirty="0" sz="800" spc="-10" i="1">
                <a:latin typeface="Trebuchet MS"/>
                <a:cs typeface="Trebuchet MS"/>
              </a:rPr>
              <a:t>εικόνας:</a:t>
            </a:r>
            <a:r>
              <a:rPr dirty="0" sz="800" spc="-15" i="1">
                <a:latin typeface="Trebuchet MS"/>
                <a:cs typeface="Trebuchet MS"/>
              </a:rPr>
              <a:t> </a:t>
            </a:r>
            <a:r>
              <a:rPr dirty="0" sz="800" i="1">
                <a:latin typeface="Trebuchet MS"/>
                <a:cs typeface="Trebuchet MS"/>
              </a:rPr>
              <a:t>Mukaetov</a:t>
            </a:r>
            <a:r>
              <a:rPr dirty="0" sz="800" spc="-15" i="1">
                <a:latin typeface="Trebuchet MS"/>
                <a:cs typeface="Trebuchet MS"/>
              </a:rPr>
              <a:t> </a:t>
            </a:r>
            <a:r>
              <a:rPr dirty="0" sz="800" i="1">
                <a:latin typeface="Trebuchet MS"/>
                <a:cs typeface="Trebuchet MS"/>
              </a:rPr>
              <a:t>D.,</a:t>
            </a:r>
            <a:r>
              <a:rPr dirty="0" sz="800" spc="-15" i="1">
                <a:latin typeface="Trebuchet MS"/>
                <a:cs typeface="Trebuchet MS"/>
              </a:rPr>
              <a:t> </a:t>
            </a:r>
            <a:r>
              <a:rPr dirty="0" sz="800" spc="-20" i="1">
                <a:latin typeface="Trebuchet MS"/>
                <a:cs typeface="Trebuchet MS"/>
              </a:rPr>
              <a:t>2019</a:t>
            </a:r>
            <a:endParaRPr sz="800">
              <a:latin typeface="Trebuchet MS"/>
              <a:cs typeface="Trebuchet MS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2860">
              <a:lnSpc>
                <a:spcPts val="860"/>
              </a:lnSpc>
            </a:pPr>
            <a:r>
              <a:rPr dirty="0" spc="-20"/>
              <a:t>IPA-</a:t>
            </a:r>
            <a:r>
              <a:rPr dirty="0" spc="-10"/>
              <a:t>ADRION00239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 descr="$PPTXTitle"/>
          <p:cNvSpPr txBox="1">
            <a:spLocks noGrp="1"/>
          </p:cNvSpPr>
          <p:nvPr>
            <p:ph type="ctr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Π2.3.1_Προγράμματα</a:t>
            </a:r>
            <a:r>
              <a:rPr dirty="0" spc="-55"/>
              <a:t> </a:t>
            </a:r>
            <a:r>
              <a:rPr dirty="0"/>
              <a:t>ανάπτυξης</a:t>
            </a:r>
            <a:r>
              <a:rPr dirty="0" spc="-55"/>
              <a:t> </a:t>
            </a:r>
            <a:r>
              <a:rPr dirty="0"/>
              <a:t>ικανοτήτων</a:t>
            </a:r>
            <a:r>
              <a:rPr dirty="0" spc="-55"/>
              <a:t> </a:t>
            </a:r>
            <a:r>
              <a:rPr dirty="0"/>
              <a:t>και</a:t>
            </a:r>
            <a:r>
              <a:rPr dirty="0" spc="-50"/>
              <a:t> </a:t>
            </a:r>
            <a:r>
              <a:rPr dirty="0" spc="-10"/>
              <a:t>κατάρτισης</a:t>
            </a:r>
          </a:p>
        </p:txBody>
      </p:sp>
      <p:sp>
        <p:nvSpPr>
          <p:cNvPr id="2" name="object 2"/>
          <p:cNvSpPr/>
          <p:nvPr/>
        </p:nvSpPr>
        <p:spPr>
          <a:xfrm>
            <a:off x="3131845" y="548680"/>
            <a:ext cx="5977255" cy="0"/>
          </a:xfrm>
          <a:custGeom>
            <a:avLst/>
            <a:gdLst/>
            <a:ahLst/>
            <a:cxnLst/>
            <a:rect l="l" t="t" r="r" b="b"/>
            <a:pathLst>
              <a:path w="5977255" h="0">
                <a:moveTo>
                  <a:pt x="0" y="0"/>
                </a:moveTo>
                <a:lnTo>
                  <a:pt x="5976658" y="0"/>
                </a:lnTo>
              </a:path>
            </a:pathLst>
          </a:custGeom>
          <a:ln w="28575">
            <a:solidFill>
              <a:srgbClr val="30859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subTitle" idx="4"/>
          </p:nvPr>
        </p:nvSpPr>
        <p:spPr>
          <a:prstGeom prst="rect"/>
        </p:spPr>
        <p:txBody>
          <a:bodyPr wrap="square" lIns="0" tIns="74295" rIns="0" bIns="0" rtlCol="0" vert="horz">
            <a:spAutoFit/>
          </a:bodyPr>
          <a:lstStyle/>
          <a:p>
            <a:pPr marL="1807845" marR="5080" indent="-1795780">
              <a:lnSpc>
                <a:spcPts val="3890"/>
              </a:lnSpc>
              <a:spcBef>
                <a:spcPts val="585"/>
              </a:spcBef>
            </a:pPr>
            <a:r>
              <a:rPr dirty="0" sz="3600" i="1">
                <a:latin typeface="Trebuchet MS"/>
                <a:cs typeface="Trebuchet MS"/>
              </a:rPr>
              <a:t>1.1.</a:t>
            </a:r>
            <a:r>
              <a:rPr dirty="0" sz="3600" spc="-35" i="1">
                <a:latin typeface="Trebuchet MS"/>
                <a:cs typeface="Trebuchet MS"/>
              </a:rPr>
              <a:t> </a:t>
            </a:r>
            <a:r>
              <a:rPr dirty="0" sz="3600" i="1">
                <a:latin typeface="Trebuchet MS"/>
                <a:cs typeface="Trebuchet MS"/>
              </a:rPr>
              <a:t>ΕΔΑΦΟΣ</a:t>
            </a:r>
            <a:r>
              <a:rPr dirty="0" sz="3600" spc="-30" i="1">
                <a:latin typeface="Trebuchet MS"/>
                <a:cs typeface="Trebuchet MS"/>
              </a:rPr>
              <a:t> </a:t>
            </a:r>
            <a:r>
              <a:rPr dirty="0" sz="3600" i="1">
                <a:latin typeface="Trebuchet MS"/>
                <a:cs typeface="Trebuchet MS"/>
              </a:rPr>
              <a:t>&amp;</a:t>
            </a:r>
            <a:r>
              <a:rPr dirty="0" sz="3600" spc="-30" i="1">
                <a:latin typeface="Trebuchet MS"/>
                <a:cs typeface="Trebuchet MS"/>
              </a:rPr>
              <a:t> </a:t>
            </a:r>
            <a:r>
              <a:rPr dirty="0" sz="3600" spc="-10" i="1">
                <a:latin typeface="Trebuchet MS"/>
                <a:cs typeface="Trebuchet MS"/>
              </a:rPr>
              <a:t>ΠΟΙΟΤΗΤΑ ΕΔΑΦΟΥΣ</a:t>
            </a:r>
            <a:endParaRPr sz="3600">
              <a:latin typeface="Trebuchet MS"/>
              <a:cs typeface="Trebuchet MS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60"/>
              </a:lnSpc>
            </a:pPr>
            <a:r>
              <a:rPr dirty="0" spc="-10">
                <a:solidFill>
                  <a:srgbClr val="9AC43D"/>
                </a:solidFill>
              </a:rPr>
              <a:t>IPA-ADRION00239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064" y="328000"/>
            <a:ext cx="9143365" cy="6355715"/>
            <a:chOff x="1064" y="328000"/>
            <a:chExt cx="9143365" cy="6355715"/>
          </a:xfrm>
        </p:grpSpPr>
        <p:sp>
          <p:nvSpPr>
            <p:cNvPr id="3" name="object 3"/>
            <p:cNvSpPr/>
            <p:nvPr/>
          </p:nvSpPr>
          <p:spPr>
            <a:xfrm>
              <a:off x="3131845" y="548680"/>
              <a:ext cx="5977255" cy="0"/>
            </a:xfrm>
            <a:custGeom>
              <a:avLst/>
              <a:gdLst/>
              <a:ahLst/>
              <a:cxnLst/>
              <a:rect l="l" t="t" r="r" b="b"/>
              <a:pathLst>
                <a:path w="5977255" h="0">
                  <a:moveTo>
                    <a:pt x="0" y="0"/>
                  </a:moveTo>
                  <a:lnTo>
                    <a:pt x="5976658" y="0"/>
                  </a:lnTo>
                </a:path>
              </a:pathLst>
            </a:custGeom>
            <a:ln w="28575">
              <a:solidFill>
                <a:srgbClr val="30859C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85190" y="328000"/>
              <a:ext cx="6720954" cy="5688284"/>
            </a:xfrm>
            <a:prstGeom prst="rect">
              <a:avLst/>
            </a:prstGeom>
          </p:spPr>
        </p:pic>
      </p:grpSp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Π2.3.1_Προγράμματα</a:t>
            </a:r>
            <a:r>
              <a:rPr dirty="0" spc="-55"/>
              <a:t> </a:t>
            </a:r>
            <a:r>
              <a:rPr dirty="0"/>
              <a:t>ανάπτυξης</a:t>
            </a:r>
            <a:r>
              <a:rPr dirty="0" spc="-55"/>
              <a:t> </a:t>
            </a:r>
            <a:r>
              <a:rPr dirty="0"/>
              <a:t>ικανοτήτων</a:t>
            </a:r>
            <a:r>
              <a:rPr dirty="0" spc="-55"/>
              <a:t> </a:t>
            </a:r>
            <a:r>
              <a:rPr dirty="0"/>
              <a:t>και</a:t>
            </a:r>
            <a:r>
              <a:rPr dirty="0" spc="-50"/>
              <a:t> </a:t>
            </a:r>
            <a:r>
              <a:rPr dirty="0" spc="-10"/>
              <a:t>κατάρτισης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3546233" y="3013659"/>
            <a:ext cx="1543685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i="1">
                <a:latin typeface="Trebuchet MS"/>
                <a:cs typeface="Trebuchet MS"/>
              </a:rPr>
              <a:t>Πηγή</a:t>
            </a:r>
            <a:r>
              <a:rPr dirty="0" sz="800" spc="-15" i="1">
                <a:latin typeface="Trebuchet MS"/>
                <a:cs typeface="Trebuchet MS"/>
              </a:rPr>
              <a:t> </a:t>
            </a:r>
            <a:r>
              <a:rPr dirty="0" sz="800" spc="-10" i="1">
                <a:latin typeface="Trebuchet MS"/>
                <a:cs typeface="Trebuchet MS"/>
              </a:rPr>
              <a:t>εικόνας:</a:t>
            </a:r>
            <a:r>
              <a:rPr dirty="0" sz="800" spc="-15" i="1">
                <a:latin typeface="Trebuchet MS"/>
                <a:cs typeface="Trebuchet MS"/>
              </a:rPr>
              <a:t> </a:t>
            </a:r>
            <a:r>
              <a:rPr dirty="0" sz="800" i="1">
                <a:latin typeface="Trebuchet MS"/>
                <a:cs typeface="Trebuchet MS"/>
              </a:rPr>
              <a:t>Mukaetov</a:t>
            </a:r>
            <a:r>
              <a:rPr dirty="0" sz="800" spc="-15" i="1">
                <a:latin typeface="Trebuchet MS"/>
                <a:cs typeface="Trebuchet MS"/>
              </a:rPr>
              <a:t> </a:t>
            </a:r>
            <a:r>
              <a:rPr dirty="0" sz="800" i="1">
                <a:latin typeface="Trebuchet MS"/>
                <a:cs typeface="Trebuchet MS"/>
              </a:rPr>
              <a:t>D.,</a:t>
            </a:r>
            <a:r>
              <a:rPr dirty="0" sz="800" spc="-15" i="1">
                <a:latin typeface="Trebuchet MS"/>
                <a:cs typeface="Trebuchet MS"/>
              </a:rPr>
              <a:t> </a:t>
            </a:r>
            <a:r>
              <a:rPr dirty="0" sz="800" spc="-20" i="1">
                <a:latin typeface="Trebuchet MS"/>
                <a:cs typeface="Trebuchet MS"/>
              </a:rPr>
              <a:t>2019</a:t>
            </a:r>
            <a:endParaRPr sz="800">
              <a:latin typeface="Trebuchet MS"/>
              <a:cs typeface="Trebuchet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237826" y="5704713"/>
            <a:ext cx="2339975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i="1">
                <a:latin typeface="Trebuchet MS"/>
                <a:cs typeface="Trebuchet MS"/>
              </a:rPr>
              <a:t>Πηγή </a:t>
            </a:r>
            <a:r>
              <a:rPr dirty="0" sz="800" spc="-10" i="1">
                <a:latin typeface="Trebuchet MS"/>
                <a:cs typeface="Trebuchet MS"/>
              </a:rPr>
              <a:t>εικόνας:</a:t>
            </a:r>
            <a:r>
              <a:rPr dirty="0" sz="800" i="1">
                <a:latin typeface="Trebuchet MS"/>
                <a:cs typeface="Trebuchet MS"/>
              </a:rPr>
              <a:t> </a:t>
            </a:r>
            <a:r>
              <a:rPr dirty="0" u="sng" sz="800" spc="-1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UPUTSTVO_ZA_UZIMANJE_UZORAKA</a:t>
            </a:r>
            <a:endParaRPr sz="80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2860">
              <a:lnSpc>
                <a:spcPts val="860"/>
              </a:lnSpc>
            </a:pPr>
            <a:r>
              <a:rPr dirty="0" spc="-20"/>
              <a:t>IPA-</a:t>
            </a:r>
            <a:r>
              <a:rPr dirty="0" spc="-10"/>
              <a:t>ADRION00239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Π2.3.1_Προγράμματα</a:t>
            </a:r>
            <a:r>
              <a:rPr dirty="0" spc="-55"/>
              <a:t> </a:t>
            </a:r>
            <a:r>
              <a:rPr dirty="0"/>
              <a:t>ανάπτυξης</a:t>
            </a:r>
            <a:r>
              <a:rPr dirty="0" spc="-55"/>
              <a:t> </a:t>
            </a:r>
            <a:r>
              <a:rPr dirty="0"/>
              <a:t>ικανοτήτων</a:t>
            </a:r>
            <a:r>
              <a:rPr dirty="0" spc="-55"/>
              <a:t> </a:t>
            </a:r>
            <a:r>
              <a:rPr dirty="0"/>
              <a:t>και</a:t>
            </a:r>
            <a:r>
              <a:rPr dirty="0" spc="-50"/>
              <a:t> </a:t>
            </a:r>
            <a:r>
              <a:rPr dirty="0" spc="-10"/>
              <a:t>κατάρτισης</a:t>
            </a:r>
          </a:p>
        </p:txBody>
      </p:sp>
      <p:sp>
        <p:nvSpPr>
          <p:cNvPr id="2" name="object 2"/>
          <p:cNvSpPr/>
          <p:nvPr/>
        </p:nvSpPr>
        <p:spPr>
          <a:xfrm>
            <a:off x="3131845" y="548680"/>
            <a:ext cx="5977255" cy="0"/>
          </a:xfrm>
          <a:custGeom>
            <a:avLst/>
            <a:gdLst/>
            <a:ahLst/>
            <a:cxnLst/>
            <a:rect l="l" t="t" r="r" b="b"/>
            <a:pathLst>
              <a:path w="5977255" h="0">
                <a:moveTo>
                  <a:pt x="0" y="0"/>
                </a:moveTo>
                <a:lnTo>
                  <a:pt x="5976658" y="0"/>
                </a:lnTo>
              </a:path>
            </a:pathLst>
          </a:custGeom>
          <a:ln w="28575">
            <a:solidFill>
              <a:srgbClr val="30859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474276" y="691685"/>
            <a:ext cx="4794885" cy="430403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127635">
              <a:lnSpc>
                <a:spcPct val="150000"/>
              </a:lnSpc>
              <a:spcBef>
                <a:spcPts val="100"/>
              </a:spcBef>
            </a:pPr>
            <a:r>
              <a:rPr dirty="0" sz="1800" b="1">
                <a:latin typeface="Trebuchet MS"/>
                <a:cs typeface="Trebuchet MS"/>
              </a:rPr>
              <a:t>Διαδικασία</a:t>
            </a:r>
            <a:r>
              <a:rPr dirty="0" sz="1800" spc="-70" b="1">
                <a:latin typeface="Trebuchet MS"/>
                <a:cs typeface="Trebuchet MS"/>
              </a:rPr>
              <a:t> </a:t>
            </a:r>
            <a:r>
              <a:rPr dirty="0" sz="1800" b="1">
                <a:latin typeface="Trebuchet MS"/>
                <a:cs typeface="Trebuchet MS"/>
              </a:rPr>
              <a:t>δειγματοληψίας</a:t>
            </a:r>
            <a:r>
              <a:rPr dirty="0" sz="1800" spc="-70" b="1">
                <a:latin typeface="Trebuchet MS"/>
                <a:cs typeface="Trebuchet MS"/>
              </a:rPr>
              <a:t> </a:t>
            </a:r>
            <a:r>
              <a:rPr dirty="0" sz="1800" b="1">
                <a:latin typeface="Trebuchet MS"/>
                <a:cs typeface="Trebuchet MS"/>
              </a:rPr>
              <a:t>εδάφους</a:t>
            </a:r>
            <a:r>
              <a:rPr dirty="0" sz="1800" spc="-65" b="1">
                <a:latin typeface="Trebuchet MS"/>
                <a:cs typeface="Trebuchet MS"/>
              </a:rPr>
              <a:t> </a:t>
            </a:r>
            <a:r>
              <a:rPr dirty="0" sz="1800" b="1">
                <a:latin typeface="Trebuchet MS"/>
                <a:cs typeface="Trebuchet MS"/>
              </a:rPr>
              <a:t>–</a:t>
            </a:r>
            <a:r>
              <a:rPr dirty="0" sz="1800" spc="-70" b="1">
                <a:latin typeface="Trebuchet MS"/>
                <a:cs typeface="Trebuchet MS"/>
              </a:rPr>
              <a:t> </a:t>
            </a:r>
            <a:r>
              <a:rPr dirty="0" sz="1800" spc="-20" b="1">
                <a:latin typeface="Trebuchet MS"/>
                <a:cs typeface="Trebuchet MS"/>
              </a:rPr>
              <a:t>βήμα </a:t>
            </a:r>
            <a:r>
              <a:rPr dirty="0" sz="1800" b="1">
                <a:latin typeface="Trebuchet MS"/>
                <a:cs typeface="Trebuchet MS"/>
              </a:rPr>
              <a:t>προς</a:t>
            </a:r>
            <a:r>
              <a:rPr dirty="0" sz="1800" spc="-20" b="1">
                <a:latin typeface="Trebuchet MS"/>
                <a:cs typeface="Trebuchet MS"/>
              </a:rPr>
              <a:t> βήμα</a:t>
            </a:r>
            <a:endParaRPr sz="1800">
              <a:latin typeface="Trebuchet MS"/>
              <a:cs typeface="Trebuchet MS"/>
            </a:endParaRPr>
          </a:p>
          <a:p>
            <a:pPr marL="201295" marR="114300" indent="241935">
              <a:lnSpc>
                <a:spcPct val="150000"/>
              </a:lnSpc>
              <a:spcBef>
                <a:spcPts val="1285"/>
              </a:spcBef>
              <a:buAutoNum type="arabicPeriod"/>
              <a:tabLst>
                <a:tab pos="443230" algn="l"/>
              </a:tabLst>
            </a:pPr>
            <a:r>
              <a:rPr dirty="0" sz="1600">
                <a:latin typeface="Trebuchet MS"/>
                <a:cs typeface="Trebuchet MS"/>
              </a:rPr>
              <a:t>Χρησιμοποιήστε</a:t>
            </a:r>
            <a:r>
              <a:rPr dirty="0" sz="1600" spc="-5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ένα</a:t>
            </a:r>
            <a:r>
              <a:rPr dirty="0" sz="1600" spc="-5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φτυάρι</a:t>
            </a:r>
            <a:r>
              <a:rPr dirty="0" sz="1600" spc="-5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για</a:t>
            </a:r>
            <a:r>
              <a:rPr dirty="0" sz="1600" spc="-5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να</a:t>
            </a:r>
            <a:r>
              <a:rPr dirty="0" sz="1600" spc="-5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σκάψετε</a:t>
            </a:r>
            <a:r>
              <a:rPr dirty="0" sz="1600" spc="-55">
                <a:latin typeface="Trebuchet MS"/>
                <a:cs typeface="Trebuchet MS"/>
              </a:rPr>
              <a:t> </a:t>
            </a:r>
            <a:r>
              <a:rPr dirty="0" sz="1600" spc="-25">
                <a:latin typeface="Trebuchet MS"/>
                <a:cs typeface="Trebuchet MS"/>
              </a:rPr>
              <a:t>το </a:t>
            </a:r>
            <a:r>
              <a:rPr dirty="0" sz="1600">
                <a:latin typeface="Trebuchet MS"/>
                <a:cs typeface="Trebuchet MS"/>
              </a:rPr>
              <a:t>έδαφος</a:t>
            </a:r>
            <a:r>
              <a:rPr dirty="0" sz="1600" spc="-5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στο</a:t>
            </a:r>
            <a:r>
              <a:rPr dirty="0" sz="1600" spc="-5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απαιτούμενο</a:t>
            </a:r>
            <a:r>
              <a:rPr dirty="0" sz="1600" spc="-5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βάθος</a:t>
            </a:r>
            <a:r>
              <a:rPr dirty="0" sz="1600" spc="-5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και</a:t>
            </a:r>
            <a:r>
              <a:rPr dirty="0" sz="1600" spc="-5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ισιώστε</a:t>
            </a:r>
            <a:r>
              <a:rPr dirty="0" sz="1600" spc="-55">
                <a:latin typeface="Trebuchet MS"/>
                <a:cs typeface="Trebuchet MS"/>
              </a:rPr>
              <a:t> </a:t>
            </a:r>
            <a:r>
              <a:rPr dirty="0" sz="1600" spc="-25">
                <a:latin typeface="Trebuchet MS"/>
                <a:cs typeface="Trebuchet MS"/>
              </a:rPr>
              <a:t>την </a:t>
            </a:r>
            <a:r>
              <a:rPr dirty="0" sz="1600">
                <a:latin typeface="Trebuchet MS"/>
                <a:cs typeface="Trebuchet MS"/>
              </a:rPr>
              <a:t>μπροστινή</a:t>
            </a:r>
            <a:r>
              <a:rPr dirty="0" sz="1600" spc="-7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(κομμένη)</a:t>
            </a:r>
            <a:r>
              <a:rPr dirty="0" sz="1600" spc="-7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επιφάνειά</a:t>
            </a:r>
            <a:r>
              <a:rPr dirty="0" sz="1600" spc="-70">
                <a:latin typeface="Trebuchet MS"/>
                <a:cs typeface="Trebuchet MS"/>
              </a:rPr>
              <a:t> </a:t>
            </a:r>
            <a:r>
              <a:rPr dirty="0" sz="1600" spc="-20">
                <a:latin typeface="Trebuchet MS"/>
                <a:cs typeface="Trebuchet MS"/>
              </a:rPr>
              <a:t>του.</a:t>
            </a:r>
            <a:endParaRPr sz="16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019"/>
              </a:spcBef>
              <a:buFont typeface="Trebuchet MS"/>
              <a:buAutoNum type="arabicPeriod"/>
            </a:pPr>
            <a:endParaRPr sz="1600">
              <a:latin typeface="Trebuchet MS"/>
              <a:cs typeface="Trebuchet MS"/>
            </a:endParaRPr>
          </a:p>
          <a:p>
            <a:pPr marL="201295" marR="5080" indent="241935">
              <a:lnSpc>
                <a:spcPct val="150000"/>
              </a:lnSpc>
              <a:buAutoNum type="arabicPeriod"/>
              <a:tabLst>
                <a:tab pos="443230" algn="l"/>
              </a:tabLst>
            </a:pPr>
            <a:r>
              <a:rPr dirty="0" sz="1600">
                <a:latin typeface="Trebuchet MS"/>
                <a:cs typeface="Trebuchet MS"/>
              </a:rPr>
              <a:t>Κόψτε</a:t>
            </a:r>
            <a:r>
              <a:rPr dirty="0" sz="1600" spc="-3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το</a:t>
            </a:r>
            <a:r>
              <a:rPr dirty="0" sz="1600" spc="-3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στρώμα</a:t>
            </a:r>
            <a:r>
              <a:rPr dirty="0" sz="1600" spc="-3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του</a:t>
            </a:r>
            <a:r>
              <a:rPr dirty="0" sz="1600" spc="-3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εδάφους</a:t>
            </a:r>
            <a:r>
              <a:rPr dirty="0" sz="1600" spc="-3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σε</a:t>
            </a:r>
            <a:r>
              <a:rPr dirty="0" sz="1600" spc="-3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όλο</a:t>
            </a:r>
            <a:r>
              <a:rPr dirty="0" sz="1600" spc="-3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το</a:t>
            </a:r>
            <a:r>
              <a:rPr dirty="0" sz="1600" spc="-30">
                <a:latin typeface="Trebuchet MS"/>
                <a:cs typeface="Trebuchet MS"/>
              </a:rPr>
              <a:t> </a:t>
            </a:r>
            <a:r>
              <a:rPr dirty="0" sz="1600" spc="-10">
                <a:latin typeface="Trebuchet MS"/>
                <a:cs typeface="Trebuchet MS"/>
              </a:rPr>
              <a:t>βάθος </a:t>
            </a:r>
            <a:r>
              <a:rPr dirty="0" sz="1600">
                <a:latin typeface="Trebuchet MS"/>
                <a:cs typeface="Trebuchet MS"/>
              </a:rPr>
              <a:t>του</a:t>
            </a:r>
            <a:r>
              <a:rPr dirty="0" sz="1600" spc="-5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προφίλ.</a:t>
            </a:r>
            <a:r>
              <a:rPr dirty="0" sz="1600" spc="-5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Απομακρύνετε</a:t>
            </a:r>
            <a:r>
              <a:rPr dirty="0" sz="1600" spc="-5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προσεκτικά</a:t>
            </a:r>
            <a:r>
              <a:rPr dirty="0" sz="1600" spc="-5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το</a:t>
            </a:r>
            <a:r>
              <a:rPr dirty="0" sz="1600" spc="-55">
                <a:latin typeface="Trebuchet MS"/>
                <a:cs typeface="Trebuchet MS"/>
              </a:rPr>
              <a:t> </a:t>
            </a:r>
            <a:r>
              <a:rPr dirty="0" sz="1600" spc="-10">
                <a:latin typeface="Trebuchet MS"/>
                <a:cs typeface="Trebuchet MS"/>
              </a:rPr>
              <a:t>φτυάρι </a:t>
            </a:r>
            <a:r>
              <a:rPr dirty="0" sz="1600">
                <a:latin typeface="Trebuchet MS"/>
                <a:cs typeface="Trebuchet MS"/>
              </a:rPr>
              <a:t>με</a:t>
            </a:r>
            <a:r>
              <a:rPr dirty="0" sz="1600" spc="-3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το</a:t>
            </a:r>
            <a:r>
              <a:rPr dirty="0" sz="1600" spc="-3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χώμα,</a:t>
            </a:r>
            <a:r>
              <a:rPr dirty="0" sz="1600" spc="-3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ώστε</a:t>
            </a:r>
            <a:r>
              <a:rPr dirty="0" sz="1600" spc="-3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το</a:t>
            </a:r>
            <a:r>
              <a:rPr dirty="0" sz="1600" spc="-3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χώμα</a:t>
            </a:r>
            <a:r>
              <a:rPr dirty="0" sz="1600" spc="-3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να</a:t>
            </a:r>
            <a:r>
              <a:rPr dirty="0" sz="1600" spc="-3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παραμείνει</a:t>
            </a:r>
            <a:r>
              <a:rPr dirty="0" sz="1600" spc="-35">
                <a:latin typeface="Trebuchet MS"/>
                <a:cs typeface="Trebuchet MS"/>
              </a:rPr>
              <a:t> </a:t>
            </a:r>
            <a:r>
              <a:rPr dirty="0" sz="1600" spc="-20">
                <a:latin typeface="Trebuchet MS"/>
                <a:cs typeface="Trebuchet MS"/>
              </a:rPr>
              <a:t>πάνω </a:t>
            </a:r>
            <a:r>
              <a:rPr dirty="0" sz="1600">
                <a:latin typeface="Trebuchet MS"/>
                <a:cs typeface="Trebuchet MS"/>
              </a:rPr>
              <a:t>στο</a:t>
            </a:r>
            <a:r>
              <a:rPr dirty="0" sz="1600" spc="-6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φτυάρι</a:t>
            </a:r>
            <a:r>
              <a:rPr dirty="0" sz="1600" spc="-4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όταν</a:t>
            </a:r>
            <a:r>
              <a:rPr dirty="0" sz="1600" spc="-4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αυτό</a:t>
            </a:r>
            <a:r>
              <a:rPr dirty="0" sz="1600" spc="-5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τοποθετηθεί</a:t>
            </a:r>
            <a:r>
              <a:rPr dirty="0" sz="1600" spc="-4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στο</a:t>
            </a:r>
            <a:r>
              <a:rPr dirty="0" sz="1600" spc="-45">
                <a:latin typeface="Trebuchet MS"/>
                <a:cs typeface="Trebuchet MS"/>
              </a:rPr>
              <a:t> </a:t>
            </a:r>
            <a:r>
              <a:rPr dirty="0" sz="1600" spc="-10">
                <a:latin typeface="Trebuchet MS"/>
                <a:cs typeface="Trebuchet MS"/>
              </a:rPr>
              <a:t>έδαφος. </a:t>
            </a:r>
            <a:r>
              <a:rPr dirty="0" sz="1600">
                <a:latin typeface="Trebuchet MS"/>
                <a:cs typeface="Trebuchet MS"/>
              </a:rPr>
              <a:t>Αφαιρέστε</a:t>
            </a:r>
            <a:r>
              <a:rPr dirty="0" sz="1600" spc="-5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προσεκτικά</a:t>
            </a:r>
            <a:r>
              <a:rPr dirty="0" sz="1600" spc="-6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το</a:t>
            </a:r>
            <a:r>
              <a:rPr dirty="0" sz="1600" spc="-55">
                <a:latin typeface="Trebuchet MS"/>
                <a:cs typeface="Trebuchet MS"/>
              </a:rPr>
              <a:t> </a:t>
            </a:r>
            <a:r>
              <a:rPr dirty="0" sz="1600" spc="-10">
                <a:latin typeface="Trebuchet MS"/>
                <a:cs typeface="Trebuchet MS"/>
              </a:rPr>
              <a:t>χώμα.</a:t>
            </a:r>
            <a:endParaRPr sz="1600">
              <a:latin typeface="Trebuchet MS"/>
              <a:cs typeface="Trebuchet MS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47143" y="692696"/>
            <a:ext cx="2758986" cy="4953812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6198908" y="5681967"/>
            <a:ext cx="2339975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i="1">
                <a:latin typeface="Trebuchet MS"/>
                <a:cs typeface="Trebuchet MS"/>
              </a:rPr>
              <a:t>Πηγή </a:t>
            </a:r>
            <a:r>
              <a:rPr dirty="0" sz="800" spc="-10" i="1">
                <a:latin typeface="Trebuchet MS"/>
                <a:cs typeface="Trebuchet MS"/>
              </a:rPr>
              <a:t>εικόνας:</a:t>
            </a:r>
            <a:r>
              <a:rPr dirty="0" sz="800" i="1">
                <a:latin typeface="Trebuchet MS"/>
                <a:cs typeface="Trebuchet MS"/>
              </a:rPr>
              <a:t> </a:t>
            </a:r>
            <a:r>
              <a:rPr dirty="0" u="sng" sz="800" spc="-1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UPUTSTVO_ZA_UZIMANJE_UZORAKA</a:t>
            </a:r>
            <a:endParaRPr sz="800">
              <a:latin typeface="Trebuchet MS"/>
              <a:cs typeface="Trebuchet MS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2860">
              <a:lnSpc>
                <a:spcPts val="860"/>
              </a:lnSpc>
            </a:pPr>
            <a:r>
              <a:rPr dirty="0" spc="-20"/>
              <a:t>IPA-</a:t>
            </a:r>
            <a:r>
              <a:rPr dirty="0" spc="-10"/>
              <a:t>ADRION00239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Π2.3.1_Προγράμματα</a:t>
            </a:r>
            <a:r>
              <a:rPr dirty="0" spc="-55"/>
              <a:t> </a:t>
            </a:r>
            <a:r>
              <a:rPr dirty="0"/>
              <a:t>ανάπτυξης</a:t>
            </a:r>
            <a:r>
              <a:rPr dirty="0" spc="-55"/>
              <a:t> </a:t>
            </a:r>
            <a:r>
              <a:rPr dirty="0"/>
              <a:t>ικανοτήτων</a:t>
            </a:r>
            <a:r>
              <a:rPr dirty="0" spc="-55"/>
              <a:t> </a:t>
            </a:r>
            <a:r>
              <a:rPr dirty="0"/>
              <a:t>και</a:t>
            </a:r>
            <a:r>
              <a:rPr dirty="0" spc="-50"/>
              <a:t> </a:t>
            </a:r>
            <a:r>
              <a:rPr dirty="0" spc="-10"/>
              <a:t>κατάρτισης</a:t>
            </a:r>
          </a:p>
        </p:txBody>
      </p:sp>
      <p:sp>
        <p:nvSpPr>
          <p:cNvPr id="8" name="object 8"/>
          <p:cNvSpPr/>
          <p:nvPr/>
        </p:nvSpPr>
        <p:spPr>
          <a:xfrm>
            <a:off x="3131845" y="548680"/>
            <a:ext cx="5977255" cy="0"/>
          </a:xfrm>
          <a:custGeom>
            <a:avLst/>
            <a:gdLst/>
            <a:ahLst/>
            <a:cxnLst/>
            <a:rect l="l" t="t" r="r" b="b"/>
            <a:pathLst>
              <a:path w="5977255" h="0">
                <a:moveTo>
                  <a:pt x="0" y="0"/>
                </a:moveTo>
                <a:lnTo>
                  <a:pt x="5976658" y="0"/>
                </a:lnTo>
              </a:path>
            </a:pathLst>
          </a:custGeom>
          <a:ln w="28575">
            <a:solidFill>
              <a:srgbClr val="30859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474275" y="619928"/>
            <a:ext cx="8408670" cy="1945639"/>
          </a:xfrm>
          <a:prstGeom prst="rect">
            <a:avLst/>
          </a:prstGeom>
        </p:spPr>
        <p:txBody>
          <a:bodyPr wrap="square" lIns="0" tIns="104140" rIns="0" bIns="0" rtlCol="0" vert="horz">
            <a:spAutoFit/>
          </a:bodyPr>
          <a:lstStyle/>
          <a:p>
            <a:pPr algn="just" marL="12700">
              <a:lnSpc>
                <a:spcPct val="100000"/>
              </a:lnSpc>
              <a:spcBef>
                <a:spcPts val="820"/>
              </a:spcBef>
            </a:pPr>
            <a:r>
              <a:rPr dirty="0" sz="1200" b="1">
                <a:latin typeface="Trebuchet MS"/>
                <a:cs typeface="Trebuchet MS"/>
              </a:rPr>
              <a:t>Διαδικασία</a:t>
            </a:r>
            <a:r>
              <a:rPr dirty="0" sz="1200" spc="-25" b="1">
                <a:latin typeface="Trebuchet MS"/>
                <a:cs typeface="Trebuchet MS"/>
              </a:rPr>
              <a:t> </a:t>
            </a:r>
            <a:r>
              <a:rPr dirty="0" sz="1200" spc="-10" b="1">
                <a:latin typeface="Trebuchet MS"/>
                <a:cs typeface="Trebuchet MS"/>
              </a:rPr>
              <a:t>δειγματοληψίας</a:t>
            </a:r>
            <a:r>
              <a:rPr dirty="0" sz="1200" spc="-25" b="1">
                <a:latin typeface="Trebuchet MS"/>
                <a:cs typeface="Trebuchet MS"/>
              </a:rPr>
              <a:t> </a:t>
            </a:r>
            <a:r>
              <a:rPr dirty="0" sz="1200" b="1">
                <a:latin typeface="Trebuchet MS"/>
                <a:cs typeface="Trebuchet MS"/>
              </a:rPr>
              <a:t>εδάφους</a:t>
            </a:r>
            <a:r>
              <a:rPr dirty="0" sz="1200" spc="-20" b="1">
                <a:latin typeface="Trebuchet MS"/>
                <a:cs typeface="Trebuchet MS"/>
              </a:rPr>
              <a:t> </a:t>
            </a:r>
            <a:r>
              <a:rPr dirty="0" sz="1200" b="1">
                <a:latin typeface="Trebuchet MS"/>
                <a:cs typeface="Trebuchet MS"/>
              </a:rPr>
              <a:t>–</a:t>
            </a:r>
            <a:r>
              <a:rPr dirty="0" sz="1200" spc="-25" b="1">
                <a:latin typeface="Trebuchet MS"/>
                <a:cs typeface="Trebuchet MS"/>
              </a:rPr>
              <a:t> </a:t>
            </a:r>
            <a:r>
              <a:rPr dirty="0" sz="1200" b="1">
                <a:latin typeface="Trebuchet MS"/>
                <a:cs typeface="Trebuchet MS"/>
              </a:rPr>
              <a:t>βήμα</a:t>
            </a:r>
            <a:r>
              <a:rPr dirty="0" sz="1200" spc="-25" b="1">
                <a:latin typeface="Trebuchet MS"/>
                <a:cs typeface="Trebuchet MS"/>
              </a:rPr>
              <a:t> </a:t>
            </a:r>
            <a:r>
              <a:rPr dirty="0" sz="1200" b="1">
                <a:latin typeface="Trebuchet MS"/>
                <a:cs typeface="Trebuchet MS"/>
              </a:rPr>
              <a:t>προς</a:t>
            </a:r>
            <a:r>
              <a:rPr dirty="0" sz="1200" spc="-20" b="1">
                <a:latin typeface="Trebuchet MS"/>
                <a:cs typeface="Trebuchet MS"/>
              </a:rPr>
              <a:t> βήμα</a:t>
            </a:r>
            <a:endParaRPr sz="1200">
              <a:latin typeface="Trebuchet MS"/>
              <a:cs typeface="Trebuchet MS"/>
            </a:endParaRPr>
          </a:p>
          <a:p>
            <a:pPr algn="just" marL="12700" marR="5080">
              <a:lnSpc>
                <a:spcPct val="150000"/>
              </a:lnSpc>
            </a:pPr>
            <a:r>
              <a:rPr dirty="0" sz="1200">
                <a:latin typeface="Trebuchet MS"/>
                <a:cs typeface="Trebuchet MS"/>
              </a:rPr>
              <a:t>3.</a:t>
            </a:r>
            <a:r>
              <a:rPr dirty="0" sz="1200" spc="23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Με</a:t>
            </a:r>
            <a:r>
              <a:rPr dirty="0" sz="1200" spc="24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τη</a:t>
            </a:r>
            <a:r>
              <a:rPr dirty="0" sz="1200" spc="24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χρήση</a:t>
            </a:r>
            <a:r>
              <a:rPr dirty="0" sz="1200" spc="24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μαχαιριού,</a:t>
            </a:r>
            <a:r>
              <a:rPr dirty="0" sz="1200" spc="24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χωρίστε</a:t>
            </a:r>
            <a:r>
              <a:rPr dirty="0" sz="1200" spc="24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το</a:t>
            </a:r>
            <a:r>
              <a:rPr dirty="0" sz="1200" spc="24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χώμα</a:t>
            </a:r>
            <a:r>
              <a:rPr dirty="0" sz="1200" spc="24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πάνω</a:t>
            </a:r>
            <a:r>
              <a:rPr dirty="0" sz="1200" spc="24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στο</a:t>
            </a:r>
            <a:r>
              <a:rPr dirty="0" sz="1200" spc="24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φτυάρι</a:t>
            </a:r>
            <a:r>
              <a:rPr dirty="0" sz="1200" spc="24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σε</a:t>
            </a:r>
            <a:r>
              <a:rPr dirty="0" sz="1200" spc="24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αριστερό</a:t>
            </a:r>
            <a:r>
              <a:rPr dirty="0" sz="1200" spc="24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και</a:t>
            </a:r>
            <a:r>
              <a:rPr dirty="0" sz="1200" spc="24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δεξί</a:t>
            </a:r>
            <a:r>
              <a:rPr dirty="0" sz="1200" spc="24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τμήμα,</a:t>
            </a:r>
            <a:r>
              <a:rPr dirty="0" sz="1200" spc="24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τα</a:t>
            </a:r>
            <a:r>
              <a:rPr dirty="0" sz="1200" spc="24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οποία</a:t>
            </a:r>
            <a:r>
              <a:rPr dirty="0" sz="1200" spc="24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στη</a:t>
            </a:r>
            <a:r>
              <a:rPr dirty="0" sz="1200" spc="240">
                <a:latin typeface="Trebuchet MS"/>
                <a:cs typeface="Trebuchet MS"/>
              </a:rPr>
              <a:t> </a:t>
            </a:r>
            <a:r>
              <a:rPr dirty="0" sz="1200" spc="-10">
                <a:latin typeface="Trebuchet MS"/>
                <a:cs typeface="Trebuchet MS"/>
              </a:rPr>
              <a:t>συνέχεια </a:t>
            </a:r>
            <a:r>
              <a:rPr dirty="0" sz="1200">
                <a:latin typeface="Trebuchet MS"/>
                <a:cs typeface="Trebuchet MS"/>
              </a:rPr>
              <a:t>απορρίπτονται.</a:t>
            </a:r>
            <a:r>
              <a:rPr dirty="0" sz="1200" spc="13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Το</a:t>
            </a:r>
            <a:r>
              <a:rPr dirty="0" sz="1200" spc="13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κεντρικό</a:t>
            </a:r>
            <a:r>
              <a:rPr dirty="0" sz="1200" spc="13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τμήμα</a:t>
            </a:r>
            <a:r>
              <a:rPr dirty="0" sz="1200" spc="13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του</a:t>
            </a:r>
            <a:r>
              <a:rPr dirty="0" sz="1200" spc="13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χώματος</a:t>
            </a:r>
            <a:r>
              <a:rPr dirty="0" sz="1200" spc="13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πάνω</a:t>
            </a:r>
            <a:r>
              <a:rPr dirty="0" sz="1200" spc="13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στο</a:t>
            </a:r>
            <a:r>
              <a:rPr dirty="0" sz="1200" spc="13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φτυάρι,</a:t>
            </a:r>
            <a:r>
              <a:rPr dirty="0" sz="1200" spc="13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πλάτους</a:t>
            </a:r>
            <a:r>
              <a:rPr dirty="0" sz="1200" spc="130">
                <a:latin typeface="Trebuchet MS"/>
                <a:cs typeface="Trebuchet MS"/>
              </a:rPr>
              <a:t> </a:t>
            </a:r>
            <a:r>
              <a:rPr dirty="0" sz="1200" spc="-10">
                <a:latin typeface="Trebuchet MS"/>
                <a:cs typeface="Trebuchet MS"/>
              </a:rPr>
              <a:t>4–</a:t>
            </a:r>
            <a:r>
              <a:rPr dirty="0" sz="1200">
                <a:latin typeface="Trebuchet MS"/>
                <a:cs typeface="Trebuchet MS"/>
              </a:rPr>
              <a:t>5</a:t>
            </a:r>
            <a:r>
              <a:rPr dirty="0" sz="1200" spc="13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cm,</a:t>
            </a:r>
            <a:r>
              <a:rPr dirty="0" sz="1200" spc="13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αποτελεί</a:t>
            </a:r>
            <a:r>
              <a:rPr dirty="0" sz="1200" spc="135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το</a:t>
            </a:r>
            <a:r>
              <a:rPr dirty="0" sz="1200" spc="13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επιμέρους</a:t>
            </a:r>
            <a:r>
              <a:rPr dirty="0" sz="1200" spc="130">
                <a:latin typeface="Trebuchet MS"/>
                <a:cs typeface="Trebuchet MS"/>
              </a:rPr>
              <a:t> </a:t>
            </a:r>
            <a:r>
              <a:rPr dirty="0" sz="1200">
                <a:latin typeface="Trebuchet MS"/>
                <a:cs typeface="Trebuchet MS"/>
              </a:rPr>
              <a:t>δείγμα,</a:t>
            </a:r>
            <a:r>
              <a:rPr dirty="0" sz="1200" spc="130">
                <a:latin typeface="Trebuchet MS"/>
                <a:cs typeface="Trebuchet MS"/>
              </a:rPr>
              <a:t> </a:t>
            </a:r>
            <a:r>
              <a:rPr dirty="0" sz="1200" spc="-25">
                <a:latin typeface="Trebuchet MS"/>
                <a:cs typeface="Trebuchet MS"/>
              </a:rPr>
              <a:t>το </a:t>
            </a:r>
            <a:r>
              <a:rPr dirty="0" sz="1200">
                <a:latin typeface="Trebuchet MS"/>
                <a:cs typeface="Trebuchet MS"/>
              </a:rPr>
              <a:t>οποίο</a:t>
            </a:r>
            <a:r>
              <a:rPr dirty="0" sz="1200" spc="145">
                <a:latin typeface="Trebuchet MS"/>
                <a:cs typeface="Trebuchet MS"/>
              </a:rPr>
              <a:t>  </a:t>
            </a:r>
            <a:r>
              <a:rPr dirty="0" sz="1200">
                <a:latin typeface="Trebuchet MS"/>
                <a:cs typeface="Trebuchet MS"/>
              </a:rPr>
              <a:t>τοποθετείται</a:t>
            </a:r>
            <a:r>
              <a:rPr dirty="0" sz="1200" spc="150">
                <a:latin typeface="Trebuchet MS"/>
                <a:cs typeface="Trebuchet MS"/>
              </a:rPr>
              <a:t>  </a:t>
            </a:r>
            <a:r>
              <a:rPr dirty="0" sz="1200">
                <a:latin typeface="Trebuchet MS"/>
                <a:cs typeface="Trebuchet MS"/>
              </a:rPr>
              <a:t>σε</a:t>
            </a:r>
            <a:r>
              <a:rPr dirty="0" sz="1200" spc="150">
                <a:latin typeface="Trebuchet MS"/>
                <a:cs typeface="Trebuchet MS"/>
              </a:rPr>
              <a:t>  </a:t>
            </a:r>
            <a:r>
              <a:rPr dirty="0" sz="1200">
                <a:latin typeface="Trebuchet MS"/>
                <a:cs typeface="Trebuchet MS"/>
              </a:rPr>
              <a:t>έναν</a:t>
            </a:r>
            <a:r>
              <a:rPr dirty="0" sz="1200" spc="145">
                <a:latin typeface="Trebuchet MS"/>
                <a:cs typeface="Trebuchet MS"/>
              </a:rPr>
              <a:t>  </a:t>
            </a:r>
            <a:r>
              <a:rPr dirty="0" sz="1200">
                <a:latin typeface="Trebuchet MS"/>
                <a:cs typeface="Trebuchet MS"/>
              </a:rPr>
              <a:t>κουβά</a:t>
            </a:r>
            <a:r>
              <a:rPr dirty="0" sz="1200" spc="675">
                <a:latin typeface="Trebuchet MS"/>
                <a:cs typeface="Trebuchet MS"/>
              </a:rPr>
              <a:t> </a:t>
            </a:r>
            <a:r>
              <a:rPr dirty="0" u="sng" sz="120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(χρησιμοποιήστε</a:t>
            </a:r>
            <a:r>
              <a:rPr dirty="0" u="sng" sz="1200" spc="15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 </a:t>
            </a:r>
            <a:r>
              <a:rPr dirty="0" u="sng" sz="120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έναν</a:t>
            </a:r>
            <a:r>
              <a:rPr dirty="0" u="sng" sz="1200" spc="145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 </a:t>
            </a:r>
            <a:r>
              <a:rPr dirty="0" u="sng" sz="120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ή</a:t>
            </a:r>
            <a:r>
              <a:rPr dirty="0" u="sng" sz="1200" spc="15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 </a:t>
            </a:r>
            <a:r>
              <a:rPr dirty="0" u="sng" sz="120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περισσότερους</a:t>
            </a:r>
            <a:r>
              <a:rPr dirty="0" u="sng" sz="1200" spc="15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 </a:t>
            </a:r>
            <a:r>
              <a:rPr dirty="0" u="sng" sz="120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κουβάδες,</a:t>
            </a:r>
            <a:r>
              <a:rPr dirty="0" u="sng" sz="1200" spc="15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 </a:t>
            </a:r>
            <a:r>
              <a:rPr dirty="0" u="sng" sz="120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ανάλογα</a:t>
            </a:r>
            <a:r>
              <a:rPr dirty="0" u="sng" sz="1200" spc="145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 </a:t>
            </a:r>
            <a:r>
              <a:rPr dirty="0" u="sng" sz="120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με</a:t>
            </a:r>
            <a:r>
              <a:rPr dirty="0" u="sng" sz="1200" spc="15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 </a:t>
            </a:r>
            <a:r>
              <a:rPr dirty="0" u="sng" sz="120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το</a:t>
            </a:r>
            <a:r>
              <a:rPr dirty="0" u="sng" sz="1200" spc="15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 </a:t>
            </a:r>
            <a:r>
              <a:rPr dirty="0" u="sng" sz="1200" spc="-1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βάθος</a:t>
            </a:r>
            <a:r>
              <a:rPr dirty="0" sz="1200" spc="-10" i="1">
                <a:latin typeface="Trebuchet MS"/>
                <a:cs typeface="Trebuchet MS"/>
              </a:rPr>
              <a:t> </a:t>
            </a:r>
            <a:r>
              <a:rPr dirty="0" u="sng" sz="120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δειγματοληψίας.</a:t>
            </a:r>
            <a:r>
              <a:rPr dirty="0" u="sng" sz="1200" spc="125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20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Αν</a:t>
            </a:r>
            <a:r>
              <a:rPr dirty="0" u="sng" sz="1200" spc="135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20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το</a:t>
            </a:r>
            <a:r>
              <a:rPr dirty="0" u="sng" sz="1200" spc="135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20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δείγμα</a:t>
            </a:r>
            <a:r>
              <a:rPr dirty="0" u="sng" sz="1200" spc="135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20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λαμβάνεται</a:t>
            </a:r>
            <a:r>
              <a:rPr dirty="0" u="sng" sz="1200" spc="135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20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από</a:t>
            </a:r>
            <a:r>
              <a:rPr dirty="0" u="sng" sz="1200" spc="135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20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δύο</a:t>
            </a:r>
            <a:r>
              <a:rPr dirty="0" u="sng" sz="1200" spc="135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20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βάθη,</a:t>
            </a:r>
            <a:r>
              <a:rPr dirty="0" u="sng" sz="1200" spc="135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20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μετά</a:t>
            </a:r>
            <a:r>
              <a:rPr dirty="0" u="sng" sz="1200" spc="135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20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τη</a:t>
            </a:r>
            <a:r>
              <a:rPr dirty="0" u="sng" sz="1200" spc="135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20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λήψη</a:t>
            </a:r>
            <a:r>
              <a:rPr dirty="0" u="sng" sz="1200" spc="135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20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του</a:t>
            </a:r>
            <a:r>
              <a:rPr dirty="0" u="sng" sz="1200" spc="135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20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πρώτου</a:t>
            </a:r>
            <a:r>
              <a:rPr dirty="0" u="sng" sz="1200" spc="135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20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δείγματος</a:t>
            </a:r>
            <a:r>
              <a:rPr dirty="0" u="sng" sz="1200" spc="135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200" spc="-1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(0–</a:t>
            </a:r>
            <a:r>
              <a:rPr dirty="0" u="sng" sz="120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30</a:t>
            </a:r>
            <a:r>
              <a:rPr dirty="0" u="sng" sz="1200" spc="135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20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cm),</a:t>
            </a:r>
            <a:r>
              <a:rPr dirty="0" u="sng" sz="1200" spc="135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20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συνεχίστε</a:t>
            </a:r>
            <a:r>
              <a:rPr dirty="0" u="sng" sz="1200" spc="14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200" spc="-25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το</a:t>
            </a:r>
            <a:r>
              <a:rPr dirty="0" sz="1200" spc="-25" i="1">
                <a:latin typeface="Trebuchet MS"/>
                <a:cs typeface="Trebuchet MS"/>
              </a:rPr>
              <a:t> </a:t>
            </a:r>
            <a:r>
              <a:rPr dirty="0" u="sng" sz="120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σκάψιμο</a:t>
            </a:r>
            <a:r>
              <a:rPr dirty="0" u="sng" sz="1200" spc="65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20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στην</a:t>
            </a:r>
            <a:r>
              <a:rPr dirty="0" u="sng" sz="1200" spc="7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20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ίδια</a:t>
            </a:r>
            <a:r>
              <a:rPr dirty="0" u="sng" sz="1200" spc="65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20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οπή</a:t>
            </a:r>
            <a:r>
              <a:rPr dirty="0" u="sng" sz="1200" spc="7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20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μέχρι</a:t>
            </a:r>
            <a:r>
              <a:rPr dirty="0" u="sng" sz="1200" spc="65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20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το</a:t>
            </a:r>
            <a:r>
              <a:rPr dirty="0" u="sng" sz="1200" spc="7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20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βάθος</a:t>
            </a:r>
            <a:r>
              <a:rPr dirty="0" u="sng" sz="1200" spc="7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200" spc="-1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30–</a:t>
            </a:r>
            <a:r>
              <a:rPr dirty="0" u="sng" sz="120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60</a:t>
            </a:r>
            <a:r>
              <a:rPr dirty="0" u="sng" sz="1200" spc="65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20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cm,</a:t>
            </a:r>
            <a:r>
              <a:rPr dirty="0" u="sng" sz="1200" spc="7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20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από</a:t>
            </a:r>
            <a:r>
              <a:rPr dirty="0" u="sng" sz="1200" spc="65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20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όπου</a:t>
            </a:r>
            <a:r>
              <a:rPr dirty="0" u="sng" sz="1200" spc="7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20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λαμβάνεται</a:t>
            </a:r>
            <a:r>
              <a:rPr dirty="0" u="sng" sz="1200" spc="65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20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το</a:t>
            </a:r>
            <a:r>
              <a:rPr dirty="0" u="sng" sz="1200" spc="7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20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δεύτερο</a:t>
            </a:r>
            <a:r>
              <a:rPr dirty="0" u="sng" sz="1200" spc="7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20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δείγμα</a:t>
            </a:r>
            <a:r>
              <a:rPr dirty="0" u="sng" sz="1200" spc="65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20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και</a:t>
            </a:r>
            <a:r>
              <a:rPr dirty="0" u="sng" sz="1200" spc="7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20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τοποθετείται</a:t>
            </a:r>
            <a:r>
              <a:rPr dirty="0" u="sng" sz="1200" spc="65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20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στον</a:t>
            </a:r>
            <a:r>
              <a:rPr dirty="0" u="sng" sz="1200" spc="7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200" spc="-1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δεύτερο</a:t>
            </a:r>
            <a:r>
              <a:rPr dirty="0" sz="1200" spc="-10" i="1">
                <a:latin typeface="Trebuchet MS"/>
                <a:cs typeface="Trebuchet MS"/>
              </a:rPr>
              <a:t> </a:t>
            </a:r>
            <a:r>
              <a:rPr dirty="0" u="sng" sz="1200" spc="-1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κουβά).</a:t>
            </a:r>
            <a:endParaRPr sz="1200">
              <a:latin typeface="Trebuchet MS"/>
              <a:cs typeface="Trebuchet MS"/>
            </a:endParaRPr>
          </a:p>
        </p:txBody>
      </p:sp>
      <p:grpSp>
        <p:nvGrpSpPr>
          <p:cNvPr id="2" name="object 2"/>
          <p:cNvGrpSpPr/>
          <p:nvPr/>
        </p:nvGrpSpPr>
        <p:grpSpPr>
          <a:xfrm>
            <a:off x="1064" y="2908617"/>
            <a:ext cx="9143365" cy="3775075"/>
            <a:chOff x="1064" y="2908617"/>
            <a:chExt cx="9143365" cy="377507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5535" y="2908617"/>
              <a:ext cx="3280943" cy="3049244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3429304" y="3199015"/>
              <a:ext cx="2491105" cy="2410460"/>
            </a:xfrm>
            <a:custGeom>
              <a:avLst/>
              <a:gdLst/>
              <a:ahLst/>
              <a:cxnLst/>
              <a:rect l="l" t="t" r="r" b="b"/>
              <a:pathLst>
                <a:path w="2491104" h="2410460">
                  <a:moveTo>
                    <a:pt x="2490571" y="0"/>
                  </a:moveTo>
                  <a:lnTo>
                    <a:pt x="0" y="0"/>
                  </a:lnTo>
                  <a:lnTo>
                    <a:pt x="0" y="2410231"/>
                  </a:lnTo>
                  <a:lnTo>
                    <a:pt x="2490571" y="2410231"/>
                  </a:lnTo>
                  <a:lnTo>
                    <a:pt x="2490571" y="0"/>
                  </a:lnTo>
                  <a:close/>
                </a:path>
              </a:pathLst>
            </a:custGeom>
            <a:solidFill>
              <a:srgbClr val="333333">
                <a:alpha val="64704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330524" y="3100235"/>
              <a:ext cx="2490571" cy="2410231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6054394" y="3199015"/>
              <a:ext cx="2571115" cy="2410460"/>
            </a:xfrm>
            <a:custGeom>
              <a:avLst/>
              <a:gdLst/>
              <a:ahLst/>
              <a:cxnLst/>
              <a:rect l="l" t="t" r="r" b="b"/>
              <a:pathLst>
                <a:path w="2571115" h="2410460">
                  <a:moveTo>
                    <a:pt x="2570911" y="0"/>
                  </a:moveTo>
                  <a:lnTo>
                    <a:pt x="0" y="0"/>
                  </a:lnTo>
                  <a:lnTo>
                    <a:pt x="0" y="2410231"/>
                  </a:lnTo>
                  <a:lnTo>
                    <a:pt x="2570911" y="2410231"/>
                  </a:lnTo>
                  <a:lnTo>
                    <a:pt x="2570911" y="0"/>
                  </a:lnTo>
                  <a:close/>
                </a:path>
              </a:pathLst>
            </a:custGeom>
            <a:solidFill>
              <a:srgbClr val="333333">
                <a:alpha val="64704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955614" y="3100235"/>
              <a:ext cx="2570911" cy="2410231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2899206" y="5666575"/>
            <a:ext cx="2339975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i="1">
                <a:latin typeface="Trebuchet MS"/>
                <a:cs typeface="Trebuchet MS"/>
              </a:rPr>
              <a:t>Πηγή </a:t>
            </a:r>
            <a:r>
              <a:rPr dirty="0" sz="800" spc="-10" i="1">
                <a:latin typeface="Trebuchet MS"/>
                <a:cs typeface="Trebuchet MS"/>
              </a:rPr>
              <a:t>εικόνας:</a:t>
            </a:r>
            <a:r>
              <a:rPr dirty="0" sz="800" i="1">
                <a:latin typeface="Trebuchet MS"/>
                <a:cs typeface="Trebuchet MS"/>
              </a:rPr>
              <a:t> </a:t>
            </a:r>
            <a:r>
              <a:rPr dirty="0" u="sng" sz="800" spc="-1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5"/>
              </a:rPr>
              <a:t>UPUTSTVO_ZA_UZIMANJE_UZORAKA</a:t>
            </a:r>
            <a:endParaRPr sz="800">
              <a:latin typeface="Trebuchet MS"/>
              <a:cs typeface="Trebuchet MS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2860">
              <a:lnSpc>
                <a:spcPts val="860"/>
              </a:lnSpc>
            </a:pPr>
            <a:r>
              <a:rPr dirty="0" spc="-20"/>
              <a:t>IPA-</a:t>
            </a:r>
            <a:r>
              <a:rPr dirty="0" spc="-10"/>
              <a:t>ADRION00239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3131845" y="548680"/>
            <a:ext cx="5977255" cy="0"/>
          </a:xfrm>
          <a:custGeom>
            <a:avLst/>
            <a:gdLst/>
            <a:ahLst/>
            <a:cxnLst/>
            <a:rect l="l" t="t" r="r" b="b"/>
            <a:pathLst>
              <a:path w="5977255" h="0">
                <a:moveTo>
                  <a:pt x="0" y="0"/>
                </a:moveTo>
                <a:lnTo>
                  <a:pt x="5976658" y="0"/>
                </a:lnTo>
              </a:path>
            </a:pathLst>
          </a:custGeom>
          <a:ln w="28575">
            <a:solidFill>
              <a:srgbClr val="30859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232117" y="422464"/>
            <a:ext cx="4563745" cy="49301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 marR="412115">
              <a:lnSpc>
                <a:spcPct val="150000"/>
              </a:lnSpc>
              <a:spcBef>
                <a:spcPts val="100"/>
              </a:spcBef>
            </a:pPr>
            <a:r>
              <a:rPr dirty="0" sz="1600" b="1">
                <a:latin typeface="Trebuchet MS"/>
                <a:cs typeface="Trebuchet MS"/>
              </a:rPr>
              <a:t>Διαδικασία</a:t>
            </a:r>
            <a:r>
              <a:rPr dirty="0" sz="1600" spc="-30" b="1">
                <a:latin typeface="Trebuchet MS"/>
                <a:cs typeface="Trebuchet MS"/>
              </a:rPr>
              <a:t> </a:t>
            </a:r>
            <a:r>
              <a:rPr dirty="0" sz="1600" b="1">
                <a:latin typeface="Trebuchet MS"/>
                <a:cs typeface="Trebuchet MS"/>
              </a:rPr>
              <a:t>δειγματοληψίας</a:t>
            </a:r>
            <a:r>
              <a:rPr dirty="0" sz="1600" spc="-30" b="1">
                <a:latin typeface="Trebuchet MS"/>
                <a:cs typeface="Trebuchet MS"/>
              </a:rPr>
              <a:t> </a:t>
            </a:r>
            <a:r>
              <a:rPr dirty="0" sz="1600" b="1">
                <a:latin typeface="Trebuchet MS"/>
                <a:cs typeface="Trebuchet MS"/>
              </a:rPr>
              <a:t>εδάφους</a:t>
            </a:r>
            <a:r>
              <a:rPr dirty="0" sz="1600" spc="-30" b="1">
                <a:latin typeface="Trebuchet MS"/>
                <a:cs typeface="Trebuchet MS"/>
              </a:rPr>
              <a:t> </a:t>
            </a:r>
            <a:r>
              <a:rPr dirty="0" sz="1600" b="1">
                <a:latin typeface="Trebuchet MS"/>
                <a:cs typeface="Trebuchet MS"/>
              </a:rPr>
              <a:t>–</a:t>
            </a:r>
            <a:r>
              <a:rPr dirty="0" sz="1600" spc="-25" b="1">
                <a:latin typeface="Trebuchet MS"/>
                <a:cs typeface="Trebuchet MS"/>
              </a:rPr>
              <a:t> </a:t>
            </a:r>
            <a:r>
              <a:rPr dirty="0" sz="1600" spc="-20" b="1">
                <a:latin typeface="Trebuchet MS"/>
                <a:cs typeface="Trebuchet MS"/>
              </a:rPr>
              <a:t>βήμα </a:t>
            </a:r>
            <a:r>
              <a:rPr dirty="0" sz="1600" b="1">
                <a:latin typeface="Trebuchet MS"/>
                <a:cs typeface="Trebuchet MS"/>
              </a:rPr>
              <a:t>προς</a:t>
            </a:r>
            <a:r>
              <a:rPr dirty="0" sz="1600" spc="-25" b="1">
                <a:latin typeface="Trebuchet MS"/>
                <a:cs typeface="Trebuchet MS"/>
              </a:rPr>
              <a:t> </a:t>
            </a:r>
            <a:r>
              <a:rPr dirty="0" sz="1600" spc="-20" b="1">
                <a:latin typeface="Trebuchet MS"/>
                <a:cs typeface="Trebuchet MS"/>
              </a:rPr>
              <a:t>βήμα</a:t>
            </a:r>
            <a:endParaRPr sz="1600">
              <a:latin typeface="Trebuchet MS"/>
              <a:cs typeface="Trebuchet MS"/>
            </a:endParaRPr>
          </a:p>
          <a:p>
            <a:pPr algn="just" marL="161290" marR="5715">
              <a:lnSpc>
                <a:spcPts val="2880"/>
              </a:lnSpc>
              <a:spcBef>
                <a:spcPts val="229"/>
              </a:spcBef>
            </a:pPr>
            <a:r>
              <a:rPr dirty="0" sz="1600">
                <a:latin typeface="Trebuchet MS"/>
                <a:cs typeface="Trebuchet MS"/>
              </a:rPr>
              <a:t>Επαναλάβετε</a:t>
            </a:r>
            <a:r>
              <a:rPr dirty="0" sz="1600" spc="-2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τη</a:t>
            </a:r>
            <a:r>
              <a:rPr dirty="0" sz="1600" spc="-2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διαδικασία</a:t>
            </a:r>
            <a:r>
              <a:rPr dirty="0" sz="1600" spc="-2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και</a:t>
            </a:r>
            <a:r>
              <a:rPr dirty="0" sz="1600" spc="-2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σε</a:t>
            </a:r>
            <a:r>
              <a:rPr dirty="0" sz="1600" spc="-2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άλλα</a:t>
            </a:r>
            <a:r>
              <a:rPr dirty="0" sz="1600" spc="-25">
                <a:latin typeface="Trebuchet MS"/>
                <a:cs typeface="Trebuchet MS"/>
              </a:rPr>
              <a:t> </a:t>
            </a:r>
            <a:r>
              <a:rPr dirty="0" sz="1600" spc="-10">
                <a:latin typeface="Trebuchet MS"/>
                <a:cs typeface="Trebuchet MS"/>
              </a:rPr>
              <a:t>σημεία· </a:t>
            </a:r>
            <a:r>
              <a:rPr dirty="0" sz="1600">
                <a:latin typeface="Trebuchet MS"/>
                <a:cs typeface="Trebuchet MS"/>
              </a:rPr>
              <a:t>λάβετε</a:t>
            </a:r>
            <a:r>
              <a:rPr dirty="0" sz="1600" spc="7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το</a:t>
            </a:r>
            <a:r>
              <a:rPr dirty="0" sz="1600" spc="8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επόμενο</a:t>
            </a:r>
            <a:r>
              <a:rPr dirty="0" sz="1600" spc="8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δείγμα</a:t>
            </a:r>
            <a:r>
              <a:rPr dirty="0" sz="1600" spc="8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με</a:t>
            </a:r>
            <a:r>
              <a:rPr dirty="0" sz="1600" spc="8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τον</a:t>
            </a:r>
            <a:r>
              <a:rPr dirty="0" sz="1600" spc="8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ίδιο</a:t>
            </a:r>
            <a:r>
              <a:rPr dirty="0" sz="1600" spc="7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τρόπο</a:t>
            </a:r>
            <a:r>
              <a:rPr dirty="0" sz="1600" spc="80">
                <a:latin typeface="Trebuchet MS"/>
                <a:cs typeface="Trebuchet MS"/>
              </a:rPr>
              <a:t> </a:t>
            </a:r>
            <a:r>
              <a:rPr dirty="0" sz="1600" spc="-25">
                <a:latin typeface="Trebuchet MS"/>
                <a:cs typeface="Trebuchet MS"/>
              </a:rPr>
              <a:t>σε </a:t>
            </a:r>
            <a:r>
              <a:rPr dirty="0" sz="1600">
                <a:latin typeface="Trebuchet MS"/>
                <a:cs typeface="Trebuchet MS"/>
              </a:rPr>
              <a:t>άλλη</a:t>
            </a:r>
            <a:r>
              <a:rPr dirty="0" sz="1600" spc="-3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θέση</a:t>
            </a:r>
            <a:r>
              <a:rPr dirty="0" sz="1600" spc="-3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και</a:t>
            </a:r>
            <a:r>
              <a:rPr dirty="0" sz="1600" spc="-3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προσθέστε</a:t>
            </a:r>
            <a:r>
              <a:rPr dirty="0" sz="1600" spc="-3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το</a:t>
            </a:r>
            <a:r>
              <a:rPr dirty="0" sz="1600" spc="-3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στον</a:t>
            </a:r>
            <a:r>
              <a:rPr dirty="0" sz="1600" spc="-3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ίδιο</a:t>
            </a:r>
            <a:r>
              <a:rPr dirty="0" sz="1600" spc="-35">
                <a:latin typeface="Trebuchet MS"/>
                <a:cs typeface="Trebuchet MS"/>
              </a:rPr>
              <a:t> </a:t>
            </a:r>
            <a:r>
              <a:rPr dirty="0" sz="1600" spc="-10">
                <a:latin typeface="Trebuchet MS"/>
                <a:cs typeface="Trebuchet MS"/>
              </a:rPr>
              <a:t>κουβά.</a:t>
            </a:r>
            <a:endParaRPr sz="1600">
              <a:latin typeface="Trebuchet MS"/>
              <a:cs typeface="Trebuchet MS"/>
            </a:endParaRPr>
          </a:p>
          <a:p>
            <a:pPr algn="just" marL="161290" marR="5080">
              <a:lnSpc>
                <a:spcPts val="2880"/>
              </a:lnSpc>
            </a:pPr>
            <a:r>
              <a:rPr dirty="0" sz="1600">
                <a:latin typeface="Trebuchet MS"/>
                <a:cs typeface="Trebuchet MS"/>
              </a:rPr>
              <a:t>Με</a:t>
            </a:r>
            <a:r>
              <a:rPr dirty="0" sz="1600" spc="125">
                <a:latin typeface="Trebuchet MS"/>
                <a:cs typeface="Trebuchet MS"/>
              </a:rPr>
              <a:t>  </a:t>
            </a:r>
            <a:r>
              <a:rPr dirty="0" sz="1600">
                <a:latin typeface="Trebuchet MS"/>
                <a:cs typeface="Trebuchet MS"/>
              </a:rPr>
              <a:t>αυτόν</a:t>
            </a:r>
            <a:r>
              <a:rPr dirty="0" sz="1600" spc="130">
                <a:latin typeface="Trebuchet MS"/>
                <a:cs typeface="Trebuchet MS"/>
              </a:rPr>
              <a:t>  </a:t>
            </a:r>
            <a:r>
              <a:rPr dirty="0" sz="1600">
                <a:latin typeface="Trebuchet MS"/>
                <a:cs typeface="Trebuchet MS"/>
              </a:rPr>
              <a:t>τον</a:t>
            </a:r>
            <a:r>
              <a:rPr dirty="0" sz="1600" spc="130">
                <a:latin typeface="Trebuchet MS"/>
                <a:cs typeface="Trebuchet MS"/>
              </a:rPr>
              <a:t>  </a:t>
            </a:r>
            <a:r>
              <a:rPr dirty="0" sz="1600">
                <a:latin typeface="Trebuchet MS"/>
                <a:cs typeface="Trebuchet MS"/>
              </a:rPr>
              <a:t>τρόπο,</a:t>
            </a:r>
            <a:r>
              <a:rPr dirty="0" sz="1600" spc="125">
                <a:latin typeface="Trebuchet MS"/>
                <a:cs typeface="Trebuchet MS"/>
              </a:rPr>
              <a:t>  </a:t>
            </a:r>
            <a:r>
              <a:rPr dirty="0" sz="1600">
                <a:latin typeface="Trebuchet MS"/>
                <a:cs typeface="Trebuchet MS"/>
              </a:rPr>
              <a:t>συλλέξτε</a:t>
            </a:r>
            <a:r>
              <a:rPr dirty="0" sz="1600" spc="130">
                <a:latin typeface="Trebuchet MS"/>
                <a:cs typeface="Trebuchet MS"/>
              </a:rPr>
              <a:t>  </a:t>
            </a:r>
            <a:r>
              <a:rPr dirty="0" sz="1600">
                <a:latin typeface="Trebuchet MS"/>
                <a:cs typeface="Trebuchet MS"/>
              </a:rPr>
              <a:t>15</a:t>
            </a:r>
            <a:r>
              <a:rPr dirty="0" sz="1600" spc="130">
                <a:latin typeface="Trebuchet MS"/>
                <a:cs typeface="Trebuchet MS"/>
              </a:rPr>
              <a:t>  </a:t>
            </a:r>
            <a:r>
              <a:rPr dirty="0" sz="1600">
                <a:latin typeface="Trebuchet MS"/>
                <a:cs typeface="Trebuchet MS"/>
              </a:rPr>
              <a:t>έως</a:t>
            </a:r>
            <a:r>
              <a:rPr dirty="0" sz="1600" spc="125">
                <a:latin typeface="Trebuchet MS"/>
                <a:cs typeface="Trebuchet MS"/>
              </a:rPr>
              <a:t>  </a:t>
            </a:r>
            <a:r>
              <a:rPr dirty="0" sz="1600" spc="-25">
                <a:latin typeface="Trebuchet MS"/>
                <a:cs typeface="Trebuchet MS"/>
              </a:rPr>
              <a:t>20 </a:t>
            </a:r>
            <a:r>
              <a:rPr dirty="0" sz="1600">
                <a:latin typeface="Trebuchet MS"/>
                <a:cs typeface="Trebuchet MS"/>
              </a:rPr>
              <a:t>επιμέρους</a:t>
            </a:r>
            <a:r>
              <a:rPr dirty="0" sz="1600" spc="-5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δείγματα</a:t>
            </a:r>
            <a:r>
              <a:rPr dirty="0" sz="1600" spc="-5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εδάφους</a:t>
            </a:r>
            <a:r>
              <a:rPr dirty="0" sz="1600" spc="-5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από</a:t>
            </a:r>
            <a:r>
              <a:rPr dirty="0" sz="1600" spc="-5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το</a:t>
            </a:r>
            <a:r>
              <a:rPr dirty="0" sz="1600" spc="-4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ίδιο</a:t>
            </a:r>
            <a:r>
              <a:rPr dirty="0" sz="1600" spc="-50">
                <a:latin typeface="Trebuchet MS"/>
                <a:cs typeface="Trebuchet MS"/>
              </a:rPr>
              <a:t> </a:t>
            </a:r>
            <a:r>
              <a:rPr dirty="0" sz="1600" spc="-10">
                <a:latin typeface="Trebuchet MS"/>
                <a:cs typeface="Trebuchet MS"/>
              </a:rPr>
              <a:t>βάθος, </a:t>
            </a:r>
            <a:r>
              <a:rPr dirty="0" sz="1600">
                <a:latin typeface="Trebuchet MS"/>
                <a:cs typeface="Trebuchet MS"/>
              </a:rPr>
              <a:t>καλύπτοντας</a:t>
            </a:r>
            <a:r>
              <a:rPr dirty="0" sz="1600" spc="390">
                <a:latin typeface="Trebuchet MS"/>
                <a:cs typeface="Trebuchet MS"/>
              </a:rPr>
              <a:t>   </a:t>
            </a:r>
            <a:r>
              <a:rPr dirty="0" sz="1600">
                <a:latin typeface="Trebuchet MS"/>
                <a:cs typeface="Trebuchet MS"/>
              </a:rPr>
              <a:t>ομοιόμορφα</a:t>
            </a:r>
            <a:r>
              <a:rPr dirty="0" sz="1600" spc="395">
                <a:latin typeface="Trebuchet MS"/>
                <a:cs typeface="Trebuchet MS"/>
              </a:rPr>
              <a:t>   </a:t>
            </a:r>
            <a:r>
              <a:rPr dirty="0" sz="1600">
                <a:latin typeface="Trebuchet MS"/>
                <a:cs typeface="Trebuchet MS"/>
              </a:rPr>
              <a:t>ολόκληρο</a:t>
            </a:r>
            <a:r>
              <a:rPr dirty="0" sz="1600" spc="395">
                <a:latin typeface="Trebuchet MS"/>
                <a:cs typeface="Trebuchet MS"/>
              </a:rPr>
              <a:t>   </a:t>
            </a:r>
            <a:r>
              <a:rPr dirty="0" sz="1600" spc="-25">
                <a:latin typeface="Trebuchet MS"/>
                <a:cs typeface="Trebuchet MS"/>
              </a:rPr>
              <a:t>το </a:t>
            </a:r>
            <a:r>
              <a:rPr dirty="0" sz="1600" spc="-10">
                <a:latin typeface="Trebuchet MS"/>
                <a:cs typeface="Trebuchet MS"/>
              </a:rPr>
              <a:t>αγροτεμάχιο.</a:t>
            </a:r>
            <a:endParaRPr sz="1600">
              <a:latin typeface="Trebuchet MS"/>
              <a:cs typeface="Trebuchet MS"/>
            </a:endParaRPr>
          </a:p>
          <a:p>
            <a:pPr algn="just" marL="161290" marR="6985">
              <a:lnSpc>
                <a:spcPts val="2520"/>
              </a:lnSpc>
            </a:pPr>
            <a:r>
              <a:rPr dirty="0" u="sng" sz="140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Συνεχίστε</a:t>
            </a:r>
            <a:r>
              <a:rPr dirty="0" u="sng" sz="1400" spc="185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40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αυτή</a:t>
            </a:r>
            <a:r>
              <a:rPr dirty="0" u="sng" sz="1400" spc="19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40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τη</a:t>
            </a:r>
            <a:r>
              <a:rPr dirty="0" u="sng" sz="1400" spc="19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40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διαδικασία</a:t>
            </a:r>
            <a:r>
              <a:rPr dirty="0" u="sng" sz="1400" spc="19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40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συλλογής</a:t>
            </a:r>
            <a:r>
              <a:rPr dirty="0" u="sng" sz="1400" spc="19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40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δειγμάτων</a:t>
            </a:r>
            <a:r>
              <a:rPr dirty="0" u="sng" sz="1400" spc="19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400" spc="-25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σε</a:t>
            </a:r>
            <a:r>
              <a:rPr dirty="0" sz="1400" spc="-25" i="1">
                <a:latin typeface="Trebuchet MS"/>
                <a:cs typeface="Trebuchet MS"/>
              </a:rPr>
              <a:t> </a:t>
            </a:r>
            <a:r>
              <a:rPr dirty="0" u="sng" sz="140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νέα</a:t>
            </a:r>
            <a:r>
              <a:rPr dirty="0" u="sng" sz="1400" spc="305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40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σημεία,</a:t>
            </a:r>
            <a:r>
              <a:rPr dirty="0" u="sng" sz="1400" spc="31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40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μέχρι</a:t>
            </a:r>
            <a:r>
              <a:rPr dirty="0" u="sng" sz="1400" spc="305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40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να</a:t>
            </a:r>
            <a:r>
              <a:rPr dirty="0" u="sng" sz="1400" spc="31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40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συγκεντρώσετε</a:t>
            </a:r>
            <a:r>
              <a:rPr dirty="0" u="sng" sz="1400" spc="31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40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επαρκή</a:t>
            </a:r>
            <a:r>
              <a:rPr dirty="0" u="sng" sz="1400" spc="305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400" spc="-1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αριθμό</a:t>
            </a:r>
            <a:r>
              <a:rPr dirty="0" sz="1400" spc="-10" i="1">
                <a:latin typeface="Trebuchet MS"/>
                <a:cs typeface="Trebuchet MS"/>
              </a:rPr>
              <a:t> </a:t>
            </a:r>
            <a:r>
              <a:rPr dirty="0" u="sng" sz="140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δειγμάτων.</a:t>
            </a:r>
            <a:r>
              <a:rPr dirty="0" u="sng" sz="1400" spc="345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   </a:t>
            </a:r>
            <a:r>
              <a:rPr dirty="0" u="sng" sz="140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Όσο</a:t>
            </a:r>
            <a:r>
              <a:rPr dirty="0" u="sng" sz="1400" spc="35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   </a:t>
            </a:r>
            <a:r>
              <a:rPr dirty="0" u="sng" sz="140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περισσότερα</a:t>
            </a:r>
            <a:r>
              <a:rPr dirty="0" u="sng" sz="1400" spc="35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   </a:t>
            </a:r>
            <a:r>
              <a:rPr dirty="0" u="sng" sz="1400" spc="-1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υποδείγματα</a:t>
            </a:r>
            <a:r>
              <a:rPr dirty="0" sz="1400" spc="-10" i="1">
                <a:latin typeface="Trebuchet MS"/>
                <a:cs typeface="Trebuchet MS"/>
              </a:rPr>
              <a:t> </a:t>
            </a:r>
            <a:r>
              <a:rPr dirty="0" u="sng" sz="140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προστίθενται</a:t>
            </a:r>
            <a:r>
              <a:rPr dirty="0" u="sng" sz="1400" spc="26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 </a:t>
            </a:r>
            <a:r>
              <a:rPr dirty="0" u="sng" sz="140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σε</a:t>
            </a:r>
            <a:r>
              <a:rPr dirty="0" u="sng" sz="1400" spc="26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 </a:t>
            </a:r>
            <a:r>
              <a:rPr dirty="0" u="sng" sz="140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ένα</a:t>
            </a:r>
            <a:r>
              <a:rPr dirty="0" u="sng" sz="1400" spc="26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 </a:t>
            </a:r>
            <a:r>
              <a:rPr dirty="0" u="sng" sz="140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σύνθετο</a:t>
            </a:r>
            <a:r>
              <a:rPr dirty="0" u="sng" sz="1400" spc="265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 </a:t>
            </a:r>
            <a:r>
              <a:rPr dirty="0" u="sng" sz="140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δείγμα,</a:t>
            </a:r>
            <a:r>
              <a:rPr dirty="0" u="sng" sz="1400" spc="26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 </a:t>
            </a:r>
            <a:r>
              <a:rPr dirty="0" u="sng" sz="140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τόσο</a:t>
            </a:r>
            <a:r>
              <a:rPr dirty="0" u="sng" sz="1400" spc="26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 </a:t>
            </a:r>
            <a:r>
              <a:rPr dirty="0" u="sng" sz="1400" spc="-25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πιο</a:t>
            </a:r>
            <a:r>
              <a:rPr dirty="0" sz="1400" spc="-25" i="1">
                <a:latin typeface="Trebuchet MS"/>
                <a:cs typeface="Trebuchet MS"/>
              </a:rPr>
              <a:t> </a:t>
            </a:r>
            <a:r>
              <a:rPr dirty="0" u="sng" sz="140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αξιόπιστο</a:t>
            </a:r>
            <a:r>
              <a:rPr dirty="0" u="sng" sz="1400" spc="-3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40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γίνεται</a:t>
            </a:r>
            <a:r>
              <a:rPr dirty="0" u="sng" sz="1400" spc="-3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40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το</a:t>
            </a:r>
            <a:r>
              <a:rPr dirty="0" u="sng" sz="1400" spc="-3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400" spc="-1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δείγμα.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xfrm>
            <a:off x="2337619" y="173706"/>
            <a:ext cx="6600190" cy="2997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Π2.3.1_Προγράμματα</a:t>
            </a:r>
            <a:r>
              <a:rPr dirty="0" spc="-55"/>
              <a:t> </a:t>
            </a:r>
            <a:r>
              <a:rPr dirty="0"/>
              <a:t>ανάπτυξης</a:t>
            </a:r>
            <a:r>
              <a:rPr dirty="0" spc="-55"/>
              <a:t> </a:t>
            </a:r>
            <a:r>
              <a:rPr dirty="0"/>
              <a:t>ικανοτήτων</a:t>
            </a:r>
            <a:r>
              <a:rPr dirty="0" spc="-55"/>
              <a:t> </a:t>
            </a:r>
            <a:r>
              <a:rPr dirty="0"/>
              <a:t>και</a:t>
            </a:r>
            <a:r>
              <a:rPr dirty="0" spc="-50"/>
              <a:t> </a:t>
            </a:r>
            <a:r>
              <a:rPr dirty="0" spc="-10"/>
              <a:t>κατάρτισης</a:t>
            </a:r>
          </a:p>
        </p:txBody>
      </p:sp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2907" y="692696"/>
            <a:ext cx="3094596" cy="5174703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2860">
              <a:lnSpc>
                <a:spcPts val="860"/>
              </a:lnSpc>
            </a:pPr>
            <a:r>
              <a:rPr dirty="0" spc="-20"/>
              <a:t>IPA-</a:t>
            </a:r>
            <a:r>
              <a:rPr dirty="0" spc="-10"/>
              <a:t>ADRION00239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Π2.3.1_Προγράμματα</a:t>
            </a:r>
            <a:r>
              <a:rPr dirty="0" spc="-55"/>
              <a:t> </a:t>
            </a:r>
            <a:r>
              <a:rPr dirty="0"/>
              <a:t>ανάπτυξης</a:t>
            </a:r>
            <a:r>
              <a:rPr dirty="0" spc="-55"/>
              <a:t> </a:t>
            </a:r>
            <a:r>
              <a:rPr dirty="0"/>
              <a:t>ικανοτήτων</a:t>
            </a:r>
            <a:r>
              <a:rPr dirty="0" spc="-55"/>
              <a:t> </a:t>
            </a:r>
            <a:r>
              <a:rPr dirty="0"/>
              <a:t>και</a:t>
            </a:r>
            <a:r>
              <a:rPr dirty="0" spc="-50"/>
              <a:t> </a:t>
            </a:r>
            <a:r>
              <a:rPr dirty="0" spc="-10"/>
              <a:t>κατάρτισης</a:t>
            </a:r>
          </a:p>
        </p:txBody>
      </p:sp>
      <p:sp>
        <p:nvSpPr>
          <p:cNvPr id="2" name="object 2"/>
          <p:cNvSpPr/>
          <p:nvPr/>
        </p:nvSpPr>
        <p:spPr>
          <a:xfrm>
            <a:off x="3131845" y="548680"/>
            <a:ext cx="5977255" cy="0"/>
          </a:xfrm>
          <a:custGeom>
            <a:avLst/>
            <a:gdLst/>
            <a:ahLst/>
            <a:cxnLst/>
            <a:rect l="l" t="t" r="r" b="b"/>
            <a:pathLst>
              <a:path w="5977255" h="0">
                <a:moveTo>
                  <a:pt x="0" y="0"/>
                </a:moveTo>
                <a:lnTo>
                  <a:pt x="5976658" y="0"/>
                </a:lnTo>
              </a:path>
            </a:pathLst>
          </a:custGeom>
          <a:ln w="28575">
            <a:solidFill>
              <a:srgbClr val="30859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25008" y="597776"/>
            <a:ext cx="4672965" cy="7569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50000"/>
              </a:lnSpc>
              <a:spcBef>
                <a:spcPts val="100"/>
              </a:spcBef>
            </a:pPr>
            <a:r>
              <a:rPr dirty="0" sz="1600" b="1">
                <a:latin typeface="Trebuchet MS"/>
                <a:cs typeface="Trebuchet MS"/>
              </a:rPr>
              <a:t>Διαδικασία</a:t>
            </a:r>
            <a:r>
              <a:rPr dirty="0" sz="1600" spc="-25" b="1">
                <a:latin typeface="Trebuchet MS"/>
                <a:cs typeface="Trebuchet MS"/>
              </a:rPr>
              <a:t> </a:t>
            </a:r>
            <a:r>
              <a:rPr dirty="0" sz="1600" b="1">
                <a:latin typeface="Trebuchet MS"/>
                <a:cs typeface="Trebuchet MS"/>
              </a:rPr>
              <a:t>δειγματοληψίας</a:t>
            </a:r>
            <a:r>
              <a:rPr dirty="0" sz="1600" spc="-25" b="1">
                <a:latin typeface="Trebuchet MS"/>
                <a:cs typeface="Trebuchet MS"/>
              </a:rPr>
              <a:t> </a:t>
            </a:r>
            <a:r>
              <a:rPr dirty="0" sz="1600" b="1">
                <a:latin typeface="Trebuchet MS"/>
                <a:cs typeface="Trebuchet MS"/>
              </a:rPr>
              <a:t>εδάφους</a:t>
            </a:r>
            <a:r>
              <a:rPr dirty="0" sz="1600" spc="-25" b="1">
                <a:latin typeface="Trebuchet MS"/>
                <a:cs typeface="Trebuchet MS"/>
              </a:rPr>
              <a:t> </a:t>
            </a:r>
            <a:r>
              <a:rPr dirty="0" sz="1600" b="1">
                <a:latin typeface="Trebuchet MS"/>
                <a:cs typeface="Trebuchet MS"/>
              </a:rPr>
              <a:t>–</a:t>
            </a:r>
            <a:r>
              <a:rPr dirty="0" sz="1600" spc="-25" b="1">
                <a:latin typeface="Trebuchet MS"/>
                <a:cs typeface="Trebuchet MS"/>
              </a:rPr>
              <a:t> </a:t>
            </a:r>
            <a:r>
              <a:rPr dirty="0" sz="1600" b="1">
                <a:latin typeface="Trebuchet MS"/>
                <a:cs typeface="Trebuchet MS"/>
              </a:rPr>
              <a:t>βήμα</a:t>
            </a:r>
            <a:r>
              <a:rPr dirty="0" sz="1600" spc="-25" b="1">
                <a:latin typeface="Trebuchet MS"/>
                <a:cs typeface="Trebuchet MS"/>
              </a:rPr>
              <a:t> </a:t>
            </a:r>
            <a:r>
              <a:rPr dirty="0" sz="1600" spc="-20" b="1">
                <a:latin typeface="Trebuchet MS"/>
                <a:cs typeface="Trebuchet MS"/>
              </a:rPr>
              <a:t>προς βήμα</a:t>
            </a:r>
            <a:endParaRPr sz="1600">
              <a:latin typeface="Trebuchet MS"/>
              <a:cs typeface="Trebuchet MS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220068" y="858018"/>
            <a:ext cx="3335337" cy="2066925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225008" y="2037930"/>
            <a:ext cx="4303395" cy="22199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50000"/>
              </a:lnSpc>
              <a:spcBef>
                <a:spcPts val="100"/>
              </a:spcBef>
            </a:pPr>
            <a:r>
              <a:rPr dirty="0" sz="1600">
                <a:latin typeface="Trebuchet MS"/>
                <a:cs typeface="Trebuchet MS"/>
              </a:rPr>
              <a:t>4.</a:t>
            </a:r>
            <a:r>
              <a:rPr dirty="0" sz="1600" spc="-4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Στη</a:t>
            </a:r>
            <a:r>
              <a:rPr dirty="0" sz="1600" spc="-3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συνέχεια,</a:t>
            </a:r>
            <a:r>
              <a:rPr dirty="0" sz="1600" spc="-3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αναμείξτε</a:t>
            </a:r>
            <a:r>
              <a:rPr dirty="0" sz="1600" spc="-3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τα</a:t>
            </a:r>
            <a:r>
              <a:rPr dirty="0" sz="1600" spc="-3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όλα</a:t>
            </a:r>
            <a:r>
              <a:rPr dirty="0" sz="1600" spc="-3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μαζί</a:t>
            </a:r>
            <a:r>
              <a:rPr dirty="0" sz="1600" spc="-3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σε</a:t>
            </a:r>
            <a:r>
              <a:rPr dirty="0" sz="1600" spc="-40">
                <a:latin typeface="Trebuchet MS"/>
                <a:cs typeface="Trebuchet MS"/>
              </a:rPr>
              <a:t> </a:t>
            </a:r>
            <a:r>
              <a:rPr dirty="0" sz="1600" spc="-20">
                <a:latin typeface="Trebuchet MS"/>
                <a:cs typeface="Trebuchet MS"/>
              </a:rPr>
              <a:t>έναν </a:t>
            </a:r>
            <a:r>
              <a:rPr dirty="0" sz="1600">
                <a:latin typeface="Trebuchet MS"/>
                <a:cs typeface="Trebuchet MS"/>
              </a:rPr>
              <a:t>κουβά,</a:t>
            </a:r>
            <a:r>
              <a:rPr dirty="0" sz="1600" spc="-4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ώστε</a:t>
            </a:r>
            <a:r>
              <a:rPr dirty="0" sz="1600" spc="-4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να</a:t>
            </a:r>
            <a:r>
              <a:rPr dirty="0" sz="1600" spc="-3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προκύψει</a:t>
            </a:r>
            <a:r>
              <a:rPr dirty="0" sz="1600" spc="-4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ένα</a:t>
            </a:r>
            <a:r>
              <a:rPr dirty="0" sz="1600" spc="-3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μέσο</a:t>
            </a:r>
            <a:r>
              <a:rPr dirty="0" sz="1600" spc="-40">
                <a:latin typeface="Trebuchet MS"/>
                <a:cs typeface="Trebuchet MS"/>
              </a:rPr>
              <a:t> </a:t>
            </a:r>
            <a:r>
              <a:rPr dirty="0" sz="1600" spc="-10">
                <a:latin typeface="Trebuchet MS"/>
                <a:cs typeface="Trebuchet MS"/>
              </a:rPr>
              <a:t>δείγμα.</a:t>
            </a:r>
            <a:endParaRPr sz="16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019"/>
              </a:spcBef>
            </a:pPr>
            <a:endParaRPr sz="1600">
              <a:latin typeface="Trebuchet MS"/>
              <a:cs typeface="Trebuchet MS"/>
            </a:endParaRPr>
          </a:p>
          <a:p>
            <a:pPr marL="12700" marR="365125">
              <a:lnSpc>
                <a:spcPct val="150000"/>
              </a:lnSpc>
            </a:pPr>
            <a:r>
              <a:rPr dirty="0" sz="1600">
                <a:latin typeface="Trebuchet MS"/>
                <a:cs typeface="Trebuchet MS"/>
              </a:rPr>
              <a:t>Από</a:t>
            </a:r>
            <a:r>
              <a:rPr dirty="0" sz="1600" spc="-2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το</a:t>
            </a:r>
            <a:r>
              <a:rPr dirty="0" sz="1600" spc="-2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καλά</a:t>
            </a:r>
            <a:r>
              <a:rPr dirty="0" sz="1600" spc="-25">
                <a:latin typeface="Trebuchet MS"/>
                <a:cs typeface="Trebuchet MS"/>
              </a:rPr>
              <a:t> </a:t>
            </a:r>
            <a:r>
              <a:rPr dirty="0" sz="1600" spc="-10">
                <a:latin typeface="Trebuchet MS"/>
                <a:cs typeface="Trebuchet MS"/>
              </a:rPr>
              <a:t>ομογενοποιημένο</a:t>
            </a:r>
            <a:r>
              <a:rPr dirty="0" sz="1600" spc="-2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μέσο</a:t>
            </a:r>
            <a:r>
              <a:rPr dirty="0" sz="1600" spc="-25">
                <a:latin typeface="Trebuchet MS"/>
                <a:cs typeface="Trebuchet MS"/>
              </a:rPr>
              <a:t> </a:t>
            </a:r>
            <a:r>
              <a:rPr dirty="0" sz="1600" spc="-10">
                <a:latin typeface="Trebuchet MS"/>
                <a:cs typeface="Trebuchet MS"/>
              </a:rPr>
              <a:t>δείγμα </a:t>
            </a:r>
            <a:r>
              <a:rPr dirty="0" sz="1600">
                <a:latin typeface="Trebuchet MS"/>
                <a:cs typeface="Trebuchet MS"/>
              </a:rPr>
              <a:t>λαμβάνονται</a:t>
            </a:r>
            <a:r>
              <a:rPr dirty="0" sz="1600" spc="-55">
                <a:latin typeface="Trebuchet MS"/>
                <a:cs typeface="Trebuchet MS"/>
              </a:rPr>
              <a:t> </a:t>
            </a:r>
            <a:r>
              <a:rPr dirty="0" sz="1600" spc="-10">
                <a:latin typeface="Trebuchet MS"/>
                <a:cs typeface="Trebuchet MS"/>
              </a:rPr>
              <a:t>1,0–</a:t>
            </a:r>
            <a:r>
              <a:rPr dirty="0" sz="1600">
                <a:latin typeface="Trebuchet MS"/>
                <a:cs typeface="Trebuchet MS"/>
              </a:rPr>
              <a:t>1,5</a:t>
            </a:r>
            <a:r>
              <a:rPr dirty="0" sz="1600" spc="-5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kg</a:t>
            </a:r>
            <a:r>
              <a:rPr dirty="0" sz="1600" spc="-5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εδάφους</a:t>
            </a:r>
            <a:r>
              <a:rPr dirty="0" sz="1600" spc="-50">
                <a:latin typeface="Trebuchet MS"/>
                <a:cs typeface="Trebuchet MS"/>
              </a:rPr>
              <a:t> </a:t>
            </a:r>
            <a:r>
              <a:rPr dirty="0" sz="1600" spc="-25">
                <a:latin typeface="Trebuchet MS"/>
                <a:cs typeface="Trebuchet MS"/>
              </a:rPr>
              <a:t>και </a:t>
            </a:r>
            <a:r>
              <a:rPr dirty="0" sz="1600">
                <a:latin typeface="Trebuchet MS"/>
                <a:cs typeface="Trebuchet MS"/>
              </a:rPr>
              <a:t>τοποθετούνται</a:t>
            </a:r>
            <a:r>
              <a:rPr dirty="0" sz="1600" spc="-7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σε</a:t>
            </a:r>
            <a:r>
              <a:rPr dirty="0" sz="1600" spc="-7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σακούλα</a:t>
            </a:r>
            <a:r>
              <a:rPr dirty="0" sz="1600" spc="-65">
                <a:latin typeface="Trebuchet MS"/>
                <a:cs typeface="Trebuchet MS"/>
              </a:rPr>
              <a:t> </a:t>
            </a:r>
            <a:r>
              <a:rPr dirty="0" sz="1600" spc="-25">
                <a:latin typeface="Trebuchet MS"/>
                <a:cs typeface="Trebuchet MS"/>
              </a:rPr>
              <a:t>PVC</a:t>
            </a:r>
            <a:endParaRPr sz="1600">
              <a:latin typeface="Trebuchet MS"/>
              <a:cs typeface="Trebuchet MS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39754" y="2996945"/>
            <a:ext cx="4416082" cy="2738120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2860">
              <a:lnSpc>
                <a:spcPts val="860"/>
              </a:lnSpc>
            </a:pPr>
            <a:r>
              <a:rPr dirty="0" spc="-20"/>
              <a:t>IPA-</a:t>
            </a:r>
            <a:r>
              <a:rPr dirty="0" spc="-10"/>
              <a:t>ADRION00239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Π2.3.1_Προγράμματα</a:t>
            </a:r>
            <a:r>
              <a:rPr dirty="0" spc="-55"/>
              <a:t> </a:t>
            </a:r>
            <a:r>
              <a:rPr dirty="0"/>
              <a:t>ανάπτυξης</a:t>
            </a:r>
            <a:r>
              <a:rPr dirty="0" spc="-55"/>
              <a:t> </a:t>
            </a:r>
            <a:r>
              <a:rPr dirty="0"/>
              <a:t>ικανοτήτων</a:t>
            </a:r>
            <a:r>
              <a:rPr dirty="0" spc="-55"/>
              <a:t> </a:t>
            </a:r>
            <a:r>
              <a:rPr dirty="0"/>
              <a:t>και</a:t>
            </a:r>
            <a:r>
              <a:rPr dirty="0" spc="-50"/>
              <a:t> </a:t>
            </a:r>
            <a:r>
              <a:rPr dirty="0" spc="-10"/>
              <a:t>κατάρτισης</a:t>
            </a:r>
          </a:p>
        </p:txBody>
      </p:sp>
      <p:sp>
        <p:nvSpPr>
          <p:cNvPr id="2" name="object 2"/>
          <p:cNvSpPr/>
          <p:nvPr/>
        </p:nvSpPr>
        <p:spPr>
          <a:xfrm>
            <a:off x="3131845" y="548680"/>
            <a:ext cx="5977255" cy="0"/>
          </a:xfrm>
          <a:custGeom>
            <a:avLst/>
            <a:gdLst/>
            <a:ahLst/>
            <a:cxnLst/>
            <a:rect l="l" t="t" r="r" b="b"/>
            <a:pathLst>
              <a:path w="5977255" h="0">
                <a:moveTo>
                  <a:pt x="0" y="0"/>
                </a:moveTo>
                <a:lnTo>
                  <a:pt x="5976658" y="0"/>
                </a:lnTo>
              </a:path>
            </a:pathLst>
          </a:custGeom>
          <a:ln w="28575">
            <a:solidFill>
              <a:srgbClr val="30859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330259" y="527942"/>
            <a:ext cx="5124450" cy="5191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106680" indent="241935">
              <a:lnSpc>
                <a:spcPct val="150000"/>
              </a:lnSpc>
              <a:spcBef>
                <a:spcPts val="100"/>
              </a:spcBef>
              <a:buAutoNum type="arabicPeriod" startAt="5"/>
              <a:tabLst>
                <a:tab pos="254635" algn="l"/>
              </a:tabLst>
            </a:pPr>
            <a:r>
              <a:rPr dirty="0" sz="1600">
                <a:latin typeface="Trebuchet MS"/>
                <a:cs typeface="Trebuchet MS"/>
              </a:rPr>
              <a:t>Χρησιμοποιώντας</a:t>
            </a:r>
            <a:r>
              <a:rPr dirty="0" sz="1600" spc="-5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το</a:t>
            </a:r>
            <a:r>
              <a:rPr dirty="0" sz="1600" spc="-5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μικρό</a:t>
            </a:r>
            <a:r>
              <a:rPr dirty="0" sz="1600" spc="-5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φτυάρι</a:t>
            </a:r>
            <a:r>
              <a:rPr dirty="0" sz="1600" spc="-5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χειρός,</a:t>
            </a:r>
            <a:r>
              <a:rPr dirty="0" sz="1600" spc="-50">
                <a:latin typeface="Trebuchet MS"/>
                <a:cs typeface="Trebuchet MS"/>
              </a:rPr>
              <a:t> </a:t>
            </a:r>
            <a:r>
              <a:rPr dirty="0" sz="1600" spc="-10">
                <a:latin typeface="Trebuchet MS"/>
                <a:cs typeface="Trebuchet MS"/>
              </a:rPr>
              <a:t>αναμείξτε </a:t>
            </a:r>
            <a:r>
              <a:rPr dirty="0" sz="1600">
                <a:latin typeface="Trebuchet MS"/>
                <a:cs typeface="Trebuchet MS"/>
              </a:rPr>
              <a:t>καλά</a:t>
            </a:r>
            <a:r>
              <a:rPr dirty="0" sz="1600" spc="-3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το</a:t>
            </a:r>
            <a:r>
              <a:rPr dirty="0" sz="1600" spc="-3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χώμα</a:t>
            </a:r>
            <a:r>
              <a:rPr dirty="0" sz="1600" spc="-3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μέσα</a:t>
            </a:r>
            <a:r>
              <a:rPr dirty="0" sz="1600" spc="-3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στον</a:t>
            </a:r>
            <a:r>
              <a:rPr dirty="0" sz="1600" spc="-3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κουβά</a:t>
            </a:r>
            <a:r>
              <a:rPr dirty="0" sz="1600" spc="-3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μέχρι</a:t>
            </a:r>
            <a:r>
              <a:rPr dirty="0" sz="1600" spc="-3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να</a:t>
            </a:r>
            <a:r>
              <a:rPr dirty="0" sz="1600" spc="-3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έχετε</a:t>
            </a:r>
            <a:r>
              <a:rPr dirty="0" sz="1600" spc="-30">
                <a:latin typeface="Trebuchet MS"/>
                <a:cs typeface="Trebuchet MS"/>
              </a:rPr>
              <a:t> </a:t>
            </a:r>
            <a:r>
              <a:rPr dirty="0" sz="1600" spc="-25">
                <a:latin typeface="Trebuchet MS"/>
                <a:cs typeface="Trebuchet MS"/>
              </a:rPr>
              <a:t>ένα </a:t>
            </a:r>
            <a:r>
              <a:rPr dirty="0" sz="1600">
                <a:latin typeface="Trebuchet MS"/>
                <a:cs typeface="Trebuchet MS"/>
              </a:rPr>
              <a:t>ομοιογενές</a:t>
            </a:r>
            <a:r>
              <a:rPr dirty="0" sz="1600" spc="-95">
                <a:latin typeface="Trebuchet MS"/>
                <a:cs typeface="Trebuchet MS"/>
              </a:rPr>
              <a:t> </a:t>
            </a:r>
            <a:r>
              <a:rPr dirty="0" sz="1600" spc="-10">
                <a:latin typeface="Trebuchet MS"/>
                <a:cs typeface="Trebuchet MS"/>
              </a:rPr>
              <a:t>μείγμα.</a:t>
            </a:r>
            <a:endParaRPr sz="16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019"/>
              </a:spcBef>
              <a:buFont typeface="Trebuchet MS"/>
              <a:buAutoNum type="arabicPeriod" startAt="5"/>
            </a:pPr>
            <a:endParaRPr sz="1600">
              <a:latin typeface="Trebuchet MS"/>
              <a:cs typeface="Trebuchet MS"/>
            </a:endParaRPr>
          </a:p>
          <a:p>
            <a:pPr marL="12700" marR="445770" indent="241935">
              <a:lnSpc>
                <a:spcPct val="150000"/>
              </a:lnSpc>
              <a:buAutoNum type="arabicPeriod" startAt="5"/>
              <a:tabLst>
                <a:tab pos="254635" algn="l"/>
              </a:tabLst>
            </a:pPr>
            <a:r>
              <a:rPr dirty="0" sz="1600">
                <a:latin typeface="Trebuchet MS"/>
                <a:cs typeface="Trebuchet MS"/>
              </a:rPr>
              <a:t>Τοποθετήστε</a:t>
            </a:r>
            <a:r>
              <a:rPr dirty="0" sz="1600" spc="-40">
                <a:latin typeface="Trebuchet MS"/>
                <a:cs typeface="Trebuchet MS"/>
              </a:rPr>
              <a:t> </a:t>
            </a:r>
            <a:r>
              <a:rPr dirty="0" sz="1600" spc="-10">
                <a:latin typeface="Trebuchet MS"/>
                <a:cs typeface="Trebuchet MS"/>
              </a:rPr>
              <a:t>1-</a:t>
            </a:r>
            <a:r>
              <a:rPr dirty="0" sz="1600">
                <a:latin typeface="Trebuchet MS"/>
                <a:cs typeface="Trebuchet MS"/>
              </a:rPr>
              <a:t>2</a:t>
            </a:r>
            <a:r>
              <a:rPr dirty="0" sz="1600" spc="-4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φλιτζάνια</a:t>
            </a:r>
            <a:r>
              <a:rPr dirty="0" sz="1600" spc="-3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από</a:t>
            </a:r>
            <a:r>
              <a:rPr dirty="0" sz="1600" spc="-4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το</a:t>
            </a:r>
            <a:r>
              <a:rPr dirty="0" sz="1600" spc="-4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μείγμα</a:t>
            </a:r>
            <a:r>
              <a:rPr dirty="0" sz="1600" spc="-3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σε</a:t>
            </a:r>
            <a:r>
              <a:rPr dirty="0" sz="1600" spc="-40">
                <a:latin typeface="Trebuchet MS"/>
                <a:cs typeface="Trebuchet MS"/>
              </a:rPr>
              <a:t> </a:t>
            </a:r>
            <a:r>
              <a:rPr dirty="0" sz="1600" spc="-25">
                <a:latin typeface="Trebuchet MS"/>
                <a:cs typeface="Trebuchet MS"/>
              </a:rPr>
              <a:t>μια </a:t>
            </a:r>
            <a:r>
              <a:rPr dirty="0" sz="1600">
                <a:latin typeface="Trebuchet MS"/>
                <a:cs typeface="Trebuchet MS"/>
              </a:rPr>
              <a:t>σακούλα</a:t>
            </a:r>
            <a:r>
              <a:rPr dirty="0" sz="1600" spc="-70">
                <a:latin typeface="Trebuchet MS"/>
                <a:cs typeface="Trebuchet MS"/>
              </a:rPr>
              <a:t> </a:t>
            </a:r>
            <a:r>
              <a:rPr dirty="0" sz="1600" spc="-10">
                <a:latin typeface="Trebuchet MS"/>
                <a:cs typeface="Trebuchet MS"/>
              </a:rPr>
              <a:t>δείγματος.</a:t>
            </a:r>
            <a:endParaRPr sz="16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380"/>
              </a:spcBef>
              <a:buFont typeface="Trebuchet MS"/>
              <a:buAutoNum type="arabicPeriod" startAt="5"/>
            </a:pPr>
            <a:endParaRPr sz="1600">
              <a:latin typeface="Trebuchet MS"/>
              <a:cs typeface="Trebuchet MS"/>
            </a:endParaRPr>
          </a:p>
          <a:p>
            <a:pPr marL="12700" marR="5080" indent="241935">
              <a:lnSpc>
                <a:spcPct val="150000"/>
              </a:lnSpc>
              <a:spcBef>
                <a:spcPts val="5"/>
              </a:spcBef>
              <a:buAutoNum type="arabicPeriod" startAt="5"/>
              <a:tabLst>
                <a:tab pos="254635" algn="l"/>
              </a:tabLst>
            </a:pPr>
            <a:r>
              <a:rPr dirty="0" sz="1600">
                <a:latin typeface="Trebuchet MS"/>
                <a:cs typeface="Trebuchet MS"/>
              </a:rPr>
              <a:t>Χρησιμοποιώντας</a:t>
            </a:r>
            <a:r>
              <a:rPr dirty="0" sz="1600" spc="-10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ανεξίτηλο</a:t>
            </a:r>
            <a:r>
              <a:rPr dirty="0" sz="1600" spc="-9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μαρκαδόρο,</a:t>
            </a:r>
            <a:r>
              <a:rPr dirty="0" sz="1600" spc="-95">
                <a:latin typeface="Trebuchet MS"/>
                <a:cs typeface="Trebuchet MS"/>
              </a:rPr>
              <a:t> </a:t>
            </a:r>
            <a:r>
              <a:rPr dirty="0" sz="1600" spc="-10">
                <a:latin typeface="Trebuchet MS"/>
                <a:cs typeface="Trebuchet MS"/>
              </a:rPr>
              <a:t>επισημάνετε </a:t>
            </a:r>
            <a:r>
              <a:rPr dirty="0" sz="1600">
                <a:latin typeface="Trebuchet MS"/>
                <a:cs typeface="Trebuchet MS"/>
              </a:rPr>
              <a:t>τη</a:t>
            </a:r>
            <a:r>
              <a:rPr dirty="0" sz="1600" spc="-3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σακούλα</a:t>
            </a:r>
            <a:r>
              <a:rPr dirty="0" sz="1600" spc="-30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με</a:t>
            </a:r>
            <a:r>
              <a:rPr dirty="0" sz="1600" spc="-25">
                <a:latin typeface="Trebuchet MS"/>
                <a:cs typeface="Trebuchet MS"/>
              </a:rPr>
              <a:t> </a:t>
            </a:r>
            <a:r>
              <a:rPr dirty="0" sz="1600">
                <a:latin typeface="Trebuchet MS"/>
                <a:cs typeface="Trebuchet MS"/>
              </a:rPr>
              <a:t>τα</a:t>
            </a:r>
            <a:r>
              <a:rPr dirty="0" sz="1600" spc="-30">
                <a:latin typeface="Trebuchet MS"/>
                <a:cs typeface="Trebuchet MS"/>
              </a:rPr>
              <a:t> </a:t>
            </a:r>
            <a:r>
              <a:rPr dirty="0" sz="1600" spc="-20">
                <a:latin typeface="Trebuchet MS"/>
                <a:cs typeface="Trebuchet MS"/>
              </a:rPr>
              <a:t>εξής:</a:t>
            </a:r>
            <a:endParaRPr sz="1600">
              <a:latin typeface="Trebuchet MS"/>
              <a:cs typeface="Trebuchet MS"/>
            </a:endParaRPr>
          </a:p>
          <a:p>
            <a:pPr lvl="1" marL="297815" indent="-285115">
              <a:lnSpc>
                <a:spcPct val="100000"/>
              </a:lnSpc>
              <a:spcBef>
                <a:spcPts val="960"/>
              </a:spcBef>
              <a:buFont typeface="Arial"/>
              <a:buChar char="•"/>
              <a:tabLst>
                <a:tab pos="297815" algn="l"/>
              </a:tabLst>
            </a:pPr>
            <a:r>
              <a:rPr dirty="0" sz="1600" spc="-10">
                <a:latin typeface="Trebuchet MS"/>
                <a:cs typeface="Trebuchet MS"/>
              </a:rPr>
              <a:t>τοποθεσία</a:t>
            </a:r>
            <a:endParaRPr sz="1600">
              <a:latin typeface="Trebuchet MS"/>
              <a:cs typeface="Trebuchet MS"/>
            </a:endParaRPr>
          </a:p>
          <a:p>
            <a:pPr lvl="1" marL="297815" indent="-285115">
              <a:lnSpc>
                <a:spcPct val="100000"/>
              </a:lnSpc>
              <a:spcBef>
                <a:spcPts val="960"/>
              </a:spcBef>
              <a:buFont typeface="Arial"/>
              <a:buChar char="•"/>
              <a:tabLst>
                <a:tab pos="297815" algn="l"/>
              </a:tabLst>
            </a:pPr>
            <a:r>
              <a:rPr dirty="0" sz="1600" spc="-10">
                <a:latin typeface="Trebuchet MS"/>
                <a:cs typeface="Trebuchet MS"/>
              </a:rPr>
              <a:t>συντεταγμένες</a:t>
            </a:r>
            <a:endParaRPr sz="1600">
              <a:latin typeface="Trebuchet MS"/>
              <a:cs typeface="Trebuchet MS"/>
            </a:endParaRPr>
          </a:p>
          <a:p>
            <a:pPr lvl="1" marL="297815" indent="-285115">
              <a:lnSpc>
                <a:spcPct val="100000"/>
              </a:lnSpc>
              <a:spcBef>
                <a:spcPts val="960"/>
              </a:spcBef>
              <a:buFont typeface="Arial"/>
              <a:buChar char="•"/>
              <a:tabLst>
                <a:tab pos="297815" algn="l"/>
              </a:tabLst>
            </a:pPr>
            <a:r>
              <a:rPr dirty="0" sz="1600">
                <a:latin typeface="Trebuchet MS"/>
                <a:cs typeface="Trebuchet MS"/>
              </a:rPr>
              <a:t>μέγεθος</a:t>
            </a:r>
            <a:r>
              <a:rPr dirty="0" sz="1600" spc="-65">
                <a:latin typeface="Trebuchet MS"/>
                <a:cs typeface="Trebuchet MS"/>
              </a:rPr>
              <a:t> </a:t>
            </a:r>
            <a:r>
              <a:rPr dirty="0" sz="1600" spc="-10">
                <a:latin typeface="Trebuchet MS"/>
                <a:cs typeface="Trebuchet MS"/>
              </a:rPr>
              <a:t>αγροτεμαχίου</a:t>
            </a:r>
            <a:endParaRPr sz="1600">
              <a:latin typeface="Trebuchet MS"/>
              <a:cs typeface="Trebuchet MS"/>
            </a:endParaRPr>
          </a:p>
          <a:p>
            <a:pPr lvl="1" marL="297815" indent="-285115">
              <a:lnSpc>
                <a:spcPct val="100000"/>
              </a:lnSpc>
              <a:spcBef>
                <a:spcPts val="960"/>
              </a:spcBef>
              <a:buFont typeface="Arial"/>
              <a:buChar char="•"/>
              <a:tabLst>
                <a:tab pos="297815" algn="l"/>
              </a:tabLst>
            </a:pPr>
            <a:r>
              <a:rPr dirty="0" sz="1600" spc="-10">
                <a:latin typeface="Trebuchet MS"/>
                <a:cs typeface="Trebuchet MS"/>
              </a:rPr>
              <a:t>καλλιέργεια</a:t>
            </a:r>
            <a:endParaRPr sz="1600">
              <a:latin typeface="Trebuchet MS"/>
              <a:cs typeface="Trebuchet MS"/>
            </a:endParaRPr>
          </a:p>
          <a:p>
            <a:pPr lvl="1" marL="297815" indent="-285115">
              <a:lnSpc>
                <a:spcPct val="100000"/>
              </a:lnSpc>
              <a:spcBef>
                <a:spcPts val="960"/>
              </a:spcBef>
              <a:buFont typeface="Arial"/>
              <a:buChar char="•"/>
              <a:tabLst>
                <a:tab pos="297815" algn="l"/>
              </a:tabLst>
            </a:pPr>
            <a:r>
              <a:rPr dirty="0" sz="1600">
                <a:latin typeface="Trebuchet MS"/>
                <a:cs typeface="Trebuchet MS"/>
              </a:rPr>
              <a:t>βάθος</a:t>
            </a:r>
            <a:r>
              <a:rPr dirty="0" sz="1600" spc="-15">
                <a:latin typeface="Trebuchet MS"/>
                <a:cs typeface="Trebuchet MS"/>
              </a:rPr>
              <a:t> </a:t>
            </a:r>
            <a:r>
              <a:rPr dirty="0" sz="1600" spc="-10">
                <a:latin typeface="Trebuchet MS"/>
                <a:cs typeface="Trebuchet MS"/>
              </a:rPr>
              <a:t>δειγματοληψίας, </a:t>
            </a:r>
            <a:r>
              <a:rPr dirty="0" sz="1600" spc="-20">
                <a:latin typeface="Trebuchet MS"/>
                <a:cs typeface="Trebuchet MS"/>
              </a:rPr>
              <a:t>κ.λπ.</a:t>
            </a:r>
            <a:endParaRPr sz="1600">
              <a:latin typeface="Trebuchet MS"/>
              <a:cs typeface="Trebuchet MS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63171" y="692696"/>
            <a:ext cx="3545865" cy="5174703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2860">
              <a:lnSpc>
                <a:spcPts val="860"/>
              </a:lnSpc>
            </a:pPr>
            <a:r>
              <a:rPr dirty="0" spc="-20"/>
              <a:t>IPA-</a:t>
            </a:r>
            <a:r>
              <a:rPr dirty="0" spc="-10"/>
              <a:t>ADRION00239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Π2.3.1_Προγράμματα</a:t>
            </a:r>
            <a:r>
              <a:rPr dirty="0" spc="-55"/>
              <a:t> </a:t>
            </a:r>
            <a:r>
              <a:rPr dirty="0"/>
              <a:t>ανάπτυξης</a:t>
            </a:r>
            <a:r>
              <a:rPr dirty="0" spc="-55"/>
              <a:t> </a:t>
            </a:r>
            <a:r>
              <a:rPr dirty="0"/>
              <a:t>ικανοτήτων</a:t>
            </a:r>
            <a:r>
              <a:rPr dirty="0" spc="-55"/>
              <a:t> </a:t>
            </a:r>
            <a:r>
              <a:rPr dirty="0"/>
              <a:t>και</a:t>
            </a:r>
            <a:r>
              <a:rPr dirty="0" spc="-50"/>
              <a:t> </a:t>
            </a:r>
            <a:r>
              <a:rPr dirty="0" spc="-10"/>
              <a:t>κατάρτισης</a:t>
            </a:r>
          </a:p>
        </p:txBody>
      </p:sp>
      <p:sp>
        <p:nvSpPr>
          <p:cNvPr id="2" name="object 2"/>
          <p:cNvSpPr/>
          <p:nvPr/>
        </p:nvSpPr>
        <p:spPr>
          <a:xfrm>
            <a:off x="3131845" y="548680"/>
            <a:ext cx="5977255" cy="0"/>
          </a:xfrm>
          <a:custGeom>
            <a:avLst/>
            <a:gdLst/>
            <a:ahLst/>
            <a:cxnLst/>
            <a:rect l="l" t="t" r="r" b="b"/>
            <a:pathLst>
              <a:path w="5977255" h="0">
                <a:moveTo>
                  <a:pt x="0" y="0"/>
                </a:moveTo>
                <a:lnTo>
                  <a:pt x="5976658" y="0"/>
                </a:lnTo>
              </a:path>
            </a:pathLst>
          </a:custGeom>
          <a:ln w="28575">
            <a:solidFill>
              <a:srgbClr val="30859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90159" y="973805"/>
            <a:ext cx="8519795" cy="1945639"/>
          </a:xfrm>
          <a:prstGeom prst="rect">
            <a:avLst/>
          </a:prstGeom>
        </p:spPr>
        <p:txBody>
          <a:bodyPr wrap="square" lIns="0" tIns="119380" rIns="0" bIns="0" rtlCol="0" vert="horz">
            <a:spAutoFit/>
          </a:bodyPr>
          <a:lstStyle/>
          <a:p>
            <a:pPr algn="just" marL="12700">
              <a:lnSpc>
                <a:spcPct val="100000"/>
              </a:lnSpc>
              <a:spcBef>
                <a:spcPts val="940"/>
              </a:spcBef>
            </a:pPr>
            <a:r>
              <a:rPr dirty="0" sz="1400">
                <a:latin typeface="Trebuchet MS"/>
                <a:cs typeface="Trebuchet MS"/>
              </a:rPr>
              <a:t>8.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Αποστολή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δειγμάτων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απευθείας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στο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 spc="-10">
                <a:latin typeface="Trebuchet MS"/>
                <a:cs typeface="Trebuchet MS"/>
              </a:rPr>
              <a:t>εργαστήριο</a:t>
            </a:r>
            <a:endParaRPr sz="1400">
              <a:latin typeface="Trebuchet MS"/>
              <a:cs typeface="Trebuchet MS"/>
            </a:endParaRPr>
          </a:p>
          <a:p>
            <a:pPr algn="just" marL="12700" marR="5080">
              <a:lnSpc>
                <a:spcPct val="150000"/>
              </a:lnSpc>
            </a:pPr>
            <a:r>
              <a:rPr dirty="0" u="sng" sz="140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Εάν</a:t>
            </a:r>
            <a:r>
              <a:rPr dirty="0" u="sng" sz="1400" spc="8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40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δεν</a:t>
            </a:r>
            <a:r>
              <a:rPr dirty="0" u="sng" sz="1400" spc="8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40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πρόκειται</a:t>
            </a:r>
            <a:r>
              <a:rPr dirty="0" u="sng" sz="1400" spc="8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40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να</a:t>
            </a:r>
            <a:r>
              <a:rPr dirty="0" u="sng" sz="1400" spc="8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40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στείλετε</a:t>
            </a:r>
            <a:r>
              <a:rPr dirty="0" u="sng" sz="1400" spc="8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40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τα</a:t>
            </a:r>
            <a:r>
              <a:rPr dirty="0" u="sng" sz="1400" spc="8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40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δείγματα</a:t>
            </a:r>
            <a:r>
              <a:rPr dirty="0" u="sng" sz="1400" spc="8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40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απευθείας</a:t>
            </a:r>
            <a:r>
              <a:rPr dirty="0" u="sng" sz="1400" spc="8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40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στο</a:t>
            </a:r>
            <a:r>
              <a:rPr dirty="0" u="sng" sz="1400" spc="85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40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εργαστήριο,</a:t>
            </a:r>
            <a:r>
              <a:rPr dirty="0" u="sng" sz="1400" spc="8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40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σκεφτείτε</a:t>
            </a:r>
            <a:r>
              <a:rPr dirty="0" u="sng" sz="1400" spc="8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40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να</a:t>
            </a:r>
            <a:r>
              <a:rPr dirty="0" u="sng" sz="1400" spc="8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40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τα</a:t>
            </a:r>
            <a:r>
              <a:rPr dirty="0" u="sng" sz="1400" spc="8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40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αποθηκεύσετε</a:t>
            </a:r>
            <a:r>
              <a:rPr dirty="0" u="sng" sz="1400" spc="8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400" spc="-25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στο</a:t>
            </a:r>
            <a:r>
              <a:rPr dirty="0" sz="1400" spc="-25" i="1">
                <a:latin typeface="Trebuchet MS"/>
                <a:cs typeface="Trebuchet MS"/>
              </a:rPr>
              <a:t> </a:t>
            </a:r>
            <a:r>
              <a:rPr dirty="0" u="sng" sz="140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ψυγείο</a:t>
            </a:r>
            <a:r>
              <a:rPr dirty="0" u="sng" sz="1400" spc="3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40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ή</a:t>
            </a:r>
            <a:r>
              <a:rPr dirty="0" u="sng" sz="1400" spc="35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40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στην</a:t>
            </a:r>
            <a:r>
              <a:rPr dirty="0" u="sng" sz="1400" spc="35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40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κατάψυξη,</a:t>
            </a:r>
            <a:r>
              <a:rPr dirty="0" u="sng" sz="1400" spc="35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40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ώστε</a:t>
            </a:r>
            <a:r>
              <a:rPr dirty="0" u="sng" sz="1400" spc="35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40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να</a:t>
            </a:r>
            <a:r>
              <a:rPr dirty="0" u="sng" sz="1400" spc="35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40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ελαχιστοποιηθεί</a:t>
            </a:r>
            <a:r>
              <a:rPr dirty="0" u="sng" sz="1400" spc="35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40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η</a:t>
            </a:r>
            <a:r>
              <a:rPr dirty="0" u="sng" sz="1400" spc="35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40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πιθανότητα</a:t>
            </a:r>
            <a:r>
              <a:rPr dirty="0" u="sng" sz="1400" spc="35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40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σχηματισμού</a:t>
            </a:r>
            <a:r>
              <a:rPr dirty="0" u="sng" sz="1400" spc="35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40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μούχλας</a:t>
            </a:r>
            <a:r>
              <a:rPr dirty="0" u="sng" sz="1400" spc="35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40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μέσα</a:t>
            </a:r>
            <a:r>
              <a:rPr dirty="0" u="sng" sz="1400" spc="35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40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στη</a:t>
            </a:r>
            <a:r>
              <a:rPr dirty="0" u="sng" sz="1400" spc="35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400" spc="-1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σακούλα</a:t>
            </a:r>
            <a:r>
              <a:rPr dirty="0" sz="1400" spc="-10" i="1">
                <a:latin typeface="Trebuchet MS"/>
                <a:cs typeface="Trebuchet MS"/>
              </a:rPr>
              <a:t> </a:t>
            </a:r>
            <a:r>
              <a:rPr dirty="0" u="sng" sz="140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δείγματος.</a:t>
            </a:r>
            <a:r>
              <a:rPr dirty="0" u="sng" sz="1400" spc="415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40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Εάν</a:t>
            </a:r>
            <a:r>
              <a:rPr dirty="0" u="sng" sz="1400" spc="415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40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το</a:t>
            </a:r>
            <a:r>
              <a:rPr dirty="0" u="sng" sz="1400" spc="415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40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έδαφος</a:t>
            </a:r>
            <a:r>
              <a:rPr dirty="0" u="sng" sz="1400" spc="415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40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είναι</a:t>
            </a:r>
            <a:r>
              <a:rPr dirty="0" u="sng" sz="1400" spc="42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40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υπερβολικά</a:t>
            </a:r>
            <a:r>
              <a:rPr dirty="0" u="sng" sz="1400" spc="415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40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υγρό</a:t>
            </a:r>
            <a:r>
              <a:rPr dirty="0" u="sng" sz="1400" spc="415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40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ή</a:t>
            </a:r>
            <a:r>
              <a:rPr dirty="0" u="sng" sz="1400" spc="415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40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δεν</a:t>
            </a:r>
            <a:r>
              <a:rPr dirty="0" u="sng" sz="1400" spc="415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40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μπορείτε</a:t>
            </a:r>
            <a:r>
              <a:rPr dirty="0" u="sng" sz="1400" spc="42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40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να</a:t>
            </a:r>
            <a:r>
              <a:rPr dirty="0" u="sng" sz="1400" spc="415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40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αποθηκεύσετε</a:t>
            </a:r>
            <a:r>
              <a:rPr dirty="0" u="sng" sz="1400" spc="415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40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τα</a:t>
            </a:r>
            <a:r>
              <a:rPr dirty="0" u="sng" sz="1400" spc="415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40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δείγματα</a:t>
            </a:r>
            <a:r>
              <a:rPr dirty="0" u="sng" sz="1400" spc="415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400" spc="-25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σε</a:t>
            </a:r>
            <a:r>
              <a:rPr dirty="0" sz="1400" spc="-25" i="1">
                <a:latin typeface="Trebuchet MS"/>
                <a:cs typeface="Trebuchet MS"/>
              </a:rPr>
              <a:t> </a:t>
            </a:r>
            <a:r>
              <a:rPr dirty="0" u="sng" sz="140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ψυγείο/κατάψυξη,</a:t>
            </a:r>
            <a:r>
              <a:rPr dirty="0" u="sng" sz="1400" spc="295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40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αφήστε</a:t>
            </a:r>
            <a:r>
              <a:rPr dirty="0" u="sng" sz="1400" spc="30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40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τα</a:t>
            </a:r>
            <a:r>
              <a:rPr dirty="0" u="sng" sz="1400" spc="30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40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δείγματα</a:t>
            </a:r>
            <a:r>
              <a:rPr dirty="0" u="sng" sz="1400" spc="30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40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να</a:t>
            </a:r>
            <a:r>
              <a:rPr dirty="0" u="sng" sz="1400" spc="30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40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στεγνώσουν</a:t>
            </a:r>
            <a:r>
              <a:rPr dirty="0" u="sng" sz="1400" spc="295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40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ελαφρώς</a:t>
            </a:r>
            <a:r>
              <a:rPr dirty="0" u="sng" sz="1400" spc="30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40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στον</a:t>
            </a:r>
            <a:r>
              <a:rPr dirty="0" u="sng" sz="1400" spc="30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40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αέρα,</a:t>
            </a:r>
            <a:r>
              <a:rPr dirty="0" u="sng" sz="1400" spc="30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40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απλώνοντας</a:t>
            </a:r>
            <a:r>
              <a:rPr dirty="0" u="sng" sz="1400" spc="30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40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το</a:t>
            </a:r>
            <a:r>
              <a:rPr dirty="0" u="sng" sz="1400" spc="30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40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χώμα</a:t>
            </a:r>
            <a:r>
              <a:rPr dirty="0" u="sng" sz="1400" spc="295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400" spc="-25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σε</a:t>
            </a:r>
            <a:r>
              <a:rPr dirty="0" sz="1400" spc="-25" i="1">
                <a:latin typeface="Trebuchet MS"/>
                <a:cs typeface="Trebuchet MS"/>
              </a:rPr>
              <a:t> </a:t>
            </a:r>
            <a:r>
              <a:rPr dirty="0" u="sng" sz="140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λεπτό</a:t>
            </a:r>
            <a:r>
              <a:rPr dirty="0" u="sng" sz="1400" spc="-15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40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στρώμα</a:t>
            </a:r>
            <a:r>
              <a:rPr dirty="0" u="sng" sz="1400" spc="-15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40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πάνω</a:t>
            </a:r>
            <a:r>
              <a:rPr dirty="0" u="sng" sz="1400" spc="-15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40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σε</a:t>
            </a:r>
            <a:r>
              <a:rPr dirty="0" u="sng" sz="1400" spc="-15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40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μια</a:t>
            </a:r>
            <a:r>
              <a:rPr dirty="0" u="sng" sz="1400" spc="-15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40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επίπεδη</a:t>
            </a:r>
            <a:r>
              <a:rPr dirty="0" u="sng" sz="1400" spc="-15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40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επιφάνεια,</a:t>
            </a:r>
            <a:r>
              <a:rPr dirty="0" u="sng" sz="1400" spc="-15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40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όπως</a:t>
            </a:r>
            <a:r>
              <a:rPr dirty="0" u="sng" sz="1400" spc="-15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dirty="0" u="sng" sz="140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ένα</a:t>
            </a:r>
            <a:r>
              <a:rPr dirty="0" u="sng" sz="1400" spc="-10" i="1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τραπέζι.</a:t>
            </a:r>
            <a:endParaRPr sz="1400">
              <a:latin typeface="Trebuchet MS"/>
              <a:cs typeface="Trebuchet MS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67737" y="3170935"/>
            <a:ext cx="4802352" cy="2486558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3625253" y="5649353"/>
            <a:ext cx="1437640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i="1">
                <a:latin typeface="Trebuchet MS"/>
                <a:cs typeface="Trebuchet MS"/>
              </a:rPr>
              <a:t>Πηγή</a:t>
            </a:r>
            <a:r>
              <a:rPr dirty="0" sz="800" spc="-20" i="1">
                <a:latin typeface="Trebuchet MS"/>
                <a:cs typeface="Trebuchet MS"/>
              </a:rPr>
              <a:t> </a:t>
            </a:r>
            <a:r>
              <a:rPr dirty="0" sz="800" spc="-10" i="1">
                <a:latin typeface="Trebuchet MS"/>
                <a:cs typeface="Trebuchet MS"/>
              </a:rPr>
              <a:t>εικόνας:</a:t>
            </a:r>
            <a:r>
              <a:rPr dirty="0" sz="800" spc="-20" i="1">
                <a:latin typeface="Trebuchet MS"/>
                <a:cs typeface="Trebuchet MS"/>
              </a:rPr>
              <a:t> </a:t>
            </a:r>
            <a:r>
              <a:rPr dirty="0" sz="800" i="1">
                <a:latin typeface="Trebuchet MS"/>
                <a:cs typeface="Trebuchet MS"/>
              </a:rPr>
              <a:t>Poposka</a:t>
            </a:r>
            <a:r>
              <a:rPr dirty="0" sz="800" spc="-15" i="1">
                <a:latin typeface="Trebuchet MS"/>
                <a:cs typeface="Trebuchet MS"/>
              </a:rPr>
              <a:t> </a:t>
            </a:r>
            <a:r>
              <a:rPr dirty="0" sz="800" i="1">
                <a:latin typeface="Trebuchet MS"/>
                <a:cs typeface="Trebuchet MS"/>
              </a:rPr>
              <a:t>H.</a:t>
            </a:r>
            <a:r>
              <a:rPr dirty="0" sz="800" spc="-20" i="1">
                <a:latin typeface="Trebuchet MS"/>
                <a:cs typeface="Trebuchet MS"/>
              </a:rPr>
              <a:t> 2024</a:t>
            </a:r>
            <a:endParaRPr sz="800">
              <a:latin typeface="Trebuchet MS"/>
              <a:cs typeface="Trebuchet MS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2860">
              <a:lnSpc>
                <a:spcPts val="860"/>
              </a:lnSpc>
            </a:pPr>
            <a:r>
              <a:rPr dirty="0" spc="-20"/>
              <a:t>IPA-</a:t>
            </a:r>
            <a:r>
              <a:rPr dirty="0" spc="-10"/>
              <a:t>ADRION00239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 descr="$PPTXTitle"/>
          <p:cNvSpPr txBox="1">
            <a:spLocks noGrp="1"/>
          </p:cNvSpPr>
          <p:nvPr>
            <p:ph type="ctr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Π2.3.1_Προγράμματα</a:t>
            </a:r>
            <a:r>
              <a:rPr dirty="0" spc="-55"/>
              <a:t> </a:t>
            </a:r>
            <a:r>
              <a:rPr dirty="0"/>
              <a:t>ανάπτυξης</a:t>
            </a:r>
            <a:r>
              <a:rPr dirty="0" spc="-55"/>
              <a:t> </a:t>
            </a:r>
            <a:r>
              <a:rPr dirty="0"/>
              <a:t>ικανοτήτων</a:t>
            </a:r>
            <a:r>
              <a:rPr dirty="0" spc="-55"/>
              <a:t> </a:t>
            </a:r>
            <a:r>
              <a:rPr dirty="0"/>
              <a:t>και</a:t>
            </a:r>
            <a:r>
              <a:rPr dirty="0" spc="-50"/>
              <a:t> </a:t>
            </a:r>
            <a:r>
              <a:rPr dirty="0" spc="-10"/>
              <a:t>κατάρτισης</a:t>
            </a:r>
          </a:p>
        </p:txBody>
      </p:sp>
      <p:sp>
        <p:nvSpPr>
          <p:cNvPr id="2" name="object 2"/>
          <p:cNvSpPr/>
          <p:nvPr/>
        </p:nvSpPr>
        <p:spPr>
          <a:xfrm>
            <a:off x="3131845" y="548680"/>
            <a:ext cx="5977255" cy="0"/>
          </a:xfrm>
          <a:custGeom>
            <a:avLst/>
            <a:gdLst/>
            <a:ahLst/>
            <a:cxnLst/>
            <a:rect l="l" t="t" r="r" b="b"/>
            <a:pathLst>
              <a:path w="5977255" h="0">
                <a:moveTo>
                  <a:pt x="0" y="0"/>
                </a:moveTo>
                <a:lnTo>
                  <a:pt x="5976658" y="0"/>
                </a:lnTo>
              </a:path>
            </a:pathLst>
          </a:custGeom>
          <a:ln w="28575">
            <a:solidFill>
              <a:srgbClr val="30859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5204701" y="2234526"/>
            <a:ext cx="261175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b="1" i="1">
                <a:solidFill>
                  <a:srgbClr val="C00000"/>
                </a:solidFill>
                <a:latin typeface="Trebuchet MS"/>
                <a:cs typeface="Trebuchet MS"/>
              </a:rPr>
              <a:t>ΣΧΕΔΙΟ</a:t>
            </a:r>
            <a:r>
              <a:rPr dirty="0" sz="2400" spc="-35" b="1" i="1">
                <a:solidFill>
                  <a:srgbClr val="C00000"/>
                </a:solidFill>
                <a:latin typeface="Trebuchet MS"/>
                <a:cs typeface="Trebuchet MS"/>
              </a:rPr>
              <a:t> </a:t>
            </a:r>
            <a:r>
              <a:rPr dirty="0" sz="2400" spc="-10" b="1" i="1">
                <a:solidFill>
                  <a:srgbClr val="C00000"/>
                </a:solidFill>
                <a:latin typeface="Trebuchet MS"/>
                <a:cs typeface="Trebuchet MS"/>
              </a:rPr>
              <a:t>ΛΙΠΑΝΣΗΣ</a:t>
            </a:r>
            <a:endParaRPr sz="2400">
              <a:latin typeface="Trebuchet MS"/>
              <a:cs typeface="Trebuchet MS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87624" y="2924949"/>
            <a:ext cx="7808125" cy="2872803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5725159" y="5958357"/>
            <a:ext cx="1116330" cy="574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50000"/>
              </a:lnSpc>
              <a:spcBef>
                <a:spcPts val="100"/>
              </a:spcBef>
            </a:pPr>
            <a:r>
              <a:rPr dirty="0" sz="1200" spc="-10" b="1" i="1">
                <a:latin typeface="Trebuchet MS"/>
                <a:cs typeface="Trebuchet MS"/>
              </a:rPr>
              <a:t>Ημερομηνία: Περιοχή/Χώρα: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2860">
              <a:lnSpc>
                <a:spcPts val="860"/>
              </a:lnSpc>
            </a:pPr>
            <a:r>
              <a:rPr dirty="0" spc="-20"/>
              <a:t>IPA-</a:t>
            </a:r>
            <a:r>
              <a:rPr dirty="0" spc="-10"/>
              <a:t>ADRION00239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xfrm>
            <a:off x="2850540" y="2656814"/>
            <a:ext cx="4020820" cy="6959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400" b="0">
                <a:solidFill>
                  <a:srgbClr val="000000"/>
                </a:solidFill>
                <a:latin typeface="Calibri"/>
                <a:cs typeface="Calibri"/>
              </a:rPr>
              <a:t>ΣΑΣ</a:t>
            </a:r>
            <a:r>
              <a:rPr dirty="0" sz="4400" spc="-30" b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dirty="0" sz="4400" spc="-10" b="0">
                <a:solidFill>
                  <a:srgbClr val="000000"/>
                </a:solidFill>
                <a:latin typeface="Calibri"/>
                <a:cs typeface="Calibri"/>
              </a:rPr>
              <a:t>ΕΥΧΑΡΙΣΤΩ!!!</a:t>
            </a:r>
            <a:endParaRPr sz="44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241420" y="5705957"/>
            <a:ext cx="2332355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i="1">
                <a:latin typeface="Trebuchet MS"/>
                <a:cs typeface="Trebuchet MS"/>
              </a:rPr>
              <a:t>Πηγή</a:t>
            </a:r>
            <a:r>
              <a:rPr dirty="0" sz="800" spc="40" i="1">
                <a:latin typeface="Trebuchet MS"/>
                <a:cs typeface="Trebuchet MS"/>
              </a:rPr>
              <a:t> </a:t>
            </a:r>
            <a:r>
              <a:rPr dirty="0" sz="800" i="1">
                <a:latin typeface="Trebuchet MS"/>
                <a:cs typeface="Trebuchet MS"/>
              </a:rPr>
              <a:t>εικόνας:</a:t>
            </a:r>
            <a:r>
              <a:rPr dirty="0" sz="800" spc="130" i="1">
                <a:latin typeface="Trebuchet MS"/>
                <a:cs typeface="Trebuchet MS"/>
              </a:rPr>
              <a:t> </a:t>
            </a:r>
            <a:r>
              <a:rPr dirty="0" u="sng" sz="800" spc="-1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UPUTSTVO_ZA_UZIMANJE_UZORAKA</a:t>
            </a:r>
            <a:endParaRPr sz="800">
              <a:latin typeface="Trebuchet MS"/>
              <a:cs typeface="Trebuchet MS"/>
            </a:endParaRPr>
          </a:p>
        </p:txBody>
      </p:sp>
      <p:grpSp>
        <p:nvGrpSpPr>
          <p:cNvPr id="2" name="object 2"/>
          <p:cNvGrpSpPr/>
          <p:nvPr/>
        </p:nvGrpSpPr>
        <p:grpSpPr>
          <a:xfrm>
            <a:off x="0" y="5867400"/>
            <a:ext cx="9144000" cy="819150"/>
            <a:chOff x="0" y="5867400"/>
            <a:chExt cx="9144000" cy="819150"/>
          </a:xfrm>
        </p:grpSpPr>
        <p:sp>
          <p:nvSpPr>
            <p:cNvPr id="3" name="object 3"/>
            <p:cNvSpPr/>
            <p:nvPr/>
          </p:nvSpPr>
          <p:spPr>
            <a:xfrm>
              <a:off x="5648325" y="5867400"/>
              <a:ext cx="3495675" cy="161925"/>
            </a:xfrm>
            <a:custGeom>
              <a:avLst/>
              <a:gdLst/>
              <a:ahLst/>
              <a:cxnLst/>
              <a:rect l="l" t="t" r="r" b="b"/>
              <a:pathLst>
                <a:path w="3495675" h="161925">
                  <a:moveTo>
                    <a:pt x="3495675" y="0"/>
                  </a:moveTo>
                  <a:lnTo>
                    <a:pt x="0" y="0"/>
                  </a:lnTo>
                  <a:lnTo>
                    <a:pt x="0" y="161925"/>
                  </a:lnTo>
                  <a:lnTo>
                    <a:pt x="3495675" y="161925"/>
                  </a:lnTo>
                  <a:lnTo>
                    <a:pt x="3495675" y="0"/>
                  </a:lnTo>
                  <a:close/>
                </a:path>
              </a:pathLst>
            </a:custGeom>
            <a:solidFill>
              <a:srgbClr val="2CB8C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819400" y="5867400"/>
              <a:ext cx="2828925" cy="81915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5867400"/>
              <a:ext cx="2828925" cy="819150"/>
            </a:xfrm>
            <a:custGeom>
              <a:avLst/>
              <a:gdLst/>
              <a:ahLst/>
              <a:cxnLst/>
              <a:rect l="l" t="t" r="r" b="b"/>
              <a:pathLst>
                <a:path w="2828925" h="819150">
                  <a:moveTo>
                    <a:pt x="2828925" y="0"/>
                  </a:moveTo>
                  <a:lnTo>
                    <a:pt x="0" y="0"/>
                  </a:lnTo>
                  <a:lnTo>
                    <a:pt x="0" y="819150"/>
                  </a:lnTo>
                  <a:lnTo>
                    <a:pt x="2828925" y="819150"/>
                  </a:lnTo>
                  <a:lnTo>
                    <a:pt x="2828925" y="0"/>
                  </a:lnTo>
                  <a:close/>
                </a:path>
              </a:pathLst>
            </a:custGeom>
            <a:solidFill>
              <a:srgbClr val="CDFFFC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8" name="object 8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22860">
              <a:lnSpc>
                <a:spcPts val="860"/>
              </a:lnSpc>
            </a:pPr>
            <a:r>
              <a:rPr dirty="0" spc="-20"/>
              <a:t>IPA-</a:t>
            </a:r>
            <a:r>
              <a:rPr dirty="0" spc="-10"/>
              <a:t>ADRION00239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Π2.3.1_Προγράμματα</a:t>
            </a:r>
            <a:r>
              <a:rPr dirty="0" spc="-55"/>
              <a:t> </a:t>
            </a:r>
            <a:r>
              <a:rPr dirty="0"/>
              <a:t>ανάπτυξης</a:t>
            </a:r>
            <a:r>
              <a:rPr dirty="0" spc="-55"/>
              <a:t> </a:t>
            </a:r>
            <a:r>
              <a:rPr dirty="0"/>
              <a:t>ικανοτήτων</a:t>
            </a:r>
            <a:r>
              <a:rPr dirty="0" spc="-55"/>
              <a:t> </a:t>
            </a:r>
            <a:r>
              <a:rPr dirty="0"/>
              <a:t>και</a:t>
            </a:r>
            <a:r>
              <a:rPr dirty="0" spc="-50"/>
              <a:t> </a:t>
            </a:r>
            <a:r>
              <a:rPr dirty="0" spc="-10"/>
              <a:t>κατάρτισης</a:t>
            </a:r>
          </a:p>
        </p:txBody>
      </p:sp>
      <p:sp>
        <p:nvSpPr>
          <p:cNvPr id="2" name="object 2"/>
          <p:cNvSpPr/>
          <p:nvPr/>
        </p:nvSpPr>
        <p:spPr>
          <a:xfrm>
            <a:off x="3131845" y="548680"/>
            <a:ext cx="5977255" cy="0"/>
          </a:xfrm>
          <a:custGeom>
            <a:avLst/>
            <a:gdLst/>
            <a:ahLst/>
            <a:cxnLst/>
            <a:rect l="l" t="t" r="r" b="b"/>
            <a:pathLst>
              <a:path w="5977255" h="0">
                <a:moveTo>
                  <a:pt x="0" y="0"/>
                </a:moveTo>
                <a:lnTo>
                  <a:pt x="5976658" y="0"/>
                </a:lnTo>
              </a:path>
            </a:pathLst>
          </a:custGeom>
          <a:ln w="28575">
            <a:solidFill>
              <a:srgbClr val="30859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186244" y="676689"/>
            <a:ext cx="8771255" cy="4254500"/>
          </a:xfrm>
          <a:prstGeom prst="rect">
            <a:avLst/>
          </a:prstGeom>
        </p:spPr>
        <p:txBody>
          <a:bodyPr wrap="square" lIns="0" tIns="136525" rIns="0" bIns="0" rtlCol="0" vert="horz">
            <a:spAutoFit/>
          </a:bodyPr>
          <a:lstStyle/>
          <a:p>
            <a:pPr marL="440055" indent="-283845">
              <a:lnSpc>
                <a:spcPct val="100000"/>
              </a:lnSpc>
              <a:spcBef>
                <a:spcPts val="1075"/>
              </a:spcBef>
              <a:buFont typeface="Segoe UI Symbol"/>
              <a:buChar char="➢"/>
              <a:tabLst>
                <a:tab pos="440055" algn="l"/>
              </a:tabLst>
            </a:pPr>
            <a:r>
              <a:rPr dirty="0" sz="1800" b="1">
                <a:latin typeface="Trebuchet MS"/>
                <a:cs typeface="Trebuchet MS"/>
              </a:rPr>
              <a:t>Έδαφος</a:t>
            </a:r>
            <a:r>
              <a:rPr dirty="0" sz="1800" spc="-35" b="1">
                <a:latin typeface="Trebuchet MS"/>
                <a:cs typeface="Trebuchet MS"/>
              </a:rPr>
              <a:t> </a:t>
            </a:r>
            <a:r>
              <a:rPr dirty="0" sz="1800" spc="-10" b="1">
                <a:latin typeface="Trebuchet MS"/>
                <a:cs typeface="Trebuchet MS"/>
              </a:rPr>
              <a:t>–</a:t>
            </a:r>
            <a:r>
              <a:rPr dirty="0" sz="1800" b="1">
                <a:latin typeface="Trebuchet MS"/>
                <a:cs typeface="Trebuchet MS"/>
              </a:rPr>
              <a:t>ο</a:t>
            </a:r>
            <a:r>
              <a:rPr dirty="0" sz="1800" spc="-30" b="1">
                <a:latin typeface="Trebuchet MS"/>
                <a:cs typeface="Trebuchet MS"/>
              </a:rPr>
              <a:t> </a:t>
            </a:r>
            <a:r>
              <a:rPr dirty="0" sz="1800" b="1">
                <a:latin typeface="Trebuchet MS"/>
                <a:cs typeface="Trebuchet MS"/>
              </a:rPr>
              <a:t>ρόλος</a:t>
            </a:r>
            <a:r>
              <a:rPr dirty="0" sz="1800" spc="-30" b="1">
                <a:latin typeface="Trebuchet MS"/>
                <a:cs typeface="Trebuchet MS"/>
              </a:rPr>
              <a:t> </a:t>
            </a:r>
            <a:r>
              <a:rPr dirty="0" sz="1800" b="1">
                <a:latin typeface="Trebuchet MS"/>
                <a:cs typeface="Trebuchet MS"/>
              </a:rPr>
              <a:t>του</a:t>
            </a:r>
            <a:r>
              <a:rPr dirty="0" sz="1800" spc="-30" b="1">
                <a:latin typeface="Trebuchet MS"/>
                <a:cs typeface="Trebuchet MS"/>
              </a:rPr>
              <a:t> </a:t>
            </a:r>
            <a:r>
              <a:rPr dirty="0" sz="1800" b="1">
                <a:latin typeface="Trebuchet MS"/>
                <a:cs typeface="Trebuchet MS"/>
              </a:rPr>
              <a:t>στην</a:t>
            </a:r>
            <a:r>
              <a:rPr dirty="0" sz="1800" spc="-35" b="1">
                <a:latin typeface="Trebuchet MS"/>
                <a:cs typeface="Trebuchet MS"/>
              </a:rPr>
              <a:t> </a:t>
            </a:r>
            <a:r>
              <a:rPr dirty="0" sz="1800" b="1">
                <a:latin typeface="Trebuchet MS"/>
                <a:cs typeface="Trebuchet MS"/>
              </a:rPr>
              <a:t>βιώσιμη</a:t>
            </a:r>
            <a:r>
              <a:rPr dirty="0" sz="1800" spc="-30" b="1">
                <a:latin typeface="Trebuchet MS"/>
                <a:cs typeface="Trebuchet MS"/>
              </a:rPr>
              <a:t> </a:t>
            </a:r>
            <a:r>
              <a:rPr dirty="0" sz="1800" spc="-10" b="1">
                <a:latin typeface="Trebuchet MS"/>
                <a:cs typeface="Trebuchet MS"/>
              </a:rPr>
              <a:t>γεωργία</a:t>
            </a:r>
            <a:endParaRPr sz="1800">
              <a:latin typeface="Trebuchet MS"/>
              <a:cs typeface="Trebuchet MS"/>
            </a:endParaRPr>
          </a:p>
          <a:p>
            <a:pPr algn="just" marL="297180" marR="6985" indent="-284480">
              <a:lnSpc>
                <a:spcPts val="2520"/>
              </a:lnSpc>
              <a:spcBef>
                <a:spcPts val="145"/>
              </a:spcBef>
              <a:buFont typeface="Arial"/>
              <a:buChar char="•"/>
              <a:tabLst>
                <a:tab pos="298450" algn="l"/>
              </a:tabLst>
            </a:pPr>
            <a:r>
              <a:rPr dirty="0" sz="1400">
                <a:latin typeface="Trebuchet MS"/>
                <a:cs typeface="Trebuchet MS"/>
              </a:rPr>
              <a:t>Το</a:t>
            </a:r>
            <a:r>
              <a:rPr dirty="0" sz="1400" spc="-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θεμέλιο</a:t>
            </a:r>
            <a:r>
              <a:rPr dirty="0" sz="1400" spc="-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των γεωργικών</a:t>
            </a:r>
            <a:r>
              <a:rPr dirty="0" sz="1400" spc="-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πρακτικών</a:t>
            </a:r>
            <a:r>
              <a:rPr dirty="0" sz="1400" spc="-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βρίσκεται κάτω</a:t>
            </a:r>
            <a:r>
              <a:rPr dirty="0" sz="1400" spc="-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από</a:t>
            </a:r>
            <a:r>
              <a:rPr dirty="0" sz="1400" spc="-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τα πόδια</a:t>
            </a:r>
            <a:r>
              <a:rPr dirty="0" sz="1400" spc="-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μας,</a:t>
            </a:r>
            <a:r>
              <a:rPr dirty="0" sz="1400" spc="-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στο ίδιο</a:t>
            </a:r>
            <a:r>
              <a:rPr dirty="0" sz="1400" spc="-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το</a:t>
            </a:r>
            <a:r>
              <a:rPr dirty="0" sz="1400" spc="-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έδαφος που</a:t>
            </a:r>
            <a:r>
              <a:rPr dirty="0" sz="1400" spc="-5">
                <a:latin typeface="Trebuchet MS"/>
                <a:cs typeface="Trebuchet MS"/>
              </a:rPr>
              <a:t> </a:t>
            </a:r>
            <a:r>
              <a:rPr dirty="0" sz="1400" spc="-10">
                <a:latin typeface="Trebuchet MS"/>
                <a:cs typeface="Trebuchet MS"/>
              </a:rPr>
              <a:t>στηρίζει </a:t>
            </a:r>
            <a:r>
              <a:rPr dirty="0" sz="1400" spc="-10">
                <a:latin typeface="Trebuchet MS"/>
                <a:cs typeface="Trebuchet MS"/>
              </a:rPr>
              <a:t>	</a:t>
            </a:r>
            <a:r>
              <a:rPr dirty="0" sz="1400">
                <a:latin typeface="Trebuchet MS"/>
                <a:cs typeface="Trebuchet MS"/>
              </a:rPr>
              <a:t>τις</a:t>
            </a:r>
            <a:r>
              <a:rPr dirty="0" sz="1400" spc="-1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καλλιέργειες</a:t>
            </a:r>
            <a:r>
              <a:rPr dirty="0" sz="1400" spc="-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και</a:t>
            </a:r>
            <a:r>
              <a:rPr dirty="0" sz="1400" spc="-1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θρέφει</a:t>
            </a:r>
            <a:r>
              <a:rPr dirty="0" sz="1400" spc="-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τα</a:t>
            </a:r>
            <a:r>
              <a:rPr dirty="0" sz="1400" spc="-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ζώα</a:t>
            </a:r>
            <a:r>
              <a:rPr dirty="0" sz="1400" spc="-10">
                <a:latin typeface="Trebuchet MS"/>
                <a:cs typeface="Trebuchet MS"/>
              </a:rPr>
              <a:t> εκτροφής.</a:t>
            </a:r>
            <a:endParaRPr sz="1400">
              <a:latin typeface="Trebuchet MS"/>
              <a:cs typeface="Trebuchet MS"/>
            </a:endParaRPr>
          </a:p>
          <a:p>
            <a:pPr algn="just" marL="297180" marR="6350" indent="-284480">
              <a:lnSpc>
                <a:spcPts val="2520"/>
              </a:lnSpc>
              <a:buFont typeface="Arial"/>
              <a:buChar char="•"/>
              <a:tabLst>
                <a:tab pos="298450" algn="l"/>
              </a:tabLst>
            </a:pPr>
            <a:r>
              <a:rPr dirty="0" sz="1400">
                <a:latin typeface="Trebuchet MS"/>
                <a:cs typeface="Trebuchet MS"/>
              </a:rPr>
              <a:t>Η</a:t>
            </a:r>
            <a:r>
              <a:rPr dirty="0" sz="1400" spc="10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κατανόηση</a:t>
            </a:r>
            <a:r>
              <a:rPr dirty="0" sz="1400" spc="10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του</a:t>
            </a:r>
            <a:r>
              <a:rPr dirty="0" sz="1400" spc="10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εδάφους</a:t>
            </a:r>
            <a:r>
              <a:rPr dirty="0" sz="1400" spc="10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και</a:t>
            </a:r>
            <a:r>
              <a:rPr dirty="0" sz="1400" spc="10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της</a:t>
            </a:r>
            <a:r>
              <a:rPr dirty="0" sz="1400" spc="10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υγείας</a:t>
            </a:r>
            <a:r>
              <a:rPr dirty="0" sz="1400" spc="10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του</a:t>
            </a:r>
            <a:r>
              <a:rPr dirty="0" sz="1400" spc="10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δεν</a:t>
            </a:r>
            <a:r>
              <a:rPr dirty="0" sz="1400" spc="10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αποτελεί</a:t>
            </a:r>
            <a:r>
              <a:rPr dirty="0" sz="1400" spc="10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απλώς</a:t>
            </a:r>
            <a:r>
              <a:rPr dirty="0" sz="1400" spc="10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ζήτημα</a:t>
            </a:r>
            <a:r>
              <a:rPr dirty="0" sz="1400" spc="100">
                <a:latin typeface="Trebuchet MS"/>
                <a:cs typeface="Trebuchet MS"/>
              </a:rPr>
              <a:t> </a:t>
            </a:r>
            <a:r>
              <a:rPr dirty="0" sz="1400" spc="-10">
                <a:latin typeface="Trebuchet MS"/>
                <a:cs typeface="Trebuchet MS"/>
              </a:rPr>
              <a:t>γεωπονίας—</a:t>
            </a:r>
            <a:r>
              <a:rPr dirty="0" sz="1400">
                <a:latin typeface="Trebuchet MS"/>
                <a:cs typeface="Trebuchet MS"/>
              </a:rPr>
              <a:t>είναι</a:t>
            </a:r>
            <a:r>
              <a:rPr dirty="0" sz="1400" spc="105">
                <a:latin typeface="Trebuchet MS"/>
                <a:cs typeface="Trebuchet MS"/>
              </a:rPr>
              <a:t> </a:t>
            </a:r>
            <a:r>
              <a:rPr dirty="0" sz="1400" spc="-10">
                <a:latin typeface="Trebuchet MS"/>
                <a:cs typeface="Trebuchet MS"/>
              </a:rPr>
              <a:t>ουσιαστικής </a:t>
            </a:r>
            <a:r>
              <a:rPr dirty="0" sz="1400" spc="-10">
                <a:latin typeface="Trebuchet MS"/>
                <a:cs typeface="Trebuchet MS"/>
              </a:rPr>
              <a:t>	</a:t>
            </a:r>
            <a:r>
              <a:rPr dirty="0" sz="1400">
                <a:latin typeface="Trebuchet MS"/>
                <a:cs typeface="Trebuchet MS"/>
              </a:rPr>
              <a:t>σημασίας</a:t>
            </a:r>
            <a:r>
              <a:rPr dirty="0" sz="1400" spc="50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για</a:t>
            </a:r>
            <a:r>
              <a:rPr dirty="0" sz="1400" spc="50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την</a:t>
            </a:r>
            <a:r>
              <a:rPr dirty="0" sz="1400" spc="50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επίτευξη</a:t>
            </a:r>
            <a:r>
              <a:rPr dirty="0" sz="1400" spc="50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στόχων</a:t>
            </a:r>
            <a:r>
              <a:rPr dirty="0" sz="1400" spc="50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βιώσιμης</a:t>
            </a:r>
            <a:r>
              <a:rPr dirty="0" sz="1400" spc="50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γεωργίας,</a:t>
            </a:r>
            <a:r>
              <a:rPr dirty="0" sz="1400" spc="50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ικανών</a:t>
            </a:r>
            <a:r>
              <a:rPr dirty="0" sz="1400" spc="55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να</a:t>
            </a:r>
            <a:r>
              <a:rPr dirty="0" sz="1400" spc="50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αντέξουν</a:t>
            </a:r>
            <a:r>
              <a:rPr dirty="0" sz="1400" spc="50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στις</a:t>
            </a:r>
            <a:r>
              <a:rPr dirty="0" sz="1400" spc="50">
                <a:latin typeface="Trebuchet MS"/>
                <a:cs typeface="Trebuchet MS"/>
              </a:rPr>
              <a:t>  </a:t>
            </a:r>
            <a:r>
              <a:rPr dirty="0" sz="1400" spc="-10">
                <a:latin typeface="Trebuchet MS"/>
                <a:cs typeface="Trebuchet MS"/>
              </a:rPr>
              <a:t>μεταβαλλόμενες </a:t>
            </a:r>
            <a:r>
              <a:rPr dirty="0" sz="1400" spc="-10">
                <a:latin typeface="Trebuchet MS"/>
                <a:cs typeface="Trebuchet MS"/>
              </a:rPr>
              <a:t>	</a:t>
            </a:r>
            <a:r>
              <a:rPr dirty="0" sz="1400">
                <a:latin typeface="Trebuchet MS"/>
                <a:cs typeface="Trebuchet MS"/>
              </a:rPr>
              <a:t>κλιματικές</a:t>
            </a:r>
            <a:r>
              <a:rPr dirty="0" sz="1400" spc="-2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συνθήκες</a:t>
            </a:r>
            <a:r>
              <a:rPr dirty="0" sz="1400" spc="-2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και</a:t>
            </a:r>
            <a:r>
              <a:rPr dirty="0" sz="1400" spc="-2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να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ανταποκριθούν</a:t>
            </a:r>
            <a:r>
              <a:rPr dirty="0" sz="1400" spc="-2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στις</a:t>
            </a:r>
            <a:r>
              <a:rPr dirty="0" sz="1400" spc="-2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ολοένα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αυξανόμενες</a:t>
            </a:r>
            <a:r>
              <a:rPr dirty="0" sz="1400" spc="-2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διατροφικές</a:t>
            </a:r>
            <a:r>
              <a:rPr dirty="0" sz="1400" spc="-25">
                <a:latin typeface="Trebuchet MS"/>
                <a:cs typeface="Trebuchet MS"/>
              </a:rPr>
              <a:t> </a:t>
            </a:r>
            <a:r>
              <a:rPr dirty="0" sz="1400" spc="-10">
                <a:latin typeface="Trebuchet MS"/>
                <a:cs typeface="Trebuchet MS"/>
              </a:rPr>
              <a:t>ανάγκες.</a:t>
            </a:r>
            <a:endParaRPr sz="1400">
              <a:latin typeface="Trebuchet MS"/>
              <a:cs typeface="Trebuchet MS"/>
            </a:endParaRPr>
          </a:p>
          <a:p>
            <a:pPr algn="just" marL="297180" marR="5080" indent="-284480">
              <a:lnSpc>
                <a:spcPts val="2520"/>
              </a:lnSpc>
              <a:buFont typeface="Arial"/>
              <a:buChar char="•"/>
              <a:tabLst>
                <a:tab pos="298450" algn="l"/>
              </a:tabLst>
            </a:pPr>
            <a:r>
              <a:rPr dirty="0" sz="1400">
                <a:latin typeface="Trebuchet MS"/>
                <a:cs typeface="Trebuchet MS"/>
              </a:rPr>
              <a:t>Το</a:t>
            </a:r>
            <a:r>
              <a:rPr dirty="0" sz="1400" spc="3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έδαφος</a:t>
            </a:r>
            <a:r>
              <a:rPr dirty="0" sz="1400" spc="3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δεν</a:t>
            </a:r>
            <a:r>
              <a:rPr dirty="0" sz="1400" spc="3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είναι</a:t>
            </a:r>
            <a:r>
              <a:rPr dirty="0" sz="1400" spc="3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απλώς</a:t>
            </a:r>
            <a:r>
              <a:rPr dirty="0" sz="1400" spc="3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ένα</a:t>
            </a:r>
            <a:r>
              <a:rPr dirty="0" sz="1400" spc="3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υπόστρωμα·</a:t>
            </a:r>
            <a:r>
              <a:rPr dirty="0" sz="1400" spc="3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είναι</a:t>
            </a:r>
            <a:r>
              <a:rPr dirty="0" sz="1400" spc="3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ένα</a:t>
            </a:r>
            <a:r>
              <a:rPr dirty="0" sz="1400" spc="3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σύνθετο</a:t>
            </a:r>
            <a:r>
              <a:rPr dirty="0" sz="1400" spc="3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μίγμα</a:t>
            </a:r>
            <a:r>
              <a:rPr dirty="0" sz="1400" spc="3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σωματιδίων,</a:t>
            </a:r>
            <a:r>
              <a:rPr dirty="0" sz="1400" spc="3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οργανισμών,</a:t>
            </a:r>
            <a:r>
              <a:rPr dirty="0" sz="1400" spc="3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αέρα</a:t>
            </a:r>
            <a:r>
              <a:rPr dirty="0" sz="1400" spc="30">
                <a:latin typeface="Trebuchet MS"/>
                <a:cs typeface="Trebuchet MS"/>
              </a:rPr>
              <a:t> </a:t>
            </a:r>
            <a:r>
              <a:rPr dirty="0" sz="1400" spc="-25">
                <a:latin typeface="Trebuchet MS"/>
                <a:cs typeface="Trebuchet MS"/>
              </a:rPr>
              <a:t>και </a:t>
            </a:r>
            <a:r>
              <a:rPr dirty="0" sz="1400" spc="-25">
                <a:latin typeface="Trebuchet MS"/>
                <a:cs typeface="Trebuchet MS"/>
              </a:rPr>
              <a:t>	</a:t>
            </a:r>
            <a:r>
              <a:rPr dirty="0" sz="1400">
                <a:latin typeface="Trebuchet MS"/>
                <a:cs typeface="Trebuchet MS"/>
              </a:rPr>
              <a:t>νερού,</a:t>
            </a:r>
            <a:r>
              <a:rPr dirty="0" sz="1400" spc="-2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που</a:t>
            </a:r>
            <a:r>
              <a:rPr dirty="0" sz="1400" spc="-2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μαζί</a:t>
            </a:r>
            <a:r>
              <a:rPr dirty="0" sz="1400" spc="-2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δημιουργούν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ένα</a:t>
            </a:r>
            <a:r>
              <a:rPr dirty="0" sz="1400" spc="-2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ζωντανό</a:t>
            </a:r>
            <a:r>
              <a:rPr dirty="0" sz="1400" spc="-2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οικοσύστημα.</a:t>
            </a:r>
            <a:r>
              <a:rPr dirty="0" sz="1400" spc="-2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Το</a:t>
            </a:r>
            <a:r>
              <a:rPr dirty="0" sz="1400" spc="-2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οικοσύστημα</a:t>
            </a:r>
            <a:r>
              <a:rPr dirty="0" sz="1400" spc="-2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αυτό</a:t>
            </a:r>
            <a:r>
              <a:rPr dirty="0" sz="1400" spc="-2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διαδραματίζει</a:t>
            </a:r>
            <a:r>
              <a:rPr dirty="0" sz="1400" spc="-25">
                <a:latin typeface="Trebuchet MS"/>
                <a:cs typeface="Trebuchet MS"/>
              </a:rPr>
              <a:t> </a:t>
            </a:r>
            <a:r>
              <a:rPr dirty="0" sz="1400" spc="-10">
                <a:latin typeface="Trebuchet MS"/>
                <a:cs typeface="Trebuchet MS"/>
              </a:rPr>
              <a:t>καθοριστικό </a:t>
            </a:r>
            <a:r>
              <a:rPr dirty="0" sz="1400" spc="-10">
                <a:latin typeface="Trebuchet MS"/>
                <a:cs typeface="Trebuchet MS"/>
              </a:rPr>
              <a:t>	</a:t>
            </a:r>
            <a:r>
              <a:rPr dirty="0" sz="1400">
                <a:latin typeface="Trebuchet MS"/>
                <a:cs typeface="Trebuchet MS"/>
              </a:rPr>
              <a:t>ρόλο</a:t>
            </a:r>
            <a:r>
              <a:rPr dirty="0" sz="1400" spc="254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στον</a:t>
            </a:r>
            <a:r>
              <a:rPr dirty="0" sz="1400" spc="26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κύκλο</a:t>
            </a:r>
            <a:r>
              <a:rPr dirty="0" sz="1400" spc="26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των</a:t>
            </a:r>
            <a:r>
              <a:rPr dirty="0" sz="1400" spc="26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θρεπτικών</a:t>
            </a:r>
            <a:r>
              <a:rPr dirty="0" sz="1400" spc="26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στοιχείων,</a:t>
            </a:r>
            <a:r>
              <a:rPr dirty="0" sz="1400" spc="26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στη</a:t>
            </a:r>
            <a:r>
              <a:rPr dirty="0" sz="1400" spc="26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συγκράτηση</a:t>
            </a:r>
            <a:r>
              <a:rPr dirty="0" sz="1400" spc="254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του</a:t>
            </a:r>
            <a:r>
              <a:rPr dirty="0" sz="1400" spc="26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νερού</a:t>
            </a:r>
            <a:r>
              <a:rPr dirty="0" sz="1400" spc="26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και</a:t>
            </a:r>
            <a:r>
              <a:rPr dirty="0" sz="1400" spc="26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στη</a:t>
            </a:r>
            <a:r>
              <a:rPr dirty="0" sz="1400" spc="26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στήριξη</a:t>
            </a:r>
            <a:r>
              <a:rPr dirty="0" sz="1400" spc="26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της</a:t>
            </a:r>
            <a:r>
              <a:rPr dirty="0" sz="1400" spc="260">
                <a:latin typeface="Trebuchet MS"/>
                <a:cs typeface="Trebuchet MS"/>
              </a:rPr>
              <a:t> </a:t>
            </a:r>
            <a:r>
              <a:rPr dirty="0" sz="1400" spc="-10">
                <a:latin typeface="Trebuchet MS"/>
                <a:cs typeface="Trebuchet MS"/>
              </a:rPr>
              <a:t>φυτικής </a:t>
            </a:r>
            <a:r>
              <a:rPr dirty="0" sz="1400" spc="-10">
                <a:latin typeface="Trebuchet MS"/>
                <a:cs typeface="Trebuchet MS"/>
              </a:rPr>
              <a:t>	</a:t>
            </a:r>
            <a:r>
              <a:rPr dirty="0" sz="1400">
                <a:latin typeface="Trebuchet MS"/>
                <a:cs typeface="Trebuchet MS"/>
              </a:rPr>
              <a:t>ζωής,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στοιχεία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που</a:t>
            </a:r>
            <a:r>
              <a:rPr dirty="0" sz="1400" spc="-1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αποτελούν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τη</a:t>
            </a:r>
            <a:r>
              <a:rPr dirty="0" sz="1400" spc="-1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βάση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της</a:t>
            </a:r>
            <a:r>
              <a:rPr dirty="0" sz="1400" spc="-1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γεωργικής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 spc="-10">
                <a:latin typeface="Trebuchet MS"/>
                <a:cs typeface="Trebuchet MS"/>
              </a:rPr>
              <a:t>παραγωγικότητας.</a:t>
            </a:r>
            <a:endParaRPr sz="1400">
              <a:latin typeface="Trebuchet MS"/>
              <a:cs typeface="Trebuchet MS"/>
            </a:endParaRPr>
          </a:p>
          <a:p>
            <a:pPr algn="just" marL="297180" marR="5715" indent="-284480">
              <a:lnSpc>
                <a:spcPts val="2520"/>
              </a:lnSpc>
              <a:buFont typeface="Arial"/>
              <a:buChar char="•"/>
              <a:tabLst>
                <a:tab pos="298450" algn="l"/>
              </a:tabLst>
            </a:pPr>
            <a:r>
              <a:rPr dirty="0" sz="1400">
                <a:latin typeface="Trebuchet MS"/>
                <a:cs typeface="Trebuchet MS"/>
              </a:rPr>
              <a:t>Μέσα</a:t>
            </a:r>
            <a:r>
              <a:rPr dirty="0" sz="1400" spc="16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από</a:t>
            </a:r>
            <a:r>
              <a:rPr dirty="0" sz="1400" spc="17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την</a:t>
            </a:r>
            <a:r>
              <a:rPr dirty="0" sz="1400" spc="17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εξέταση</a:t>
            </a:r>
            <a:r>
              <a:rPr dirty="0" sz="1400" spc="17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των</a:t>
            </a:r>
            <a:r>
              <a:rPr dirty="0" sz="1400" spc="17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βασικών</a:t>
            </a:r>
            <a:r>
              <a:rPr dirty="0" sz="1400" spc="17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του</a:t>
            </a:r>
            <a:r>
              <a:rPr dirty="0" sz="1400" spc="17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συστατικών,</a:t>
            </a:r>
            <a:r>
              <a:rPr dirty="0" sz="1400" spc="17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των</a:t>
            </a:r>
            <a:r>
              <a:rPr dirty="0" sz="1400" spc="17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σύγχρονων</a:t>
            </a:r>
            <a:r>
              <a:rPr dirty="0" sz="1400" spc="17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καινοτομιών</a:t>
            </a:r>
            <a:r>
              <a:rPr dirty="0" sz="1400" spc="17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και</a:t>
            </a:r>
            <a:r>
              <a:rPr dirty="0" sz="1400" spc="17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των</a:t>
            </a:r>
            <a:r>
              <a:rPr dirty="0" sz="1400" spc="170">
                <a:latin typeface="Trebuchet MS"/>
                <a:cs typeface="Trebuchet MS"/>
              </a:rPr>
              <a:t> </a:t>
            </a:r>
            <a:r>
              <a:rPr dirty="0" sz="1400" spc="-10">
                <a:latin typeface="Trebuchet MS"/>
                <a:cs typeface="Trebuchet MS"/>
              </a:rPr>
              <a:t>πρακτικών </a:t>
            </a:r>
            <a:r>
              <a:rPr dirty="0" sz="1400" spc="-10">
                <a:latin typeface="Trebuchet MS"/>
                <a:cs typeface="Trebuchet MS"/>
              </a:rPr>
              <a:t>	</a:t>
            </a:r>
            <a:r>
              <a:rPr dirty="0" sz="1400">
                <a:latin typeface="Trebuchet MS"/>
                <a:cs typeface="Trebuchet MS"/>
              </a:rPr>
              <a:t>τεχνικών,</a:t>
            </a:r>
            <a:r>
              <a:rPr dirty="0" sz="1400" spc="50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θα</a:t>
            </a:r>
            <a:r>
              <a:rPr dirty="0" sz="1400" spc="50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επιχειρήσουμε</a:t>
            </a:r>
            <a:r>
              <a:rPr dirty="0" sz="1400" spc="50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να</a:t>
            </a:r>
            <a:r>
              <a:rPr dirty="0" sz="1400" spc="50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αναδείξουμε</a:t>
            </a:r>
            <a:r>
              <a:rPr dirty="0" sz="1400" spc="50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πώς</a:t>
            </a:r>
            <a:r>
              <a:rPr dirty="0" sz="1400" spc="50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η</a:t>
            </a:r>
            <a:r>
              <a:rPr dirty="0" sz="1400" spc="55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διαχείριση</a:t>
            </a:r>
            <a:r>
              <a:rPr dirty="0" sz="1400" spc="50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του</a:t>
            </a:r>
            <a:r>
              <a:rPr dirty="0" sz="1400" spc="50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εδάφους</a:t>
            </a:r>
            <a:r>
              <a:rPr dirty="0" sz="1400" spc="50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επηρεάζει</a:t>
            </a:r>
            <a:r>
              <a:rPr dirty="0" sz="1400" spc="50">
                <a:latin typeface="Trebuchet MS"/>
                <a:cs typeface="Trebuchet MS"/>
              </a:rPr>
              <a:t>  </a:t>
            </a:r>
            <a:r>
              <a:rPr dirty="0" sz="1400">
                <a:latin typeface="Trebuchet MS"/>
                <a:cs typeface="Trebuchet MS"/>
              </a:rPr>
              <a:t>άμεσα</a:t>
            </a:r>
            <a:r>
              <a:rPr dirty="0" sz="1400" spc="50">
                <a:latin typeface="Trebuchet MS"/>
                <a:cs typeface="Trebuchet MS"/>
              </a:rPr>
              <a:t>  </a:t>
            </a:r>
            <a:r>
              <a:rPr dirty="0" sz="1400" spc="-25">
                <a:latin typeface="Trebuchet MS"/>
                <a:cs typeface="Trebuchet MS"/>
              </a:rPr>
              <a:t>τις </a:t>
            </a:r>
            <a:r>
              <a:rPr dirty="0" sz="1400" spc="-25">
                <a:latin typeface="Trebuchet MS"/>
                <a:cs typeface="Trebuchet MS"/>
              </a:rPr>
              <a:t>	</a:t>
            </a:r>
            <a:r>
              <a:rPr dirty="0" sz="1400">
                <a:latin typeface="Trebuchet MS"/>
                <a:cs typeface="Trebuchet MS"/>
              </a:rPr>
              <a:t>γεωργικές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πρακτικές,</a:t>
            </a:r>
            <a:r>
              <a:rPr dirty="0" sz="1400" spc="-1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την</a:t>
            </a:r>
            <a:r>
              <a:rPr dirty="0" sz="1400" spc="-1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υποβάθμιση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του</a:t>
            </a:r>
            <a:r>
              <a:rPr dirty="0" sz="1400" spc="-1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εδάφους</a:t>
            </a:r>
            <a:r>
              <a:rPr dirty="0" sz="1400" spc="-1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και,</a:t>
            </a:r>
            <a:r>
              <a:rPr dirty="0" sz="1400" spc="-1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κατ’</a:t>
            </a:r>
            <a:r>
              <a:rPr dirty="0" sz="1400" spc="-15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επέκταση,</a:t>
            </a:r>
            <a:r>
              <a:rPr dirty="0" sz="1400" spc="-10">
                <a:latin typeface="Trebuchet MS"/>
                <a:cs typeface="Trebuchet MS"/>
              </a:rPr>
              <a:t> </a:t>
            </a:r>
            <a:r>
              <a:rPr dirty="0" sz="1400">
                <a:latin typeface="Trebuchet MS"/>
                <a:cs typeface="Trebuchet MS"/>
              </a:rPr>
              <a:t>το</a:t>
            </a:r>
            <a:r>
              <a:rPr dirty="0" sz="1400" spc="-10">
                <a:latin typeface="Trebuchet MS"/>
                <a:cs typeface="Trebuchet MS"/>
              </a:rPr>
              <a:t> περιβάλλον.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60"/>
              </a:lnSpc>
            </a:pPr>
            <a:r>
              <a:rPr dirty="0" spc="-10">
                <a:solidFill>
                  <a:srgbClr val="9AC43D"/>
                </a:solidFill>
              </a:rPr>
              <a:t>IPA-ADRION00239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12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Π2.3.1_Προγράμματα</a:t>
            </a:r>
            <a:r>
              <a:rPr dirty="0" spc="-55"/>
              <a:t> </a:t>
            </a:r>
            <a:r>
              <a:rPr dirty="0"/>
              <a:t>ανάπτυξης</a:t>
            </a:r>
            <a:r>
              <a:rPr dirty="0" spc="-55"/>
              <a:t> </a:t>
            </a:r>
            <a:r>
              <a:rPr dirty="0"/>
              <a:t>ικανοτήτων</a:t>
            </a:r>
            <a:r>
              <a:rPr dirty="0" spc="-55"/>
              <a:t> </a:t>
            </a:r>
            <a:r>
              <a:rPr dirty="0"/>
              <a:t>και</a:t>
            </a:r>
            <a:r>
              <a:rPr dirty="0" spc="-50"/>
              <a:t> </a:t>
            </a:r>
            <a:r>
              <a:rPr dirty="0" spc="-10"/>
              <a:t>κατάρτισης</a:t>
            </a:r>
          </a:p>
        </p:txBody>
      </p:sp>
      <p:sp>
        <p:nvSpPr>
          <p:cNvPr id="2" name="object 2"/>
          <p:cNvSpPr/>
          <p:nvPr/>
        </p:nvSpPr>
        <p:spPr>
          <a:xfrm>
            <a:off x="3131845" y="548680"/>
            <a:ext cx="5977255" cy="0"/>
          </a:xfrm>
          <a:custGeom>
            <a:avLst/>
            <a:gdLst/>
            <a:ahLst/>
            <a:cxnLst/>
            <a:rect l="l" t="t" r="r" b="b"/>
            <a:pathLst>
              <a:path w="5977255" h="0">
                <a:moveTo>
                  <a:pt x="0" y="0"/>
                </a:moveTo>
                <a:lnTo>
                  <a:pt x="5976658" y="0"/>
                </a:lnTo>
              </a:path>
            </a:pathLst>
          </a:custGeom>
          <a:ln w="28575">
            <a:solidFill>
              <a:srgbClr val="30859C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3" name="object 3"/>
          <p:cNvGrpSpPr/>
          <p:nvPr/>
        </p:nvGrpSpPr>
        <p:grpSpPr>
          <a:xfrm>
            <a:off x="122326" y="726694"/>
            <a:ext cx="9034780" cy="4909820"/>
            <a:chOff x="122326" y="726694"/>
            <a:chExt cx="9034780" cy="490982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2326" y="1963521"/>
              <a:ext cx="5508612" cy="3672408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2976287" y="739393"/>
              <a:ext cx="6167755" cy="4537075"/>
            </a:xfrm>
            <a:custGeom>
              <a:avLst/>
              <a:gdLst/>
              <a:ahLst/>
              <a:cxnLst/>
              <a:rect l="l" t="t" r="r" b="b"/>
              <a:pathLst>
                <a:path w="6167755" h="4537075">
                  <a:moveTo>
                    <a:pt x="6167713" y="4121953"/>
                  </a:moveTo>
                  <a:lnTo>
                    <a:pt x="6167713" y="414547"/>
                  </a:lnTo>
                  <a:lnTo>
                    <a:pt x="6164751" y="404405"/>
                  </a:lnTo>
                  <a:lnTo>
                    <a:pt x="6148365" y="361313"/>
                  </a:lnTo>
                  <a:lnTo>
                    <a:pt x="6128767" y="319865"/>
                  </a:lnTo>
                  <a:lnTo>
                    <a:pt x="6106114" y="280218"/>
                  </a:lnTo>
                  <a:lnTo>
                    <a:pt x="6080563" y="242528"/>
                  </a:lnTo>
                  <a:lnTo>
                    <a:pt x="6052271" y="206952"/>
                  </a:lnTo>
                  <a:lnTo>
                    <a:pt x="6021394" y="173648"/>
                  </a:lnTo>
                  <a:lnTo>
                    <a:pt x="5988090" y="142771"/>
                  </a:lnTo>
                  <a:lnTo>
                    <a:pt x="5952514" y="114479"/>
                  </a:lnTo>
                  <a:lnTo>
                    <a:pt x="5914824" y="88928"/>
                  </a:lnTo>
                  <a:lnTo>
                    <a:pt x="5875176" y="66275"/>
                  </a:lnTo>
                  <a:lnTo>
                    <a:pt x="5833728" y="46678"/>
                  </a:lnTo>
                  <a:lnTo>
                    <a:pt x="5790636" y="30292"/>
                  </a:lnTo>
                  <a:lnTo>
                    <a:pt x="5746057" y="17274"/>
                  </a:lnTo>
                  <a:lnTo>
                    <a:pt x="5700147" y="7782"/>
                  </a:lnTo>
                  <a:lnTo>
                    <a:pt x="5653063" y="1971"/>
                  </a:lnTo>
                  <a:lnTo>
                    <a:pt x="5604963" y="0"/>
                  </a:lnTo>
                  <a:lnTo>
                    <a:pt x="3244731" y="0"/>
                  </a:lnTo>
                  <a:lnTo>
                    <a:pt x="3196631" y="1971"/>
                  </a:lnTo>
                  <a:lnTo>
                    <a:pt x="3149548" y="7782"/>
                  </a:lnTo>
                  <a:lnTo>
                    <a:pt x="3103638" y="17274"/>
                  </a:lnTo>
                  <a:lnTo>
                    <a:pt x="3059058" y="30292"/>
                  </a:lnTo>
                  <a:lnTo>
                    <a:pt x="3015966" y="46678"/>
                  </a:lnTo>
                  <a:lnTo>
                    <a:pt x="2974518" y="66275"/>
                  </a:lnTo>
                  <a:lnTo>
                    <a:pt x="2934870" y="88928"/>
                  </a:lnTo>
                  <a:lnTo>
                    <a:pt x="2897180" y="114479"/>
                  </a:lnTo>
                  <a:lnTo>
                    <a:pt x="2861605" y="142771"/>
                  </a:lnTo>
                  <a:lnTo>
                    <a:pt x="2828300" y="173648"/>
                  </a:lnTo>
                  <a:lnTo>
                    <a:pt x="2797423" y="206952"/>
                  </a:lnTo>
                  <a:lnTo>
                    <a:pt x="2769131" y="242528"/>
                  </a:lnTo>
                  <a:lnTo>
                    <a:pt x="2743580" y="280218"/>
                  </a:lnTo>
                  <a:lnTo>
                    <a:pt x="2720927" y="319865"/>
                  </a:lnTo>
                  <a:lnTo>
                    <a:pt x="2701330" y="361313"/>
                  </a:lnTo>
                  <a:lnTo>
                    <a:pt x="2684943" y="404405"/>
                  </a:lnTo>
                  <a:lnTo>
                    <a:pt x="2671926" y="448984"/>
                  </a:lnTo>
                  <a:lnTo>
                    <a:pt x="2662433" y="494893"/>
                  </a:lnTo>
                  <a:lnTo>
                    <a:pt x="2656623" y="541976"/>
                  </a:lnTo>
                  <a:lnTo>
                    <a:pt x="2654651" y="590076"/>
                  </a:lnTo>
                  <a:lnTo>
                    <a:pt x="2654651" y="2646299"/>
                  </a:lnTo>
                  <a:lnTo>
                    <a:pt x="0" y="2941967"/>
                  </a:lnTo>
                  <a:lnTo>
                    <a:pt x="2654651" y="3780421"/>
                  </a:lnTo>
                  <a:lnTo>
                    <a:pt x="2654651" y="3946423"/>
                  </a:lnTo>
                  <a:lnTo>
                    <a:pt x="2656623" y="3994523"/>
                  </a:lnTo>
                  <a:lnTo>
                    <a:pt x="2662433" y="4041607"/>
                  </a:lnTo>
                  <a:lnTo>
                    <a:pt x="2671926" y="4087517"/>
                  </a:lnTo>
                  <a:lnTo>
                    <a:pt x="2684943" y="4132096"/>
                  </a:lnTo>
                  <a:lnTo>
                    <a:pt x="2701330" y="4175188"/>
                  </a:lnTo>
                  <a:lnTo>
                    <a:pt x="2720927" y="4216636"/>
                  </a:lnTo>
                  <a:lnTo>
                    <a:pt x="2743580" y="4256284"/>
                  </a:lnTo>
                  <a:lnTo>
                    <a:pt x="2769131" y="4293974"/>
                  </a:lnTo>
                  <a:lnTo>
                    <a:pt x="2797423" y="4329550"/>
                  </a:lnTo>
                  <a:lnTo>
                    <a:pt x="2828300" y="4362854"/>
                  </a:lnTo>
                  <a:lnTo>
                    <a:pt x="2861605" y="4393731"/>
                  </a:lnTo>
                  <a:lnTo>
                    <a:pt x="2897180" y="4422023"/>
                  </a:lnTo>
                  <a:lnTo>
                    <a:pt x="2934870" y="4447574"/>
                  </a:lnTo>
                  <a:lnTo>
                    <a:pt x="2974518" y="4470227"/>
                  </a:lnTo>
                  <a:lnTo>
                    <a:pt x="3015966" y="4489825"/>
                  </a:lnTo>
                  <a:lnTo>
                    <a:pt x="3059058" y="4506211"/>
                  </a:lnTo>
                  <a:lnTo>
                    <a:pt x="3103638" y="4519229"/>
                  </a:lnTo>
                  <a:lnTo>
                    <a:pt x="3149548" y="4528721"/>
                  </a:lnTo>
                  <a:lnTo>
                    <a:pt x="3196631" y="4534531"/>
                  </a:lnTo>
                  <a:lnTo>
                    <a:pt x="3244719" y="4536503"/>
                  </a:lnTo>
                  <a:lnTo>
                    <a:pt x="5604963" y="4536503"/>
                  </a:lnTo>
                  <a:lnTo>
                    <a:pt x="5653063" y="4534531"/>
                  </a:lnTo>
                  <a:lnTo>
                    <a:pt x="5700147" y="4528721"/>
                  </a:lnTo>
                  <a:lnTo>
                    <a:pt x="5746057" y="4519229"/>
                  </a:lnTo>
                  <a:lnTo>
                    <a:pt x="5790636" y="4506211"/>
                  </a:lnTo>
                  <a:lnTo>
                    <a:pt x="5833728" y="4489825"/>
                  </a:lnTo>
                  <a:lnTo>
                    <a:pt x="5875176" y="4470227"/>
                  </a:lnTo>
                  <a:lnTo>
                    <a:pt x="5914824" y="4447574"/>
                  </a:lnTo>
                  <a:lnTo>
                    <a:pt x="5952514" y="4422023"/>
                  </a:lnTo>
                  <a:lnTo>
                    <a:pt x="5988090" y="4393731"/>
                  </a:lnTo>
                  <a:lnTo>
                    <a:pt x="6021394" y="4362854"/>
                  </a:lnTo>
                  <a:lnTo>
                    <a:pt x="6052271" y="4329550"/>
                  </a:lnTo>
                  <a:lnTo>
                    <a:pt x="6080563" y="4293974"/>
                  </a:lnTo>
                  <a:lnTo>
                    <a:pt x="6106114" y="4256284"/>
                  </a:lnTo>
                  <a:lnTo>
                    <a:pt x="6128767" y="4216636"/>
                  </a:lnTo>
                  <a:lnTo>
                    <a:pt x="6148365" y="4175188"/>
                  </a:lnTo>
                  <a:lnTo>
                    <a:pt x="6164751" y="4132096"/>
                  </a:lnTo>
                  <a:lnTo>
                    <a:pt x="6167713" y="4121953"/>
                  </a:lnTo>
                  <a:close/>
                </a:path>
              </a:pathLst>
            </a:custGeom>
            <a:solidFill>
              <a:srgbClr val="C3D59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2976287" y="739393"/>
              <a:ext cx="6167755" cy="4537075"/>
            </a:xfrm>
            <a:custGeom>
              <a:avLst/>
              <a:gdLst/>
              <a:ahLst/>
              <a:cxnLst/>
              <a:rect l="l" t="t" r="r" b="b"/>
              <a:pathLst>
                <a:path w="6167755" h="4537075">
                  <a:moveTo>
                    <a:pt x="6167713" y="4121953"/>
                  </a:moveTo>
                  <a:lnTo>
                    <a:pt x="6148365" y="4175188"/>
                  </a:lnTo>
                  <a:lnTo>
                    <a:pt x="6128767" y="4216636"/>
                  </a:lnTo>
                  <a:lnTo>
                    <a:pt x="6106114" y="4256284"/>
                  </a:lnTo>
                  <a:lnTo>
                    <a:pt x="6080563" y="4293974"/>
                  </a:lnTo>
                  <a:lnTo>
                    <a:pt x="6052271" y="4329550"/>
                  </a:lnTo>
                  <a:lnTo>
                    <a:pt x="6021394" y="4362854"/>
                  </a:lnTo>
                  <a:lnTo>
                    <a:pt x="5988090" y="4393731"/>
                  </a:lnTo>
                  <a:lnTo>
                    <a:pt x="5952514" y="4422023"/>
                  </a:lnTo>
                  <a:lnTo>
                    <a:pt x="5914824" y="4447574"/>
                  </a:lnTo>
                  <a:lnTo>
                    <a:pt x="5875176" y="4470227"/>
                  </a:lnTo>
                  <a:lnTo>
                    <a:pt x="5833728" y="4489825"/>
                  </a:lnTo>
                  <a:lnTo>
                    <a:pt x="5790636" y="4506211"/>
                  </a:lnTo>
                  <a:lnTo>
                    <a:pt x="5746057" y="4519229"/>
                  </a:lnTo>
                  <a:lnTo>
                    <a:pt x="5700147" y="4528721"/>
                  </a:lnTo>
                  <a:lnTo>
                    <a:pt x="5653063" y="4534531"/>
                  </a:lnTo>
                  <a:lnTo>
                    <a:pt x="5604963" y="4536503"/>
                  </a:lnTo>
                  <a:lnTo>
                    <a:pt x="4129820" y="4536503"/>
                  </a:lnTo>
                  <a:lnTo>
                    <a:pt x="3244719" y="4536503"/>
                  </a:lnTo>
                  <a:lnTo>
                    <a:pt x="3196631" y="4534531"/>
                  </a:lnTo>
                  <a:lnTo>
                    <a:pt x="3149548" y="4528721"/>
                  </a:lnTo>
                  <a:lnTo>
                    <a:pt x="3103638" y="4519229"/>
                  </a:lnTo>
                  <a:lnTo>
                    <a:pt x="3059058" y="4506211"/>
                  </a:lnTo>
                  <a:lnTo>
                    <a:pt x="3015966" y="4489825"/>
                  </a:lnTo>
                  <a:lnTo>
                    <a:pt x="2974518" y="4470227"/>
                  </a:lnTo>
                  <a:lnTo>
                    <a:pt x="2934870" y="4447574"/>
                  </a:lnTo>
                  <a:lnTo>
                    <a:pt x="2897180" y="4422023"/>
                  </a:lnTo>
                  <a:lnTo>
                    <a:pt x="2861605" y="4393731"/>
                  </a:lnTo>
                  <a:lnTo>
                    <a:pt x="2828300" y="4362854"/>
                  </a:lnTo>
                  <a:lnTo>
                    <a:pt x="2797423" y="4329550"/>
                  </a:lnTo>
                  <a:lnTo>
                    <a:pt x="2769131" y="4293974"/>
                  </a:lnTo>
                  <a:lnTo>
                    <a:pt x="2743580" y="4256284"/>
                  </a:lnTo>
                  <a:lnTo>
                    <a:pt x="2720927" y="4216636"/>
                  </a:lnTo>
                  <a:lnTo>
                    <a:pt x="2701330" y="4175188"/>
                  </a:lnTo>
                  <a:lnTo>
                    <a:pt x="2684943" y="4132096"/>
                  </a:lnTo>
                  <a:lnTo>
                    <a:pt x="2671926" y="4087517"/>
                  </a:lnTo>
                  <a:lnTo>
                    <a:pt x="2662433" y="4041607"/>
                  </a:lnTo>
                  <a:lnTo>
                    <a:pt x="2656623" y="3994523"/>
                  </a:lnTo>
                  <a:lnTo>
                    <a:pt x="2654651" y="3946423"/>
                  </a:lnTo>
                  <a:lnTo>
                    <a:pt x="2654651" y="3780421"/>
                  </a:lnTo>
                  <a:lnTo>
                    <a:pt x="0" y="2941967"/>
                  </a:lnTo>
                  <a:lnTo>
                    <a:pt x="2654651" y="2646299"/>
                  </a:lnTo>
                  <a:lnTo>
                    <a:pt x="2654651" y="590076"/>
                  </a:lnTo>
                  <a:lnTo>
                    <a:pt x="2656623" y="541976"/>
                  </a:lnTo>
                  <a:lnTo>
                    <a:pt x="2662433" y="494893"/>
                  </a:lnTo>
                  <a:lnTo>
                    <a:pt x="2671926" y="448984"/>
                  </a:lnTo>
                  <a:lnTo>
                    <a:pt x="2684943" y="404405"/>
                  </a:lnTo>
                  <a:lnTo>
                    <a:pt x="2701330" y="361313"/>
                  </a:lnTo>
                  <a:lnTo>
                    <a:pt x="2720927" y="319865"/>
                  </a:lnTo>
                  <a:lnTo>
                    <a:pt x="2743580" y="280218"/>
                  </a:lnTo>
                  <a:lnTo>
                    <a:pt x="2769131" y="242528"/>
                  </a:lnTo>
                  <a:lnTo>
                    <a:pt x="2797423" y="206952"/>
                  </a:lnTo>
                  <a:lnTo>
                    <a:pt x="2828300" y="173648"/>
                  </a:lnTo>
                  <a:lnTo>
                    <a:pt x="2861605" y="142771"/>
                  </a:lnTo>
                  <a:lnTo>
                    <a:pt x="2897180" y="114479"/>
                  </a:lnTo>
                  <a:lnTo>
                    <a:pt x="2934870" y="88928"/>
                  </a:lnTo>
                  <a:lnTo>
                    <a:pt x="2974518" y="66275"/>
                  </a:lnTo>
                  <a:lnTo>
                    <a:pt x="3015966" y="46678"/>
                  </a:lnTo>
                  <a:lnTo>
                    <a:pt x="3059058" y="30292"/>
                  </a:lnTo>
                  <a:lnTo>
                    <a:pt x="3103638" y="17274"/>
                  </a:lnTo>
                  <a:lnTo>
                    <a:pt x="3149548" y="7782"/>
                  </a:lnTo>
                  <a:lnTo>
                    <a:pt x="3196631" y="1971"/>
                  </a:lnTo>
                  <a:lnTo>
                    <a:pt x="3244731" y="0"/>
                  </a:lnTo>
                  <a:lnTo>
                    <a:pt x="4129820" y="0"/>
                  </a:lnTo>
                  <a:lnTo>
                    <a:pt x="5604963" y="0"/>
                  </a:lnTo>
                  <a:lnTo>
                    <a:pt x="5653063" y="1971"/>
                  </a:lnTo>
                  <a:lnTo>
                    <a:pt x="5700147" y="7782"/>
                  </a:lnTo>
                  <a:lnTo>
                    <a:pt x="5746057" y="17274"/>
                  </a:lnTo>
                  <a:lnTo>
                    <a:pt x="5790636" y="30292"/>
                  </a:lnTo>
                  <a:lnTo>
                    <a:pt x="5833728" y="46678"/>
                  </a:lnTo>
                  <a:lnTo>
                    <a:pt x="5875176" y="66275"/>
                  </a:lnTo>
                  <a:lnTo>
                    <a:pt x="5914824" y="88928"/>
                  </a:lnTo>
                  <a:lnTo>
                    <a:pt x="5952514" y="114479"/>
                  </a:lnTo>
                  <a:lnTo>
                    <a:pt x="5988090" y="142771"/>
                  </a:lnTo>
                  <a:lnTo>
                    <a:pt x="6021394" y="173648"/>
                  </a:lnTo>
                  <a:lnTo>
                    <a:pt x="6052271" y="206952"/>
                  </a:lnTo>
                  <a:lnTo>
                    <a:pt x="6080563" y="242528"/>
                  </a:lnTo>
                  <a:lnTo>
                    <a:pt x="6106114" y="280218"/>
                  </a:lnTo>
                  <a:lnTo>
                    <a:pt x="6128767" y="319865"/>
                  </a:lnTo>
                  <a:lnTo>
                    <a:pt x="6148365" y="361313"/>
                  </a:lnTo>
                  <a:lnTo>
                    <a:pt x="6164751" y="404405"/>
                  </a:lnTo>
                  <a:lnTo>
                    <a:pt x="6167713" y="414547"/>
                  </a:lnTo>
                </a:path>
              </a:pathLst>
            </a:custGeom>
            <a:ln w="25399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" name="object 7"/>
          <p:cNvSpPr txBox="1"/>
          <p:nvPr/>
        </p:nvSpPr>
        <p:spPr>
          <a:xfrm>
            <a:off x="5836792" y="642713"/>
            <a:ext cx="3128010" cy="6654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50000"/>
              </a:lnSpc>
              <a:spcBef>
                <a:spcPts val="100"/>
              </a:spcBef>
            </a:pPr>
            <a:r>
              <a:rPr dirty="0" sz="1400" b="1">
                <a:solidFill>
                  <a:srgbClr val="49452A"/>
                </a:solidFill>
                <a:latin typeface="Trebuchet MS"/>
                <a:cs typeface="Trebuchet MS"/>
              </a:rPr>
              <a:t>Ορισμός</a:t>
            </a:r>
            <a:r>
              <a:rPr dirty="0" sz="1400" spc="260" b="1">
                <a:solidFill>
                  <a:srgbClr val="49452A"/>
                </a:solidFill>
                <a:latin typeface="Trebuchet MS"/>
                <a:cs typeface="Trebuchet MS"/>
              </a:rPr>
              <a:t> </a:t>
            </a:r>
            <a:r>
              <a:rPr dirty="0" sz="1400" b="1">
                <a:solidFill>
                  <a:srgbClr val="49452A"/>
                </a:solidFill>
                <a:latin typeface="Trebuchet MS"/>
                <a:cs typeface="Trebuchet MS"/>
              </a:rPr>
              <a:t>του</a:t>
            </a:r>
            <a:r>
              <a:rPr dirty="0" sz="1400" spc="265" b="1">
                <a:solidFill>
                  <a:srgbClr val="49452A"/>
                </a:solidFill>
                <a:latin typeface="Trebuchet MS"/>
                <a:cs typeface="Trebuchet MS"/>
              </a:rPr>
              <a:t> </a:t>
            </a:r>
            <a:r>
              <a:rPr dirty="0" sz="1400" b="1">
                <a:solidFill>
                  <a:srgbClr val="49452A"/>
                </a:solidFill>
                <a:latin typeface="Trebuchet MS"/>
                <a:cs typeface="Trebuchet MS"/>
              </a:rPr>
              <a:t>εδάφους</a:t>
            </a:r>
            <a:r>
              <a:rPr dirty="0" sz="1400" spc="265" b="1">
                <a:solidFill>
                  <a:srgbClr val="49452A"/>
                </a:solidFill>
                <a:latin typeface="Trebuchet MS"/>
                <a:cs typeface="Trebuchet MS"/>
              </a:rPr>
              <a:t> </a:t>
            </a:r>
            <a:r>
              <a:rPr dirty="0" sz="1400" b="1">
                <a:solidFill>
                  <a:srgbClr val="49452A"/>
                </a:solidFill>
                <a:latin typeface="Trebuchet MS"/>
                <a:cs typeface="Trebuchet MS"/>
              </a:rPr>
              <a:t>–</a:t>
            </a:r>
            <a:r>
              <a:rPr dirty="0" sz="1400" spc="260" b="1">
                <a:solidFill>
                  <a:srgbClr val="49452A"/>
                </a:solidFill>
                <a:latin typeface="Trebuchet MS"/>
                <a:cs typeface="Trebuchet MS"/>
              </a:rPr>
              <a:t> </a:t>
            </a:r>
            <a:r>
              <a:rPr dirty="0" sz="1400" b="1">
                <a:solidFill>
                  <a:srgbClr val="49452A"/>
                </a:solidFill>
                <a:latin typeface="Trebuchet MS"/>
                <a:cs typeface="Trebuchet MS"/>
              </a:rPr>
              <a:t>το</a:t>
            </a:r>
            <a:r>
              <a:rPr dirty="0" sz="1400" spc="265" b="1">
                <a:solidFill>
                  <a:srgbClr val="49452A"/>
                </a:solidFill>
                <a:latin typeface="Trebuchet MS"/>
                <a:cs typeface="Trebuchet MS"/>
              </a:rPr>
              <a:t> </a:t>
            </a:r>
            <a:r>
              <a:rPr dirty="0" sz="1400" spc="-10" b="1">
                <a:solidFill>
                  <a:srgbClr val="49452A"/>
                </a:solidFill>
                <a:latin typeface="Trebuchet MS"/>
                <a:cs typeface="Trebuchet MS"/>
              </a:rPr>
              <a:t>ανώτερο </a:t>
            </a:r>
            <a:r>
              <a:rPr dirty="0" sz="1400" b="1">
                <a:solidFill>
                  <a:srgbClr val="49452A"/>
                </a:solidFill>
                <a:latin typeface="Trebuchet MS"/>
                <a:cs typeface="Trebuchet MS"/>
              </a:rPr>
              <a:t>στρώμα</a:t>
            </a:r>
            <a:r>
              <a:rPr dirty="0" sz="1400" spc="40" b="1">
                <a:solidFill>
                  <a:srgbClr val="49452A"/>
                </a:solidFill>
                <a:latin typeface="Trebuchet MS"/>
                <a:cs typeface="Trebuchet MS"/>
              </a:rPr>
              <a:t> </a:t>
            </a:r>
            <a:r>
              <a:rPr dirty="0" sz="1400" b="1">
                <a:solidFill>
                  <a:srgbClr val="49452A"/>
                </a:solidFill>
                <a:latin typeface="Trebuchet MS"/>
                <a:cs typeface="Trebuchet MS"/>
              </a:rPr>
              <a:t>του</a:t>
            </a:r>
            <a:r>
              <a:rPr dirty="0" sz="1400" spc="40" b="1">
                <a:solidFill>
                  <a:srgbClr val="49452A"/>
                </a:solidFill>
                <a:latin typeface="Trebuchet MS"/>
                <a:cs typeface="Trebuchet MS"/>
              </a:rPr>
              <a:t> </a:t>
            </a:r>
            <a:r>
              <a:rPr dirty="0" sz="1400" b="1">
                <a:solidFill>
                  <a:srgbClr val="49452A"/>
                </a:solidFill>
                <a:latin typeface="Trebuchet MS"/>
                <a:cs typeface="Trebuchet MS"/>
              </a:rPr>
              <a:t>γήινου</a:t>
            </a:r>
            <a:r>
              <a:rPr dirty="0" sz="1400" spc="40" b="1">
                <a:solidFill>
                  <a:srgbClr val="49452A"/>
                </a:solidFill>
                <a:latin typeface="Trebuchet MS"/>
                <a:cs typeface="Trebuchet MS"/>
              </a:rPr>
              <a:t> </a:t>
            </a:r>
            <a:r>
              <a:rPr dirty="0" sz="1400" b="1">
                <a:solidFill>
                  <a:srgbClr val="49452A"/>
                </a:solidFill>
                <a:latin typeface="Trebuchet MS"/>
                <a:cs typeface="Trebuchet MS"/>
              </a:rPr>
              <a:t>φλοιού,</a:t>
            </a:r>
            <a:r>
              <a:rPr dirty="0" sz="1400" spc="40" b="1">
                <a:solidFill>
                  <a:srgbClr val="49452A"/>
                </a:solidFill>
                <a:latin typeface="Trebuchet MS"/>
                <a:cs typeface="Trebuchet MS"/>
              </a:rPr>
              <a:t> </a:t>
            </a:r>
            <a:r>
              <a:rPr dirty="0" sz="1400" b="1">
                <a:solidFill>
                  <a:srgbClr val="49452A"/>
                </a:solidFill>
                <a:latin typeface="Trebuchet MS"/>
                <a:cs typeface="Trebuchet MS"/>
              </a:rPr>
              <a:t>το</a:t>
            </a:r>
            <a:r>
              <a:rPr dirty="0" sz="1400" spc="40" b="1">
                <a:solidFill>
                  <a:srgbClr val="49452A"/>
                </a:solidFill>
                <a:latin typeface="Trebuchet MS"/>
                <a:cs typeface="Trebuchet MS"/>
              </a:rPr>
              <a:t> </a:t>
            </a:r>
            <a:r>
              <a:rPr dirty="0" sz="1400" spc="-20" b="1">
                <a:solidFill>
                  <a:srgbClr val="49452A"/>
                </a:solidFill>
                <a:latin typeface="Trebuchet MS"/>
                <a:cs typeface="Trebuchet MS"/>
              </a:rPr>
              <a:t>οποίο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836792" y="1282794"/>
            <a:ext cx="1911350" cy="98551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 marR="5080">
              <a:lnSpc>
                <a:spcPct val="150000"/>
              </a:lnSpc>
              <a:spcBef>
                <a:spcPts val="100"/>
              </a:spcBef>
            </a:pPr>
            <a:r>
              <a:rPr dirty="0" sz="1400" b="1">
                <a:solidFill>
                  <a:srgbClr val="49452A"/>
                </a:solidFill>
                <a:latin typeface="Trebuchet MS"/>
                <a:cs typeface="Trebuchet MS"/>
              </a:rPr>
              <a:t>σχηματίζεται</a:t>
            </a:r>
            <a:r>
              <a:rPr dirty="0" sz="1400" spc="455" b="1">
                <a:solidFill>
                  <a:srgbClr val="49452A"/>
                </a:solidFill>
                <a:latin typeface="Trebuchet MS"/>
                <a:cs typeface="Trebuchet MS"/>
              </a:rPr>
              <a:t>    </a:t>
            </a:r>
            <a:r>
              <a:rPr dirty="0" sz="1400" spc="-25" b="1">
                <a:solidFill>
                  <a:srgbClr val="49452A"/>
                </a:solidFill>
                <a:latin typeface="Trebuchet MS"/>
                <a:cs typeface="Trebuchet MS"/>
              </a:rPr>
              <a:t>από </a:t>
            </a:r>
            <a:r>
              <a:rPr dirty="0" sz="1400" b="1">
                <a:solidFill>
                  <a:srgbClr val="49452A"/>
                </a:solidFill>
                <a:latin typeface="Trebuchet MS"/>
                <a:cs typeface="Trebuchet MS"/>
              </a:rPr>
              <a:t>σωματίδια,</a:t>
            </a:r>
            <a:r>
              <a:rPr dirty="0" sz="1400" spc="110" b="1">
                <a:solidFill>
                  <a:srgbClr val="49452A"/>
                </a:solidFill>
                <a:latin typeface="Trebuchet MS"/>
                <a:cs typeface="Trebuchet MS"/>
              </a:rPr>
              <a:t>  </a:t>
            </a:r>
            <a:r>
              <a:rPr dirty="0" sz="1400" spc="-10" b="1">
                <a:solidFill>
                  <a:srgbClr val="49452A"/>
                </a:solidFill>
                <a:latin typeface="Trebuchet MS"/>
                <a:cs typeface="Trebuchet MS"/>
              </a:rPr>
              <a:t>οργανική </a:t>
            </a:r>
            <a:r>
              <a:rPr dirty="0" sz="1400" b="1">
                <a:solidFill>
                  <a:srgbClr val="49452A"/>
                </a:solidFill>
                <a:latin typeface="Trebuchet MS"/>
                <a:cs typeface="Trebuchet MS"/>
              </a:rPr>
              <a:t>αέρα</a:t>
            </a:r>
            <a:r>
              <a:rPr dirty="0" sz="1400" spc="215" b="1">
                <a:solidFill>
                  <a:srgbClr val="49452A"/>
                </a:solidFill>
                <a:latin typeface="Trebuchet MS"/>
                <a:cs typeface="Trebuchet MS"/>
              </a:rPr>
              <a:t>  </a:t>
            </a:r>
            <a:r>
              <a:rPr dirty="0" sz="1400" b="1">
                <a:solidFill>
                  <a:srgbClr val="49452A"/>
                </a:solidFill>
                <a:latin typeface="Trebuchet MS"/>
                <a:cs typeface="Trebuchet MS"/>
              </a:rPr>
              <a:t>και</a:t>
            </a:r>
            <a:r>
              <a:rPr dirty="0" sz="1400" spc="220" b="1">
                <a:solidFill>
                  <a:srgbClr val="49452A"/>
                </a:solidFill>
                <a:latin typeface="Trebuchet MS"/>
                <a:cs typeface="Trebuchet MS"/>
              </a:rPr>
              <a:t>  </a:t>
            </a:r>
            <a:r>
              <a:rPr dirty="0" sz="1400" spc="-10" b="1">
                <a:solidFill>
                  <a:srgbClr val="49452A"/>
                </a:solidFill>
                <a:latin typeface="Trebuchet MS"/>
                <a:cs typeface="Trebuchet MS"/>
              </a:rPr>
              <a:t>ζωντανούς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802543" y="1282794"/>
            <a:ext cx="1162050" cy="98551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 marR="5080" indent="322580">
              <a:lnSpc>
                <a:spcPct val="150000"/>
              </a:lnSpc>
              <a:spcBef>
                <a:spcPts val="100"/>
              </a:spcBef>
            </a:pPr>
            <a:r>
              <a:rPr dirty="0" sz="1400" spc="-10" b="1">
                <a:solidFill>
                  <a:srgbClr val="49452A"/>
                </a:solidFill>
                <a:latin typeface="Trebuchet MS"/>
                <a:cs typeface="Trebuchet MS"/>
              </a:rPr>
              <a:t>ανόργανα </a:t>
            </a:r>
            <a:r>
              <a:rPr dirty="0" sz="1400" b="1">
                <a:solidFill>
                  <a:srgbClr val="49452A"/>
                </a:solidFill>
                <a:latin typeface="Trebuchet MS"/>
                <a:cs typeface="Trebuchet MS"/>
              </a:rPr>
              <a:t>ουσία,</a:t>
            </a:r>
            <a:r>
              <a:rPr dirty="0" sz="1400" spc="125" b="1">
                <a:solidFill>
                  <a:srgbClr val="49452A"/>
                </a:solidFill>
                <a:latin typeface="Trebuchet MS"/>
                <a:cs typeface="Trebuchet MS"/>
              </a:rPr>
              <a:t>  </a:t>
            </a:r>
            <a:r>
              <a:rPr dirty="0" sz="1400" spc="-10" b="1">
                <a:solidFill>
                  <a:srgbClr val="49452A"/>
                </a:solidFill>
                <a:latin typeface="Trebuchet MS"/>
                <a:cs typeface="Trebuchet MS"/>
              </a:rPr>
              <a:t>νερό, οργανισμούς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836792" y="2349593"/>
            <a:ext cx="3128645" cy="2799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>
              <a:lnSpc>
                <a:spcPct val="100000"/>
              </a:lnSpc>
              <a:spcBef>
                <a:spcPts val="100"/>
              </a:spcBef>
            </a:pPr>
            <a:r>
              <a:rPr dirty="0" sz="1400" b="1">
                <a:solidFill>
                  <a:srgbClr val="49452A"/>
                </a:solidFill>
                <a:latin typeface="Trebuchet MS"/>
                <a:cs typeface="Trebuchet MS"/>
              </a:rPr>
              <a:t>(Ευρωπαϊκή</a:t>
            </a:r>
            <a:r>
              <a:rPr dirty="0" sz="1400" spc="-50" b="1">
                <a:solidFill>
                  <a:srgbClr val="49452A"/>
                </a:solidFill>
                <a:latin typeface="Trebuchet MS"/>
                <a:cs typeface="Trebuchet MS"/>
              </a:rPr>
              <a:t> </a:t>
            </a:r>
            <a:r>
              <a:rPr dirty="0" sz="1400" b="1">
                <a:solidFill>
                  <a:srgbClr val="49452A"/>
                </a:solidFill>
                <a:latin typeface="Trebuchet MS"/>
                <a:cs typeface="Trebuchet MS"/>
              </a:rPr>
              <a:t>Επιτροπή,</a:t>
            </a:r>
            <a:r>
              <a:rPr dirty="0" sz="1400" spc="-45" b="1">
                <a:solidFill>
                  <a:srgbClr val="49452A"/>
                </a:solidFill>
                <a:latin typeface="Trebuchet MS"/>
                <a:cs typeface="Trebuchet MS"/>
              </a:rPr>
              <a:t> </a:t>
            </a:r>
            <a:r>
              <a:rPr dirty="0" sz="1400" spc="-10" b="1">
                <a:solidFill>
                  <a:srgbClr val="49452A"/>
                </a:solidFill>
                <a:latin typeface="Trebuchet MS"/>
                <a:cs typeface="Trebuchet MS"/>
              </a:rPr>
              <a:t>2006).</a:t>
            </a:r>
            <a:endParaRPr sz="14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890"/>
              </a:spcBef>
            </a:pPr>
            <a:endParaRPr sz="1400">
              <a:latin typeface="Trebuchet MS"/>
              <a:cs typeface="Trebuchet MS"/>
            </a:endParaRPr>
          </a:p>
          <a:p>
            <a:pPr algn="just" marL="12700" marR="5080">
              <a:lnSpc>
                <a:spcPct val="150000"/>
              </a:lnSpc>
              <a:spcBef>
                <a:spcPts val="5"/>
              </a:spcBef>
            </a:pPr>
            <a:r>
              <a:rPr dirty="0" sz="1400" b="1">
                <a:solidFill>
                  <a:srgbClr val="49452A"/>
                </a:solidFill>
                <a:latin typeface="Trebuchet MS"/>
                <a:cs typeface="Trebuchet MS"/>
              </a:rPr>
              <a:t>*</a:t>
            </a:r>
            <a:r>
              <a:rPr dirty="0" sz="1400" spc="350" b="1">
                <a:solidFill>
                  <a:srgbClr val="49452A"/>
                </a:solidFill>
                <a:latin typeface="Trebuchet MS"/>
                <a:cs typeface="Trebuchet MS"/>
              </a:rPr>
              <a:t> </a:t>
            </a:r>
            <a:r>
              <a:rPr dirty="0" sz="1400" b="1">
                <a:solidFill>
                  <a:srgbClr val="49452A"/>
                </a:solidFill>
                <a:latin typeface="Trebuchet MS"/>
                <a:cs typeface="Trebuchet MS"/>
              </a:rPr>
              <a:t>Το</a:t>
            </a:r>
            <a:r>
              <a:rPr dirty="0" sz="1400" spc="350" b="1">
                <a:solidFill>
                  <a:srgbClr val="49452A"/>
                </a:solidFill>
                <a:latin typeface="Trebuchet MS"/>
                <a:cs typeface="Trebuchet MS"/>
              </a:rPr>
              <a:t> </a:t>
            </a:r>
            <a:r>
              <a:rPr dirty="0" sz="1400" b="1">
                <a:solidFill>
                  <a:srgbClr val="49452A"/>
                </a:solidFill>
                <a:latin typeface="Trebuchet MS"/>
                <a:cs typeface="Trebuchet MS"/>
              </a:rPr>
              <a:t>95%</a:t>
            </a:r>
            <a:r>
              <a:rPr dirty="0" sz="1400" spc="350" b="1">
                <a:solidFill>
                  <a:srgbClr val="49452A"/>
                </a:solidFill>
                <a:latin typeface="Trebuchet MS"/>
                <a:cs typeface="Trebuchet MS"/>
              </a:rPr>
              <a:t> </a:t>
            </a:r>
            <a:r>
              <a:rPr dirty="0" sz="1400" b="1">
                <a:solidFill>
                  <a:srgbClr val="49452A"/>
                </a:solidFill>
                <a:latin typeface="Trebuchet MS"/>
                <a:cs typeface="Trebuchet MS"/>
              </a:rPr>
              <a:t>των</a:t>
            </a:r>
            <a:r>
              <a:rPr dirty="0" sz="1400" spc="355" b="1">
                <a:solidFill>
                  <a:srgbClr val="49452A"/>
                </a:solidFill>
                <a:latin typeface="Trebuchet MS"/>
                <a:cs typeface="Trebuchet MS"/>
              </a:rPr>
              <a:t> </a:t>
            </a:r>
            <a:r>
              <a:rPr dirty="0" sz="1400" b="1">
                <a:solidFill>
                  <a:srgbClr val="49452A"/>
                </a:solidFill>
                <a:latin typeface="Trebuchet MS"/>
                <a:cs typeface="Trebuchet MS"/>
              </a:rPr>
              <a:t>τροφίμων</a:t>
            </a:r>
            <a:r>
              <a:rPr dirty="0" sz="1400" spc="350" b="1">
                <a:solidFill>
                  <a:srgbClr val="49452A"/>
                </a:solidFill>
                <a:latin typeface="Trebuchet MS"/>
                <a:cs typeface="Trebuchet MS"/>
              </a:rPr>
              <a:t> </a:t>
            </a:r>
            <a:r>
              <a:rPr dirty="0" sz="1400" spc="-10" b="1">
                <a:solidFill>
                  <a:srgbClr val="49452A"/>
                </a:solidFill>
                <a:latin typeface="Trebuchet MS"/>
                <a:cs typeface="Trebuchet MS"/>
              </a:rPr>
              <a:t>παράγεται </a:t>
            </a:r>
            <a:r>
              <a:rPr dirty="0" sz="1400" b="1">
                <a:solidFill>
                  <a:srgbClr val="49452A"/>
                </a:solidFill>
                <a:latin typeface="Trebuchet MS"/>
                <a:cs typeface="Trebuchet MS"/>
              </a:rPr>
              <a:t>στο</a:t>
            </a:r>
            <a:r>
              <a:rPr dirty="0" sz="1400" spc="405" b="1">
                <a:solidFill>
                  <a:srgbClr val="49452A"/>
                </a:solidFill>
                <a:latin typeface="Trebuchet MS"/>
                <a:cs typeface="Trebuchet MS"/>
              </a:rPr>
              <a:t> </a:t>
            </a:r>
            <a:r>
              <a:rPr dirty="0" sz="1400" b="1">
                <a:solidFill>
                  <a:srgbClr val="49452A"/>
                </a:solidFill>
                <a:latin typeface="Trebuchet MS"/>
                <a:cs typeface="Trebuchet MS"/>
              </a:rPr>
              <a:t>έδαφος</a:t>
            </a:r>
            <a:r>
              <a:rPr dirty="0" sz="1400" spc="409" b="1">
                <a:solidFill>
                  <a:srgbClr val="49452A"/>
                </a:solidFill>
                <a:latin typeface="Trebuchet MS"/>
                <a:cs typeface="Trebuchet MS"/>
              </a:rPr>
              <a:t> </a:t>
            </a:r>
            <a:r>
              <a:rPr dirty="0" sz="1400" b="1">
                <a:solidFill>
                  <a:srgbClr val="49452A"/>
                </a:solidFill>
                <a:latin typeface="Trebuchet MS"/>
                <a:cs typeface="Trebuchet MS"/>
              </a:rPr>
              <a:t>(FAO,</a:t>
            </a:r>
            <a:r>
              <a:rPr dirty="0" sz="1400" spc="409" b="1">
                <a:solidFill>
                  <a:srgbClr val="49452A"/>
                </a:solidFill>
                <a:latin typeface="Trebuchet MS"/>
                <a:cs typeface="Trebuchet MS"/>
              </a:rPr>
              <a:t> </a:t>
            </a:r>
            <a:r>
              <a:rPr dirty="0" sz="1400" b="1">
                <a:solidFill>
                  <a:srgbClr val="49452A"/>
                </a:solidFill>
                <a:latin typeface="Trebuchet MS"/>
                <a:cs typeface="Trebuchet MS"/>
              </a:rPr>
              <a:t>2023)</a:t>
            </a:r>
            <a:r>
              <a:rPr dirty="0" sz="1400" spc="405" b="1">
                <a:solidFill>
                  <a:srgbClr val="49452A"/>
                </a:solidFill>
                <a:latin typeface="Trebuchet MS"/>
                <a:cs typeface="Trebuchet MS"/>
              </a:rPr>
              <a:t> </a:t>
            </a:r>
            <a:r>
              <a:rPr dirty="0" sz="1400" b="1">
                <a:solidFill>
                  <a:srgbClr val="49452A"/>
                </a:solidFill>
                <a:latin typeface="Trebuchet MS"/>
                <a:cs typeface="Trebuchet MS"/>
              </a:rPr>
              <a:t>=</a:t>
            </a:r>
            <a:r>
              <a:rPr dirty="0" sz="1400" spc="409" b="1">
                <a:solidFill>
                  <a:srgbClr val="49452A"/>
                </a:solidFill>
                <a:latin typeface="Trebuchet MS"/>
                <a:cs typeface="Trebuchet MS"/>
              </a:rPr>
              <a:t> </a:t>
            </a:r>
            <a:r>
              <a:rPr dirty="0" sz="1400" spc="-10" b="1">
                <a:solidFill>
                  <a:srgbClr val="49452A"/>
                </a:solidFill>
                <a:latin typeface="Trebuchet MS"/>
                <a:cs typeface="Trebuchet MS"/>
              </a:rPr>
              <a:t>κανένα </a:t>
            </a:r>
            <a:r>
              <a:rPr dirty="0" sz="1400" b="1">
                <a:solidFill>
                  <a:srgbClr val="49452A"/>
                </a:solidFill>
                <a:latin typeface="Trebuchet MS"/>
                <a:cs typeface="Trebuchet MS"/>
              </a:rPr>
              <a:t>άλλο</a:t>
            </a:r>
            <a:r>
              <a:rPr dirty="0" sz="1400" spc="50" b="1">
                <a:solidFill>
                  <a:srgbClr val="49452A"/>
                </a:solidFill>
                <a:latin typeface="Trebuchet MS"/>
                <a:cs typeface="Trebuchet MS"/>
              </a:rPr>
              <a:t>  </a:t>
            </a:r>
            <a:r>
              <a:rPr dirty="0" sz="1400" b="1">
                <a:solidFill>
                  <a:srgbClr val="49452A"/>
                </a:solidFill>
                <a:latin typeface="Trebuchet MS"/>
                <a:cs typeface="Trebuchet MS"/>
              </a:rPr>
              <a:t>μέσο</a:t>
            </a:r>
            <a:r>
              <a:rPr dirty="0" sz="1400" spc="55" b="1">
                <a:solidFill>
                  <a:srgbClr val="49452A"/>
                </a:solidFill>
                <a:latin typeface="Trebuchet MS"/>
                <a:cs typeface="Trebuchet MS"/>
              </a:rPr>
              <a:t>  </a:t>
            </a:r>
            <a:r>
              <a:rPr dirty="0" sz="1400" b="1">
                <a:solidFill>
                  <a:srgbClr val="49452A"/>
                </a:solidFill>
                <a:latin typeface="Trebuchet MS"/>
                <a:cs typeface="Trebuchet MS"/>
              </a:rPr>
              <a:t>δεν</a:t>
            </a:r>
            <a:r>
              <a:rPr dirty="0" sz="1400" spc="55" b="1">
                <a:solidFill>
                  <a:srgbClr val="49452A"/>
                </a:solidFill>
                <a:latin typeface="Trebuchet MS"/>
                <a:cs typeface="Trebuchet MS"/>
              </a:rPr>
              <a:t>  </a:t>
            </a:r>
            <a:r>
              <a:rPr dirty="0" sz="1400" b="1">
                <a:solidFill>
                  <a:srgbClr val="49452A"/>
                </a:solidFill>
                <a:latin typeface="Trebuchet MS"/>
                <a:cs typeface="Trebuchet MS"/>
              </a:rPr>
              <a:t>μπορεί,</a:t>
            </a:r>
            <a:r>
              <a:rPr dirty="0" sz="1400" spc="50" b="1">
                <a:solidFill>
                  <a:srgbClr val="49452A"/>
                </a:solidFill>
                <a:latin typeface="Trebuchet MS"/>
                <a:cs typeface="Trebuchet MS"/>
              </a:rPr>
              <a:t>  </a:t>
            </a:r>
            <a:r>
              <a:rPr dirty="0" sz="1400" b="1">
                <a:solidFill>
                  <a:srgbClr val="49452A"/>
                </a:solidFill>
                <a:latin typeface="Trebuchet MS"/>
                <a:cs typeface="Trebuchet MS"/>
              </a:rPr>
              <a:t>ούτε</a:t>
            </a:r>
            <a:r>
              <a:rPr dirty="0" sz="1400" spc="55" b="1">
                <a:solidFill>
                  <a:srgbClr val="49452A"/>
                </a:solidFill>
                <a:latin typeface="Trebuchet MS"/>
                <a:cs typeface="Trebuchet MS"/>
              </a:rPr>
              <a:t>  </a:t>
            </a:r>
            <a:r>
              <a:rPr dirty="0" sz="1400" spc="-20" b="1">
                <a:solidFill>
                  <a:srgbClr val="49452A"/>
                </a:solidFill>
                <a:latin typeface="Trebuchet MS"/>
                <a:cs typeface="Trebuchet MS"/>
              </a:rPr>
              <a:t>κατά </a:t>
            </a:r>
            <a:r>
              <a:rPr dirty="0" sz="1400" b="1">
                <a:solidFill>
                  <a:srgbClr val="49452A"/>
                </a:solidFill>
                <a:latin typeface="Trebuchet MS"/>
                <a:cs typeface="Trebuchet MS"/>
              </a:rPr>
              <a:t>προσέγγιση,</a:t>
            </a:r>
            <a:r>
              <a:rPr dirty="0" sz="1400" spc="400" b="1">
                <a:solidFill>
                  <a:srgbClr val="49452A"/>
                </a:solidFill>
                <a:latin typeface="Trebuchet MS"/>
                <a:cs typeface="Trebuchet MS"/>
              </a:rPr>
              <a:t>   </a:t>
            </a:r>
            <a:r>
              <a:rPr dirty="0" sz="1400" b="1">
                <a:solidFill>
                  <a:srgbClr val="49452A"/>
                </a:solidFill>
                <a:latin typeface="Trebuchet MS"/>
                <a:cs typeface="Trebuchet MS"/>
              </a:rPr>
              <a:t>να</a:t>
            </a:r>
            <a:r>
              <a:rPr dirty="0" sz="1400" spc="400" b="1">
                <a:solidFill>
                  <a:srgbClr val="49452A"/>
                </a:solidFill>
                <a:latin typeface="Trebuchet MS"/>
                <a:cs typeface="Trebuchet MS"/>
              </a:rPr>
              <a:t>   </a:t>
            </a:r>
            <a:r>
              <a:rPr dirty="0" sz="1400" b="1">
                <a:solidFill>
                  <a:srgbClr val="49452A"/>
                </a:solidFill>
                <a:latin typeface="Trebuchet MS"/>
                <a:cs typeface="Trebuchet MS"/>
              </a:rPr>
              <a:t>καλύψει</a:t>
            </a:r>
            <a:r>
              <a:rPr dirty="0" sz="1400" spc="2060" b="1">
                <a:solidFill>
                  <a:srgbClr val="49452A"/>
                </a:solidFill>
                <a:latin typeface="Trebuchet MS"/>
                <a:cs typeface="Trebuchet MS"/>
              </a:rPr>
              <a:t> </a:t>
            </a:r>
            <a:r>
              <a:rPr dirty="0" sz="1400" spc="-25" b="1">
                <a:solidFill>
                  <a:srgbClr val="49452A"/>
                </a:solidFill>
                <a:latin typeface="Trebuchet MS"/>
                <a:cs typeface="Trebuchet MS"/>
              </a:rPr>
              <a:t>τι</a:t>
            </a:r>
            <a:r>
              <a:rPr dirty="0" sz="1400" spc="-25" b="1">
                <a:solidFill>
                  <a:srgbClr val="49452A"/>
                </a:solidFill>
                <a:latin typeface="Trebuchet MS"/>
                <a:cs typeface="Trebuchet MS"/>
              </a:rPr>
              <a:t>ς</a:t>
            </a:r>
            <a:r>
              <a:rPr dirty="0" sz="1400" spc="-25" b="1">
                <a:solidFill>
                  <a:srgbClr val="49452A"/>
                </a:solidFill>
                <a:latin typeface="Trebuchet MS"/>
                <a:cs typeface="Trebuchet MS"/>
              </a:rPr>
              <a:t> </a:t>
            </a:r>
            <a:r>
              <a:rPr dirty="0" sz="1400" b="1">
                <a:solidFill>
                  <a:srgbClr val="49452A"/>
                </a:solidFill>
                <a:latin typeface="Trebuchet MS"/>
                <a:cs typeface="Trebuchet MS"/>
              </a:rPr>
              <a:t>ανθρώπινες</a:t>
            </a:r>
            <a:r>
              <a:rPr dirty="0" sz="1400" spc="15" b="1">
                <a:solidFill>
                  <a:srgbClr val="49452A"/>
                </a:solidFill>
                <a:latin typeface="Trebuchet MS"/>
                <a:cs typeface="Trebuchet MS"/>
              </a:rPr>
              <a:t> </a:t>
            </a:r>
            <a:r>
              <a:rPr dirty="0" sz="1400" b="1">
                <a:solidFill>
                  <a:srgbClr val="49452A"/>
                </a:solidFill>
                <a:latin typeface="Trebuchet MS"/>
                <a:cs typeface="Trebuchet MS"/>
              </a:rPr>
              <a:t>ανάγκες</a:t>
            </a:r>
            <a:r>
              <a:rPr dirty="0" sz="1400" spc="15" b="1">
                <a:solidFill>
                  <a:srgbClr val="49452A"/>
                </a:solidFill>
                <a:latin typeface="Trebuchet MS"/>
                <a:cs typeface="Trebuchet MS"/>
              </a:rPr>
              <a:t> </a:t>
            </a:r>
            <a:r>
              <a:rPr dirty="0" sz="1400" b="1">
                <a:solidFill>
                  <a:srgbClr val="49452A"/>
                </a:solidFill>
                <a:latin typeface="Trebuchet MS"/>
                <a:cs typeface="Trebuchet MS"/>
              </a:rPr>
              <a:t>για</a:t>
            </a:r>
            <a:r>
              <a:rPr dirty="0" sz="1400" spc="20" b="1">
                <a:solidFill>
                  <a:srgbClr val="49452A"/>
                </a:solidFill>
                <a:latin typeface="Trebuchet MS"/>
                <a:cs typeface="Trebuchet MS"/>
              </a:rPr>
              <a:t> </a:t>
            </a:r>
            <a:r>
              <a:rPr dirty="0" sz="1400" b="1">
                <a:solidFill>
                  <a:srgbClr val="49452A"/>
                </a:solidFill>
                <a:latin typeface="Trebuchet MS"/>
                <a:cs typeface="Trebuchet MS"/>
              </a:rPr>
              <a:t>τρόφιμα</a:t>
            </a:r>
            <a:r>
              <a:rPr dirty="0" sz="1400" spc="15" b="1">
                <a:solidFill>
                  <a:srgbClr val="49452A"/>
                </a:solidFill>
                <a:latin typeface="Trebuchet MS"/>
                <a:cs typeface="Trebuchet MS"/>
              </a:rPr>
              <a:t> </a:t>
            </a:r>
            <a:r>
              <a:rPr dirty="0" sz="1400" spc="-25" b="1">
                <a:solidFill>
                  <a:srgbClr val="49452A"/>
                </a:solidFill>
                <a:latin typeface="Trebuchet MS"/>
                <a:cs typeface="Trebuchet MS"/>
              </a:rPr>
              <a:t>και </a:t>
            </a:r>
            <a:r>
              <a:rPr dirty="0" sz="1400" b="1">
                <a:solidFill>
                  <a:srgbClr val="49452A"/>
                </a:solidFill>
                <a:latin typeface="Trebuchet MS"/>
                <a:cs typeface="Trebuchet MS"/>
              </a:rPr>
              <a:t>καύσιμα,</a:t>
            </a:r>
            <a:r>
              <a:rPr dirty="0" sz="1400" spc="260" b="1">
                <a:solidFill>
                  <a:srgbClr val="49452A"/>
                </a:solidFill>
                <a:latin typeface="Trebuchet MS"/>
                <a:cs typeface="Trebuchet MS"/>
              </a:rPr>
              <a:t>  </a:t>
            </a:r>
            <a:r>
              <a:rPr dirty="0" sz="1400" b="1">
                <a:solidFill>
                  <a:srgbClr val="49452A"/>
                </a:solidFill>
                <a:latin typeface="Trebuchet MS"/>
                <a:cs typeface="Trebuchet MS"/>
              </a:rPr>
              <a:t>ούτε</a:t>
            </a:r>
            <a:r>
              <a:rPr dirty="0" sz="1400" spc="260" b="1">
                <a:solidFill>
                  <a:srgbClr val="49452A"/>
                </a:solidFill>
                <a:latin typeface="Trebuchet MS"/>
                <a:cs typeface="Trebuchet MS"/>
              </a:rPr>
              <a:t>  </a:t>
            </a:r>
            <a:r>
              <a:rPr dirty="0" sz="1400" b="1">
                <a:solidFill>
                  <a:srgbClr val="49452A"/>
                </a:solidFill>
                <a:latin typeface="Trebuchet MS"/>
                <a:cs typeface="Trebuchet MS"/>
              </a:rPr>
              <a:t>σήμερα</a:t>
            </a:r>
            <a:r>
              <a:rPr dirty="0" sz="1400" spc="260" b="1">
                <a:solidFill>
                  <a:srgbClr val="49452A"/>
                </a:solidFill>
                <a:latin typeface="Trebuchet MS"/>
                <a:cs typeface="Trebuchet MS"/>
              </a:rPr>
              <a:t>  </a:t>
            </a:r>
            <a:r>
              <a:rPr dirty="0" sz="1400" b="1">
                <a:solidFill>
                  <a:srgbClr val="49452A"/>
                </a:solidFill>
                <a:latin typeface="Trebuchet MS"/>
                <a:cs typeface="Trebuchet MS"/>
              </a:rPr>
              <a:t>ούτε</a:t>
            </a:r>
            <a:r>
              <a:rPr dirty="0" sz="1400" spc="265" b="1">
                <a:solidFill>
                  <a:srgbClr val="49452A"/>
                </a:solidFill>
                <a:latin typeface="Trebuchet MS"/>
                <a:cs typeface="Trebuchet MS"/>
              </a:rPr>
              <a:t>  </a:t>
            </a:r>
            <a:r>
              <a:rPr dirty="0" sz="1400" spc="-25" b="1">
                <a:solidFill>
                  <a:srgbClr val="49452A"/>
                </a:solidFill>
                <a:latin typeface="Trebuchet MS"/>
                <a:cs typeface="Trebuchet MS"/>
              </a:rPr>
              <a:t>στο </a:t>
            </a:r>
            <a:r>
              <a:rPr dirty="0" sz="1400" spc="-10" b="1">
                <a:solidFill>
                  <a:srgbClr val="49452A"/>
                </a:solidFill>
                <a:latin typeface="Trebuchet MS"/>
                <a:cs typeface="Trebuchet MS"/>
              </a:rPr>
              <a:t>μέλλον.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6362" y="5681967"/>
            <a:ext cx="6950075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i="1">
                <a:latin typeface="Trebuchet MS"/>
                <a:cs typeface="Trebuchet MS"/>
              </a:rPr>
              <a:t>Πηγή</a:t>
            </a:r>
            <a:r>
              <a:rPr dirty="0" sz="800" spc="-15" i="1">
                <a:latin typeface="Trebuchet MS"/>
                <a:cs typeface="Trebuchet MS"/>
              </a:rPr>
              <a:t> </a:t>
            </a:r>
            <a:r>
              <a:rPr dirty="0" sz="800" spc="-10" i="1">
                <a:latin typeface="Trebuchet MS"/>
                <a:cs typeface="Trebuchet MS"/>
              </a:rPr>
              <a:t>εικόνας: </a:t>
            </a:r>
            <a:r>
              <a:rPr dirty="0" u="sng" sz="80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Soil</a:t>
            </a:r>
            <a:r>
              <a:rPr dirty="0" u="sng" sz="800" spc="-15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 </a:t>
            </a:r>
            <a:r>
              <a:rPr dirty="0" u="sng" sz="80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or</a:t>
            </a:r>
            <a:r>
              <a:rPr dirty="0" u="sng" sz="800" spc="-1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 soilless</a:t>
            </a:r>
            <a:r>
              <a:rPr dirty="0" u="sng" sz="800" spc="-15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 </a:t>
            </a:r>
            <a:r>
              <a:rPr dirty="0" u="sng" sz="80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mix:</a:t>
            </a:r>
            <a:r>
              <a:rPr dirty="0" u="sng" sz="800" spc="-1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 mineral</a:t>
            </a:r>
            <a:r>
              <a:rPr dirty="0" u="sng" sz="800" spc="-15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 </a:t>
            </a:r>
            <a:r>
              <a:rPr dirty="0" u="sng" sz="80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vs</a:t>
            </a:r>
            <a:r>
              <a:rPr dirty="0" u="sng" sz="800" spc="-1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 </a:t>
            </a:r>
            <a:r>
              <a:rPr dirty="0" u="sng" sz="80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organic</a:t>
            </a:r>
            <a:r>
              <a:rPr dirty="0" u="sng" sz="800" spc="-15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 </a:t>
            </a:r>
            <a:r>
              <a:rPr dirty="0" u="sng" sz="80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soils</a:t>
            </a:r>
            <a:r>
              <a:rPr dirty="0" u="sng" sz="800" spc="-1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 </a:t>
            </a:r>
            <a:r>
              <a:rPr dirty="0" u="sng" sz="80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-</a:t>
            </a:r>
            <a:r>
              <a:rPr dirty="0" u="sng" sz="800" spc="-15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 </a:t>
            </a:r>
            <a:r>
              <a:rPr dirty="0" u="sng" sz="800" spc="-1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Gardening </a:t>
            </a:r>
            <a:r>
              <a:rPr dirty="0" u="sng" sz="80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at</a:t>
            </a:r>
            <a:r>
              <a:rPr dirty="0" u="sng" sz="800" spc="-15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 </a:t>
            </a:r>
            <a:r>
              <a:rPr dirty="0" u="sng" sz="80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USask</a:t>
            </a:r>
            <a:r>
              <a:rPr dirty="0" u="sng" sz="800" spc="-1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 </a:t>
            </a:r>
            <a:r>
              <a:rPr dirty="0" u="sng" sz="80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-</a:t>
            </a:r>
            <a:r>
              <a:rPr dirty="0" u="sng" sz="800" spc="-15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 </a:t>
            </a:r>
            <a:r>
              <a:rPr dirty="0" u="sng" sz="80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College</a:t>
            </a:r>
            <a:r>
              <a:rPr dirty="0" u="sng" sz="800" spc="-1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 </a:t>
            </a:r>
            <a:r>
              <a:rPr dirty="0" u="sng" sz="80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of</a:t>
            </a:r>
            <a:r>
              <a:rPr dirty="0" u="sng" sz="800" spc="-15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 </a:t>
            </a:r>
            <a:r>
              <a:rPr dirty="0" u="sng" sz="800" spc="-1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Agriculture </a:t>
            </a:r>
            <a:r>
              <a:rPr dirty="0" u="sng" sz="80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and</a:t>
            </a:r>
            <a:r>
              <a:rPr dirty="0" u="sng" sz="800" spc="-1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 </a:t>
            </a:r>
            <a:r>
              <a:rPr dirty="0" u="sng" sz="80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Bioresources</a:t>
            </a:r>
            <a:r>
              <a:rPr dirty="0" u="sng" sz="800" spc="-15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 </a:t>
            </a:r>
            <a:r>
              <a:rPr dirty="0" u="sng" sz="80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|</a:t>
            </a:r>
            <a:r>
              <a:rPr dirty="0" u="sng" sz="800" spc="-1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 University</a:t>
            </a:r>
            <a:r>
              <a:rPr dirty="0" u="sng" sz="800" spc="-15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 </a:t>
            </a:r>
            <a:r>
              <a:rPr dirty="0" u="sng" sz="80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of</a:t>
            </a:r>
            <a:r>
              <a:rPr dirty="0" u="sng" sz="800" spc="-10" i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 Saskatchewan</a:t>
            </a:r>
            <a:endParaRPr sz="800">
              <a:latin typeface="Trebuchet MS"/>
              <a:cs typeface="Trebuchet MS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60"/>
              </a:lnSpc>
            </a:pPr>
            <a:r>
              <a:rPr dirty="0" spc="-10">
                <a:solidFill>
                  <a:srgbClr val="9AC43D"/>
                </a:solidFill>
              </a:rPr>
              <a:t>IPA-ADRION00239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object 29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Π2.3.1_Προγράμματα</a:t>
            </a:r>
            <a:r>
              <a:rPr dirty="0" spc="-55"/>
              <a:t> </a:t>
            </a:r>
            <a:r>
              <a:rPr dirty="0"/>
              <a:t>ανάπτυξης</a:t>
            </a:r>
            <a:r>
              <a:rPr dirty="0" spc="-55"/>
              <a:t> </a:t>
            </a:r>
            <a:r>
              <a:rPr dirty="0"/>
              <a:t>ικανοτήτων</a:t>
            </a:r>
            <a:r>
              <a:rPr dirty="0" spc="-55"/>
              <a:t> </a:t>
            </a:r>
            <a:r>
              <a:rPr dirty="0"/>
              <a:t>και</a:t>
            </a:r>
            <a:r>
              <a:rPr dirty="0" spc="-50"/>
              <a:t> </a:t>
            </a:r>
            <a:r>
              <a:rPr dirty="0" spc="-10"/>
              <a:t>κατάρτισης</a:t>
            </a:r>
          </a:p>
        </p:txBody>
      </p:sp>
      <p:sp>
        <p:nvSpPr>
          <p:cNvPr id="3" name="object 3"/>
          <p:cNvSpPr/>
          <p:nvPr/>
        </p:nvSpPr>
        <p:spPr>
          <a:xfrm>
            <a:off x="3131845" y="548680"/>
            <a:ext cx="5977255" cy="0"/>
          </a:xfrm>
          <a:custGeom>
            <a:avLst/>
            <a:gdLst/>
            <a:ahLst/>
            <a:cxnLst/>
            <a:rect l="l" t="t" r="r" b="b"/>
            <a:pathLst>
              <a:path w="5977255" h="0">
                <a:moveTo>
                  <a:pt x="0" y="0"/>
                </a:moveTo>
                <a:lnTo>
                  <a:pt x="5976658" y="0"/>
                </a:lnTo>
              </a:path>
            </a:pathLst>
          </a:custGeom>
          <a:ln w="28575">
            <a:solidFill>
              <a:srgbClr val="30859C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4" name="object 4"/>
          <p:cNvGrpSpPr/>
          <p:nvPr/>
        </p:nvGrpSpPr>
        <p:grpSpPr>
          <a:xfrm>
            <a:off x="1010715" y="1339037"/>
            <a:ext cx="4830445" cy="755015"/>
            <a:chOff x="1010715" y="1339037"/>
            <a:chExt cx="4830445" cy="755015"/>
          </a:xfrm>
        </p:grpSpPr>
        <p:sp>
          <p:nvSpPr>
            <p:cNvPr id="5" name="object 5"/>
            <p:cNvSpPr/>
            <p:nvPr/>
          </p:nvSpPr>
          <p:spPr>
            <a:xfrm>
              <a:off x="1468285" y="1414462"/>
              <a:ext cx="4359910" cy="497205"/>
            </a:xfrm>
            <a:custGeom>
              <a:avLst/>
              <a:gdLst/>
              <a:ahLst/>
              <a:cxnLst/>
              <a:rect l="l" t="t" r="r" b="b"/>
              <a:pathLst>
                <a:path w="4359910" h="497205">
                  <a:moveTo>
                    <a:pt x="4359897" y="496862"/>
                  </a:moveTo>
                  <a:lnTo>
                    <a:pt x="248424" y="496862"/>
                  </a:lnTo>
                  <a:lnTo>
                    <a:pt x="0" y="248437"/>
                  </a:lnTo>
                  <a:lnTo>
                    <a:pt x="248424" y="0"/>
                  </a:lnTo>
                  <a:lnTo>
                    <a:pt x="4359897" y="0"/>
                  </a:lnTo>
                  <a:lnTo>
                    <a:pt x="4359897" y="496862"/>
                  </a:lnTo>
                  <a:close/>
                </a:path>
              </a:pathLst>
            </a:custGeom>
            <a:ln w="25399">
              <a:solidFill>
                <a:srgbClr val="6E3505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23415" y="1351737"/>
              <a:ext cx="729034" cy="72903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023415" y="1351737"/>
              <a:ext cx="729615" cy="729615"/>
            </a:xfrm>
            <a:custGeom>
              <a:avLst/>
              <a:gdLst/>
              <a:ahLst/>
              <a:cxnLst/>
              <a:rect l="l" t="t" r="r" b="b"/>
              <a:pathLst>
                <a:path w="729614" h="729614">
                  <a:moveTo>
                    <a:pt x="0" y="364515"/>
                  </a:moveTo>
                  <a:lnTo>
                    <a:pt x="3353" y="315337"/>
                  </a:lnTo>
                  <a:lnTo>
                    <a:pt x="13114" y="268083"/>
                  </a:lnTo>
                  <a:lnTo>
                    <a:pt x="28835" y="223201"/>
                  </a:lnTo>
                  <a:lnTo>
                    <a:pt x="50067" y="181139"/>
                  </a:lnTo>
                  <a:lnTo>
                    <a:pt x="76361" y="142347"/>
                  </a:lnTo>
                  <a:lnTo>
                    <a:pt x="107270" y="107272"/>
                  </a:lnTo>
                  <a:lnTo>
                    <a:pt x="142345" y="76362"/>
                  </a:lnTo>
                  <a:lnTo>
                    <a:pt x="181138" y="50068"/>
                  </a:lnTo>
                  <a:lnTo>
                    <a:pt x="223200" y="28835"/>
                  </a:lnTo>
                  <a:lnTo>
                    <a:pt x="268082" y="13114"/>
                  </a:lnTo>
                  <a:lnTo>
                    <a:pt x="315338" y="3353"/>
                  </a:lnTo>
                  <a:lnTo>
                    <a:pt x="364517" y="0"/>
                  </a:lnTo>
                  <a:lnTo>
                    <a:pt x="413697" y="3353"/>
                  </a:lnTo>
                  <a:lnTo>
                    <a:pt x="460952" y="13114"/>
                  </a:lnTo>
                  <a:lnTo>
                    <a:pt x="505835" y="28835"/>
                  </a:lnTo>
                  <a:lnTo>
                    <a:pt x="547896" y="50068"/>
                  </a:lnTo>
                  <a:lnTo>
                    <a:pt x="586689" y="76362"/>
                  </a:lnTo>
                  <a:lnTo>
                    <a:pt x="621764" y="107272"/>
                  </a:lnTo>
                  <a:lnTo>
                    <a:pt x="652673" y="142347"/>
                  </a:lnTo>
                  <a:lnTo>
                    <a:pt x="678967" y="181139"/>
                  </a:lnTo>
                  <a:lnTo>
                    <a:pt x="700199" y="223201"/>
                  </a:lnTo>
                  <a:lnTo>
                    <a:pt x="715920" y="268083"/>
                  </a:lnTo>
                  <a:lnTo>
                    <a:pt x="725681" y="315337"/>
                  </a:lnTo>
                  <a:lnTo>
                    <a:pt x="729034" y="364515"/>
                  </a:lnTo>
                  <a:lnTo>
                    <a:pt x="725681" y="413696"/>
                  </a:lnTo>
                  <a:lnTo>
                    <a:pt x="715920" y="460952"/>
                  </a:lnTo>
                  <a:lnTo>
                    <a:pt x="700199" y="505835"/>
                  </a:lnTo>
                  <a:lnTo>
                    <a:pt x="678967" y="547896"/>
                  </a:lnTo>
                  <a:lnTo>
                    <a:pt x="652673" y="586689"/>
                  </a:lnTo>
                  <a:lnTo>
                    <a:pt x="621764" y="621763"/>
                  </a:lnTo>
                  <a:lnTo>
                    <a:pt x="586689" y="652671"/>
                  </a:lnTo>
                  <a:lnTo>
                    <a:pt x="547896" y="678965"/>
                  </a:lnTo>
                  <a:lnTo>
                    <a:pt x="505835" y="700196"/>
                  </a:lnTo>
                  <a:lnTo>
                    <a:pt x="460952" y="715916"/>
                  </a:lnTo>
                  <a:lnTo>
                    <a:pt x="413697" y="725677"/>
                  </a:lnTo>
                  <a:lnTo>
                    <a:pt x="364517" y="729030"/>
                  </a:lnTo>
                  <a:lnTo>
                    <a:pt x="315338" y="725677"/>
                  </a:lnTo>
                  <a:lnTo>
                    <a:pt x="268082" y="715916"/>
                  </a:lnTo>
                  <a:lnTo>
                    <a:pt x="223200" y="700196"/>
                  </a:lnTo>
                  <a:lnTo>
                    <a:pt x="181138" y="678965"/>
                  </a:lnTo>
                  <a:lnTo>
                    <a:pt x="142345" y="652671"/>
                  </a:lnTo>
                  <a:lnTo>
                    <a:pt x="107270" y="621763"/>
                  </a:lnTo>
                  <a:lnTo>
                    <a:pt x="76361" y="586689"/>
                  </a:lnTo>
                  <a:lnTo>
                    <a:pt x="50067" y="547896"/>
                  </a:lnTo>
                  <a:lnTo>
                    <a:pt x="28835" y="505835"/>
                  </a:lnTo>
                  <a:lnTo>
                    <a:pt x="13114" y="460952"/>
                  </a:lnTo>
                  <a:lnTo>
                    <a:pt x="3353" y="413696"/>
                  </a:lnTo>
                  <a:lnTo>
                    <a:pt x="0" y="364515"/>
                  </a:lnTo>
                  <a:close/>
                </a:path>
              </a:pathLst>
            </a:custGeom>
            <a:ln w="25399">
              <a:solidFill>
                <a:srgbClr val="6E3505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8" name="object 8"/>
          <p:cNvSpPr txBox="1"/>
          <p:nvPr/>
        </p:nvSpPr>
        <p:spPr>
          <a:xfrm>
            <a:off x="402267" y="724315"/>
            <a:ext cx="6769734" cy="10420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600" b="1">
                <a:latin typeface="Trebuchet MS"/>
                <a:cs typeface="Trebuchet MS"/>
              </a:rPr>
              <a:t>Πέντε</a:t>
            </a:r>
            <a:r>
              <a:rPr dirty="0" sz="1600" spc="-40" b="1">
                <a:latin typeface="Trebuchet MS"/>
                <a:cs typeface="Trebuchet MS"/>
              </a:rPr>
              <a:t> </a:t>
            </a:r>
            <a:r>
              <a:rPr dirty="0" sz="1600" b="1">
                <a:latin typeface="Trebuchet MS"/>
                <a:cs typeface="Trebuchet MS"/>
              </a:rPr>
              <a:t>βασικοί</a:t>
            </a:r>
            <a:r>
              <a:rPr dirty="0" sz="1600" spc="-40" b="1">
                <a:latin typeface="Trebuchet MS"/>
                <a:cs typeface="Trebuchet MS"/>
              </a:rPr>
              <a:t> </a:t>
            </a:r>
            <a:r>
              <a:rPr dirty="0" sz="1600" b="1">
                <a:latin typeface="Trebuchet MS"/>
                <a:cs typeface="Trebuchet MS"/>
              </a:rPr>
              <a:t>παράγοντες</a:t>
            </a:r>
            <a:r>
              <a:rPr dirty="0" sz="1600" spc="-40" b="1">
                <a:latin typeface="Trebuchet MS"/>
                <a:cs typeface="Trebuchet MS"/>
              </a:rPr>
              <a:t> </a:t>
            </a:r>
            <a:r>
              <a:rPr dirty="0" sz="1600" b="1">
                <a:latin typeface="Trebuchet MS"/>
                <a:cs typeface="Trebuchet MS"/>
              </a:rPr>
              <a:t>αλληλεπιδρούν</a:t>
            </a:r>
            <a:r>
              <a:rPr dirty="0" sz="1600" spc="-40" b="1">
                <a:latin typeface="Trebuchet MS"/>
                <a:cs typeface="Trebuchet MS"/>
              </a:rPr>
              <a:t> </a:t>
            </a:r>
            <a:r>
              <a:rPr dirty="0" sz="1600" b="1">
                <a:latin typeface="Trebuchet MS"/>
                <a:cs typeface="Trebuchet MS"/>
              </a:rPr>
              <a:t>και</a:t>
            </a:r>
            <a:r>
              <a:rPr dirty="0" sz="1600" spc="-35" b="1">
                <a:latin typeface="Trebuchet MS"/>
                <a:cs typeface="Trebuchet MS"/>
              </a:rPr>
              <a:t> </a:t>
            </a:r>
            <a:r>
              <a:rPr dirty="0" sz="1600" b="1">
                <a:latin typeface="Trebuchet MS"/>
                <a:cs typeface="Trebuchet MS"/>
              </a:rPr>
              <a:t>οδηγούν</a:t>
            </a:r>
            <a:r>
              <a:rPr dirty="0" sz="1600" spc="-40" b="1">
                <a:latin typeface="Trebuchet MS"/>
                <a:cs typeface="Trebuchet MS"/>
              </a:rPr>
              <a:t> </a:t>
            </a:r>
            <a:r>
              <a:rPr dirty="0" sz="1600" b="1">
                <a:latin typeface="Trebuchet MS"/>
                <a:cs typeface="Trebuchet MS"/>
              </a:rPr>
              <a:t>στη</a:t>
            </a:r>
            <a:r>
              <a:rPr dirty="0" sz="1600" spc="-40" b="1">
                <a:latin typeface="Trebuchet MS"/>
                <a:cs typeface="Trebuchet MS"/>
              </a:rPr>
              <a:t> </a:t>
            </a:r>
            <a:r>
              <a:rPr dirty="0" sz="1600" spc="-10" b="1">
                <a:latin typeface="Trebuchet MS"/>
                <a:cs typeface="Trebuchet MS"/>
              </a:rPr>
              <a:t>δημιουργία </a:t>
            </a:r>
            <a:r>
              <a:rPr dirty="0" sz="1600" b="1">
                <a:latin typeface="Trebuchet MS"/>
                <a:cs typeface="Trebuchet MS"/>
              </a:rPr>
              <a:t>διαφορετικών</a:t>
            </a:r>
            <a:r>
              <a:rPr dirty="0" sz="1600" spc="-30" b="1">
                <a:latin typeface="Trebuchet MS"/>
                <a:cs typeface="Trebuchet MS"/>
              </a:rPr>
              <a:t> </a:t>
            </a:r>
            <a:r>
              <a:rPr dirty="0" sz="1600" b="1">
                <a:latin typeface="Trebuchet MS"/>
                <a:cs typeface="Trebuchet MS"/>
              </a:rPr>
              <a:t>τύπων</a:t>
            </a:r>
            <a:r>
              <a:rPr dirty="0" sz="1600" spc="-30" b="1">
                <a:latin typeface="Trebuchet MS"/>
                <a:cs typeface="Trebuchet MS"/>
              </a:rPr>
              <a:t> </a:t>
            </a:r>
            <a:r>
              <a:rPr dirty="0" sz="1600" spc="-10" b="1">
                <a:latin typeface="Trebuchet MS"/>
                <a:cs typeface="Trebuchet MS"/>
              </a:rPr>
              <a:t>εδαφών</a:t>
            </a:r>
            <a:endParaRPr sz="16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625"/>
              </a:spcBef>
            </a:pPr>
            <a:endParaRPr sz="1600">
              <a:latin typeface="Trebuchet MS"/>
              <a:cs typeface="Trebuchet MS"/>
            </a:endParaRPr>
          </a:p>
          <a:p>
            <a:pPr algn="ctr" marL="67310">
              <a:lnSpc>
                <a:spcPct val="100000"/>
              </a:lnSpc>
            </a:pPr>
            <a:r>
              <a:rPr dirty="0" sz="1400" b="1">
                <a:latin typeface="Trebuchet MS"/>
                <a:cs typeface="Trebuchet MS"/>
              </a:rPr>
              <a:t>Μητρικό</a:t>
            </a:r>
            <a:r>
              <a:rPr dirty="0" sz="1400" spc="-35" b="1">
                <a:latin typeface="Trebuchet MS"/>
                <a:cs typeface="Trebuchet MS"/>
              </a:rPr>
              <a:t> </a:t>
            </a:r>
            <a:r>
              <a:rPr dirty="0" sz="1400" spc="-10" b="1">
                <a:latin typeface="Trebuchet MS"/>
                <a:cs typeface="Trebuchet MS"/>
              </a:rPr>
              <a:t>υλικό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387932" y="2401671"/>
            <a:ext cx="4359910" cy="522605"/>
          </a:xfrm>
          <a:custGeom>
            <a:avLst/>
            <a:gdLst/>
            <a:ahLst/>
            <a:cxnLst/>
            <a:rect l="l" t="t" r="r" b="b"/>
            <a:pathLst>
              <a:path w="4359910" h="522605">
                <a:moveTo>
                  <a:pt x="4359897" y="522465"/>
                </a:moveTo>
                <a:lnTo>
                  <a:pt x="261226" y="522465"/>
                </a:lnTo>
                <a:lnTo>
                  <a:pt x="0" y="261226"/>
                </a:lnTo>
                <a:lnTo>
                  <a:pt x="261226" y="0"/>
                </a:lnTo>
                <a:lnTo>
                  <a:pt x="4359897" y="0"/>
                </a:lnTo>
                <a:lnTo>
                  <a:pt x="4359897" y="522465"/>
                </a:lnTo>
                <a:close/>
              </a:path>
            </a:pathLst>
          </a:custGeom>
          <a:ln w="25399">
            <a:solidFill>
              <a:srgbClr val="6E3505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11" name="object 11"/>
          <p:cNvGrpSpPr/>
          <p:nvPr/>
        </p:nvGrpSpPr>
        <p:grpSpPr>
          <a:xfrm>
            <a:off x="1010715" y="2253158"/>
            <a:ext cx="755015" cy="755015"/>
            <a:chOff x="1010715" y="2253158"/>
            <a:chExt cx="755015" cy="755015"/>
          </a:xfrm>
        </p:grpSpPr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23415" y="2265857"/>
              <a:ext cx="729034" cy="729030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023415" y="2265857"/>
              <a:ext cx="729615" cy="729615"/>
            </a:xfrm>
            <a:custGeom>
              <a:avLst/>
              <a:gdLst/>
              <a:ahLst/>
              <a:cxnLst/>
              <a:rect l="l" t="t" r="r" b="b"/>
              <a:pathLst>
                <a:path w="729614" h="729614">
                  <a:moveTo>
                    <a:pt x="0" y="364515"/>
                  </a:moveTo>
                  <a:lnTo>
                    <a:pt x="3353" y="315337"/>
                  </a:lnTo>
                  <a:lnTo>
                    <a:pt x="13114" y="268083"/>
                  </a:lnTo>
                  <a:lnTo>
                    <a:pt x="28835" y="223201"/>
                  </a:lnTo>
                  <a:lnTo>
                    <a:pt x="50067" y="181139"/>
                  </a:lnTo>
                  <a:lnTo>
                    <a:pt x="76361" y="142347"/>
                  </a:lnTo>
                  <a:lnTo>
                    <a:pt x="107270" y="107272"/>
                  </a:lnTo>
                  <a:lnTo>
                    <a:pt x="142345" y="76362"/>
                  </a:lnTo>
                  <a:lnTo>
                    <a:pt x="181138" y="50068"/>
                  </a:lnTo>
                  <a:lnTo>
                    <a:pt x="223200" y="28835"/>
                  </a:lnTo>
                  <a:lnTo>
                    <a:pt x="268082" y="13114"/>
                  </a:lnTo>
                  <a:lnTo>
                    <a:pt x="315338" y="3353"/>
                  </a:lnTo>
                  <a:lnTo>
                    <a:pt x="364517" y="0"/>
                  </a:lnTo>
                  <a:lnTo>
                    <a:pt x="413697" y="3353"/>
                  </a:lnTo>
                  <a:lnTo>
                    <a:pt x="460952" y="13114"/>
                  </a:lnTo>
                  <a:lnTo>
                    <a:pt x="505835" y="28835"/>
                  </a:lnTo>
                  <a:lnTo>
                    <a:pt x="547896" y="50068"/>
                  </a:lnTo>
                  <a:lnTo>
                    <a:pt x="586689" y="76362"/>
                  </a:lnTo>
                  <a:lnTo>
                    <a:pt x="621764" y="107272"/>
                  </a:lnTo>
                  <a:lnTo>
                    <a:pt x="652673" y="142347"/>
                  </a:lnTo>
                  <a:lnTo>
                    <a:pt x="678967" y="181139"/>
                  </a:lnTo>
                  <a:lnTo>
                    <a:pt x="700199" y="223201"/>
                  </a:lnTo>
                  <a:lnTo>
                    <a:pt x="715920" y="268083"/>
                  </a:lnTo>
                  <a:lnTo>
                    <a:pt x="725681" y="315337"/>
                  </a:lnTo>
                  <a:lnTo>
                    <a:pt x="729034" y="364515"/>
                  </a:lnTo>
                  <a:lnTo>
                    <a:pt x="725681" y="413696"/>
                  </a:lnTo>
                  <a:lnTo>
                    <a:pt x="715920" y="460952"/>
                  </a:lnTo>
                  <a:lnTo>
                    <a:pt x="700199" y="505835"/>
                  </a:lnTo>
                  <a:lnTo>
                    <a:pt x="678967" y="547896"/>
                  </a:lnTo>
                  <a:lnTo>
                    <a:pt x="652673" y="586689"/>
                  </a:lnTo>
                  <a:lnTo>
                    <a:pt x="621764" y="621763"/>
                  </a:lnTo>
                  <a:lnTo>
                    <a:pt x="586689" y="652671"/>
                  </a:lnTo>
                  <a:lnTo>
                    <a:pt x="547896" y="678965"/>
                  </a:lnTo>
                  <a:lnTo>
                    <a:pt x="505835" y="700196"/>
                  </a:lnTo>
                  <a:lnTo>
                    <a:pt x="460952" y="715916"/>
                  </a:lnTo>
                  <a:lnTo>
                    <a:pt x="413697" y="725677"/>
                  </a:lnTo>
                  <a:lnTo>
                    <a:pt x="364517" y="729030"/>
                  </a:lnTo>
                  <a:lnTo>
                    <a:pt x="315338" y="725677"/>
                  </a:lnTo>
                  <a:lnTo>
                    <a:pt x="268082" y="715916"/>
                  </a:lnTo>
                  <a:lnTo>
                    <a:pt x="223200" y="700196"/>
                  </a:lnTo>
                  <a:lnTo>
                    <a:pt x="181138" y="678965"/>
                  </a:lnTo>
                  <a:lnTo>
                    <a:pt x="142345" y="652671"/>
                  </a:lnTo>
                  <a:lnTo>
                    <a:pt x="107270" y="621763"/>
                  </a:lnTo>
                  <a:lnTo>
                    <a:pt x="76361" y="586689"/>
                  </a:lnTo>
                  <a:lnTo>
                    <a:pt x="50067" y="547896"/>
                  </a:lnTo>
                  <a:lnTo>
                    <a:pt x="28835" y="505835"/>
                  </a:lnTo>
                  <a:lnTo>
                    <a:pt x="13114" y="460952"/>
                  </a:lnTo>
                  <a:lnTo>
                    <a:pt x="3353" y="413696"/>
                  </a:lnTo>
                  <a:lnTo>
                    <a:pt x="0" y="364515"/>
                  </a:lnTo>
                  <a:close/>
                </a:path>
              </a:pathLst>
            </a:custGeom>
            <a:ln w="25399">
              <a:solidFill>
                <a:srgbClr val="6E3505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0" name="object 10"/>
          <p:cNvSpPr txBox="1"/>
          <p:nvPr/>
        </p:nvSpPr>
        <p:spPr>
          <a:xfrm>
            <a:off x="3499840" y="2527592"/>
            <a:ext cx="488950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10" b="1">
                <a:latin typeface="Trebuchet MS"/>
                <a:cs typeface="Trebuchet MS"/>
              </a:rPr>
              <a:t>Κλίμα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1387932" y="3357791"/>
            <a:ext cx="4359910" cy="503555"/>
          </a:xfrm>
          <a:custGeom>
            <a:avLst/>
            <a:gdLst/>
            <a:ahLst/>
            <a:cxnLst/>
            <a:rect l="l" t="t" r="r" b="b"/>
            <a:pathLst>
              <a:path w="4359910" h="503554">
                <a:moveTo>
                  <a:pt x="4359897" y="503554"/>
                </a:moveTo>
                <a:lnTo>
                  <a:pt x="251777" y="503554"/>
                </a:lnTo>
                <a:lnTo>
                  <a:pt x="0" y="251777"/>
                </a:lnTo>
                <a:lnTo>
                  <a:pt x="251777" y="0"/>
                </a:lnTo>
                <a:lnTo>
                  <a:pt x="4359897" y="0"/>
                </a:lnTo>
                <a:lnTo>
                  <a:pt x="4359897" y="503554"/>
                </a:lnTo>
                <a:close/>
              </a:path>
            </a:pathLst>
          </a:custGeom>
          <a:ln w="25399">
            <a:solidFill>
              <a:srgbClr val="6E3505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16" name="object 16"/>
          <p:cNvGrpSpPr/>
          <p:nvPr/>
        </p:nvGrpSpPr>
        <p:grpSpPr>
          <a:xfrm>
            <a:off x="1010715" y="3199815"/>
            <a:ext cx="755015" cy="755015"/>
            <a:chOff x="1010715" y="3199815"/>
            <a:chExt cx="755015" cy="755015"/>
          </a:xfrm>
        </p:grpSpPr>
        <p:pic>
          <p:nvPicPr>
            <p:cNvPr id="17" name="object 1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23415" y="3212515"/>
              <a:ext cx="729034" cy="729030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1023415" y="3212515"/>
              <a:ext cx="729615" cy="729615"/>
            </a:xfrm>
            <a:custGeom>
              <a:avLst/>
              <a:gdLst/>
              <a:ahLst/>
              <a:cxnLst/>
              <a:rect l="l" t="t" r="r" b="b"/>
              <a:pathLst>
                <a:path w="729614" h="729614">
                  <a:moveTo>
                    <a:pt x="0" y="364515"/>
                  </a:moveTo>
                  <a:lnTo>
                    <a:pt x="3353" y="315337"/>
                  </a:lnTo>
                  <a:lnTo>
                    <a:pt x="13114" y="268083"/>
                  </a:lnTo>
                  <a:lnTo>
                    <a:pt x="28835" y="223201"/>
                  </a:lnTo>
                  <a:lnTo>
                    <a:pt x="50067" y="181139"/>
                  </a:lnTo>
                  <a:lnTo>
                    <a:pt x="76361" y="142347"/>
                  </a:lnTo>
                  <a:lnTo>
                    <a:pt x="107270" y="107272"/>
                  </a:lnTo>
                  <a:lnTo>
                    <a:pt x="142345" y="76362"/>
                  </a:lnTo>
                  <a:lnTo>
                    <a:pt x="181138" y="50068"/>
                  </a:lnTo>
                  <a:lnTo>
                    <a:pt x="223200" y="28835"/>
                  </a:lnTo>
                  <a:lnTo>
                    <a:pt x="268082" y="13114"/>
                  </a:lnTo>
                  <a:lnTo>
                    <a:pt x="315338" y="3353"/>
                  </a:lnTo>
                  <a:lnTo>
                    <a:pt x="364517" y="0"/>
                  </a:lnTo>
                  <a:lnTo>
                    <a:pt x="413697" y="3353"/>
                  </a:lnTo>
                  <a:lnTo>
                    <a:pt x="460952" y="13114"/>
                  </a:lnTo>
                  <a:lnTo>
                    <a:pt x="505835" y="28835"/>
                  </a:lnTo>
                  <a:lnTo>
                    <a:pt x="547896" y="50068"/>
                  </a:lnTo>
                  <a:lnTo>
                    <a:pt x="586689" y="76362"/>
                  </a:lnTo>
                  <a:lnTo>
                    <a:pt x="621764" y="107272"/>
                  </a:lnTo>
                  <a:lnTo>
                    <a:pt x="652673" y="142347"/>
                  </a:lnTo>
                  <a:lnTo>
                    <a:pt x="678967" y="181139"/>
                  </a:lnTo>
                  <a:lnTo>
                    <a:pt x="700199" y="223201"/>
                  </a:lnTo>
                  <a:lnTo>
                    <a:pt x="715920" y="268083"/>
                  </a:lnTo>
                  <a:lnTo>
                    <a:pt x="725681" y="315337"/>
                  </a:lnTo>
                  <a:lnTo>
                    <a:pt x="729034" y="364515"/>
                  </a:lnTo>
                  <a:lnTo>
                    <a:pt x="725681" y="413696"/>
                  </a:lnTo>
                  <a:lnTo>
                    <a:pt x="715920" y="460952"/>
                  </a:lnTo>
                  <a:lnTo>
                    <a:pt x="700199" y="505835"/>
                  </a:lnTo>
                  <a:lnTo>
                    <a:pt x="678967" y="547896"/>
                  </a:lnTo>
                  <a:lnTo>
                    <a:pt x="652673" y="586689"/>
                  </a:lnTo>
                  <a:lnTo>
                    <a:pt x="621764" y="621763"/>
                  </a:lnTo>
                  <a:lnTo>
                    <a:pt x="586689" y="652671"/>
                  </a:lnTo>
                  <a:lnTo>
                    <a:pt x="547896" y="678965"/>
                  </a:lnTo>
                  <a:lnTo>
                    <a:pt x="505835" y="700196"/>
                  </a:lnTo>
                  <a:lnTo>
                    <a:pt x="460952" y="715916"/>
                  </a:lnTo>
                  <a:lnTo>
                    <a:pt x="413697" y="725677"/>
                  </a:lnTo>
                  <a:lnTo>
                    <a:pt x="364517" y="729030"/>
                  </a:lnTo>
                  <a:lnTo>
                    <a:pt x="315338" y="725677"/>
                  </a:lnTo>
                  <a:lnTo>
                    <a:pt x="268082" y="715916"/>
                  </a:lnTo>
                  <a:lnTo>
                    <a:pt x="223200" y="700196"/>
                  </a:lnTo>
                  <a:lnTo>
                    <a:pt x="181138" y="678965"/>
                  </a:lnTo>
                  <a:lnTo>
                    <a:pt x="142345" y="652671"/>
                  </a:lnTo>
                  <a:lnTo>
                    <a:pt x="107270" y="621763"/>
                  </a:lnTo>
                  <a:lnTo>
                    <a:pt x="76361" y="586689"/>
                  </a:lnTo>
                  <a:lnTo>
                    <a:pt x="50067" y="547896"/>
                  </a:lnTo>
                  <a:lnTo>
                    <a:pt x="28835" y="505835"/>
                  </a:lnTo>
                  <a:lnTo>
                    <a:pt x="13114" y="460952"/>
                  </a:lnTo>
                  <a:lnTo>
                    <a:pt x="3353" y="413696"/>
                  </a:lnTo>
                  <a:lnTo>
                    <a:pt x="0" y="364515"/>
                  </a:lnTo>
                  <a:close/>
                </a:path>
              </a:pathLst>
            </a:custGeom>
            <a:ln w="25399">
              <a:solidFill>
                <a:srgbClr val="6E3505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5" name="object 15"/>
          <p:cNvSpPr txBox="1"/>
          <p:nvPr/>
        </p:nvSpPr>
        <p:spPr>
          <a:xfrm>
            <a:off x="2988723" y="3474249"/>
            <a:ext cx="1505585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b="1">
                <a:latin typeface="Trebuchet MS"/>
                <a:cs typeface="Trebuchet MS"/>
              </a:rPr>
              <a:t>Ανάγλυφο</a:t>
            </a:r>
            <a:r>
              <a:rPr dirty="0" sz="1400" spc="-80" b="1">
                <a:latin typeface="Trebuchet MS"/>
                <a:cs typeface="Trebuchet MS"/>
              </a:rPr>
              <a:t> </a:t>
            </a:r>
            <a:r>
              <a:rPr dirty="0" sz="1400" spc="-10" b="1">
                <a:latin typeface="Trebuchet MS"/>
                <a:cs typeface="Trebuchet MS"/>
              </a:rPr>
              <a:t>(τοπίο)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1387932" y="4313897"/>
            <a:ext cx="4359910" cy="485140"/>
          </a:xfrm>
          <a:custGeom>
            <a:avLst/>
            <a:gdLst/>
            <a:ahLst/>
            <a:cxnLst/>
            <a:rect l="l" t="t" r="r" b="b"/>
            <a:pathLst>
              <a:path w="4359910" h="485139">
                <a:moveTo>
                  <a:pt x="4359897" y="484644"/>
                </a:moveTo>
                <a:lnTo>
                  <a:pt x="242315" y="484644"/>
                </a:lnTo>
                <a:lnTo>
                  <a:pt x="0" y="242315"/>
                </a:lnTo>
                <a:lnTo>
                  <a:pt x="242315" y="0"/>
                </a:lnTo>
                <a:lnTo>
                  <a:pt x="4359897" y="0"/>
                </a:lnTo>
                <a:lnTo>
                  <a:pt x="4359897" y="484644"/>
                </a:lnTo>
                <a:close/>
              </a:path>
            </a:pathLst>
          </a:custGeom>
          <a:ln w="25399">
            <a:solidFill>
              <a:srgbClr val="6E3505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21" name="object 21"/>
          <p:cNvGrpSpPr/>
          <p:nvPr/>
        </p:nvGrpSpPr>
        <p:grpSpPr>
          <a:xfrm>
            <a:off x="1010715" y="4178998"/>
            <a:ext cx="755015" cy="755015"/>
            <a:chOff x="1010715" y="4178998"/>
            <a:chExt cx="755015" cy="755015"/>
          </a:xfrm>
        </p:grpSpPr>
        <p:pic>
          <p:nvPicPr>
            <p:cNvPr id="22" name="object 2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23415" y="4191698"/>
              <a:ext cx="729034" cy="729030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1023415" y="4191698"/>
              <a:ext cx="729615" cy="729615"/>
            </a:xfrm>
            <a:custGeom>
              <a:avLst/>
              <a:gdLst/>
              <a:ahLst/>
              <a:cxnLst/>
              <a:rect l="l" t="t" r="r" b="b"/>
              <a:pathLst>
                <a:path w="729614" h="729614">
                  <a:moveTo>
                    <a:pt x="0" y="364515"/>
                  </a:moveTo>
                  <a:lnTo>
                    <a:pt x="3353" y="315337"/>
                  </a:lnTo>
                  <a:lnTo>
                    <a:pt x="13114" y="268083"/>
                  </a:lnTo>
                  <a:lnTo>
                    <a:pt x="28835" y="223201"/>
                  </a:lnTo>
                  <a:lnTo>
                    <a:pt x="50067" y="181139"/>
                  </a:lnTo>
                  <a:lnTo>
                    <a:pt x="76361" y="142347"/>
                  </a:lnTo>
                  <a:lnTo>
                    <a:pt x="107270" y="107272"/>
                  </a:lnTo>
                  <a:lnTo>
                    <a:pt x="142345" y="76362"/>
                  </a:lnTo>
                  <a:lnTo>
                    <a:pt x="181138" y="50068"/>
                  </a:lnTo>
                  <a:lnTo>
                    <a:pt x="223200" y="28835"/>
                  </a:lnTo>
                  <a:lnTo>
                    <a:pt x="268082" y="13114"/>
                  </a:lnTo>
                  <a:lnTo>
                    <a:pt x="315338" y="3353"/>
                  </a:lnTo>
                  <a:lnTo>
                    <a:pt x="364517" y="0"/>
                  </a:lnTo>
                  <a:lnTo>
                    <a:pt x="413697" y="3353"/>
                  </a:lnTo>
                  <a:lnTo>
                    <a:pt x="460952" y="13114"/>
                  </a:lnTo>
                  <a:lnTo>
                    <a:pt x="505835" y="28835"/>
                  </a:lnTo>
                  <a:lnTo>
                    <a:pt x="547896" y="50068"/>
                  </a:lnTo>
                  <a:lnTo>
                    <a:pt x="586689" y="76362"/>
                  </a:lnTo>
                  <a:lnTo>
                    <a:pt x="621764" y="107272"/>
                  </a:lnTo>
                  <a:lnTo>
                    <a:pt x="652673" y="142347"/>
                  </a:lnTo>
                  <a:lnTo>
                    <a:pt x="678967" y="181139"/>
                  </a:lnTo>
                  <a:lnTo>
                    <a:pt x="700199" y="223201"/>
                  </a:lnTo>
                  <a:lnTo>
                    <a:pt x="715920" y="268083"/>
                  </a:lnTo>
                  <a:lnTo>
                    <a:pt x="725681" y="315337"/>
                  </a:lnTo>
                  <a:lnTo>
                    <a:pt x="729034" y="364515"/>
                  </a:lnTo>
                  <a:lnTo>
                    <a:pt x="725681" y="413696"/>
                  </a:lnTo>
                  <a:lnTo>
                    <a:pt x="715920" y="460952"/>
                  </a:lnTo>
                  <a:lnTo>
                    <a:pt x="700199" y="505835"/>
                  </a:lnTo>
                  <a:lnTo>
                    <a:pt x="678967" y="547896"/>
                  </a:lnTo>
                  <a:lnTo>
                    <a:pt x="652673" y="586689"/>
                  </a:lnTo>
                  <a:lnTo>
                    <a:pt x="621764" y="621763"/>
                  </a:lnTo>
                  <a:lnTo>
                    <a:pt x="586689" y="652671"/>
                  </a:lnTo>
                  <a:lnTo>
                    <a:pt x="547896" y="678965"/>
                  </a:lnTo>
                  <a:lnTo>
                    <a:pt x="505835" y="700196"/>
                  </a:lnTo>
                  <a:lnTo>
                    <a:pt x="460952" y="715916"/>
                  </a:lnTo>
                  <a:lnTo>
                    <a:pt x="413697" y="725677"/>
                  </a:lnTo>
                  <a:lnTo>
                    <a:pt x="364517" y="729030"/>
                  </a:lnTo>
                  <a:lnTo>
                    <a:pt x="315338" y="725677"/>
                  </a:lnTo>
                  <a:lnTo>
                    <a:pt x="268082" y="715916"/>
                  </a:lnTo>
                  <a:lnTo>
                    <a:pt x="223200" y="700196"/>
                  </a:lnTo>
                  <a:lnTo>
                    <a:pt x="181138" y="678965"/>
                  </a:lnTo>
                  <a:lnTo>
                    <a:pt x="142345" y="652671"/>
                  </a:lnTo>
                  <a:lnTo>
                    <a:pt x="107270" y="621763"/>
                  </a:lnTo>
                  <a:lnTo>
                    <a:pt x="76361" y="586689"/>
                  </a:lnTo>
                  <a:lnTo>
                    <a:pt x="50067" y="547896"/>
                  </a:lnTo>
                  <a:lnTo>
                    <a:pt x="28835" y="505835"/>
                  </a:lnTo>
                  <a:lnTo>
                    <a:pt x="13114" y="460952"/>
                  </a:lnTo>
                  <a:lnTo>
                    <a:pt x="3353" y="413696"/>
                  </a:lnTo>
                  <a:lnTo>
                    <a:pt x="0" y="364515"/>
                  </a:lnTo>
                  <a:close/>
                </a:path>
              </a:pathLst>
            </a:custGeom>
            <a:ln w="25399">
              <a:solidFill>
                <a:srgbClr val="6E3505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0" name="object 20"/>
          <p:cNvSpPr txBox="1"/>
          <p:nvPr/>
        </p:nvSpPr>
        <p:spPr>
          <a:xfrm>
            <a:off x="3257143" y="4420908"/>
            <a:ext cx="964565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10" b="1">
                <a:latin typeface="Trebuchet MS"/>
                <a:cs typeface="Trebuchet MS"/>
              </a:rPr>
              <a:t>Οργανισμοί</a:t>
            </a:r>
            <a:endParaRPr sz="1400">
              <a:latin typeface="Trebuchet MS"/>
              <a:cs typeface="Trebuchet MS"/>
            </a:endParaRPr>
          </a:p>
        </p:txBody>
      </p:sp>
      <p:pic>
        <p:nvPicPr>
          <p:cNvPr id="28" name="object 2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466916" y="1635290"/>
            <a:ext cx="2213991" cy="3320986"/>
          </a:xfrm>
          <a:prstGeom prst="rect">
            <a:avLst/>
          </a:prstGeom>
        </p:spPr>
      </p:pic>
      <p:sp>
        <p:nvSpPr>
          <p:cNvPr id="2" name="object 2"/>
          <p:cNvSpPr/>
          <p:nvPr/>
        </p:nvSpPr>
        <p:spPr>
          <a:xfrm>
            <a:off x="1387932" y="5253863"/>
            <a:ext cx="4359910" cy="498475"/>
          </a:xfrm>
          <a:custGeom>
            <a:avLst/>
            <a:gdLst/>
            <a:ahLst/>
            <a:cxnLst/>
            <a:rect l="l" t="t" r="r" b="b"/>
            <a:pathLst>
              <a:path w="4359910" h="498475">
                <a:moveTo>
                  <a:pt x="4359897" y="498043"/>
                </a:moveTo>
                <a:lnTo>
                  <a:pt x="249021" y="498043"/>
                </a:lnTo>
                <a:lnTo>
                  <a:pt x="0" y="249021"/>
                </a:lnTo>
                <a:lnTo>
                  <a:pt x="249021" y="0"/>
                </a:lnTo>
                <a:lnTo>
                  <a:pt x="4359897" y="0"/>
                </a:lnTo>
                <a:lnTo>
                  <a:pt x="4359897" y="498043"/>
                </a:lnTo>
                <a:close/>
              </a:path>
            </a:pathLst>
          </a:custGeom>
          <a:ln w="25399">
            <a:solidFill>
              <a:srgbClr val="6E3505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25" name="object 25"/>
          <p:cNvGrpSpPr/>
          <p:nvPr/>
        </p:nvGrpSpPr>
        <p:grpSpPr>
          <a:xfrm>
            <a:off x="1010715" y="5125656"/>
            <a:ext cx="755015" cy="755015"/>
            <a:chOff x="1010715" y="5125656"/>
            <a:chExt cx="755015" cy="755015"/>
          </a:xfrm>
        </p:grpSpPr>
        <p:pic>
          <p:nvPicPr>
            <p:cNvPr id="26" name="object 2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23415" y="5138356"/>
              <a:ext cx="729034" cy="729030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1023415" y="5138356"/>
              <a:ext cx="729615" cy="729615"/>
            </a:xfrm>
            <a:custGeom>
              <a:avLst/>
              <a:gdLst/>
              <a:ahLst/>
              <a:cxnLst/>
              <a:rect l="l" t="t" r="r" b="b"/>
              <a:pathLst>
                <a:path w="729614" h="729614">
                  <a:moveTo>
                    <a:pt x="0" y="364515"/>
                  </a:moveTo>
                  <a:lnTo>
                    <a:pt x="3353" y="315337"/>
                  </a:lnTo>
                  <a:lnTo>
                    <a:pt x="13114" y="268083"/>
                  </a:lnTo>
                  <a:lnTo>
                    <a:pt x="28835" y="223201"/>
                  </a:lnTo>
                  <a:lnTo>
                    <a:pt x="50067" y="181139"/>
                  </a:lnTo>
                  <a:lnTo>
                    <a:pt x="76361" y="142347"/>
                  </a:lnTo>
                  <a:lnTo>
                    <a:pt x="107270" y="107272"/>
                  </a:lnTo>
                  <a:lnTo>
                    <a:pt x="142345" y="76362"/>
                  </a:lnTo>
                  <a:lnTo>
                    <a:pt x="181138" y="50068"/>
                  </a:lnTo>
                  <a:lnTo>
                    <a:pt x="223200" y="28835"/>
                  </a:lnTo>
                  <a:lnTo>
                    <a:pt x="268082" y="13114"/>
                  </a:lnTo>
                  <a:lnTo>
                    <a:pt x="315338" y="3353"/>
                  </a:lnTo>
                  <a:lnTo>
                    <a:pt x="364517" y="0"/>
                  </a:lnTo>
                  <a:lnTo>
                    <a:pt x="413697" y="3353"/>
                  </a:lnTo>
                  <a:lnTo>
                    <a:pt x="460952" y="13114"/>
                  </a:lnTo>
                  <a:lnTo>
                    <a:pt x="505835" y="28835"/>
                  </a:lnTo>
                  <a:lnTo>
                    <a:pt x="547896" y="50068"/>
                  </a:lnTo>
                  <a:lnTo>
                    <a:pt x="586689" y="76362"/>
                  </a:lnTo>
                  <a:lnTo>
                    <a:pt x="621764" y="107272"/>
                  </a:lnTo>
                  <a:lnTo>
                    <a:pt x="652673" y="142347"/>
                  </a:lnTo>
                  <a:lnTo>
                    <a:pt x="678967" y="181139"/>
                  </a:lnTo>
                  <a:lnTo>
                    <a:pt x="700199" y="223201"/>
                  </a:lnTo>
                  <a:lnTo>
                    <a:pt x="715920" y="268083"/>
                  </a:lnTo>
                  <a:lnTo>
                    <a:pt x="725681" y="315337"/>
                  </a:lnTo>
                  <a:lnTo>
                    <a:pt x="729034" y="364515"/>
                  </a:lnTo>
                  <a:lnTo>
                    <a:pt x="725681" y="413696"/>
                  </a:lnTo>
                  <a:lnTo>
                    <a:pt x="715920" y="460952"/>
                  </a:lnTo>
                  <a:lnTo>
                    <a:pt x="700199" y="505835"/>
                  </a:lnTo>
                  <a:lnTo>
                    <a:pt x="678967" y="547896"/>
                  </a:lnTo>
                  <a:lnTo>
                    <a:pt x="652673" y="586689"/>
                  </a:lnTo>
                  <a:lnTo>
                    <a:pt x="621764" y="621763"/>
                  </a:lnTo>
                  <a:lnTo>
                    <a:pt x="586689" y="652671"/>
                  </a:lnTo>
                  <a:lnTo>
                    <a:pt x="547896" y="678965"/>
                  </a:lnTo>
                  <a:lnTo>
                    <a:pt x="505835" y="700196"/>
                  </a:lnTo>
                  <a:lnTo>
                    <a:pt x="460952" y="715916"/>
                  </a:lnTo>
                  <a:lnTo>
                    <a:pt x="413697" y="725677"/>
                  </a:lnTo>
                  <a:lnTo>
                    <a:pt x="364517" y="729030"/>
                  </a:lnTo>
                  <a:lnTo>
                    <a:pt x="315338" y="725677"/>
                  </a:lnTo>
                  <a:lnTo>
                    <a:pt x="268082" y="715916"/>
                  </a:lnTo>
                  <a:lnTo>
                    <a:pt x="223200" y="700196"/>
                  </a:lnTo>
                  <a:lnTo>
                    <a:pt x="181138" y="678965"/>
                  </a:lnTo>
                  <a:lnTo>
                    <a:pt x="142345" y="652671"/>
                  </a:lnTo>
                  <a:lnTo>
                    <a:pt x="107270" y="621763"/>
                  </a:lnTo>
                  <a:lnTo>
                    <a:pt x="76361" y="586689"/>
                  </a:lnTo>
                  <a:lnTo>
                    <a:pt x="50067" y="547896"/>
                  </a:lnTo>
                  <a:lnTo>
                    <a:pt x="28835" y="505835"/>
                  </a:lnTo>
                  <a:lnTo>
                    <a:pt x="13114" y="460952"/>
                  </a:lnTo>
                  <a:lnTo>
                    <a:pt x="3353" y="413696"/>
                  </a:lnTo>
                  <a:lnTo>
                    <a:pt x="0" y="364515"/>
                  </a:lnTo>
                  <a:close/>
                </a:path>
              </a:pathLst>
            </a:custGeom>
            <a:ln w="25399">
              <a:solidFill>
                <a:srgbClr val="6E3505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4" name="object 24"/>
          <p:cNvSpPr txBox="1"/>
          <p:nvPr/>
        </p:nvSpPr>
        <p:spPr>
          <a:xfrm>
            <a:off x="2105865" y="5367566"/>
            <a:ext cx="3268979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b="1">
                <a:latin typeface="Trebuchet MS"/>
                <a:cs typeface="Trebuchet MS"/>
              </a:rPr>
              <a:t>Ανθρωπογενής</a:t>
            </a:r>
            <a:r>
              <a:rPr dirty="0" sz="1400" spc="-50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επίδραση</a:t>
            </a:r>
            <a:r>
              <a:rPr dirty="0" sz="1400" spc="-50" b="1">
                <a:latin typeface="Trebuchet MS"/>
                <a:cs typeface="Trebuchet MS"/>
              </a:rPr>
              <a:t> </a:t>
            </a:r>
            <a:r>
              <a:rPr dirty="0" sz="1400" b="1">
                <a:latin typeface="Trebuchet MS"/>
                <a:cs typeface="Trebuchet MS"/>
              </a:rPr>
              <a:t>(ο</a:t>
            </a:r>
            <a:r>
              <a:rPr dirty="0" sz="1400" spc="-45" b="1">
                <a:latin typeface="Trebuchet MS"/>
                <a:cs typeface="Trebuchet MS"/>
              </a:rPr>
              <a:t> </a:t>
            </a:r>
            <a:r>
              <a:rPr dirty="0" sz="1400" spc="-10" b="1">
                <a:latin typeface="Trebuchet MS"/>
                <a:cs typeface="Trebuchet MS"/>
              </a:rPr>
              <a:t>άνθρωπος)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30" name="object 30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60"/>
              </a:lnSpc>
            </a:pPr>
            <a:r>
              <a:rPr dirty="0" spc="-10">
                <a:solidFill>
                  <a:srgbClr val="9AC43D"/>
                </a:solidFill>
              </a:rPr>
              <a:t>IPA-ADRION00239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Π2.3.1_Προγράμματα</a:t>
            </a:r>
            <a:r>
              <a:rPr dirty="0" spc="-55"/>
              <a:t> </a:t>
            </a:r>
            <a:r>
              <a:rPr dirty="0"/>
              <a:t>ανάπτυξης</a:t>
            </a:r>
            <a:r>
              <a:rPr dirty="0" spc="-55"/>
              <a:t> </a:t>
            </a:r>
            <a:r>
              <a:rPr dirty="0"/>
              <a:t>ικανοτήτων</a:t>
            </a:r>
            <a:r>
              <a:rPr dirty="0" spc="-55"/>
              <a:t> </a:t>
            </a:r>
            <a:r>
              <a:rPr dirty="0"/>
              <a:t>και</a:t>
            </a:r>
            <a:r>
              <a:rPr dirty="0" spc="-50"/>
              <a:t> </a:t>
            </a:r>
            <a:r>
              <a:rPr dirty="0" spc="-10"/>
              <a:t>κατάρτισης</a:t>
            </a:r>
          </a:p>
        </p:txBody>
      </p:sp>
      <p:sp>
        <p:nvSpPr>
          <p:cNvPr id="2" name="object 2"/>
          <p:cNvSpPr/>
          <p:nvPr/>
        </p:nvSpPr>
        <p:spPr>
          <a:xfrm>
            <a:off x="3131845" y="548680"/>
            <a:ext cx="5977255" cy="0"/>
          </a:xfrm>
          <a:custGeom>
            <a:avLst/>
            <a:gdLst/>
            <a:ahLst/>
            <a:cxnLst/>
            <a:rect l="l" t="t" r="r" b="b"/>
            <a:pathLst>
              <a:path w="5977255" h="0">
                <a:moveTo>
                  <a:pt x="0" y="0"/>
                </a:moveTo>
                <a:lnTo>
                  <a:pt x="5976658" y="0"/>
                </a:lnTo>
              </a:path>
            </a:pathLst>
          </a:custGeom>
          <a:ln w="28575">
            <a:solidFill>
              <a:srgbClr val="30859C"/>
            </a:solidFill>
          </a:ln>
        </p:spPr>
        <p:txBody>
          <a:bodyPr wrap="square" lIns="0" tIns="0" rIns="0" bIns="0" rtlCol="0"/>
          <a:lstStyle/>
          <a:p/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35696" y="1083788"/>
            <a:ext cx="7308303" cy="4659236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36805" y="668289"/>
            <a:ext cx="5687695" cy="831215"/>
          </a:xfrm>
          <a:prstGeom prst="rect">
            <a:avLst/>
          </a:prstGeom>
          <a:solidFill>
            <a:srgbClr val="FFFF00"/>
          </a:solidFill>
        </p:spPr>
        <p:txBody>
          <a:bodyPr wrap="square" lIns="0" tIns="39370" rIns="0" bIns="0" rtlCol="0" vert="horz">
            <a:spAutoFit/>
          </a:bodyPr>
          <a:lstStyle/>
          <a:p>
            <a:pPr marL="91440" marR="307975">
              <a:lnSpc>
                <a:spcPct val="100000"/>
              </a:lnSpc>
              <a:spcBef>
                <a:spcPts val="310"/>
              </a:spcBef>
            </a:pPr>
            <a:r>
              <a:rPr dirty="0" sz="1600" b="1">
                <a:latin typeface="Trebuchet MS"/>
                <a:cs typeface="Trebuchet MS"/>
              </a:rPr>
              <a:t>Το</a:t>
            </a:r>
            <a:r>
              <a:rPr dirty="0" sz="1600" spc="-40" b="1">
                <a:latin typeface="Trebuchet MS"/>
                <a:cs typeface="Trebuchet MS"/>
              </a:rPr>
              <a:t> </a:t>
            </a:r>
            <a:r>
              <a:rPr dirty="0" sz="1600" b="1">
                <a:latin typeface="Trebuchet MS"/>
                <a:cs typeface="Trebuchet MS"/>
              </a:rPr>
              <a:t>έδαφος</a:t>
            </a:r>
            <a:r>
              <a:rPr dirty="0" sz="1600" spc="-35" b="1">
                <a:latin typeface="Trebuchet MS"/>
                <a:cs typeface="Trebuchet MS"/>
              </a:rPr>
              <a:t> </a:t>
            </a:r>
            <a:r>
              <a:rPr dirty="0" sz="1600" b="1">
                <a:latin typeface="Trebuchet MS"/>
                <a:cs typeface="Trebuchet MS"/>
              </a:rPr>
              <a:t>είναι</a:t>
            </a:r>
            <a:r>
              <a:rPr dirty="0" sz="1600" spc="-35" b="1">
                <a:latin typeface="Trebuchet MS"/>
                <a:cs typeface="Trebuchet MS"/>
              </a:rPr>
              <a:t> </a:t>
            </a:r>
            <a:r>
              <a:rPr dirty="0" sz="1600" b="1">
                <a:latin typeface="Trebuchet MS"/>
                <a:cs typeface="Trebuchet MS"/>
              </a:rPr>
              <a:t>ΑΝΑΝΕΩΣΙΜΟΣ</a:t>
            </a:r>
            <a:r>
              <a:rPr dirty="0" sz="1600" spc="-40" b="1">
                <a:latin typeface="Trebuchet MS"/>
                <a:cs typeface="Trebuchet MS"/>
              </a:rPr>
              <a:t> </a:t>
            </a:r>
            <a:r>
              <a:rPr dirty="0" sz="1600" b="1">
                <a:latin typeface="Trebuchet MS"/>
                <a:cs typeface="Trebuchet MS"/>
              </a:rPr>
              <a:t>ΦΥΣΙΚΟΣ</a:t>
            </a:r>
            <a:r>
              <a:rPr dirty="0" sz="1600" spc="-35" b="1">
                <a:latin typeface="Trebuchet MS"/>
                <a:cs typeface="Trebuchet MS"/>
              </a:rPr>
              <a:t> </a:t>
            </a:r>
            <a:r>
              <a:rPr dirty="0" sz="1600" b="1">
                <a:latin typeface="Trebuchet MS"/>
                <a:cs typeface="Trebuchet MS"/>
              </a:rPr>
              <a:t>ΠΟΡΟΣ,</a:t>
            </a:r>
            <a:r>
              <a:rPr dirty="0" sz="1600" spc="-35" b="1">
                <a:latin typeface="Trebuchet MS"/>
                <a:cs typeface="Trebuchet MS"/>
              </a:rPr>
              <a:t> </a:t>
            </a:r>
            <a:r>
              <a:rPr dirty="0" sz="1600" spc="-50" b="1">
                <a:latin typeface="Trebuchet MS"/>
                <a:cs typeface="Trebuchet MS"/>
              </a:rPr>
              <a:t>ο </a:t>
            </a:r>
            <a:r>
              <a:rPr dirty="0" sz="1600" b="1">
                <a:latin typeface="Trebuchet MS"/>
                <a:cs typeface="Trebuchet MS"/>
              </a:rPr>
              <a:t>οποίος</a:t>
            </a:r>
            <a:r>
              <a:rPr dirty="0" sz="1600" spc="-35" b="1">
                <a:latin typeface="Trebuchet MS"/>
                <a:cs typeface="Trebuchet MS"/>
              </a:rPr>
              <a:t> </a:t>
            </a:r>
            <a:r>
              <a:rPr dirty="0" sz="1600" b="1">
                <a:latin typeface="Trebuchet MS"/>
                <a:cs typeface="Trebuchet MS"/>
              </a:rPr>
              <a:t>σχηματίζεται</a:t>
            </a:r>
            <a:r>
              <a:rPr dirty="0" sz="1600" spc="-35" b="1">
                <a:latin typeface="Trebuchet MS"/>
                <a:cs typeface="Trebuchet MS"/>
              </a:rPr>
              <a:t> </a:t>
            </a:r>
            <a:r>
              <a:rPr dirty="0" sz="1600" b="1">
                <a:latin typeface="Trebuchet MS"/>
                <a:cs typeface="Trebuchet MS"/>
              </a:rPr>
              <a:t>αργά,</a:t>
            </a:r>
            <a:r>
              <a:rPr dirty="0" sz="1600" spc="-35" b="1">
                <a:latin typeface="Trebuchet MS"/>
                <a:cs typeface="Trebuchet MS"/>
              </a:rPr>
              <a:t> </a:t>
            </a:r>
            <a:r>
              <a:rPr dirty="0" sz="1600" b="1">
                <a:latin typeface="Trebuchet MS"/>
                <a:cs typeface="Trebuchet MS"/>
              </a:rPr>
              <a:t>αλλά</a:t>
            </a:r>
            <a:r>
              <a:rPr dirty="0" sz="1600" spc="-35" b="1">
                <a:latin typeface="Trebuchet MS"/>
                <a:cs typeface="Trebuchet MS"/>
              </a:rPr>
              <a:t> </a:t>
            </a:r>
            <a:r>
              <a:rPr dirty="0" sz="1600" b="1">
                <a:latin typeface="Trebuchet MS"/>
                <a:cs typeface="Trebuchet MS"/>
              </a:rPr>
              <a:t>κατά</a:t>
            </a:r>
            <a:r>
              <a:rPr dirty="0" sz="1600" spc="-35" b="1">
                <a:latin typeface="Trebuchet MS"/>
                <a:cs typeface="Trebuchet MS"/>
              </a:rPr>
              <a:t> </a:t>
            </a:r>
            <a:r>
              <a:rPr dirty="0" sz="1600" b="1">
                <a:latin typeface="Trebuchet MS"/>
                <a:cs typeface="Trebuchet MS"/>
              </a:rPr>
              <a:t>τη</a:t>
            </a:r>
            <a:r>
              <a:rPr dirty="0" sz="1600" spc="-35" b="1">
                <a:latin typeface="Trebuchet MS"/>
                <a:cs typeface="Trebuchet MS"/>
              </a:rPr>
              <a:t> </a:t>
            </a:r>
            <a:r>
              <a:rPr dirty="0" sz="1600" b="1">
                <a:latin typeface="Trebuchet MS"/>
                <a:cs typeface="Trebuchet MS"/>
              </a:rPr>
              <a:t>διαδικασία</a:t>
            </a:r>
            <a:r>
              <a:rPr dirty="0" sz="1600" spc="-35" b="1">
                <a:latin typeface="Trebuchet MS"/>
                <a:cs typeface="Trebuchet MS"/>
              </a:rPr>
              <a:t> </a:t>
            </a:r>
            <a:r>
              <a:rPr dirty="0" sz="1600" spc="-25" b="1">
                <a:latin typeface="Trebuchet MS"/>
                <a:cs typeface="Trebuchet MS"/>
              </a:rPr>
              <a:t>της </a:t>
            </a:r>
            <a:r>
              <a:rPr dirty="0" sz="1600" b="1">
                <a:latin typeface="Trebuchet MS"/>
                <a:cs typeface="Trebuchet MS"/>
              </a:rPr>
              <a:t>παραγωγής</a:t>
            </a:r>
            <a:r>
              <a:rPr dirty="0" sz="1600" spc="-70" b="1">
                <a:latin typeface="Trebuchet MS"/>
                <a:cs typeface="Trebuchet MS"/>
              </a:rPr>
              <a:t> </a:t>
            </a:r>
            <a:r>
              <a:rPr dirty="0" sz="1600" b="1">
                <a:latin typeface="Trebuchet MS"/>
                <a:cs typeface="Trebuchet MS"/>
              </a:rPr>
              <a:t>υποβαθμίζεται</a:t>
            </a:r>
            <a:r>
              <a:rPr dirty="0" sz="1600" spc="-65" b="1">
                <a:latin typeface="Trebuchet MS"/>
                <a:cs typeface="Trebuchet MS"/>
              </a:rPr>
              <a:t> </a:t>
            </a:r>
            <a:r>
              <a:rPr dirty="0" sz="1600" b="1">
                <a:latin typeface="Trebuchet MS"/>
                <a:cs typeface="Trebuchet MS"/>
              </a:rPr>
              <a:t>πολύ</a:t>
            </a:r>
            <a:r>
              <a:rPr dirty="0" sz="1600" spc="-70" b="1">
                <a:latin typeface="Trebuchet MS"/>
                <a:cs typeface="Trebuchet MS"/>
              </a:rPr>
              <a:t> </a:t>
            </a:r>
            <a:r>
              <a:rPr dirty="0" sz="1600" spc="-10" b="1">
                <a:latin typeface="Trebuchet MS"/>
                <a:cs typeface="Trebuchet MS"/>
              </a:rPr>
              <a:t>γρήγορα.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023539" y="5740146"/>
            <a:ext cx="5544820" cy="1473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i="1">
                <a:latin typeface="Trebuchet MS"/>
                <a:cs typeface="Trebuchet MS"/>
              </a:rPr>
              <a:t>Πηγή</a:t>
            </a:r>
            <a:r>
              <a:rPr dirty="0" sz="800" spc="-5" i="1">
                <a:latin typeface="Trebuchet MS"/>
                <a:cs typeface="Trebuchet MS"/>
              </a:rPr>
              <a:t> </a:t>
            </a:r>
            <a:r>
              <a:rPr dirty="0" sz="800" spc="-10" i="1">
                <a:latin typeface="Trebuchet MS"/>
                <a:cs typeface="Trebuchet MS"/>
              </a:rPr>
              <a:t>εικόνας:</a:t>
            </a:r>
            <a:r>
              <a:rPr dirty="0" sz="800" spc="-5" i="1">
                <a:latin typeface="Trebuchet MS"/>
                <a:cs typeface="Trebuchet MS"/>
              </a:rPr>
              <a:t> </a:t>
            </a:r>
            <a:r>
              <a:rPr dirty="0" sz="800" i="1">
                <a:solidFill>
                  <a:srgbClr val="0000FF"/>
                </a:solidFill>
                <a:latin typeface="Trebuchet MS"/>
                <a:cs typeface="Trebuchet MS"/>
                <a:hlinkClick r:id="rId3"/>
              </a:rPr>
              <a:t>Remy</a:t>
            </a:r>
            <a:r>
              <a:rPr dirty="0" sz="800" spc="-5" i="1">
                <a:solidFill>
                  <a:srgbClr val="0000FF"/>
                </a:solidFill>
                <a:latin typeface="Trebuchet MS"/>
                <a:cs typeface="Trebuchet MS"/>
                <a:hlinkClick r:id="rId3"/>
              </a:rPr>
              <a:t> </a:t>
            </a:r>
            <a:r>
              <a:rPr dirty="0" sz="800" i="1">
                <a:solidFill>
                  <a:srgbClr val="0000FF"/>
                </a:solidFill>
                <a:latin typeface="Trebuchet MS"/>
                <a:cs typeface="Trebuchet MS"/>
                <a:hlinkClick r:id="rId3"/>
              </a:rPr>
              <a:t>Rossi, </a:t>
            </a:r>
            <a:r>
              <a:rPr dirty="0" sz="800" spc="-10" i="1">
                <a:solidFill>
                  <a:srgbClr val="0000FF"/>
                </a:solidFill>
                <a:latin typeface="Trebuchet MS"/>
                <a:cs typeface="Trebuchet MS"/>
                <a:hlinkClick r:id="rId3"/>
              </a:rPr>
              <a:t>Visual</a:t>
            </a:r>
            <a:r>
              <a:rPr dirty="0" sz="800" spc="-5" i="1">
                <a:solidFill>
                  <a:srgbClr val="0000FF"/>
                </a:solidFill>
                <a:latin typeface="Trebuchet MS"/>
                <a:cs typeface="Trebuchet MS"/>
                <a:hlinkClick r:id="rId3"/>
              </a:rPr>
              <a:t> </a:t>
            </a:r>
            <a:r>
              <a:rPr dirty="0" sz="800" spc="-10" i="1">
                <a:solidFill>
                  <a:srgbClr val="0000FF"/>
                </a:solidFill>
                <a:latin typeface="Trebuchet MS"/>
                <a:cs typeface="Trebuchet MS"/>
                <a:hlinkClick r:id="rId3"/>
              </a:rPr>
              <a:t>Communication</a:t>
            </a:r>
            <a:r>
              <a:rPr dirty="0" sz="800" spc="-5" i="1">
                <a:solidFill>
                  <a:srgbClr val="0000FF"/>
                </a:solidFill>
                <a:latin typeface="Trebuchet MS"/>
                <a:cs typeface="Trebuchet MS"/>
                <a:hlinkClick r:id="rId3"/>
              </a:rPr>
              <a:t> </a:t>
            </a:r>
            <a:r>
              <a:rPr dirty="0" sz="800" spc="-10" i="1">
                <a:solidFill>
                  <a:srgbClr val="0000FF"/>
                </a:solidFill>
                <a:latin typeface="Trebuchet MS"/>
                <a:cs typeface="Trebuchet MS"/>
                <a:hlinkClick r:id="rId3"/>
              </a:rPr>
              <a:t>designer,</a:t>
            </a:r>
            <a:r>
              <a:rPr dirty="0" sz="800" i="1">
                <a:solidFill>
                  <a:srgbClr val="0000FF"/>
                </a:solidFill>
                <a:latin typeface="Trebuchet MS"/>
                <a:cs typeface="Trebuchet MS"/>
                <a:hlinkClick r:id="rId3"/>
              </a:rPr>
              <a:t> Laos</a:t>
            </a:r>
            <a:r>
              <a:rPr dirty="0" sz="800" spc="-5" i="1">
                <a:solidFill>
                  <a:srgbClr val="0000FF"/>
                </a:solidFill>
                <a:latin typeface="Trebuchet MS"/>
                <a:cs typeface="Trebuchet MS"/>
                <a:hlinkClick r:id="rId3"/>
              </a:rPr>
              <a:t> </a:t>
            </a:r>
            <a:r>
              <a:rPr dirty="0" sz="800" i="1">
                <a:solidFill>
                  <a:srgbClr val="0000FF"/>
                </a:solidFill>
                <a:latin typeface="Trebuchet MS"/>
                <a:cs typeface="Trebuchet MS"/>
                <a:hlinkClick r:id="rId3"/>
              </a:rPr>
              <a:t>-</a:t>
            </a:r>
            <a:r>
              <a:rPr dirty="0" sz="800" spc="-5" i="1">
                <a:solidFill>
                  <a:srgbClr val="0000FF"/>
                </a:solidFill>
                <a:latin typeface="Trebuchet MS"/>
                <a:cs typeface="Trebuchet MS"/>
                <a:hlinkClick r:id="rId3"/>
              </a:rPr>
              <a:t> </a:t>
            </a:r>
            <a:r>
              <a:rPr dirty="0" sz="800" i="1">
                <a:solidFill>
                  <a:srgbClr val="0000FF"/>
                </a:solidFill>
                <a:latin typeface="Trebuchet MS"/>
                <a:cs typeface="Trebuchet MS"/>
                <a:hlinkClick r:id="rId3"/>
              </a:rPr>
              <a:t>Lao Uplands</a:t>
            </a:r>
            <a:r>
              <a:rPr dirty="0" sz="800" spc="-5" i="1">
                <a:solidFill>
                  <a:srgbClr val="0000FF"/>
                </a:solidFill>
                <a:latin typeface="Trebuchet MS"/>
                <a:cs typeface="Trebuchet MS"/>
                <a:hlinkClick r:id="rId3"/>
              </a:rPr>
              <a:t> </a:t>
            </a:r>
            <a:r>
              <a:rPr dirty="0" sz="800" spc="-10" i="1">
                <a:solidFill>
                  <a:srgbClr val="0000FF"/>
                </a:solidFill>
                <a:latin typeface="Trebuchet MS"/>
                <a:cs typeface="Trebuchet MS"/>
                <a:hlinkClick r:id="rId3"/>
              </a:rPr>
              <a:t>Initiative</a:t>
            </a:r>
            <a:r>
              <a:rPr dirty="0" sz="800" spc="-5" i="1">
                <a:solidFill>
                  <a:srgbClr val="0000FF"/>
                </a:solidFill>
                <a:latin typeface="Trebuchet MS"/>
                <a:cs typeface="Trebuchet MS"/>
                <a:hlinkClick r:id="rId3"/>
              </a:rPr>
              <a:t> </a:t>
            </a:r>
            <a:r>
              <a:rPr dirty="0" sz="800" i="1">
                <a:solidFill>
                  <a:srgbClr val="0000FF"/>
                </a:solidFill>
                <a:latin typeface="Trebuchet MS"/>
                <a:cs typeface="Trebuchet MS"/>
                <a:hlinkClick r:id="rId3"/>
              </a:rPr>
              <a:t>| </a:t>
            </a:r>
            <a:r>
              <a:rPr dirty="0" sz="800" spc="-10" i="1">
                <a:solidFill>
                  <a:srgbClr val="0000FF"/>
                </a:solidFill>
                <a:latin typeface="Trebuchet MS"/>
                <a:cs typeface="Trebuchet MS"/>
                <a:hlinkClick r:id="rId3"/>
              </a:rPr>
              <a:t>Visual</a:t>
            </a:r>
            <a:r>
              <a:rPr dirty="0" sz="800" spc="-5" i="1">
                <a:solidFill>
                  <a:srgbClr val="0000FF"/>
                </a:solidFill>
                <a:latin typeface="Trebuchet MS"/>
                <a:cs typeface="Trebuchet MS"/>
                <a:hlinkClick r:id="rId3"/>
              </a:rPr>
              <a:t> </a:t>
            </a:r>
            <a:r>
              <a:rPr dirty="0" sz="800" spc="-10" i="1">
                <a:solidFill>
                  <a:srgbClr val="0000FF"/>
                </a:solidFill>
                <a:latin typeface="Trebuchet MS"/>
                <a:cs typeface="Trebuchet MS"/>
                <a:hlinkClick r:id="rId3"/>
              </a:rPr>
              <a:t>identity</a:t>
            </a:r>
            <a:r>
              <a:rPr dirty="0" sz="800" spc="-5" i="1">
                <a:solidFill>
                  <a:srgbClr val="0000FF"/>
                </a:solidFill>
                <a:latin typeface="Trebuchet MS"/>
                <a:cs typeface="Trebuchet MS"/>
                <a:hlinkClick r:id="rId3"/>
              </a:rPr>
              <a:t> </a:t>
            </a:r>
            <a:r>
              <a:rPr dirty="0" sz="800" i="1">
                <a:solidFill>
                  <a:srgbClr val="0000FF"/>
                </a:solidFill>
                <a:latin typeface="Trebuchet MS"/>
                <a:cs typeface="Trebuchet MS"/>
                <a:hlinkClick r:id="rId3"/>
              </a:rPr>
              <a:t>&amp; </a:t>
            </a:r>
            <a:r>
              <a:rPr dirty="0" sz="800" spc="-10" i="1">
                <a:solidFill>
                  <a:srgbClr val="0000FF"/>
                </a:solidFill>
                <a:latin typeface="Trebuchet MS"/>
                <a:cs typeface="Trebuchet MS"/>
                <a:hlinkClick r:id="rId3"/>
              </a:rPr>
              <a:t>infographics</a:t>
            </a:r>
            <a:endParaRPr sz="800">
              <a:latin typeface="Trebuchet MS"/>
              <a:cs typeface="Trebuchet M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704065" y="5863780"/>
            <a:ext cx="4854575" cy="0"/>
          </a:xfrm>
          <a:custGeom>
            <a:avLst/>
            <a:gdLst/>
            <a:ahLst/>
            <a:cxnLst/>
            <a:rect l="l" t="t" r="r" b="b"/>
            <a:pathLst>
              <a:path w="4854575" h="0">
                <a:moveTo>
                  <a:pt x="0" y="0"/>
                </a:moveTo>
                <a:lnTo>
                  <a:pt x="4854477" y="0"/>
                </a:lnTo>
              </a:path>
            </a:pathLst>
          </a:custGeom>
          <a:ln w="5644">
            <a:solidFill>
              <a:srgbClr val="0000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860"/>
              </a:lnSpc>
            </a:pPr>
            <a:r>
              <a:rPr dirty="0" spc="-10">
                <a:solidFill>
                  <a:srgbClr val="9AC43D"/>
                </a:solidFill>
              </a:rPr>
              <a:t>IPA-ADRION00239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2026-07-30T06:10:03Z</dcterms:created>
  <dcterms:modified xsi:type="dcterms:W3CDTF">2026-07-30T06:10:03Z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verter">
    <vt:lpwstr>StructuredOutput v10.0.20070.1</vt:lpwstr>
  </property>
  <property fmtid="{D5CDD505-2E9C-101B-9397-08002B2CF9AE}" pid="3" name="Created">
    <vt:filetime>2026-07-30T00:00:00Z</vt:filetime>
  </property>
  <property fmtid="{D5CDD505-2E9C-101B-9397-08002B2CF9AE}" pid="4" name="LastSaved">
    <vt:filetime>2026-07-30T00:00:00Z</vt:filetime>
  </property>
  <property fmtid="{D5CDD505-2E9C-101B-9397-08002B2CF9AE}" pid="5" name="Producer">
    <vt:lpwstr>3-Heights(TM) PDF Security Shell 4.8.25.2 (http://www.pdf-tools.com)</vt:lpwstr>
  </property>
</Properties>
</file>