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646419" y="5867400"/>
            <a:ext cx="3497579" cy="161925"/>
          </a:xfrm>
          <a:custGeom>
            <a:avLst/>
            <a:gdLst/>
            <a:ahLst/>
            <a:cxnLst/>
            <a:rect l="l" t="t" r="r" b="b"/>
            <a:pathLst>
              <a:path w="3497579" h="161925">
                <a:moveTo>
                  <a:pt x="0" y="161582"/>
                </a:moveTo>
                <a:lnTo>
                  <a:pt x="3497582" y="161582"/>
                </a:lnTo>
                <a:lnTo>
                  <a:pt x="3497582" y="0"/>
                </a:lnTo>
                <a:lnTo>
                  <a:pt x="0" y="0"/>
                </a:lnTo>
                <a:lnTo>
                  <a:pt x="0" y="161582"/>
                </a:lnTo>
                <a:close/>
              </a:path>
            </a:pathLst>
          </a:custGeom>
          <a:solidFill>
            <a:srgbClr val="2CB8C5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0466" y="5867400"/>
            <a:ext cx="2825953" cy="81600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64" y="5867400"/>
            <a:ext cx="2826385" cy="816610"/>
          </a:xfrm>
          <a:custGeom>
            <a:avLst/>
            <a:gdLst/>
            <a:ahLst/>
            <a:cxnLst/>
            <a:rect l="l" t="t" r="r" b="b"/>
            <a:pathLst>
              <a:path w="2826385" h="816609">
                <a:moveTo>
                  <a:pt x="2825953" y="0"/>
                </a:moveTo>
                <a:lnTo>
                  <a:pt x="0" y="0"/>
                </a:lnTo>
                <a:lnTo>
                  <a:pt x="0" y="816000"/>
                </a:lnTo>
                <a:lnTo>
                  <a:pt x="2825953" y="816000"/>
                </a:lnTo>
                <a:lnTo>
                  <a:pt x="2825953" y="0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235714" y="2715"/>
            <a:ext cx="1681480" cy="6629400"/>
          </a:xfrm>
          <a:custGeom>
            <a:avLst/>
            <a:gdLst/>
            <a:ahLst/>
            <a:cxnLst/>
            <a:rect l="l" t="t" r="r" b="b"/>
            <a:pathLst>
              <a:path w="1681480" h="6629400">
                <a:moveTo>
                  <a:pt x="1681060" y="0"/>
                </a:moveTo>
                <a:lnTo>
                  <a:pt x="0" y="0"/>
                </a:lnTo>
                <a:lnTo>
                  <a:pt x="0" y="6628864"/>
                </a:lnTo>
                <a:lnTo>
                  <a:pt x="1681060" y="6628864"/>
                </a:lnTo>
                <a:lnTo>
                  <a:pt x="168106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38464" y="1575511"/>
            <a:ext cx="1533512" cy="2300262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3798303" y="1502486"/>
            <a:ext cx="1607185" cy="2366010"/>
          </a:xfrm>
          <a:custGeom>
            <a:avLst/>
            <a:gdLst/>
            <a:ahLst/>
            <a:cxnLst/>
            <a:rect l="l" t="t" r="r" b="b"/>
            <a:pathLst>
              <a:path w="1607185" h="2366010">
                <a:moveTo>
                  <a:pt x="0" y="0"/>
                </a:moveTo>
                <a:lnTo>
                  <a:pt x="25" y="175234"/>
                </a:lnTo>
                <a:lnTo>
                  <a:pt x="48161" y="176037"/>
                </a:lnTo>
                <a:lnTo>
                  <a:pt x="95682" y="178429"/>
                </a:lnTo>
                <a:lnTo>
                  <a:pt x="142804" y="182383"/>
                </a:lnTo>
                <a:lnTo>
                  <a:pt x="189501" y="187875"/>
                </a:lnTo>
                <a:lnTo>
                  <a:pt x="235747" y="194878"/>
                </a:lnTo>
                <a:lnTo>
                  <a:pt x="281516" y="203366"/>
                </a:lnTo>
                <a:lnTo>
                  <a:pt x="326782" y="213314"/>
                </a:lnTo>
                <a:lnTo>
                  <a:pt x="371520" y="224695"/>
                </a:lnTo>
                <a:lnTo>
                  <a:pt x="415703" y="237484"/>
                </a:lnTo>
                <a:lnTo>
                  <a:pt x="459306" y="251655"/>
                </a:lnTo>
                <a:lnTo>
                  <a:pt x="502303" y="267182"/>
                </a:lnTo>
                <a:lnTo>
                  <a:pt x="544668" y="284039"/>
                </a:lnTo>
                <a:lnTo>
                  <a:pt x="586375" y="302200"/>
                </a:lnTo>
                <a:lnTo>
                  <a:pt x="627398" y="321640"/>
                </a:lnTo>
                <a:lnTo>
                  <a:pt x="667712" y="342332"/>
                </a:lnTo>
                <a:lnTo>
                  <a:pt x="707290" y="364251"/>
                </a:lnTo>
                <a:lnTo>
                  <a:pt x="746107" y="387371"/>
                </a:lnTo>
                <a:lnTo>
                  <a:pt x="784137" y="411666"/>
                </a:lnTo>
                <a:lnTo>
                  <a:pt x="821353" y="437111"/>
                </a:lnTo>
                <a:lnTo>
                  <a:pt x="857731" y="463678"/>
                </a:lnTo>
                <a:lnTo>
                  <a:pt x="893244" y="491343"/>
                </a:lnTo>
                <a:lnTo>
                  <a:pt x="927867" y="520079"/>
                </a:lnTo>
                <a:lnTo>
                  <a:pt x="961573" y="549862"/>
                </a:lnTo>
                <a:lnTo>
                  <a:pt x="994337" y="580664"/>
                </a:lnTo>
                <a:lnTo>
                  <a:pt x="1026133" y="612460"/>
                </a:lnTo>
                <a:lnTo>
                  <a:pt x="1056934" y="645224"/>
                </a:lnTo>
                <a:lnTo>
                  <a:pt x="1086716" y="678931"/>
                </a:lnTo>
                <a:lnTo>
                  <a:pt x="1115452" y="713554"/>
                </a:lnTo>
                <a:lnTo>
                  <a:pt x="1143117" y="749067"/>
                </a:lnTo>
                <a:lnTo>
                  <a:pt x="1169684" y="785445"/>
                </a:lnTo>
                <a:lnTo>
                  <a:pt x="1195128" y="822662"/>
                </a:lnTo>
                <a:lnTo>
                  <a:pt x="1219422" y="860693"/>
                </a:lnTo>
                <a:lnTo>
                  <a:pt x="1242542" y="899510"/>
                </a:lnTo>
                <a:lnTo>
                  <a:pt x="1264461" y="939088"/>
                </a:lnTo>
                <a:lnTo>
                  <a:pt x="1285153" y="979402"/>
                </a:lnTo>
                <a:lnTo>
                  <a:pt x="1304592" y="1020426"/>
                </a:lnTo>
                <a:lnTo>
                  <a:pt x="1322754" y="1062133"/>
                </a:lnTo>
                <a:lnTo>
                  <a:pt x="1339610" y="1104498"/>
                </a:lnTo>
                <a:lnTo>
                  <a:pt x="1355137" y="1147495"/>
                </a:lnTo>
                <a:lnTo>
                  <a:pt x="1369307" y="1191099"/>
                </a:lnTo>
                <a:lnTo>
                  <a:pt x="1382096" y="1235282"/>
                </a:lnTo>
                <a:lnTo>
                  <a:pt x="1393477" y="1280020"/>
                </a:lnTo>
                <a:lnTo>
                  <a:pt x="1403425" y="1325286"/>
                </a:lnTo>
                <a:lnTo>
                  <a:pt x="1411913" y="1371056"/>
                </a:lnTo>
                <a:lnTo>
                  <a:pt x="1418915" y="1417302"/>
                </a:lnTo>
                <a:lnTo>
                  <a:pt x="1424407" y="1463999"/>
                </a:lnTo>
                <a:lnTo>
                  <a:pt x="1428362" y="1511121"/>
                </a:lnTo>
                <a:lnTo>
                  <a:pt x="1430753" y="1558642"/>
                </a:lnTo>
                <a:lnTo>
                  <a:pt x="1431556" y="1606537"/>
                </a:lnTo>
                <a:lnTo>
                  <a:pt x="1430664" y="1657063"/>
                </a:lnTo>
                <a:lnTo>
                  <a:pt x="1427994" y="1707448"/>
                </a:lnTo>
                <a:lnTo>
                  <a:pt x="1423557" y="1757646"/>
                </a:lnTo>
                <a:lnTo>
                  <a:pt x="1417361" y="1807612"/>
                </a:lnTo>
                <a:lnTo>
                  <a:pt x="1409418" y="1857299"/>
                </a:lnTo>
                <a:lnTo>
                  <a:pt x="1399736" y="1906662"/>
                </a:lnTo>
                <a:lnTo>
                  <a:pt x="1388327" y="1955653"/>
                </a:lnTo>
                <a:lnTo>
                  <a:pt x="1375198" y="2004228"/>
                </a:lnTo>
                <a:lnTo>
                  <a:pt x="1360362" y="2052341"/>
                </a:lnTo>
                <a:lnTo>
                  <a:pt x="1343826" y="2099944"/>
                </a:lnTo>
                <a:lnTo>
                  <a:pt x="1325602" y="2146993"/>
                </a:lnTo>
                <a:lnTo>
                  <a:pt x="1305699" y="2193442"/>
                </a:lnTo>
                <a:lnTo>
                  <a:pt x="1204874" y="2135225"/>
                </a:lnTo>
                <a:lnTo>
                  <a:pt x="1315681" y="2365997"/>
                </a:lnTo>
                <a:lnTo>
                  <a:pt x="1559013" y="2339695"/>
                </a:lnTo>
                <a:lnTo>
                  <a:pt x="1458150" y="2281453"/>
                </a:lnTo>
                <a:lnTo>
                  <a:pt x="1478409" y="2235846"/>
                </a:lnTo>
                <a:lnTo>
                  <a:pt x="1497215" y="2189698"/>
                </a:lnTo>
                <a:lnTo>
                  <a:pt x="1514561" y="2143045"/>
                </a:lnTo>
                <a:lnTo>
                  <a:pt x="1530439" y="2095922"/>
                </a:lnTo>
                <a:lnTo>
                  <a:pt x="1544842" y="2048364"/>
                </a:lnTo>
                <a:lnTo>
                  <a:pt x="1557761" y="2000405"/>
                </a:lnTo>
                <a:lnTo>
                  <a:pt x="1569189" y="1952082"/>
                </a:lnTo>
                <a:lnTo>
                  <a:pt x="1579119" y="1903428"/>
                </a:lnTo>
                <a:lnTo>
                  <a:pt x="1587542" y="1854479"/>
                </a:lnTo>
                <a:lnTo>
                  <a:pt x="1594451" y="1805270"/>
                </a:lnTo>
                <a:lnTo>
                  <a:pt x="1599838" y="1755837"/>
                </a:lnTo>
                <a:lnTo>
                  <a:pt x="1603696" y="1706213"/>
                </a:lnTo>
                <a:lnTo>
                  <a:pt x="1606016" y="1656435"/>
                </a:lnTo>
                <a:lnTo>
                  <a:pt x="1606791" y="1606537"/>
                </a:lnTo>
                <a:lnTo>
                  <a:pt x="1606075" y="1558623"/>
                </a:lnTo>
                <a:lnTo>
                  <a:pt x="1603941" y="1511040"/>
                </a:lnTo>
                <a:lnTo>
                  <a:pt x="1600410" y="1463807"/>
                </a:lnTo>
                <a:lnTo>
                  <a:pt x="1595502" y="1416945"/>
                </a:lnTo>
                <a:lnTo>
                  <a:pt x="1589238" y="1370475"/>
                </a:lnTo>
                <a:lnTo>
                  <a:pt x="1581638" y="1324418"/>
                </a:lnTo>
                <a:lnTo>
                  <a:pt x="1572723" y="1278793"/>
                </a:lnTo>
                <a:lnTo>
                  <a:pt x="1562512" y="1233621"/>
                </a:lnTo>
                <a:lnTo>
                  <a:pt x="1551028" y="1188923"/>
                </a:lnTo>
                <a:lnTo>
                  <a:pt x="1538290" y="1144720"/>
                </a:lnTo>
                <a:lnTo>
                  <a:pt x="1524319" y="1101031"/>
                </a:lnTo>
                <a:lnTo>
                  <a:pt x="1509135" y="1057878"/>
                </a:lnTo>
                <a:lnTo>
                  <a:pt x="1492759" y="1015281"/>
                </a:lnTo>
                <a:lnTo>
                  <a:pt x="1475211" y="973260"/>
                </a:lnTo>
                <a:lnTo>
                  <a:pt x="1456512" y="931836"/>
                </a:lnTo>
                <a:lnTo>
                  <a:pt x="1436683" y="891029"/>
                </a:lnTo>
                <a:lnTo>
                  <a:pt x="1415743" y="850861"/>
                </a:lnTo>
                <a:lnTo>
                  <a:pt x="1393714" y="811351"/>
                </a:lnTo>
                <a:lnTo>
                  <a:pt x="1370616" y="772520"/>
                </a:lnTo>
                <a:lnTo>
                  <a:pt x="1346470" y="734389"/>
                </a:lnTo>
                <a:lnTo>
                  <a:pt x="1321295" y="696978"/>
                </a:lnTo>
                <a:lnTo>
                  <a:pt x="1295113" y="660307"/>
                </a:lnTo>
                <a:lnTo>
                  <a:pt x="1267945" y="624397"/>
                </a:lnTo>
                <a:lnTo>
                  <a:pt x="1239809" y="589270"/>
                </a:lnTo>
                <a:lnTo>
                  <a:pt x="1210728" y="554944"/>
                </a:lnTo>
                <a:lnTo>
                  <a:pt x="1180722" y="521441"/>
                </a:lnTo>
                <a:lnTo>
                  <a:pt x="1149811" y="488782"/>
                </a:lnTo>
                <a:lnTo>
                  <a:pt x="1118015" y="456986"/>
                </a:lnTo>
                <a:lnTo>
                  <a:pt x="1085356" y="426074"/>
                </a:lnTo>
                <a:lnTo>
                  <a:pt x="1051853" y="396068"/>
                </a:lnTo>
                <a:lnTo>
                  <a:pt x="1017528" y="366986"/>
                </a:lnTo>
                <a:lnTo>
                  <a:pt x="982401" y="338851"/>
                </a:lnTo>
                <a:lnTo>
                  <a:pt x="946492" y="311681"/>
                </a:lnTo>
                <a:lnTo>
                  <a:pt x="909821" y="285499"/>
                </a:lnTo>
                <a:lnTo>
                  <a:pt x="872410" y="260325"/>
                </a:lnTo>
                <a:lnTo>
                  <a:pt x="834279" y="236178"/>
                </a:lnTo>
                <a:lnTo>
                  <a:pt x="795449" y="213079"/>
                </a:lnTo>
                <a:lnTo>
                  <a:pt x="755939" y="191050"/>
                </a:lnTo>
                <a:lnTo>
                  <a:pt x="715771" y="170110"/>
                </a:lnTo>
                <a:lnTo>
                  <a:pt x="674965" y="150281"/>
                </a:lnTo>
                <a:lnTo>
                  <a:pt x="633541" y="131582"/>
                </a:lnTo>
                <a:lnTo>
                  <a:pt x="591520" y="114034"/>
                </a:lnTo>
                <a:lnTo>
                  <a:pt x="548923" y="97657"/>
                </a:lnTo>
                <a:lnTo>
                  <a:pt x="505770" y="82473"/>
                </a:lnTo>
                <a:lnTo>
                  <a:pt x="462082" y="68501"/>
                </a:lnTo>
                <a:lnTo>
                  <a:pt x="417879" y="55763"/>
                </a:lnTo>
                <a:lnTo>
                  <a:pt x="373181" y="44279"/>
                </a:lnTo>
                <a:lnTo>
                  <a:pt x="328010" y="34068"/>
                </a:lnTo>
                <a:lnTo>
                  <a:pt x="282385" y="25153"/>
                </a:lnTo>
                <a:lnTo>
                  <a:pt x="236327" y="17553"/>
                </a:lnTo>
                <a:lnTo>
                  <a:pt x="189857" y="11288"/>
                </a:lnTo>
                <a:lnTo>
                  <a:pt x="142996" y="6380"/>
                </a:lnTo>
                <a:lnTo>
                  <a:pt x="95763" y="2849"/>
                </a:lnTo>
                <a:lnTo>
                  <a:pt x="48180" y="715"/>
                </a:lnTo>
                <a:lnTo>
                  <a:pt x="0" y="0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g object 22"/>
          <p:cNvSpPr/>
          <p:nvPr/>
        </p:nvSpPr>
        <p:spPr>
          <a:xfrm>
            <a:off x="2320982" y="3934193"/>
            <a:ext cx="2805430" cy="890905"/>
          </a:xfrm>
          <a:custGeom>
            <a:avLst/>
            <a:gdLst/>
            <a:ahLst/>
            <a:cxnLst/>
            <a:rect l="l" t="t" r="r" b="b"/>
            <a:pathLst>
              <a:path w="2805429" h="890904">
                <a:moveTo>
                  <a:pt x="2653595" y="0"/>
                </a:moveTo>
                <a:lnTo>
                  <a:pt x="2628206" y="42262"/>
                </a:lnTo>
                <a:lnTo>
                  <a:pt x="2601492" y="83449"/>
                </a:lnTo>
                <a:lnTo>
                  <a:pt x="2573489" y="123540"/>
                </a:lnTo>
                <a:lnTo>
                  <a:pt x="2544235" y="162512"/>
                </a:lnTo>
                <a:lnTo>
                  <a:pt x="2513765" y="200346"/>
                </a:lnTo>
                <a:lnTo>
                  <a:pt x="2482116" y="237020"/>
                </a:lnTo>
                <a:lnTo>
                  <a:pt x="2449324" y="272513"/>
                </a:lnTo>
                <a:lnTo>
                  <a:pt x="2415426" y="306804"/>
                </a:lnTo>
                <a:lnTo>
                  <a:pt x="2380458" y="339872"/>
                </a:lnTo>
                <a:lnTo>
                  <a:pt x="2344456" y="371697"/>
                </a:lnTo>
                <a:lnTo>
                  <a:pt x="2307458" y="402256"/>
                </a:lnTo>
                <a:lnTo>
                  <a:pt x="2269498" y="431530"/>
                </a:lnTo>
                <a:lnTo>
                  <a:pt x="2230615" y="459497"/>
                </a:lnTo>
                <a:lnTo>
                  <a:pt x="2190843" y="486136"/>
                </a:lnTo>
                <a:lnTo>
                  <a:pt x="2150220" y="511426"/>
                </a:lnTo>
                <a:lnTo>
                  <a:pt x="2108782" y="535346"/>
                </a:lnTo>
                <a:lnTo>
                  <a:pt x="2066565" y="557875"/>
                </a:lnTo>
                <a:lnTo>
                  <a:pt x="2023606" y="578992"/>
                </a:lnTo>
                <a:lnTo>
                  <a:pt x="1979942" y="598677"/>
                </a:lnTo>
                <a:lnTo>
                  <a:pt x="1935607" y="616907"/>
                </a:lnTo>
                <a:lnTo>
                  <a:pt x="1890640" y="633662"/>
                </a:lnTo>
                <a:lnTo>
                  <a:pt x="1845076" y="648921"/>
                </a:lnTo>
                <a:lnTo>
                  <a:pt x="1798952" y="662663"/>
                </a:lnTo>
                <a:lnTo>
                  <a:pt x="1752305" y="674868"/>
                </a:lnTo>
                <a:lnTo>
                  <a:pt x="1705170" y="685513"/>
                </a:lnTo>
                <a:lnTo>
                  <a:pt x="1657584" y="694578"/>
                </a:lnTo>
                <a:lnTo>
                  <a:pt x="1609583" y="702042"/>
                </a:lnTo>
                <a:lnTo>
                  <a:pt x="1561204" y="707884"/>
                </a:lnTo>
                <a:lnTo>
                  <a:pt x="1512484" y="712082"/>
                </a:lnTo>
                <a:lnTo>
                  <a:pt x="1463458" y="714617"/>
                </a:lnTo>
                <a:lnTo>
                  <a:pt x="1414164" y="715467"/>
                </a:lnTo>
                <a:lnTo>
                  <a:pt x="1365036" y="714623"/>
                </a:lnTo>
                <a:lnTo>
                  <a:pt x="1316152" y="712105"/>
                </a:lnTo>
                <a:lnTo>
                  <a:pt x="1267550" y="707931"/>
                </a:lnTo>
                <a:lnTo>
                  <a:pt x="1219268" y="702120"/>
                </a:lnTo>
                <a:lnTo>
                  <a:pt x="1171341" y="694692"/>
                </a:lnTo>
                <a:lnTo>
                  <a:pt x="1123808" y="685666"/>
                </a:lnTo>
                <a:lnTo>
                  <a:pt x="1076707" y="675061"/>
                </a:lnTo>
                <a:lnTo>
                  <a:pt x="1030074" y="662896"/>
                </a:lnTo>
                <a:lnTo>
                  <a:pt x="983946" y="649190"/>
                </a:lnTo>
                <a:lnTo>
                  <a:pt x="938362" y="633962"/>
                </a:lnTo>
                <a:lnTo>
                  <a:pt x="893358" y="617232"/>
                </a:lnTo>
                <a:lnTo>
                  <a:pt x="848972" y="599018"/>
                </a:lnTo>
                <a:lnTo>
                  <a:pt x="805241" y="579339"/>
                </a:lnTo>
                <a:lnTo>
                  <a:pt x="762203" y="558215"/>
                </a:lnTo>
                <a:lnTo>
                  <a:pt x="719894" y="535665"/>
                </a:lnTo>
                <a:lnTo>
                  <a:pt x="678353" y="511708"/>
                </a:lnTo>
                <a:lnTo>
                  <a:pt x="637616" y="486363"/>
                </a:lnTo>
                <a:lnTo>
                  <a:pt x="597721" y="459649"/>
                </a:lnTo>
                <a:lnTo>
                  <a:pt x="558705" y="431585"/>
                </a:lnTo>
                <a:lnTo>
                  <a:pt x="520606" y="402190"/>
                </a:lnTo>
                <a:lnTo>
                  <a:pt x="483461" y="371484"/>
                </a:lnTo>
                <a:lnTo>
                  <a:pt x="447307" y="339486"/>
                </a:lnTo>
                <a:lnTo>
                  <a:pt x="412181" y="306214"/>
                </a:lnTo>
                <a:lnTo>
                  <a:pt x="378122" y="271688"/>
                </a:lnTo>
                <a:lnTo>
                  <a:pt x="345166" y="235927"/>
                </a:lnTo>
                <a:lnTo>
                  <a:pt x="313350" y="198950"/>
                </a:lnTo>
                <a:lnTo>
                  <a:pt x="282713" y="160776"/>
                </a:lnTo>
                <a:lnTo>
                  <a:pt x="253291" y="121424"/>
                </a:lnTo>
                <a:lnTo>
                  <a:pt x="354107" y="63207"/>
                </a:lnTo>
                <a:lnTo>
                  <a:pt x="98855" y="43827"/>
                </a:lnTo>
                <a:lnTo>
                  <a:pt x="0" y="267715"/>
                </a:lnTo>
                <a:lnTo>
                  <a:pt x="100855" y="209473"/>
                </a:lnTo>
                <a:lnTo>
                  <a:pt x="130541" y="250232"/>
                </a:lnTo>
                <a:lnTo>
                  <a:pt x="161380" y="289898"/>
                </a:lnTo>
                <a:lnTo>
                  <a:pt x="193341" y="328456"/>
                </a:lnTo>
                <a:lnTo>
                  <a:pt x="226392" y="365888"/>
                </a:lnTo>
                <a:lnTo>
                  <a:pt x="260501" y="402178"/>
                </a:lnTo>
                <a:lnTo>
                  <a:pt x="295636" y="437310"/>
                </a:lnTo>
                <a:lnTo>
                  <a:pt x="331765" y="471267"/>
                </a:lnTo>
                <a:lnTo>
                  <a:pt x="368857" y="504032"/>
                </a:lnTo>
                <a:lnTo>
                  <a:pt x="406879" y="535590"/>
                </a:lnTo>
                <a:lnTo>
                  <a:pt x="445799" y="565922"/>
                </a:lnTo>
                <a:lnTo>
                  <a:pt x="485585" y="595014"/>
                </a:lnTo>
                <a:lnTo>
                  <a:pt x="526207" y="622847"/>
                </a:lnTo>
                <a:lnTo>
                  <a:pt x="567631" y="649407"/>
                </a:lnTo>
                <a:lnTo>
                  <a:pt x="609826" y="674675"/>
                </a:lnTo>
                <a:lnTo>
                  <a:pt x="652760" y="698636"/>
                </a:lnTo>
                <a:lnTo>
                  <a:pt x="696401" y="721274"/>
                </a:lnTo>
                <a:lnTo>
                  <a:pt x="740717" y="742570"/>
                </a:lnTo>
                <a:lnTo>
                  <a:pt x="785676" y="762510"/>
                </a:lnTo>
                <a:lnTo>
                  <a:pt x="831246" y="781076"/>
                </a:lnTo>
                <a:lnTo>
                  <a:pt x="877396" y="798252"/>
                </a:lnTo>
                <a:lnTo>
                  <a:pt x="924094" y="814021"/>
                </a:lnTo>
                <a:lnTo>
                  <a:pt x="971307" y="828367"/>
                </a:lnTo>
                <a:lnTo>
                  <a:pt x="1019004" y="841273"/>
                </a:lnTo>
                <a:lnTo>
                  <a:pt x="1067153" y="852722"/>
                </a:lnTo>
                <a:lnTo>
                  <a:pt x="1115721" y="862699"/>
                </a:lnTo>
                <a:lnTo>
                  <a:pt x="1164678" y="871186"/>
                </a:lnTo>
                <a:lnTo>
                  <a:pt x="1213990" y="878168"/>
                </a:lnTo>
                <a:lnTo>
                  <a:pt x="1263627" y="883626"/>
                </a:lnTo>
                <a:lnTo>
                  <a:pt x="1313556" y="887546"/>
                </a:lnTo>
                <a:lnTo>
                  <a:pt x="1363746" y="889910"/>
                </a:lnTo>
                <a:lnTo>
                  <a:pt x="1414164" y="890701"/>
                </a:lnTo>
                <a:lnTo>
                  <a:pt x="1463185" y="889953"/>
                </a:lnTo>
                <a:lnTo>
                  <a:pt x="1511973" y="887718"/>
                </a:lnTo>
                <a:lnTo>
                  <a:pt x="1560499" y="884014"/>
                </a:lnTo>
                <a:lnTo>
                  <a:pt x="1608736" y="878857"/>
                </a:lnTo>
                <a:lnTo>
                  <a:pt x="1656654" y="872263"/>
                </a:lnTo>
                <a:lnTo>
                  <a:pt x="1704225" y="864249"/>
                </a:lnTo>
                <a:lnTo>
                  <a:pt x="1751422" y="854831"/>
                </a:lnTo>
                <a:lnTo>
                  <a:pt x="1798214" y="844025"/>
                </a:lnTo>
                <a:lnTo>
                  <a:pt x="1844575" y="831848"/>
                </a:lnTo>
                <a:lnTo>
                  <a:pt x="1890476" y="818316"/>
                </a:lnTo>
                <a:lnTo>
                  <a:pt x="1935887" y="803445"/>
                </a:lnTo>
                <a:lnTo>
                  <a:pt x="1980782" y="787253"/>
                </a:lnTo>
                <a:lnTo>
                  <a:pt x="2025131" y="769755"/>
                </a:lnTo>
                <a:lnTo>
                  <a:pt x="2068907" y="750967"/>
                </a:lnTo>
                <a:lnTo>
                  <a:pt x="2112080" y="730907"/>
                </a:lnTo>
                <a:lnTo>
                  <a:pt x="2154622" y="709590"/>
                </a:lnTo>
                <a:lnTo>
                  <a:pt x="2196505" y="687033"/>
                </a:lnTo>
                <a:lnTo>
                  <a:pt x="2237701" y="663253"/>
                </a:lnTo>
                <a:lnTo>
                  <a:pt x="2278181" y="638265"/>
                </a:lnTo>
                <a:lnTo>
                  <a:pt x="2317917" y="612086"/>
                </a:lnTo>
                <a:lnTo>
                  <a:pt x="2356880" y="584733"/>
                </a:lnTo>
                <a:lnTo>
                  <a:pt x="2395042" y="556222"/>
                </a:lnTo>
                <a:lnTo>
                  <a:pt x="2432374" y="526568"/>
                </a:lnTo>
                <a:lnTo>
                  <a:pt x="2468849" y="495790"/>
                </a:lnTo>
                <a:lnTo>
                  <a:pt x="2504438" y="463903"/>
                </a:lnTo>
                <a:lnTo>
                  <a:pt x="2539112" y="430923"/>
                </a:lnTo>
                <a:lnTo>
                  <a:pt x="2572842" y="396866"/>
                </a:lnTo>
                <a:lnTo>
                  <a:pt x="2605602" y="361751"/>
                </a:lnTo>
                <a:lnTo>
                  <a:pt x="2637362" y="325591"/>
                </a:lnTo>
                <a:lnTo>
                  <a:pt x="2668093" y="288405"/>
                </a:lnTo>
                <a:lnTo>
                  <a:pt x="2697768" y="250208"/>
                </a:lnTo>
                <a:lnTo>
                  <a:pt x="2726358" y="211017"/>
                </a:lnTo>
                <a:lnTo>
                  <a:pt x="2753835" y="170848"/>
                </a:lnTo>
                <a:lnTo>
                  <a:pt x="2780170" y="129718"/>
                </a:lnTo>
                <a:lnTo>
                  <a:pt x="2805334" y="87642"/>
                </a:lnTo>
                <a:lnTo>
                  <a:pt x="2653595" y="0"/>
                </a:lnTo>
                <a:close/>
              </a:path>
            </a:pathLst>
          </a:custGeom>
          <a:solidFill>
            <a:srgbClr val="77923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g object 23"/>
          <p:cNvSpPr/>
          <p:nvPr/>
        </p:nvSpPr>
        <p:spPr>
          <a:xfrm>
            <a:off x="2065189" y="1392504"/>
            <a:ext cx="1607185" cy="2520315"/>
          </a:xfrm>
          <a:custGeom>
            <a:avLst/>
            <a:gdLst/>
            <a:ahLst/>
            <a:cxnLst/>
            <a:rect l="l" t="t" r="r" b="b"/>
            <a:pathLst>
              <a:path w="1607185" h="2520315">
                <a:moveTo>
                  <a:pt x="1462374" y="0"/>
                </a:moveTo>
                <a:lnTo>
                  <a:pt x="1462349" y="116471"/>
                </a:lnTo>
                <a:lnTo>
                  <a:pt x="1414113" y="121554"/>
                </a:lnTo>
                <a:lnTo>
                  <a:pt x="1366324" y="128054"/>
                </a:lnTo>
                <a:lnTo>
                  <a:pt x="1319003" y="135951"/>
                </a:lnTo>
                <a:lnTo>
                  <a:pt x="1272170" y="145221"/>
                </a:lnTo>
                <a:lnTo>
                  <a:pt x="1225847" y="155842"/>
                </a:lnTo>
                <a:lnTo>
                  <a:pt x="1180053" y="167791"/>
                </a:lnTo>
                <a:lnTo>
                  <a:pt x="1134809" y="181047"/>
                </a:lnTo>
                <a:lnTo>
                  <a:pt x="1090135" y="195586"/>
                </a:lnTo>
                <a:lnTo>
                  <a:pt x="1046053" y="211386"/>
                </a:lnTo>
                <a:lnTo>
                  <a:pt x="1002582" y="228425"/>
                </a:lnTo>
                <a:lnTo>
                  <a:pt x="959743" y="246680"/>
                </a:lnTo>
                <a:lnTo>
                  <a:pt x="917556" y="266129"/>
                </a:lnTo>
                <a:lnTo>
                  <a:pt x="876043" y="286750"/>
                </a:lnTo>
                <a:lnTo>
                  <a:pt x="835223" y="308519"/>
                </a:lnTo>
                <a:lnTo>
                  <a:pt x="795118" y="331415"/>
                </a:lnTo>
                <a:lnTo>
                  <a:pt x="755747" y="355414"/>
                </a:lnTo>
                <a:lnTo>
                  <a:pt x="717131" y="380496"/>
                </a:lnTo>
                <a:lnTo>
                  <a:pt x="679291" y="406636"/>
                </a:lnTo>
                <a:lnTo>
                  <a:pt x="642247" y="433813"/>
                </a:lnTo>
                <a:lnTo>
                  <a:pt x="606020" y="462005"/>
                </a:lnTo>
                <a:lnTo>
                  <a:pt x="570630" y="491188"/>
                </a:lnTo>
                <a:lnTo>
                  <a:pt x="536098" y="521340"/>
                </a:lnTo>
                <a:lnTo>
                  <a:pt x="502444" y="552440"/>
                </a:lnTo>
                <a:lnTo>
                  <a:pt x="469688" y="584464"/>
                </a:lnTo>
                <a:lnTo>
                  <a:pt x="437852" y="617389"/>
                </a:lnTo>
                <a:lnTo>
                  <a:pt x="406956" y="651195"/>
                </a:lnTo>
                <a:lnTo>
                  <a:pt x="377020" y="685857"/>
                </a:lnTo>
                <a:lnTo>
                  <a:pt x="348065" y="721354"/>
                </a:lnTo>
                <a:lnTo>
                  <a:pt x="320112" y="757664"/>
                </a:lnTo>
                <a:lnTo>
                  <a:pt x="293180" y="794763"/>
                </a:lnTo>
                <a:lnTo>
                  <a:pt x="267291" y="832629"/>
                </a:lnTo>
                <a:lnTo>
                  <a:pt x="242464" y="871240"/>
                </a:lnTo>
                <a:lnTo>
                  <a:pt x="218721" y="910574"/>
                </a:lnTo>
                <a:lnTo>
                  <a:pt x="196082" y="950607"/>
                </a:lnTo>
                <a:lnTo>
                  <a:pt x="174567" y="991318"/>
                </a:lnTo>
                <a:lnTo>
                  <a:pt x="154198" y="1032684"/>
                </a:lnTo>
                <a:lnTo>
                  <a:pt x="134993" y="1074683"/>
                </a:lnTo>
                <a:lnTo>
                  <a:pt x="116975" y="1117292"/>
                </a:lnTo>
                <a:lnTo>
                  <a:pt x="100163" y="1160489"/>
                </a:lnTo>
                <a:lnTo>
                  <a:pt x="84579" y="1204250"/>
                </a:lnTo>
                <a:lnTo>
                  <a:pt x="70242" y="1248555"/>
                </a:lnTo>
                <a:lnTo>
                  <a:pt x="57173" y="1293380"/>
                </a:lnTo>
                <a:lnTo>
                  <a:pt x="45392" y="1338703"/>
                </a:lnTo>
                <a:lnTo>
                  <a:pt x="34921" y="1384502"/>
                </a:lnTo>
                <a:lnTo>
                  <a:pt x="25779" y="1430753"/>
                </a:lnTo>
                <a:lnTo>
                  <a:pt x="17987" y="1477435"/>
                </a:lnTo>
                <a:lnTo>
                  <a:pt x="11567" y="1524526"/>
                </a:lnTo>
                <a:lnTo>
                  <a:pt x="6537" y="1572001"/>
                </a:lnTo>
                <a:lnTo>
                  <a:pt x="2919" y="1619841"/>
                </a:lnTo>
                <a:lnTo>
                  <a:pt x="733" y="1668021"/>
                </a:lnTo>
                <a:lnTo>
                  <a:pt x="0" y="1716519"/>
                </a:lnTo>
                <a:lnTo>
                  <a:pt x="769" y="1766223"/>
                </a:lnTo>
                <a:lnTo>
                  <a:pt x="3070" y="1815791"/>
                </a:lnTo>
                <a:lnTo>
                  <a:pt x="6894" y="1865190"/>
                </a:lnTo>
                <a:lnTo>
                  <a:pt x="12233" y="1914384"/>
                </a:lnTo>
                <a:lnTo>
                  <a:pt x="19076" y="1963339"/>
                </a:lnTo>
                <a:lnTo>
                  <a:pt x="27415" y="2012022"/>
                </a:lnTo>
                <a:lnTo>
                  <a:pt x="37240" y="2060399"/>
                </a:lnTo>
                <a:lnTo>
                  <a:pt x="48542" y="2108434"/>
                </a:lnTo>
                <a:lnTo>
                  <a:pt x="61313" y="2156095"/>
                </a:lnTo>
                <a:lnTo>
                  <a:pt x="75543" y="2203346"/>
                </a:lnTo>
                <a:lnTo>
                  <a:pt x="91222" y="2250154"/>
                </a:lnTo>
                <a:lnTo>
                  <a:pt x="108342" y="2296485"/>
                </a:lnTo>
                <a:lnTo>
                  <a:pt x="126894" y="2342304"/>
                </a:lnTo>
                <a:lnTo>
                  <a:pt x="146868" y="2387577"/>
                </a:lnTo>
                <a:lnTo>
                  <a:pt x="168256" y="2432271"/>
                </a:lnTo>
                <a:lnTo>
                  <a:pt x="191048" y="2476350"/>
                </a:lnTo>
                <a:lnTo>
                  <a:pt x="215234" y="2519781"/>
                </a:lnTo>
                <a:lnTo>
                  <a:pt x="366990" y="2432164"/>
                </a:lnTo>
                <a:lnTo>
                  <a:pt x="342663" y="2388268"/>
                </a:lnTo>
                <a:lnTo>
                  <a:pt x="319933" y="2343635"/>
                </a:lnTo>
                <a:lnTo>
                  <a:pt x="298812" y="2298309"/>
                </a:lnTo>
                <a:lnTo>
                  <a:pt x="279313" y="2252335"/>
                </a:lnTo>
                <a:lnTo>
                  <a:pt x="261447" y="2205758"/>
                </a:lnTo>
                <a:lnTo>
                  <a:pt x="245226" y="2158620"/>
                </a:lnTo>
                <a:lnTo>
                  <a:pt x="230663" y="2110968"/>
                </a:lnTo>
                <a:lnTo>
                  <a:pt x="217768" y="2062844"/>
                </a:lnTo>
                <a:lnTo>
                  <a:pt x="206554" y="2014294"/>
                </a:lnTo>
                <a:lnTo>
                  <a:pt x="197033" y="1965362"/>
                </a:lnTo>
                <a:lnTo>
                  <a:pt x="189216" y="1916091"/>
                </a:lnTo>
                <a:lnTo>
                  <a:pt x="183116" y="1866528"/>
                </a:lnTo>
                <a:lnTo>
                  <a:pt x="178744" y="1816715"/>
                </a:lnTo>
                <a:lnTo>
                  <a:pt x="176112" y="1766697"/>
                </a:lnTo>
                <a:lnTo>
                  <a:pt x="175232" y="1716519"/>
                </a:lnTo>
                <a:lnTo>
                  <a:pt x="176057" y="1667960"/>
                </a:lnTo>
                <a:lnTo>
                  <a:pt x="178515" y="1619761"/>
                </a:lnTo>
                <a:lnTo>
                  <a:pt x="182581" y="1571949"/>
                </a:lnTo>
                <a:lnTo>
                  <a:pt x="188228" y="1524553"/>
                </a:lnTo>
                <a:lnTo>
                  <a:pt x="195430" y="1477602"/>
                </a:lnTo>
                <a:lnTo>
                  <a:pt x="204162" y="1431124"/>
                </a:lnTo>
                <a:lnTo>
                  <a:pt x="214398" y="1385148"/>
                </a:lnTo>
                <a:lnTo>
                  <a:pt x="226112" y="1339702"/>
                </a:lnTo>
                <a:lnTo>
                  <a:pt x="239278" y="1294816"/>
                </a:lnTo>
                <a:lnTo>
                  <a:pt x="253870" y="1250517"/>
                </a:lnTo>
                <a:lnTo>
                  <a:pt x="269863" y="1206834"/>
                </a:lnTo>
                <a:lnTo>
                  <a:pt x="287231" y="1163797"/>
                </a:lnTo>
                <a:lnTo>
                  <a:pt x="305947" y="1121433"/>
                </a:lnTo>
                <a:lnTo>
                  <a:pt x="325986" y="1079770"/>
                </a:lnTo>
                <a:lnTo>
                  <a:pt x="347322" y="1038839"/>
                </a:lnTo>
                <a:lnTo>
                  <a:pt x="369929" y="998667"/>
                </a:lnTo>
                <a:lnTo>
                  <a:pt x="393782" y="959282"/>
                </a:lnTo>
                <a:lnTo>
                  <a:pt x="418854" y="920714"/>
                </a:lnTo>
                <a:lnTo>
                  <a:pt x="445120" y="882991"/>
                </a:lnTo>
                <a:lnTo>
                  <a:pt x="472554" y="846142"/>
                </a:lnTo>
                <a:lnTo>
                  <a:pt x="501129" y="810195"/>
                </a:lnTo>
                <a:lnTo>
                  <a:pt x="530821" y="775179"/>
                </a:lnTo>
                <a:lnTo>
                  <a:pt x="561603" y="741123"/>
                </a:lnTo>
                <a:lnTo>
                  <a:pt x="593449" y="708054"/>
                </a:lnTo>
                <a:lnTo>
                  <a:pt x="626334" y="676002"/>
                </a:lnTo>
                <a:lnTo>
                  <a:pt x="660232" y="644996"/>
                </a:lnTo>
                <a:lnTo>
                  <a:pt x="695116" y="615063"/>
                </a:lnTo>
                <a:lnTo>
                  <a:pt x="730962" y="586232"/>
                </a:lnTo>
                <a:lnTo>
                  <a:pt x="767743" y="558533"/>
                </a:lnTo>
                <a:lnTo>
                  <a:pt x="805433" y="531994"/>
                </a:lnTo>
                <a:lnTo>
                  <a:pt x="844006" y="506642"/>
                </a:lnTo>
                <a:lnTo>
                  <a:pt x="883437" y="482508"/>
                </a:lnTo>
                <a:lnTo>
                  <a:pt x="923700" y="459619"/>
                </a:lnTo>
                <a:lnTo>
                  <a:pt x="964769" y="438004"/>
                </a:lnTo>
                <a:lnTo>
                  <a:pt x="1006618" y="417691"/>
                </a:lnTo>
                <a:lnTo>
                  <a:pt x="1049221" y="398710"/>
                </a:lnTo>
                <a:lnTo>
                  <a:pt x="1092552" y="381089"/>
                </a:lnTo>
                <a:lnTo>
                  <a:pt x="1136586" y="364856"/>
                </a:lnTo>
                <a:lnTo>
                  <a:pt x="1181297" y="350041"/>
                </a:lnTo>
                <a:lnTo>
                  <a:pt x="1226658" y="336671"/>
                </a:lnTo>
                <a:lnTo>
                  <a:pt x="1272645" y="324775"/>
                </a:lnTo>
                <a:lnTo>
                  <a:pt x="1319230" y="314382"/>
                </a:lnTo>
                <a:lnTo>
                  <a:pt x="1366389" y="305520"/>
                </a:lnTo>
                <a:lnTo>
                  <a:pt x="1414096" y="298219"/>
                </a:lnTo>
                <a:lnTo>
                  <a:pt x="1462323" y="292506"/>
                </a:lnTo>
                <a:lnTo>
                  <a:pt x="1462311" y="408927"/>
                </a:lnTo>
                <a:lnTo>
                  <a:pt x="1606786" y="197599"/>
                </a:lnTo>
                <a:lnTo>
                  <a:pt x="1462374" y="0"/>
                </a:lnTo>
                <a:close/>
              </a:path>
            </a:pathLst>
          </a:custGeom>
          <a:solidFill>
            <a:srgbClr val="4F61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g object 24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09616" y="173706"/>
            <a:ext cx="6600190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2CB8C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792769" y="4427372"/>
            <a:ext cx="3992245" cy="853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9AC43D"/>
                </a:solidFill>
                <a:latin typeface="Calibri"/>
                <a:cs typeface="Calibri"/>
              </a:defRPr>
            </a:lvl1pPr>
          </a:lstStyle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2CB8C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9AC43D"/>
                </a:solidFill>
                <a:latin typeface="Calibri"/>
                <a:cs typeface="Calibri"/>
              </a:defRPr>
            </a:lvl1pPr>
          </a:lstStyle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2CB8C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9AC43D"/>
                </a:solidFill>
                <a:latin typeface="Calibri"/>
                <a:cs typeface="Calibri"/>
              </a:defRPr>
            </a:lvl1pPr>
          </a:lstStyle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646419" y="5867400"/>
            <a:ext cx="3497579" cy="161925"/>
          </a:xfrm>
          <a:custGeom>
            <a:avLst/>
            <a:gdLst/>
            <a:ahLst/>
            <a:cxnLst/>
            <a:rect l="l" t="t" r="r" b="b"/>
            <a:pathLst>
              <a:path w="3497579" h="161925">
                <a:moveTo>
                  <a:pt x="0" y="161582"/>
                </a:moveTo>
                <a:lnTo>
                  <a:pt x="3497582" y="161582"/>
                </a:lnTo>
                <a:lnTo>
                  <a:pt x="3497582" y="0"/>
                </a:lnTo>
                <a:lnTo>
                  <a:pt x="0" y="0"/>
                </a:lnTo>
                <a:lnTo>
                  <a:pt x="0" y="161582"/>
                </a:lnTo>
                <a:close/>
              </a:path>
            </a:pathLst>
          </a:custGeom>
          <a:solidFill>
            <a:srgbClr val="2CB8C5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0466" y="5867400"/>
            <a:ext cx="2825953" cy="81600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64" y="5867400"/>
            <a:ext cx="2826385" cy="816610"/>
          </a:xfrm>
          <a:custGeom>
            <a:avLst/>
            <a:gdLst/>
            <a:ahLst/>
            <a:cxnLst/>
            <a:rect l="l" t="t" r="r" b="b"/>
            <a:pathLst>
              <a:path w="2826385" h="816609">
                <a:moveTo>
                  <a:pt x="2825953" y="0"/>
                </a:moveTo>
                <a:lnTo>
                  <a:pt x="0" y="0"/>
                </a:lnTo>
                <a:lnTo>
                  <a:pt x="0" y="816000"/>
                </a:lnTo>
                <a:lnTo>
                  <a:pt x="2825953" y="816000"/>
                </a:lnTo>
                <a:lnTo>
                  <a:pt x="2825953" y="0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2CB8C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9AC43D"/>
                </a:solidFill>
                <a:latin typeface="Calibri"/>
                <a:cs typeface="Calibri"/>
              </a:defRPr>
            </a:lvl1pPr>
          </a:lstStyle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9AC43D"/>
                </a:solidFill>
                <a:latin typeface="Calibri"/>
                <a:cs typeface="Calibri"/>
              </a:defRPr>
            </a:lvl1pPr>
          </a:lstStyle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646420" y="5867400"/>
            <a:ext cx="3497579" cy="161925"/>
          </a:xfrm>
          <a:custGeom>
            <a:avLst/>
            <a:gdLst/>
            <a:ahLst/>
            <a:cxnLst/>
            <a:rect l="l" t="t" r="r" b="b"/>
            <a:pathLst>
              <a:path w="3497579" h="161925">
                <a:moveTo>
                  <a:pt x="0" y="161582"/>
                </a:moveTo>
                <a:lnTo>
                  <a:pt x="3497582" y="161582"/>
                </a:lnTo>
                <a:lnTo>
                  <a:pt x="3497582" y="0"/>
                </a:lnTo>
                <a:lnTo>
                  <a:pt x="0" y="0"/>
                </a:lnTo>
                <a:lnTo>
                  <a:pt x="0" y="161582"/>
                </a:lnTo>
                <a:close/>
              </a:path>
            </a:pathLst>
          </a:custGeom>
          <a:solidFill>
            <a:srgbClr val="2CB8C5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820466" y="5867400"/>
            <a:ext cx="2825953" cy="816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45621" y="173706"/>
            <a:ext cx="6600190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2CB8C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81630" y="1584274"/>
            <a:ext cx="6446520" cy="3948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8333749" y="6657975"/>
            <a:ext cx="805726" cy="2173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0">
                <a:solidFill>
                  <a:srgbClr val="9AC43D"/>
                </a:solidFill>
                <a:latin typeface="Calibri"/>
                <a:cs typeface="Calibri"/>
              </a:defRPr>
            </a:lvl1pPr>
          </a:lstStyle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hyperlink" Target="https://eupdate.agronomy.ksu.edu/article_new/emergency-tillage-for-wind-erosion-concerns-491" TargetMode="External"/><Relationship Id="rId6" Type="http://schemas.openxmlformats.org/officeDocument/2006/relationships/hyperlink" Target="https://www.codot.gov/business/designsupport/materials-and-geotechnical/programs/geohaz/flooding-and-erosion.html" TargetMode="Externa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5.png"/><Relationship Id="rId3" Type="http://schemas.openxmlformats.org/officeDocument/2006/relationships/hyperlink" Target="https://www.nps.gov/aboutus/news/index.htm" TargetMode="External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Relationship Id="rId10" Type="http://schemas.openxmlformats.org/officeDocument/2006/relationships/hyperlink" Target="https://www.degruyterbrill.com/document/doi/10.1515/geo-2022-0718/html" TargetMode="Externa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hyperlink" Target="https://www.southernstar.ie/farming/wet-weather-requires-more-farm-safety-measures-4289729" TargetMode="External"/><Relationship Id="rId5" Type="http://schemas.openxmlformats.org/officeDocument/2006/relationships/hyperlink" Target="https://www.bloomberg.com/news/articles/2016-01-21/crops-go-uncovered-as-south-african-insurers-respond-to-drought" TargetMode="External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hyperlink" Target="https://pir.sa.gov.au/aghistory/natural_resources/water_resources_ag_dev/irrigated_agriculture/irrigation_development_and_management_in_the_sa_riverland" TargetMode="External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2.png"/><Relationship Id="rId3" Type="http://schemas.openxmlformats.org/officeDocument/2006/relationships/image" Target="../media/image63.png"/><Relationship Id="rId4" Type="http://schemas.openxmlformats.org/officeDocument/2006/relationships/image" Target="../media/image64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6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png"/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5" Type="http://schemas.openxmlformats.org/officeDocument/2006/relationships/image" Target="../media/image72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Relationship Id="rId3" Type="http://schemas.openxmlformats.org/officeDocument/2006/relationships/image" Target="../media/image74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png"/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Relationship Id="rId4" Type="http://schemas.openxmlformats.org/officeDocument/2006/relationships/image" Target="../media/image82.pn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png"/><Relationship Id="rId3" Type="http://schemas.openxmlformats.org/officeDocument/2006/relationships/image" Target="../media/image84.pn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png"/><Relationship Id="rId3" Type="http://schemas.openxmlformats.org/officeDocument/2006/relationships/image" Target="../media/image86.pn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7.png"/><Relationship Id="rId3" Type="http://schemas.openxmlformats.org/officeDocument/2006/relationships/image" Target="../media/image88.pn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6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352627" y="1886330"/>
            <a:ext cx="2461895" cy="9372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40385" marR="5080" indent="-528320">
              <a:lnSpc>
                <a:spcPct val="135900"/>
              </a:lnSpc>
              <a:spcBef>
                <a:spcPts val="100"/>
              </a:spcBef>
            </a:pPr>
            <a:r>
              <a:rPr dirty="0" sz="2200" spc="-10">
                <a:solidFill>
                  <a:srgbClr val="FFFFFF"/>
                </a:solidFill>
              </a:rPr>
              <a:t>IPA-ADRION00239 ECOBASE</a:t>
            </a:r>
            <a:endParaRPr sz="2200"/>
          </a:p>
        </p:txBody>
      </p:sp>
      <p:sp>
        <p:nvSpPr>
          <p:cNvPr id="4" name="object 4"/>
          <p:cNvSpPr txBox="1"/>
          <p:nvPr/>
        </p:nvSpPr>
        <p:spPr>
          <a:xfrm>
            <a:off x="224812" y="2918078"/>
            <a:ext cx="871347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" b="1">
                <a:solidFill>
                  <a:srgbClr val="FFFFFF"/>
                </a:solidFill>
                <a:latin typeface="Arial"/>
                <a:cs typeface="Arial"/>
              </a:rPr>
              <a:t>Eco-</a:t>
            </a:r>
            <a:r>
              <a:rPr dirty="0" sz="2200" b="1">
                <a:solidFill>
                  <a:srgbClr val="FFFFFF"/>
                </a:solidFill>
                <a:latin typeface="Arial"/>
                <a:cs typeface="Arial"/>
              </a:rPr>
              <a:t>Friendly</a:t>
            </a:r>
            <a:r>
              <a:rPr dirty="0" sz="22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-25" b="1">
                <a:solidFill>
                  <a:srgbClr val="FFFFFF"/>
                </a:solidFill>
                <a:latin typeface="Arial"/>
                <a:cs typeface="Arial"/>
              </a:rPr>
              <a:t>Nature-</a:t>
            </a:r>
            <a:r>
              <a:rPr dirty="0" sz="2200" b="1">
                <a:solidFill>
                  <a:srgbClr val="FFFFFF"/>
                </a:solidFill>
                <a:latin typeface="Arial"/>
                <a:cs typeface="Arial"/>
              </a:rPr>
              <a:t>based</a:t>
            </a:r>
            <a:r>
              <a:rPr dirty="0" sz="22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FFFFFF"/>
                </a:solidFill>
                <a:latin typeface="Arial"/>
                <a:cs typeface="Arial"/>
              </a:rPr>
              <a:t>solutions</a:t>
            </a:r>
            <a:r>
              <a:rPr dirty="0" sz="22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22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FFFFFF"/>
                </a:solidFill>
                <a:latin typeface="Arial"/>
                <a:cs typeface="Arial"/>
              </a:rPr>
              <a:t>mitigate</a:t>
            </a:r>
            <a:r>
              <a:rPr dirty="0" sz="22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FFFFFF"/>
                </a:solidFill>
                <a:latin typeface="Arial"/>
                <a:cs typeface="Arial"/>
              </a:rPr>
              <a:t>land</a:t>
            </a:r>
            <a:r>
              <a:rPr dirty="0" sz="22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FFFFFF"/>
                </a:solidFill>
                <a:latin typeface="Arial"/>
                <a:cs typeface="Arial"/>
              </a:rPr>
              <a:t>degradation</a:t>
            </a:r>
            <a:endParaRPr sz="2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74676" y="4205241"/>
            <a:ext cx="2753360" cy="1519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0485" marR="5080">
              <a:lnSpc>
                <a:spcPct val="116700"/>
              </a:lnSpc>
              <a:spcBef>
                <a:spcPts val="100"/>
              </a:spcBef>
            </a:pPr>
            <a:r>
              <a:rPr dirty="0" sz="1400" b="1">
                <a:solidFill>
                  <a:srgbClr val="FFFFFF"/>
                </a:solidFill>
                <a:latin typeface="Trebuchet MS"/>
                <a:cs typeface="Trebuchet MS"/>
              </a:rPr>
              <a:t>Εισηγητής:</a:t>
            </a:r>
            <a:r>
              <a:rPr dirty="0" sz="14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FFFFFF"/>
                </a:solidFill>
                <a:latin typeface="Trebuchet MS"/>
                <a:cs typeface="Trebuchet MS"/>
              </a:rPr>
              <a:t>ΦΙΛΙΠΠΙΔΗΣ</a:t>
            </a:r>
            <a:r>
              <a:rPr dirty="0" sz="14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Trebuchet MS"/>
                <a:cs typeface="Trebuchet MS"/>
              </a:rPr>
              <a:t>ΠΑΥΛΟΣ </a:t>
            </a:r>
            <a:r>
              <a:rPr dirty="0" sz="1400" b="1">
                <a:solidFill>
                  <a:srgbClr val="FFFFFF"/>
                </a:solidFill>
                <a:latin typeface="Trebuchet MS"/>
                <a:cs typeface="Trebuchet MS"/>
              </a:rPr>
              <a:t>Ίδρυμα:</a:t>
            </a:r>
            <a:r>
              <a:rPr dirty="0" sz="14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FFFFFF"/>
                </a:solidFill>
                <a:latin typeface="Trebuchet MS"/>
                <a:cs typeface="Trebuchet MS"/>
              </a:rPr>
              <a:t>LIVING</a:t>
            </a:r>
            <a:r>
              <a:rPr dirty="0" sz="1400" spc="-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FFFFFF"/>
                </a:solidFill>
                <a:latin typeface="Trebuchet MS"/>
                <a:cs typeface="Trebuchet MS"/>
              </a:rPr>
              <a:t>PROSPECTS</a:t>
            </a:r>
            <a:r>
              <a:rPr dirty="0" sz="1400" spc="3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25" b="1">
                <a:solidFill>
                  <a:srgbClr val="FFFFFF"/>
                </a:solidFill>
                <a:latin typeface="Trebuchet MS"/>
                <a:cs typeface="Trebuchet MS"/>
              </a:rPr>
              <a:t>ΕΠΕ</a:t>
            </a:r>
            <a:endParaRPr sz="1400">
              <a:latin typeface="Trebuchet MS"/>
              <a:cs typeface="Trebuchet MS"/>
            </a:endParaRPr>
          </a:p>
          <a:p>
            <a:pPr marL="12700" marR="444500" indent="57785">
              <a:lnSpc>
                <a:spcPct val="116700"/>
              </a:lnSpc>
            </a:pPr>
            <a:r>
              <a:rPr dirty="0" sz="1400" b="1">
                <a:solidFill>
                  <a:srgbClr val="FFFFFF"/>
                </a:solidFill>
                <a:latin typeface="Trebuchet MS"/>
                <a:cs typeface="Trebuchet MS"/>
              </a:rPr>
              <a:t>Συνεργάτης</a:t>
            </a:r>
            <a:r>
              <a:rPr dirty="0" sz="14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Trebuchet MS"/>
                <a:cs typeface="Trebuchet MS"/>
              </a:rPr>
              <a:t>Επιμελητηρίου Αιτωλοακαρνανίας</a:t>
            </a:r>
            <a:endParaRPr sz="1400">
              <a:latin typeface="Trebuchet MS"/>
              <a:cs typeface="Trebuchet MS"/>
            </a:endParaRPr>
          </a:p>
          <a:p>
            <a:pPr marL="70485" marR="1084580">
              <a:lnSpc>
                <a:spcPct val="116700"/>
              </a:lnSpc>
            </a:pPr>
            <a:r>
              <a:rPr dirty="0" sz="1400" b="1">
                <a:solidFill>
                  <a:srgbClr val="FFFFFF"/>
                </a:solidFill>
                <a:latin typeface="Trebuchet MS"/>
                <a:cs typeface="Trebuchet MS"/>
              </a:rPr>
              <a:t>Χώρα:</a:t>
            </a:r>
            <a:r>
              <a:rPr dirty="0" sz="1400" spc="-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Trebuchet MS"/>
                <a:cs typeface="Trebuchet MS"/>
              </a:rPr>
              <a:t>ΕΛΛΑΔΑ </a:t>
            </a:r>
            <a:r>
              <a:rPr dirty="0" sz="1400" b="1">
                <a:solidFill>
                  <a:srgbClr val="FFFFFF"/>
                </a:solidFill>
                <a:latin typeface="Trebuchet MS"/>
                <a:cs typeface="Trebuchet MS"/>
              </a:rPr>
              <a:t>ΗΜ/ΝΙΑ:</a:t>
            </a:r>
            <a:r>
              <a:rPr dirty="0" sz="14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Trebuchet MS"/>
                <a:cs typeface="Trebuchet MS"/>
              </a:rPr>
              <a:t>27/7/2026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19600" y="6578600"/>
            <a:ext cx="1981200" cy="0"/>
          </a:xfrm>
          <a:custGeom>
            <a:avLst/>
            <a:gdLst/>
            <a:ahLst/>
            <a:cxnLst/>
            <a:rect l="l" t="t" r="r" b="b"/>
            <a:pathLst>
              <a:path w="1981200" h="0">
                <a:moveTo>
                  <a:pt x="0" y="0"/>
                </a:moveTo>
                <a:lnTo>
                  <a:pt x="1981200" y="0"/>
                </a:lnTo>
              </a:path>
            </a:pathLst>
          </a:custGeom>
          <a:ln w="12699">
            <a:solidFill>
              <a:srgbClr val="13429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407153" y="6538620"/>
            <a:ext cx="69278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solidFill>
                  <a:srgbClr val="9AC43D"/>
                </a:solidFill>
                <a:latin typeface="Calibri"/>
                <a:cs typeface="Calibri"/>
              </a:rPr>
              <a:t>ECOBASE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77000" y="5908344"/>
            <a:ext cx="684000" cy="9119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91161" y="200104"/>
            <a:ext cx="135064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latin typeface="Trebuchet MS"/>
                <a:cs typeface="Trebuchet MS"/>
              </a:rPr>
              <a:t>ΑΝΑΓΛΥΦΟ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3" name="object 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18291" y="750675"/>
            <a:ext cx="8198484" cy="4665980"/>
          </a:xfrm>
          <a:prstGeom prst="rect">
            <a:avLst/>
          </a:prstGeom>
        </p:spPr>
        <p:txBody>
          <a:bodyPr wrap="square" lIns="0" tIns="119380" rIns="0" bIns="0" rtlCol="0" vert="horz">
            <a:spAutoFit/>
          </a:bodyPr>
          <a:lstStyle/>
          <a:p>
            <a:pPr marL="312420" indent="-285750">
              <a:lnSpc>
                <a:spcPct val="100000"/>
              </a:lnSpc>
              <a:spcBef>
                <a:spcPts val="940"/>
              </a:spcBef>
              <a:buFont typeface="Segoe UI Symbol"/>
              <a:buChar char="➢"/>
              <a:tabLst>
                <a:tab pos="312420" algn="l"/>
              </a:tabLst>
            </a:pPr>
            <a:r>
              <a:rPr dirty="0" sz="1400">
                <a:latin typeface="Trebuchet MS"/>
                <a:cs typeface="Trebuchet MS"/>
              </a:rPr>
              <a:t>Περιγραφή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οριζόντιων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κατακόρυφων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ανωμαλιών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(διαστάσεων)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εδάφους</a:t>
            </a:r>
            <a:endParaRPr sz="1400">
              <a:latin typeface="Trebuchet MS"/>
              <a:cs typeface="Trebuchet MS"/>
            </a:endParaRPr>
          </a:p>
          <a:p>
            <a:pPr marL="312420" indent="-285750">
              <a:lnSpc>
                <a:spcPct val="100000"/>
              </a:lnSpc>
              <a:spcBef>
                <a:spcPts val="840"/>
              </a:spcBef>
              <a:buFont typeface="Segoe UI Symbol"/>
              <a:buChar char="➢"/>
              <a:tabLst>
                <a:tab pos="312420" algn="l"/>
              </a:tabLst>
            </a:pP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ανάγλυφο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μορφές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επηρεάζουν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σε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μεγάλο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βαθμό: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Segoe UI Symbol"/>
              <a:buChar char="➢"/>
            </a:pPr>
            <a:endParaRPr sz="1400">
              <a:latin typeface="Trebuchet MS"/>
              <a:cs typeface="Trebuchet MS"/>
            </a:endParaRPr>
          </a:p>
          <a:p>
            <a:pPr lvl="1" marL="1120775" indent="-285750">
              <a:lnSpc>
                <a:spcPct val="100000"/>
              </a:lnSpc>
              <a:buFont typeface="Arial"/>
              <a:buChar char="•"/>
              <a:tabLst>
                <a:tab pos="1120775" algn="l"/>
              </a:tabLst>
            </a:pP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ένταση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10">
                <a:latin typeface="Trebuchet MS"/>
                <a:cs typeface="Trebuchet MS"/>
              </a:rPr>
              <a:t> διάβρωσης,</a:t>
            </a:r>
            <a:endParaRPr sz="1400">
              <a:latin typeface="Trebuchet MS"/>
              <a:cs typeface="Trebuchet MS"/>
            </a:endParaRPr>
          </a:p>
          <a:p>
            <a:pPr lvl="1" marL="1120775" indent="-28575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1120775" algn="l"/>
              </a:tabLst>
            </a:pP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μεταφορά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διαβρωμένου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υλικού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απόθεση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ιζημάτων,</a:t>
            </a:r>
            <a:endParaRPr sz="1400">
              <a:latin typeface="Trebuchet MS"/>
              <a:cs typeface="Trebuchet MS"/>
            </a:endParaRPr>
          </a:p>
          <a:p>
            <a:pPr lvl="1" marL="1120775" marR="325120" indent="-285750">
              <a:lnSpc>
                <a:spcPct val="150000"/>
              </a:lnSpc>
              <a:buFont typeface="Arial"/>
              <a:buChar char="•"/>
              <a:tabLst>
                <a:tab pos="1120775" algn="l"/>
              </a:tabLst>
            </a:pPr>
            <a:r>
              <a:rPr dirty="0" sz="1400">
                <a:latin typeface="Trebuchet MS"/>
                <a:cs typeface="Trebuchet MS"/>
              </a:rPr>
              <a:t>τις</a:t>
            </a:r>
            <a:r>
              <a:rPr dirty="0" sz="1400" spc="2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υδρολογικές</a:t>
            </a:r>
            <a:r>
              <a:rPr dirty="0" sz="1400" spc="2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διεργασίες</a:t>
            </a:r>
            <a:r>
              <a:rPr dirty="0" sz="1400" spc="2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(την</a:t>
            </a:r>
            <a:r>
              <a:rPr dirty="0" sz="1400" spc="2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εμφάνιση</a:t>
            </a:r>
            <a:r>
              <a:rPr dirty="0" sz="1400" spc="2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2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2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κίνηση</a:t>
            </a:r>
            <a:r>
              <a:rPr dirty="0" sz="1400" spc="2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2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επιφανειακών</a:t>
            </a:r>
            <a:r>
              <a:rPr dirty="0" sz="1400" spc="27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και </a:t>
            </a:r>
            <a:r>
              <a:rPr dirty="0" sz="1400">
                <a:latin typeface="Trebuchet MS"/>
                <a:cs typeface="Trebuchet MS"/>
              </a:rPr>
              <a:t>υπόγειων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υδάτων),</a:t>
            </a:r>
            <a:endParaRPr sz="1400">
              <a:latin typeface="Trebuchet MS"/>
              <a:cs typeface="Trebuchet MS"/>
            </a:endParaRPr>
          </a:p>
          <a:p>
            <a:pPr lvl="1" marL="1120775" indent="-28575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1120775" algn="l"/>
              </a:tabLst>
            </a:pP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διεύθυνση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ανέμου,</a:t>
            </a:r>
            <a:endParaRPr sz="1400">
              <a:latin typeface="Trebuchet MS"/>
              <a:cs typeface="Trebuchet MS"/>
            </a:endParaRPr>
          </a:p>
          <a:p>
            <a:pPr lvl="1" marL="1120775" indent="-28575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1120775" algn="l"/>
              </a:tabLst>
            </a:pP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ένταση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εξάτμισης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κ.ά.</a:t>
            </a:r>
            <a:endParaRPr sz="14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1335"/>
              </a:spcBef>
              <a:buFont typeface="Arial"/>
              <a:buChar char="•"/>
            </a:pPr>
            <a:endParaRPr sz="1400">
              <a:latin typeface="Trebuchet MS"/>
              <a:cs typeface="Trebuchet MS"/>
            </a:endParaRPr>
          </a:p>
          <a:p>
            <a:pPr algn="just" marL="298450" marR="5080" indent="-285750">
              <a:lnSpc>
                <a:spcPct val="150000"/>
              </a:lnSpc>
              <a:spcBef>
                <a:spcPts val="5"/>
              </a:spcBef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400">
                <a:latin typeface="Trebuchet MS"/>
                <a:cs typeface="Trebuchet MS"/>
              </a:rPr>
              <a:t>	Οι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αρνητικές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μορφές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αναγλύφου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(κοιλότητες,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βυθίσματα)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συχνά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παρουσιάζουν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έντονη</a:t>
            </a:r>
            <a:r>
              <a:rPr dirty="0" sz="1400" spc="16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διαβροχή </a:t>
            </a:r>
            <a:r>
              <a:rPr dirty="0" sz="1400">
                <a:latin typeface="Trebuchet MS"/>
                <a:cs typeface="Trebuchet MS"/>
              </a:rPr>
              <a:t>και,</a:t>
            </a:r>
            <a:r>
              <a:rPr dirty="0" sz="1400" spc="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γι’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αυτό,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αποστραγγίζονται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προστατεύονται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επιφανειακά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νερά,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ενώ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στα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επικλινή </a:t>
            </a:r>
            <a:r>
              <a:rPr dirty="0" sz="1400">
                <a:latin typeface="Trebuchet MS"/>
                <a:cs typeface="Trebuchet MS"/>
              </a:rPr>
              <a:t>εδάφη</a:t>
            </a:r>
            <a:r>
              <a:rPr dirty="0" sz="1400" spc="-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εφαρμόζονται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διάφορα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αντιδιαβρωτικά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μέτρα.</a:t>
            </a:r>
            <a:endParaRPr sz="1400">
              <a:latin typeface="Trebuchet MS"/>
              <a:cs typeface="Trebuchet MS"/>
            </a:endParaRPr>
          </a:p>
          <a:p>
            <a:pPr algn="just" marL="298450" marR="5080" indent="-285750">
              <a:lnSpc>
                <a:spcPct val="150000"/>
              </a:lnSpc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400">
                <a:latin typeface="Trebuchet MS"/>
                <a:cs typeface="Trebuchet MS"/>
              </a:rPr>
              <a:t>	Η</a:t>
            </a:r>
            <a:r>
              <a:rPr dirty="0" sz="1400" spc="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διαδικασία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διάβρωσης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εντονότερη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όταν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κλίση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μεγαλύτερη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το </a:t>
            </a:r>
            <a:r>
              <a:rPr dirty="0" sz="1400">
                <a:latin typeface="Trebuchet MS"/>
                <a:cs typeface="Trebuchet MS"/>
              </a:rPr>
              <a:t>μήκος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πλαγιάς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αυξημένο.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064" y="5867400"/>
            <a:ext cx="2826385" cy="816610"/>
          </a:xfrm>
          <a:custGeom>
            <a:avLst/>
            <a:gdLst/>
            <a:ahLst/>
            <a:cxnLst/>
            <a:rect l="l" t="t" r="r" b="b"/>
            <a:pathLst>
              <a:path w="2826385" h="816609">
                <a:moveTo>
                  <a:pt x="2825953" y="0"/>
                </a:moveTo>
                <a:lnTo>
                  <a:pt x="0" y="0"/>
                </a:lnTo>
                <a:lnTo>
                  <a:pt x="0" y="816000"/>
                </a:lnTo>
                <a:lnTo>
                  <a:pt x="2825953" y="816000"/>
                </a:lnTo>
                <a:lnTo>
                  <a:pt x="2825953" y="0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11" name="object 11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43203" y="607829"/>
            <a:ext cx="8652510" cy="27698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7117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Trebuchet MS"/>
                <a:cs typeface="Trebuchet MS"/>
              </a:rPr>
              <a:t>ΓΕΩΛΟΓΙΚΟ</a:t>
            </a:r>
            <a:r>
              <a:rPr dirty="0" sz="1400" spc="-8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ΥΠΟΣΤΡΩΜΑ</a:t>
            </a:r>
            <a:r>
              <a:rPr dirty="0" sz="1400" spc="-7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(ΜΗΤΡΙΚΟ</a:t>
            </a:r>
            <a:r>
              <a:rPr dirty="0" sz="1400" spc="-7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ΥΛΙΚΟ)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14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buFont typeface="Segoe UI Symbol"/>
              <a:buChar char="➢"/>
              <a:tabLst>
                <a:tab pos="297815" algn="l"/>
              </a:tabLst>
            </a:pPr>
            <a:r>
              <a:rPr dirty="0" sz="1200">
                <a:latin typeface="Trebuchet MS"/>
                <a:cs typeface="Trebuchet MS"/>
              </a:rPr>
              <a:t>Η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αποσάθρωση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υποστρώματος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(μητρικού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υλικού)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μπορεί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να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είναι: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50"/>
              </a:spcBef>
              <a:buFont typeface="Segoe UI Symbol"/>
              <a:buChar char="➢"/>
            </a:pPr>
            <a:endParaRPr sz="1200">
              <a:latin typeface="Trebuchet MS"/>
              <a:cs typeface="Trebuchet MS"/>
            </a:endParaRPr>
          </a:p>
          <a:p>
            <a:pPr lvl="1" marL="756920" indent="-285750">
              <a:lnSpc>
                <a:spcPct val="100000"/>
              </a:lnSpc>
              <a:buFont typeface="Arial"/>
              <a:buChar char="•"/>
              <a:tabLst>
                <a:tab pos="756920" algn="l"/>
              </a:tabLst>
            </a:pPr>
            <a:r>
              <a:rPr dirty="0" sz="1200">
                <a:latin typeface="Trebuchet MS"/>
                <a:cs typeface="Trebuchet MS"/>
              </a:rPr>
              <a:t>Μηχανική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(λόγω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διαφορών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θερμοκρασίας,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νερού,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της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μάζας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των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ριζών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των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δέντρων)</a:t>
            </a:r>
            <a:endParaRPr sz="1200">
              <a:latin typeface="Trebuchet MS"/>
              <a:cs typeface="Trebuchet MS"/>
            </a:endParaRPr>
          </a:p>
          <a:p>
            <a:pPr lvl="1" marL="756920" indent="-28575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756920" algn="l"/>
              </a:tabLst>
            </a:pPr>
            <a:r>
              <a:rPr dirty="0" sz="1200">
                <a:latin typeface="Trebuchet MS"/>
                <a:cs typeface="Trebuchet MS"/>
              </a:rPr>
              <a:t>Χημική</a:t>
            </a:r>
            <a:r>
              <a:rPr dirty="0" sz="1200" spc="-5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(μέσω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διάλυσης,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ενυδάτωσης,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οξείδωσης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υδρόλυσης)</a:t>
            </a:r>
            <a:endParaRPr sz="1200">
              <a:latin typeface="Trebuchet MS"/>
              <a:cs typeface="Trebuchet MS"/>
            </a:endParaRPr>
          </a:p>
          <a:p>
            <a:pPr lvl="1" marL="756920" indent="-28575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756920" algn="l"/>
              </a:tabLst>
            </a:pPr>
            <a:r>
              <a:rPr dirty="0" sz="1200">
                <a:latin typeface="Trebuchet MS"/>
                <a:cs typeface="Trebuchet MS"/>
              </a:rPr>
              <a:t>Βιολογική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(βιοφυσική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βιοχημική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αποσάθρωση)</a:t>
            </a:r>
            <a:endParaRPr sz="12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530"/>
              </a:spcBef>
              <a:buFont typeface="Arial"/>
              <a:buChar char="•"/>
            </a:pPr>
            <a:endParaRPr sz="1200">
              <a:latin typeface="Trebuchet MS"/>
              <a:cs typeface="Trebuchet MS"/>
            </a:endParaRPr>
          </a:p>
          <a:p>
            <a:pPr algn="just" marL="296545" marR="5080" indent="-283845">
              <a:lnSpc>
                <a:spcPct val="150000"/>
              </a:lnSpc>
              <a:buFont typeface="Segoe UI Symbol"/>
              <a:buChar char="➢"/>
              <a:tabLst>
                <a:tab pos="298450" algn="l"/>
              </a:tabLst>
            </a:pPr>
            <a:r>
              <a:rPr dirty="0" sz="1200">
                <a:latin typeface="Trebuchet MS"/>
                <a:cs typeface="Trebuchet MS"/>
              </a:rPr>
              <a:t>Εκτός</a:t>
            </a:r>
            <a:r>
              <a:rPr dirty="0" sz="1200" spc="1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από</a:t>
            </a:r>
            <a:r>
              <a:rPr dirty="0" sz="1200" spc="1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είδος</a:t>
            </a:r>
            <a:r>
              <a:rPr dirty="0" sz="1200" spc="1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1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υποστρώματος,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πολύ</a:t>
            </a:r>
            <a:r>
              <a:rPr dirty="0" sz="1200" spc="1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μεγάλη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σημασία</a:t>
            </a:r>
            <a:r>
              <a:rPr dirty="0" sz="1200" spc="1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για</a:t>
            </a:r>
            <a:r>
              <a:rPr dirty="0" sz="1200" spc="1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τις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διεργασίες</a:t>
            </a:r>
            <a:r>
              <a:rPr dirty="0" sz="1200" spc="1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διάβρωσης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έχει</a:t>
            </a:r>
            <a:r>
              <a:rPr dirty="0" sz="1200" spc="1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1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κατά</a:t>
            </a:r>
            <a:r>
              <a:rPr dirty="0" sz="1200" spc="1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πόσο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 spc="-25">
                <a:latin typeface="Trebuchet MS"/>
                <a:cs typeface="Trebuchet MS"/>
              </a:rPr>
              <a:t>τα </a:t>
            </a:r>
            <a:r>
              <a:rPr dirty="0" sz="1200" spc="-25">
                <a:latin typeface="Trebuchet MS"/>
                <a:cs typeface="Trebuchet MS"/>
              </a:rPr>
              <a:t>	</a:t>
            </a:r>
            <a:r>
              <a:rPr dirty="0" sz="1200">
                <a:latin typeface="Trebuchet MS"/>
                <a:cs typeface="Trebuchet MS"/>
              </a:rPr>
              <a:t>γεωλογικά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στρώματα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είναι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συμπαγή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συνεκτικά,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ώστε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να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αντιστέκονται</a:t>
            </a:r>
            <a:r>
              <a:rPr dirty="0" sz="1200" spc="-10">
                <a:latin typeface="Trebuchet MS"/>
                <a:cs typeface="Trebuchet MS"/>
              </a:rPr>
              <a:t> αποτελεσματικά </a:t>
            </a:r>
            <a:r>
              <a:rPr dirty="0" sz="1200">
                <a:latin typeface="Trebuchet MS"/>
                <a:cs typeface="Trebuchet MS"/>
              </a:rPr>
              <a:t>στην</a:t>
            </a:r>
            <a:r>
              <a:rPr dirty="0" sz="1200" spc="-10">
                <a:latin typeface="Trebuchet MS"/>
                <a:cs typeface="Trebuchet MS"/>
              </a:rPr>
              <a:t> αποσάθρωση, </a:t>
            </a:r>
            <a:r>
              <a:rPr dirty="0" sz="1200">
                <a:latin typeface="Trebuchet MS"/>
                <a:cs typeface="Trebuchet MS"/>
              </a:rPr>
              <a:t>ή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αν</a:t>
            </a:r>
            <a:r>
              <a:rPr dirty="0" sz="1200" spc="-10">
                <a:latin typeface="Trebuchet MS"/>
                <a:cs typeface="Trebuchet MS"/>
              </a:rPr>
              <a:t> είναι </a:t>
            </a:r>
            <a:r>
              <a:rPr dirty="0" sz="1200" spc="-10">
                <a:latin typeface="Trebuchet MS"/>
                <a:cs typeface="Trebuchet MS"/>
              </a:rPr>
              <a:t>	</a:t>
            </a:r>
            <a:r>
              <a:rPr dirty="0" sz="1200">
                <a:latin typeface="Trebuchet MS"/>
                <a:cs typeface="Trebuchet MS"/>
              </a:rPr>
              <a:t>ήδη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αποσαθρωμένα,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οπότε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υποβαθμίζονται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γρήγορα.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1064" y="3745598"/>
            <a:ext cx="9143365" cy="2938145"/>
            <a:chOff x="1064" y="3745598"/>
            <a:chExt cx="9143365" cy="2938145"/>
          </a:xfrm>
        </p:grpSpPr>
        <p:sp>
          <p:nvSpPr>
            <p:cNvPr id="3" name="object 3"/>
            <p:cNvSpPr/>
            <p:nvPr/>
          </p:nvSpPr>
          <p:spPr>
            <a:xfrm>
              <a:off x="1064" y="5867399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64096" y="4103318"/>
              <a:ext cx="8716010" cy="1643380"/>
            </a:xfrm>
            <a:custGeom>
              <a:avLst/>
              <a:gdLst/>
              <a:ahLst/>
              <a:cxnLst/>
              <a:rect l="l" t="t" r="r" b="b"/>
              <a:pathLst>
                <a:path w="8716010" h="1643379">
                  <a:moveTo>
                    <a:pt x="6082766" y="0"/>
                  </a:moveTo>
                  <a:lnTo>
                    <a:pt x="0" y="0"/>
                  </a:lnTo>
                  <a:lnTo>
                    <a:pt x="0" y="1643075"/>
                  </a:lnTo>
                  <a:lnTo>
                    <a:pt x="6082766" y="1643075"/>
                  </a:lnTo>
                  <a:lnTo>
                    <a:pt x="6082766" y="0"/>
                  </a:lnTo>
                  <a:close/>
                </a:path>
                <a:path w="8716010" h="1643379">
                  <a:moveTo>
                    <a:pt x="8715438" y="0"/>
                  </a:moveTo>
                  <a:lnTo>
                    <a:pt x="8556384" y="0"/>
                  </a:lnTo>
                  <a:lnTo>
                    <a:pt x="8556384" y="1643075"/>
                  </a:lnTo>
                  <a:lnTo>
                    <a:pt x="8715438" y="1643075"/>
                  </a:lnTo>
                  <a:lnTo>
                    <a:pt x="8715438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17898" y="3845483"/>
              <a:ext cx="2687955" cy="2149475"/>
            </a:xfrm>
            <a:custGeom>
              <a:avLst/>
              <a:gdLst/>
              <a:ahLst/>
              <a:cxnLst/>
              <a:rect l="l" t="t" r="r" b="b"/>
              <a:pathLst>
                <a:path w="2687955" h="2149475">
                  <a:moveTo>
                    <a:pt x="2687802" y="0"/>
                  </a:moveTo>
                  <a:lnTo>
                    <a:pt x="0" y="0"/>
                  </a:lnTo>
                  <a:lnTo>
                    <a:pt x="0" y="2149436"/>
                  </a:lnTo>
                  <a:lnTo>
                    <a:pt x="2687802" y="2149436"/>
                  </a:lnTo>
                  <a:lnTo>
                    <a:pt x="2687802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116" y="3746703"/>
              <a:ext cx="2687802" cy="214943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493312" y="3844378"/>
              <a:ext cx="2710815" cy="2122170"/>
            </a:xfrm>
            <a:custGeom>
              <a:avLst/>
              <a:gdLst/>
              <a:ahLst/>
              <a:cxnLst/>
              <a:rect l="l" t="t" r="r" b="b"/>
              <a:pathLst>
                <a:path w="2710815" h="2122170">
                  <a:moveTo>
                    <a:pt x="2710522" y="0"/>
                  </a:moveTo>
                  <a:lnTo>
                    <a:pt x="0" y="0"/>
                  </a:lnTo>
                  <a:lnTo>
                    <a:pt x="0" y="2121801"/>
                  </a:lnTo>
                  <a:lnTo>
                    <a:pt x="2710522" y="2121801"/>
                  </a:lnTo>
                  <a:lnTo>
                    <a:pt x="2710522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4532" y="3745598"/>
              <a:ext cx="2710522" cy="212180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445643" y="3844378"/>
              <a:ext cx="2473960" cy="2122170"/>
            </a:xfrm>
            <a:custGeom>
              <a:avLst/>
              <a:gdLst/>
              <a:ahLst/>
              <a:cxnLst/>
              <a:rect l="l" t="t" r="r" b="b"/>
              <a:pathLst>
                <a:path w="2473959" h="2122170">
                  <a:moveTo>
                    <a:pt x="2473617" y="0"/>
                  </a:moveTo>
                  <a:lnTo>
                    <a:pt x="0" y="0"/>
                  </a:lnTo>
                  <a:lnTo>
                    <a:pt x="0" y="2121801"/>
                  </a:lnTo>
                  <a:lnTo>
                    <a:pt x="2473617" y="2121801"/>
                  </a:lnTo>
                  <a:lnTo>
                    <a:pt x="2473617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46863" y="3745598"/>
              <a:ext cx="2473617" cy="2121801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806189" y="259212"/>
            <a:ext cx="11684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latin typeface="Trebuchet MS"/>
                <a:cs typeface="Trebuchet MS"/>
              </a:rPr>
              <a:t>ΒΛΑΣΤΗΣΗ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4" name="object 2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6" name="object 6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021649" y="1442351"/>
            <a:ext cx="5363210" cy="1209040"/>
          </a:xfrm>
          <a:custGeom>
            <a:avLst/>
            <a:gdLst/>
            <a:ahLst/>
            <a:cxnLst/>
            <a:rect l="l" t="t" r="r" b="b"/>
            <a:pathLst>
              <a:path w="5363209" h="1209039">
                <a:moveTo>
                  <a:pt x="5362702" y="1208659"/>
                </a:moveTo>
                <a:lnTo>
                  <a:pt x="604329" y="1208659"/>
                </a:lnTo>
                <a:lnTo>
                  <a:pt x="0" y="604329"/>
                </a:lnTo>
                <a:lnTo>
                  <a:pt x="604329" y="0"/>
                </a:lnTo>
                <a:lnTo>
                  <a:pt x="5362702" y="0"/>
                </a:lnTo>
                <a:lnTo>
                  <a:pt x="5362702" y="1208659"/>
                </a:lnTo>
                <a:close/>
              </a:path>
            </a:pathLst>
          </a:custGeom>
          <a:ln w="25399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94093" y="545510"/>
            <a:ext cx="8202295" cy="1837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8450" marR="5080" indent="-285750">
              <a:lnSpc>
                <a:spcPct val="150000"/>
              </a:lnSpc>
              <a:spcBef>
                <a:spcPts val="100"/>
              </a:spcBef>
              <a:buFont typeface="Segoe UI Symbol"/>
              <a:buChar char="➢"/>
              <a:tabLst>
                <a:tab pos="298450" algn="l"/>
              </a:tabLst>
            </a:pPr>
            <a:r>
              <a:rPr dirty="0" sz="1600" b="1">
                <a:latin typeface="Trebuchet MS"/>
                <a:cs typeface="Trebuchet MS"/>
              </a:rPr>
              <a:t>Ο</a:t>
            </a:r>
            <a:r>
              <a:rPr dirty="0" sz="1600" spc="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καλύτερος</a:t>
            </a:r>
            <a:r>
              <a:rPr dirty="0" sz="1600" spc="1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προστατευτικός</a:t>
            </a:r>
            <a:r>
              <a:rPr dirty="0" sz="1600" spc="1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παράγοντας</a:t>
            </a:r>
            <a:r>
              <a:rPr dirty="0" sz="1600" spc="1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απέναντι</a:t>
            </a:r>
            <a:r>
              <a:rPr dirty="0" sz="1600" spc="1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στις</a:t>
            </a:r>
            <a:r>
              <a:rPr dirty="0" sz="1600" spc="1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δυνάμεις</a:t>
            </a:r>
            <a:r>
              <a:rPr dirty="0" sz="1600" spc="1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της</a:t>
            </a:r>
            <a:r>
              <a:rPr dirty="0" sz="1600" spc="10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υποβάθμισης (διάβρωση):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485"/>
              </a:spcBef>
            </a:pPr>
            <a:endParaRPr sz="1600">
              <a:latin typeface="Trebuchet MS"/>
              <a:cs typeface="Trebuchet MS"/>
            </a:endParaRPr>
          </a:p>
          <a:p>
            <a:pPr algn="just" marL="2362200" marR="1417955">
              <a:lnSpc>
                <a:spcPts val="1730"/>
              </a:lnSpc>
            </a:pPr>
            <a:r>
              <a:rPr dirty="0" sz="1600" b="1">
                <a:latin typeface="Trebuchet MS"/>
                <a:cs typeface="Trebuchet MS"/>
              </a:rPr>
              <a:t>ΦΥΤΙΚΗ</a:t>
            </a:r>
            <a:r>
              <a:rPr dirty="0" sz="1600" spc="26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ΚΑΛΥΨΗ–</a:t>
            </a:r>
            <a:r>
              <a:rPr dirty="0" sz="1600" spc="275" b="1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προστατεύει</a:t>
            </a:r>
            <a:r>
              <a:rPr dirty="0" sz="1600" spc="2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</a:t>
            </a:r>
            <a:r>
              <a:rPr dirty="0" sz="1600" spc="27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γη</a:t>
            </a:r>
            <a:r>
              <a:rPr dirty="0" sz="1600" spc="2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270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τον </a:t>
            </a:r>
            <a:r>
              <a:rPr dirty="0" sz="1600">
                <a:latin typeface="Trebuchet MS"/>
                <a:cs typeface="Trebuchet MS"/>
              </a:rPr>
              <a:t>λεγόμενο</a:t>
            </a:r>
            <a:r>
              <a:rPr dirty="0" sz="1600" spc="17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βομβαρδισμό</a:t>
            </a:r>
            <a:r>
              <a:rPr dirty="0" sz="1600" spc="17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17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επίσης</a:t>
            </a:r>
            <a:r>
              <a:rPr dirty="0" sz="1600" spc="18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αντιστέκεται </a:t>
            </a:r>
            <a:r>
              <a:rPr dirty="0" sz="1600">
                <a:latin typeface="Trebuchet MS"/>
                <a:cs typeface="Trebuchet MS"/>
              </a:rPr>
              <a:t>στον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άνεμο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σε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άλλες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αρνητικές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επιδράσεις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404607" y="1429651"/>
            <a:ext cx="1234440" cy="1234440"/>
            <a:chOff x="1404607" y="1429651"/>
            <a:chExt cx="1234440" cy="123444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7307" y="1442351"/>
              <a:ext cx="1208662" cy="12086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417307" y="1442351"/>
              <a:ext cx="1209040" cy="1209040"/>
            </a:xfrm>
            <a:custGeom>
              <a:avLst/>
              <a:gdLst/>
              <a:ahLst/>
              <a:cxnLst/>
              <a:rect l="l" t="t" r="r" b="b"/>
              <a:pathLst>
                <a:path w="1209039" h="1209039">
                  <a:moveTo>
                    <a:pt x="0" y="604329"/>
                  </a:moveTo>
                  <a:lnTo>
                    <a:pt x="1832" y="557391"/>
                  </a:lnTo>
                  <a:lnTo>
                    <a:pt x="7238" y="511391"/>
                  </a:lnTo>
                  <a:lnTo>
                    <a:pt x="16078" y="466467"/>
                  </a:lnTo>
                  <a:lnTo>
                    <a:pt x="28213" y="422759"/>
                  </a:lnTo>
                  <a:lnTo>
                    <a:pt x="43505" y="380403"/>
                  </a:lnTo>
                  <a:lnTo>
                    <a:pt x="61816" y="339540"/>
                  </a:lnTo>
                  <a:lnTo>
                    <a:pt x="83005" y="300308"/>
                  </a:lnTo>
                  <a:lnTo>
                    <a:pt x="106936" y="262846"/>
                  </a:lnTo>
                  <a:lnTo>
                    <a:pt x="133469" y="227293"/>
                  </a:lnTo>
                  <a:lnTo>
                    <a:pt x="162464" y="193786"/>
                  </a:lnTo>
                  <a:lnTo>
                    <a:pt x="193785" y="162466"/>
                  </a:lnTo>
                  <a:lnTo>
                    <a:pt x="227291" y="133470"/>
                  </a:lnTo>
                  <a:lnTo>
                    <a:pt x="262845" y="106937"/>
                  </a:lnTo>
                  <a:lnTo>
                    <a:pt x="300307" y="83006"/>
                  </a:lnTo>
                  <a:lnTo>
                    <a:pt x="339540" y="61816"/>
                  </a:lnTo>
                  <a:lnTo>
                    <a:pt x="380403" y="43506"/>
                  </a:lnTo>
                  <a:lnTo>
                    <a:pt x="422758" y="28213"/>
                  </a:lnTo>
                  <a:lnTo>
                    <a:pt x="466468" y="16078"/>
                  </a:lnTo>
                  <a:lnTo>
                    <a:pt x="511392" y="7238"/>
                  </a:lnTo>
                  <a:lnTo>
                    <a:pt x="557393" y="1832"/>
                  </a:lnTo>
                  <a:lnTo>
                    <a:pt x="604332" y="0"/>
                  </a:lnTo>
                  <a:lnTo>
                    <a:pt x="651270" y="1832"/>
                  </a:lnTo>
                  <a:lnTo>
                    <a:pt x="697270" y="7238"/>
                  </a:lnTo>
                  <a:lnTo>
                    <a:pt x="742195" y="16078"/>
                  </a:lnTo>
                  <a:lnTo>
                    <a:pt x="785904" y="28213"/>
                  </a:lnTo>
                  <a:lnTo>
                    <a:pt x="828260" y="43506"/>
                  </a:lnTo>
                  <a:lnTo>
                    <a:pt x="869123" y="61816"/>
                  </a:lnTo>
                  <a:lnTo>
                    <a:pt x="908355" y="83006"/>
                  </a:lnTo>
                  <a:lnTo>
                    <a:pt x="945817" y="106937"/>
                  </a:lnTo>
                  <a:lnTo>
                    <a:pt x="981371" y="133470"/>
                  </a:lnTo>
                  <a:lnTo>
                    <a:pt x="1014877" y="162466"/>
                  </a:lnTo>
                  <a:lnTo>
                    <a:pt x="1046197" y="193786"/>
                  </a:lnTo>
                  <a:lnTo>
                    <a:pt x="1075193" y="227293"/>
                  </a:lnTo>
                  <a:lnTo>
                    <a:pt x="1101726" y="262846"/>
                  </a:lnTo>
                  <a:lnTo>
                    <a:pt x="1125656" y="300308"/>
                  </a:lnTo>
                  <a:lnTo>
                    <a:pt x="1146846" y="339540"/>
                  </a:lnTo>
                  <a:lnTo>
                    <a:pt x="1165157" y="380403"/>
                  </a:lnTo>
                  <a:lnTo>
                    <a:pt x="1180449" y="422759"/>
                  </a:lnTo>
                  <a:lnTo>
                    <a:pt x="1192584" y="466467"/>
                  </a:lnTo>
                  <a:lnTo>
                    <a:pt x="1201424" y="511391"/>
                  </a:lnTo>
                  <a:lnTo>
                    <a:pt x="1206830" y="557391"/>
                  </a:lnTo>
                  <a:lnTo>
                    <a:pt x="1208662" y="604329"/>
                  </a:lnTo>
                  <a:lnTo>
                    <a:pt x="1206830" y="651268"/>
                  </a:lnTo>
                  <a:lnTo>
                    <a:pt x="1201424" y="697270"/>
                  </a:lnTo>
                  <a:lnTo>
                    <a:pt x="1192584" y="742195"/>
                  </a:lnTo>
                  <a:lnTo>
                    <a:pt x="1180449" y="785904"/>
                  </a:lnTo>
                  <a:lnTo>
                    <a:pt x="1165157" y="828260"/>
                  </a:lnTo>
                  <a:lnTo>
                    <a:pt x="1146846" y="869123"/>
                  </a:lnTo>
                  <a:lnTo>
                    <a:pt x="1125656" y="908355"/>
                  </a:lnTo>
                  <a:lnTo>
                    <a:pt x="1101726" y="945817"/>
                  </a:lnTo>
                  <a:lnTo>
                    <a:pt x="1075193" y="981371"/>
                  </a:lnTo>
                  <a:lnTo>
                    <a:pt x="1046197" y="1014877"/>
                  </a:lnTo>
                  <a:lnTo>
                    <a:pt x="1014877" y="1046197"/>
                  </a:lnTo>
                  <a:lnTo>
                    <a:pt x="981371" y="1075192"/>
                  </a:lnTo>
                  <a:lnTo>
                    <a:pt x="945817" y="1101725"/>
                  </a:lnTo>
                  <a:lnTo>
                    <a:pt x="908355" y="1125655"/>
                  </a:lnTo>
                  <a:lnTo>
                    <a:pt x="869123" y="1146844"/>
                  </a:lnTo>
                  <a:lnTo>
                    <a:pt x="828260" y="1165154"/>
                  </a:lnTo>
                  <a:lnTo>
                    <a:pt x="785904" y="1180446"/>
                  </a:lnTo>
                  <a:lnTo>
                    <a:pt x="742195" y="1192581"/>
                  </a:lnTo>
                  <a:lnTo>
                    <a:pt x="697270" y="1201420"/>
                  </a:lnTo>
                  <a:lnTo>
                    <a:pt x="651270" y="1206826"/>
                  </a:lnTo>
                  <a:lnTo>
                    <a:pt x="604332" y="1208659"/>
                  </a:lnTo>
                  <a:lnTo>
                    <a:pt x="557393" y="1206826"/>
                  </a:lnTo>
                  <a:lnTo>
                    <a:pt x="511392" y="1201420"/>
                  </a:lnTo>
                  <a:lnTo>
                    <a:pt x="466468" y="1192581"/>
                  </a:lnTo>
                  <a:lnTo>
                    <a:pt x="422758" y="1180446"/>
                  </a:lnTo>
                  <a:lnTo>
                    <a:pt x="380403" y="1165154"/>
                  </a:lnTo>
                  <a:lnTo>
                    <a:pt x="339540" y="1146844"/>
                  </a:lnTo>
                  <a:lnTo>
                    <a:pt x="300307" y="1125655"/>
                  </a:lnTo>
                  <a:lnTo>
                    <a:pt x="262845" y="1101725"/>
                  </a:lnTo>
                  <a:lnTo>
                    <a:pt x="227291" y="1075192"/>
                  </a:lnTo>
                  <a:lnTo>
                    <a:pt x="193785" y="1046197"/>
                  </a:lnTo>
                  <a:lnTo>
                    <a:pt x="162464" y="1014877"/>
                  </a:lnTo>
                  <a:lnTo>
                    <a:pt x="133469" y="981371"/>
                  </a:lnTo>
                  <a:lnTo>
                    <a:pt x="106936" y="945817"/>
                  </a:lnTo>
                  <a:lnTo>
                    <a:pt x="83005" y="908355"/>
                  </a:lnTo>
                  <a:lnTo>
                    <a:pt x="61816" y="869123"/>
                  </a:lnTo>
                  <a:lnTo>
                    <a:pt x="43505" y="828260"/>
                  </a:lnTo>
                  <a:lnTo>
                    <a:pt x="28213" y="785904"/>
                  </a:lnTo>
                  <a:lnTo>
                    <a:pt x="16078" y="742195"/>
                  </a:lnTo>
                  <a:lnTo>
                    <a:pt x="7238" y="697270"/>
                  </a:lnTo>
                  <a:lnTo>
                    <a:pt x="1832" y="651268"/>
                  </a:lnTo>
                  <a:lnTo>
                    <a:pt x="0" y="604329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/>
          <p:nvPr/>
        </p:nvSpPr>
        <p:spPr>
          <a:xfrm>
            <a:off x="2021649" y="3011817"/>
            <a:ext cx="5363210" cy="1209040"/>
          </a:xfrm>
          <a:custGeom>
            <a:avLst/>
            <a:gdLst/>
            <a:ahLst/>
            <a:cxnLst/>
            <a:rect l="l" t="t" r="r" b="b"/>
            <a:pathLst>
              <a:path w="5363209" h="1209039">
                <a:moveTo>
                  <a:pt x="5362702" y="1208659"/>
                </a:moveTo>
                <a:lnTo>
                  <a:pt x="604329" y="1208659"/>
                </a:lnTo>
                <a:lnTo>
                  <a:pt x="0" y="604329"/>
                </a:lnTo>
                <a:lnTo>
                  <a:pt x="604329" y="0"/>
                </a:lnTo>
                <a:lnTo>
                  <a:pt x="5362702" y="0"/>
                </a:lnTo>
                <a:lnTo>
                  <a:pt x="5362702" y="1208659"/>
                </a:lnTo>
                <a:close/>
              </a:path>
            </a:pathLst>
          </a:custGeom>
          <a:ln w="25399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5" name="object 15"/>
          <p:cNvGrpSpPr/>
          <p:nvPr/>
        </p:nvGrpSpPr>
        <p:grpSpPr>
          <a:xfrm>
            <a:off x="1404607" y="2999105"/>
            <a:ext cx="1234440" cy="1234440"/>
            <a:chOff x="1404607" y="2999105"/>
            <a:chExt cx="1234440" cy="1234440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7307" y="3011804"/>
              <a:ext cx="1208662" cy="120865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417307" y="3011804"/>
              <a:ext cx="1209040" cy="1209040"/>
            </a:xfrm>
            <a:custGeom>
              <a:avLst/>
              <a:gdLst/>
              <a:ahLst/>
              <a:cxnLst/>
              <a:rect l="l" t="t" r="r" b="b"/>
              <a:pathLst>
                <a:path w="1209039" h="1209039">
                  <a:moveTo>
                    <a:pt x="0" y="604329"/>
                  </a:moveTo>
                  <a:lnTo>
                    <a:pt x="1832" y="557391"/>
                  </a:lnTo>
                  <a:lnTo>
                    <a:pt x="7238" y="511391"/>
                  </a:lnTo>
                  <a:lnTo>
                    <a:pt x="16078" y="466467"/>
                  </a:lnTo>
                  <a:lnTo>
                    <a:pt x="28213" y="422759"/>
                  </a:lnTo>
                  <a:lnTo>
                    <a:pt x="43505" y="380403"/>
                  </a:lnTo>
                  <a:lnTo>
                    <a:pt x="61816" y="339540"/>
                  </a:lnTo>
                  <a:lnTo>
                    <a:pt x="83005" y="300308"/>
                  </a:lnTo>
                  <a:lnTo>
                    <a:pt x="106936" y="262846"/>
                  </a:lnTo>
                  <a:lnTo>
                    <a:pt x="133469" y="227293"/>
                  </a:lnTo>
                  <a:lnTo>
                    <a:pt x="162464" y="193786"/>
                  </a:lnTo>
                  <a:lnTo>
                    <a:pt x="193785" y="162466"/>
                  </a:lnTo>
                  <a:lnTo>
                    <a:pt x="227291" y="133470"/>
                  </a:lnTo>
                  <a:lnTo>
                    <a:pt x="262845" y="106937"/>
                  </a:lnTo>
                  <a:lnTo>
                    <a:pt x="300307" y="83006"/>
                  </a:lnTo>
                  <a:lnTo>
                    <a:pt x="339540" y="61816"/>
                  </a:lnTo>
                  <a:lnTo>
                    <a:pt x="380403" y="43506"/>
                  </a:lnTo>
                  <a:lnTo>
                    <a:pt x="422758" y="28213"/>
                  </a:lnTo>
                  <a:lnTo>
                    <a:pt x="466468" y="16078"/>
                  </a:lnTo>
                  <a:lnTo>
                    <a:pt x="511392" y="7238"/>
                  </a:lnTo>
                  <a:lnTo>
                    <a:pt x="557393" y="1832"/>
                  </a:lnTo>
                  <a:lnTo>
                    <a:pt x="604332" y="0"/>
                  </a:lnTo>
                  <a:lnTo>
                    <a:pt x="651270" y="1832"/>
                  </a:lnTo>
                  <a:lnTo>
                    <a:pt x="697270" y="7238"/>
                  </a:lnTo>
                  <a:lnTo>
                    <a:pt x="742195" y="16078"/>
                  </a:lnTo>
                  <a:lnTo>
                    <a:pt x="785904" y="28213"/>
                  </a:lnTo>
                  <a:lnTo>
                    <a:pt x="828260" y="43506"/>
                  </a:lnTo>
                  <a:lnTo>
                    <a:pt x="869123" y="61816"/>
                  </a:lnTo>
                  <a:lnTo>
                    <a:pt x="908355" y="83006"/>
                  </a:lnTo>
                  <a:lnTo>
                    <a:pt x="945817" y="106937"/>
                  </a:lnTo>
                  <a:lnTo>
                    <a:pt x="981371" y="133470"/>
                  </a:lnTo>
                  <a:lnTo>
                    <a:pt x="1014877" y="162466"/>
                  </a:lnTo>
                  <a:lnTo>
                    <a:pt x="1046197" y="193786"/>
                  </a:lnTo>
                  <a:lnTo>
                    <a:pt x="1075193" y="227293"/>
                  </a:lnTo>
                  <a:lnTo>
                    <a:pt x="1101726" y="262846"/>
                  </a:lnTo>
                  <a:lnTo>
                    <a:pt x="1125656" y="300308"/>
                  </a:lnTo>
                  <a:lnTo>
                    <a:pt x="1146846" y="339540"/>
                  </a:lnTo>
                  <a:lnTo>
                    <a:pt x="1165157" y="380403"/>
                  </a:lnTo>
                  <a:lnTo>
                    <a:pt x="1180449" y="422759"/>
                  </a:lnTo>
                  <a:lnTo>
                    <a:pt x="1192584" y="466467"/>
                  </a:lnTo>
                  <a:lnTo>
                    <a:pt x="1201424" y="511391"/>
                  </a:lnTo>
                  <a:lnTo>
                    <a:pt x="1206830" y="557391"/>
                  </a:lnTo>
                  <a:lnTo>
                    <a:pt x="1208662" y="604329"/>
                  </a:lnTo>
                  <a:lnTo>
                    <a:pt x="1206830" y="651268"/>
                  </a:lnTo>
                  <a:lnTo>
                    <a:pt x="1201424" y="697270"/>
                  </a:lnTo>
                  <a:lnTo>
                    <a:pt x="1192584" y="742195"/>
                  </a:lnTo>
                  <a:lnTo>
                    <a:pt x="1180449" y="785904"/>
                  </a:lnTo>
                  <a:lnTo>
                    <a:pt x="1165157" y="828260"/>
                  </a:lnTo>
                  <a:lnTo>
                    <a:pt x="1146846" y="869123"/>
                  </a:lnTo>
                  <a:lnTo>
                    <a:pt x="1125656" y="908355"/>
                  </a:lnTo>
                  <a:lnTo>
                    <a:pt x="1101726" y="945817"/>
                  </a:lnTo>
                  <a:lnTo>
                    <a:pt x="1075193" y="981371"/>
                  </a:lnTo>
                  <a:lnTo>
                    <a:pt x="1046197" y="1014877"/>
                  </a:lnTo>
                  <a:lnTo>
                    <a:pt x="1014877" y="1046197"/>
                  </a:lnTo>
                  <a:lnTo>
                    <a:pt x="981371" y="1075192"/>
                  </a:lnTo>
                  <a:lnTo>
                    <a:pt x="945817" y="1101725"/>
                  </a:lnTo>
                  <a:lnTo>
                    <a:pt x="908355" y="1125655"/>
                  </a:lnTo>
                  <a:lnTo>
                    <a:pt x="869123" y="1146844"/>
                  </a:lnTo>
                  <a:lnTo>
                    <a:pt x="828260" y="1165154"/>
                  </a:lnTo>
                  <a:lnTo>
                    <a:pt x="785904" y="1180446"/>
                  </a:lnTo>
                  <a:lnTo>
                    <a:pt x="742195" y="1192581"/>
                  </a:lnTo>
                  <a:lnTo>
                    <a:pt x="697270" y="1201420"/>
                  </a:lnTo>
                  <a:lnTo>
                    <a:pt x="651270" y="1206826"/>
                  </a:lnTo>
                  <a:lnTo>
                    <a:pt x="604332" y="1208659"/>
                  </a:lnTo>
                  <a:lnTo>
                    <a:pt x="557393" y="1206826"/>
                  </a:lnTo>
                  <a:lnTo>
                    <a:pt x="511392" y="1201420"/>
                  </a:lnTo>
                  <a:lnTo>
                    <a:pt x="466468" y="1192581"/>
                  </a:lnTo>
                  <a:lnTo>
                    <a:pt x="422758" y="1180446"/>
                  </a:lnTo>
                  <a:lnTo>
                    <a:pt x="380403" y="1165154"/>
                  </a:lnTo>
                  <a:lnTo>
                    <a:pt x="339540" y="1146844"/>
                  </a:lnTo>
                  <a:lnTo>
                    <a:pt x="300307" y="1125655"/>
                  </a:lnTo>
                  <a:lnTo>
                    <a:pt x="262845" y="1101725"/>
                  </a:lnTo>
                  <a:lnTo>
                    <a:pt x="227291" y="1075192"/>
                  </a:lnTo>
                  <a:lnTo>
                    <a:pt x="193785" y="1046197"/>
                  </a:lnTo>
                  <a:lnTo>
                    <a:pt x="162464" y="1014877"/>
                  </a:lnTo>
                  <a:lnTo>
                    <a:pt x="133469" y="981371"/>
                  </a:lnTo>
                  <a:lnTo>
                    <a:pt x="106936" y="945817"/>
                  </a:lnTo>
                  <a:lnTo>
                    <a:pt x="83005" y="908355"/>
                  </a:lnTo>
                  <a:lnTo>
                    <a:pt x="61816" y="869123"/>
                  </a:lnTo>
                  <a:lnTo>
                    <a:pt x="43505" y="828260"/>
                  </a:lnTo>
                  <a:lnTo>
                    <a:pt x="28213" y="785904"/>
                  </a:lnTo>
                  <a:lnTo>
                    <a:pt x="16078" y="742195"/>
                  </a:lnTo>
                  <a:lnTo>
                    <a:pt x="7238" y="697270"/>
                  </a:lnTo>
                  <a:lnTo>
                    <a:pt x="1832" y="651268"/>
                  </a:lnTo>
                  <a:lnTo>
                    <a:pt x="0" y="604329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2844101" y="3134131"/>
            <a:ext cx="4439285" cy="927735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algn="just" marL="12700" marR="5080">
              <a:lnSpc>
                <a:spcPts val="1730"/>
              </a:lnSpc>
              <a:spcBef>
                <a:spcPts val="315"/>
              </a:spcBef>
            </a:pPr>
            <a:r>
              <a:rPr dirty="0" sz="1600" b="1">
                <a:latin typeface="Trebuchet MS"/>
                <a:cs typeface="Trebuchet MS"/>
              </a:rPr>
              <a:t>ΟΡΓΑΝΙΚΑ</a:t>
            </a:r>
            <a:r>
              <a:rPr dirty="0" sz="1600" spc="30" b="1">
                <a:latin typeface="Trebuchet MS"/>
                <a:cs typeface="Trebuchet MS"/>
              </a:rPr>
              <a:t>  </a:t>
            </a:r>
            <a:r>
              <a:rPr dirty="0" sz="1600" b="1">
                <a:latin typeface="Trebuchet MS"/>
                <a:cs typeface="Trebuchet MS"/>
              </a:rPr>
              <a:t>ΥΠΟΛΕΊΜΜΑΤΑ-</a:t>
            </a:r>
            <a:r>
              <a:rPr dirty="0" sz="1600" spc="40" b="1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3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τη</a:t>
            </a:r>
            <a:r>
              <a:rPr dirty="0" sz="1600" spc="35">
                <a:latin typeface="Trebuchet MS"/>
                <a:cs typeface="Trebuchet MS"/>
              </a:rPr>
              <a:t>  </a:t>
            </a:r>
            <a:r>
              <a:rPr dirty="0" sz="1600" spc="-10">
                <a:latin typeface="Trebuchet MS"/>
                <a:cs typeface="Trebuchet MS"/>
              </a:rPr>
              <a:t>βλάστηση </a:t>
            </a:r>
            <a:r>
              <a:rPr dirty="0" sz="1600">
                <a:latin typeface="Trebuchet MS"/>
                <a:cs typeface="Trebuchet MS"/>
              </a:rPr>
              <a:t>που</a:t>
            </a:r>
            <a:r>
              <a:rPr dirty="0" sz="1600" spc="245">
                <a:latin typeface="Trebuchet MS"/>
                <a:cs typeface="Trebuchet MS"/>
              </a:rPr>
              <a:t>   </a:t>
            </a:r>
            <a:r>
              <a:rPr dirty="0" sz="1600">
                <a:latin typeface="Trebuchet MS"/>
                <a:cs typeface="Trebuchet MS"/>
              </a:rPr>
              <a:t>συσσωρεύεται</a:t>
            </a:r>
            <a:r>
              <a:rPr dirty="0" sz="1600" spc="245">
                <a:latin typeface="Trebuchet MS"/>
                <a:cs typeface="Trebuchet MS"/>
              </a:rPr>
              <a:t>   </a:t>
            </a:r>
            <a:r>
              <a:rPr dirty="0" sz="1600">
                <a:latin typeface="Trebuchet MS"/>
                <a:cs typeface="Trebuchet MS"/>
              </a:rPr>
              <a:t>στην</a:t>
            </a:r>
            <a:r>
              <a:rPr dirty="0" sz="1600" spc="250">
                <a:latin typeface="Trebuchet MS"/>
                <a:cs typeface="Trebuchet MS"/>
              </a:rPr>
              <a:t>   </a:t>
            </a:r>
            <a:r>
              <a:rPr dirty="0" sz="1600">
                <a:latin typeface="Trebuchet MS"/>
                <a:cs typeface="Trebuchet MS"/>
              </a:rPr>
              <a:t>επιφάνεια</a:t>
            </a:r>
            <a:r>
              <a:rPr dirty="0" sz="1600" spc="245">
                <a:latin typeface="Trebuchet MS"/>
                <a:cs typeface="Trebuchet MS"/>
              </a:rPr>
              <a:t>   </a:t>
            </a:r>
            <a:r>
              <a:rPr dirty="0" sz="1600" spc="-25">
                <a:latin typeface="Trebuchet MS"/>
                <a:cs typeface="Trebuchet MS"/>
              </a:rPr>
              <a:t>του </a:t>
            </a:r>
            <a:r>
              <a:rPr dirty="0" sz="1600">
                <a:latin typeface="Trebuchet MS"/>
                <a:cs typeface="Trebuchet MS"/>
              </a:rPr>
              <a:t>εδάφους,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συγκρατούν</a:t>
            </a:r>
            <a:r>
              <a:rPr dirty="0" sz="1600" spc="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υγρασία,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βελτιώνουν </a:t>
            </a:r>
            <a:r>
              <a:rPr dirty="0" sz="1600">
                <a:latin typeface="Trebuchet MS"/>
                <a:cs typeface="Trebuchet MS"/>
              </a:rPr>
              <a:t>τη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δομή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πορώδη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σύσταση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εδάφους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021649" y="4581271"/>
            <a:ext cx="5363210" cy="1209040"/>
          </a:xfrm>
          <a:custGeom>
            <a:avLst/>
            <a:gdLst/>
            <a:ahLst/>
            <a:cxnLst/>
            <a:rect l="l" t="t" r="r" b="b"/>
            <a:pathLst>
              <a:path w="5363209" h="1209039">
                <a:moveTo>
                  <a:pt x="5362702" y="1208659"/>
                </a:moveTo>
                <a:lnTo>
                  <a:pt x="604329" y="1208659"/>
                </a:lnTo>
                <a:lnTo>
                  <a:pt x="0" y="604329"/>
                </a:lnTo>
                <a:lnTo>
                  <a:pt x="604329" y="0"/>
                </a:lnTo>
                <a:lnTo>
                  <a:pt x="5362702" y="0"/>
                </a:lnTo>
                <a:lnTo>
                  <a:pt x="5362702" y="1208659"/>
                </a:lnTo>
                <a:close/>
              </a:path>
            </a:pathLst>
          </a:custGeom>
          <a:ln w="25399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0" name="object 20"/>
          <p:cNvGrpSpPr/>
          <p:nvPr/>
        </p:nvGrpSpPr>
        <p:grpSpPr>
          <a:xfrm>
            <a:off x="1404607" y="4568571"/>
            <a:ext cx="1234440" cy="1234440"/>
            <a:chOff x="1404607" y="4568571"/>
            <a:chExt cx="1234440" cy="1234440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17307" y="4581271"/>
              <a:ext cx="1208662" cy="120865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417307" y="4581271"/>
              <a:ext cx="1209040" cy="1209040"/>
            </a:xfrm>
            <a:custGeom>
              <a:avLst/>
              <a:gdLst/>
              <a:ahLst/>
              <a:cxnLst/>
              <a:rect l="l" t="t" r="r" b="b"/>
              <a:pathLst>
                <a:path w="1209039" h="1209039">
                  <a:moveTo>
                    <a:pt x="0" y="604329"/>
                  </a:moveTo>
                  <a:lnTo>
                    <a:pt x="1832" y="557391"/>
                  </a:lnTo>
                  <a:lnTo>
                    <a:pt x="7238" y="511391"/>
                  </a:lnTo>
                  <a:lnTo>
                    <a:pt x="16078" y="466467"/>
                  </a:lnTo>
                  <a:lnTo>
                    <a:pt x="28213" y="422759"/>
                  </a:lnTo>
                  <a:lnTo>
                    <a:pt x="43505" y="380403"/>
                  </a:lnTo>
                  <a:lnTo>
                    <a:pt x="61816" y="339540"/>
                  </a:lnTo>
                  <a:lnTo>
                    <a:pt x="83005" y="300308"/>
                  </a:lnTo>
                  <a:lnTo>
                    <a:pt x="106936" y="262846"/>
                  </a:lnTo>
                  <a:lnTo>
                    <a:pt x="133469" y="227293"/>
                  </a:lnTo>
                  <a:lnTo>
                    <a:pt x="162464" y="193786"/>
                  </a:lnTo>
                  <a:lnTo>
                    <a:pt x="193785" y="162466"/>
                  </a:lnTo>
                  <a:lnTo>
                    <a:pt x="227291" y="133470"/>
                  </a:lnTo>
                  <a:lnTo>
                    <a:pt x="262845" y="106937"/>
                  </a:lnTo>
                  <a:lnTo>
                    <a:pt x="300307" y="83006"/>
                  </a:lnTo>
                  <a:lnTo>
                    <a:pt x="339540" y="61816"/>
                  </a:lnTo>
                  <a:lnTo>
                    <a:pt x="380403" y="43506"/>
                  </a:lnTo>
                  <a:lnTo>
                    <a:pt x="422758" y="28213"/>
                  </a:lnTo>
                  <a:lnTo>
                    <a:pt x="466468" y="16078"/>
                  </a:lnTo>
                  <a:lnTo>
                    <a:pt x="511392" y="7238"/>
                  </a:lnTo>
                  <a:lnTo>
                    <a:pt x="557393" y="1832"/>
                  </a:lnTo>
                  <a:lnTo>
                    <a:pt x="604332" y="0"/>
                  </a:lnTo>
                  <a:lnTo>
                    <a:pt x="651270" y="1832"/>
                  </a:lnTo>
                  <a:lnTo>
                    <a:pt x="697270" y="7238"/>
                  </a:lnTo>
                  <a:lnTo>
                    <a:pt x="742195" y="16078"/>
                  </a:lnTo>
                  <a:lnTo>
                    <a:pt x="785904" y="28213"/>
                  </a:lnTo>
                  <a:lnTo>
                    <a:pt x="828260" y="43506"/>
                  </a:lnTo>
                  <a:lnTo>
                    <a:pt x="869123" y="61816"/>
                  </a:lnTo>
                  <a:lnTo>
                    <a:pt x="908355" y="83006"/>
                  </a:lnTo>
                  <a:lnTo>
                    <a:pt x="945817" y="106937"/>
                  </a:lnTo>
                  <a:lnTo>
                    <a:pt x="981371" y="133470"/>
                  </a:lnTo>
                  <a:lnTo>
                    <a:pt x="1014877" y="162466"/>
                  </a:lnTo>
                  <a:lnTo>
                    <a:pt x="1046197" y="193786"/>
                  </a:lnTo>
                  <a:lnTo>
                    <a:pt x="1075193" y="227293"/>
                  </a:lnTo>
                  <a:lnTo>
                    <a:pt x="1101726" y="262846"/>
                  </a:lnTo>
                  <a:lnTo>
                    <a:pt x="1125656" y="300308"/>
                  </a:lnTo>
                  <a:lnTo>
                    <a:pt x="1146846" y="339540"/>
                  </a:lnTo>
                  <a:lnTo>
                    <a:pt x="1165157" y="380403"/>
                  </a:lnTo>
                  <a:lnTo>
                    <a:pt x="1180449" y="422759"/>
                  </a:lnTo>
                  <a:lnTo>
                    <a:pt x="1192584" y="466467"/>
                  </a:lnTo>
                  <a:lnTo>
                    <a:pt x="1201424" y="511391"/>
                  </a:lnTo>
                  <a:lnTo>
                    <a:pt x="1206830" y="557391"/>
                  </a:lnTo>
                  <a:lnTo>
                    <a:pt x="1208662" y="604329"/>
                  </a:lnTo>
                  <a:lnTo>
                    <a:pt x="1206830" y="651268"/>
                  </a:lnTo>
                  <a:lnTo>
                    <a:pt x="1201424" y="697270"/>
                  </a:lnTo>
                  <a:lnTo>
                    <a:pt x="1192584" y="742195"/>
                  </a:lnTo>
                  <a:lnTo>
                    <a:pt x="1180449" y="785904"/>
                  </a:lnTo>
                  <a:lnTo>
                    <a:pt x="1165157" y="828260"/>
                  </a:lnTo>
                  <a:lnTo>
                    <a:pt x="1146846" y="869123"/>
                  </a:lnTo>
                  <a:lnTo>
                    <a:pt x="1125656" y="908355"/>
                  </a:lnTo>
                  <a:lnTo>
                    <a:pt x="1101726" y="945817"/>
                  </a:lnTo>
                  <a:lnTo>
                    <a:pt x="1075193" y="981371"/>
                  </a:lnTo>
                  <a:lnTo>
                    <a:pt x="1046197" y="1014877"/>
                  </a:lnTo>
                  <a:lnTo>
                    <a:pt x="1014877" y="1046197"/>
                  </a:lnTo>
                  <a:lnTo>
                    <a:pt x="981371" y="1075192"/>
                  </a:lnTo>
                  <a:lnTo>
                    <a:pt x="945817" y="1101725"/>
                  </a:lnTo>
                  <a:lnTo>
                    <a:pt x="908355" y="1125655"/>
                  </a:lnTo>
                  <a:lnTo>
                    <a:pt x="869123" y="1146844"/>
                  </a:lnTo>
                  <a:lnTo>
                    <a:pt x="828260" y="1165154"/>
                  </a:lnTo>
                  <a:lnTo>
                    <a:pt x="785904" y="1180446"/>
                  </a:lnTo>
                  <a:lnTo>
                    <a:pt x="742195" y="1192581"/>
                  </a:lnTo>
                  <a:lnTo>
                    <a:pt x="697270" y="1201420"/>
                  </a:lnTo>
                  <a:lnTo>
                    <a:pt x="651270" y="1206826"/>
                  </a:lnTo>
                  <a:lnTo>
                    <a:pt x="604332" y="1208659"/>
                  </a:lnTo>
                  <a:lnTo>
                    <a:pt x="557393" y="1206826"/>
                  </a:lnTo>
                  <a:lnTo>
                    <a:pt x="511392" y="1201420"/>
                  </a:lnTo>
                  <a:lnTo>
                    <a:pt x="466468" y="1192581"/>
                  </a:lnTo>
                  <a:lnTo>
                    <a:pt x="422758" y="1180446"/>
                  </a:lnTo>
                  <a:lnTo>
                    <a:pt x="380403" y="1165154"/>
                  </a:lnTo>
                  <a:lnTo>
                    <a:pt x="339540" y="1146844"/>
                  </a:lnTo>
                  <a:lnTo>
                    <a:pt x="300307" y="1125655"/>
                  </a:lnTo>
                  <a:lnTo>
                    <a:pt x="262845" y="1101725"/>
                  </a:lnTo>
                  <a:lnTo>
                    <a:pt x="227291" y="1075192"/>
                  </a:lnTo>
                  <a:lnTo>
                    <a:pt x="193785" y="1046197"/>
                  </a:lnTo>
                  <a:lnTo>
                    <a:pt x="162464" y="1014877"/>
                  </a:lnTo>
                  <a:lnTo>
                    <a:pt x="133469" y="981371"/>
                  </a:lnTo>
                  <a:lnTo>
                    <a:pt x="106936" y="945817"/>
                  </a:lnTo>
                  <a:lnTo>
                    <a:pt x="83005" y="908355"/>
                  </a:lnTo>
                  <a:lnTo>
                    <a:pt x="61816" y="869123"/>
                  </a:lnTo>
                  <a:lnTo>
                    <a:pt x="43505" y="828260"/>
                  </a:lnTo>
                  <a:lnTo>
                    <a:pt x="28213" y="785904"/>
                  </a:lnTo>
                  <a:lnTo>
                    <a:pt x="16078" y="742195"/>
                  </a:lnTo>
                  <a:lnTo>
                    <a:pt x="7238" y="697270"/>
                  </a:lnTo>
                  <a:lnTo>
                    <a:pt x="1832" y="651268"/>
                  </a:lnTo>
                  <a:lnTo>
                    <a:pt x="0" y="604329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2844101" y="4703584"/>
            <a:ext cx="4439285" cy="927735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algn="just" marL="12700" marR="5080">
              <a:lnSpc>
                <a:spcPts val="1730"/>
              </a:lnSpc>
              <a:spcBef>
                <a:spcPts val="315"/>
              </a:spcBef>
            </a:pPr>
            <a:r>
              <a:rPr dirty="0" sz="1600" b="1">
                <a:latin typeface="Trebuchet MS"/>
                <a:cs typeface="Trebuchet MS"/>
              </a:rPr>
              <a:t>ΡΙΖΙΚΟ</a:t>
            </a:r>
            <a:r>
              <a:rPr dirty="0" sz="1600" spc="275" b="1">
                <a:latin typeface="Trebuchet MS"/>
                <a:cs typeface="Trebuchet MS"/>
              </a:rPr>
              <a:t>  </a:t>
            </a:r>
            <a:r>
              <a:rPr dirty="0" sz="1600" b="1">
                <a:latin typeface="Trebuchet MS"/>
                <a:cs typeface="Trebuchet MS"/>
              </a:rPr>
              <a:t>ΣΥΣΤΗΜΑ-</a:t>
            </a:r>
            <a:r>
              <a:rPr dirty="0" sz="1600" spc="280" b="1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βελτιώνει</a:t>
            </a:r>
            <a:r>
              <a:rPr dirty="0" sz="1600" spc="28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τη</a:t>
            </a:r>
            <a:r>
              <a:rPr dirty="0" sz="1600" spc="27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δομή</a:t>
            </a:r>
            <a:r>
              <a:rPr dirty="0" sz="1600" spc="275">
                <a:latin typeface="Trebuchet MS"/>
                <a:cs typeface="Trebuchet MS"/>
              </a:rPr>
              <a:t>  </a:t>
            </a:r>
            <a:r>
              <a:rPr dirty="0" sz="1600" spc="-25">
                <a:latin typeface="Trebuchet MS"/>
                <a:cs typeface="Trebuchet MS"/>
              </a:rPr>
              <a:t>του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30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(καλύτερη</a:t>
            </a:r>
            <a:r>
              <a:rPr dirty="0" sz="1600" spc="30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30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ταχύτερη</a:t>
            </a:r>
            <a:r>
              <a:rPr dirty="0" sz="1600" spc="30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διήθηση</a:t>
            </a:r>
            <a:r>
              <a:rPr dirty="0" sz="1600" spc="305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του </a:t>
            </a:r>
            <a:r>
              <a:rPr dirty="0" sz="1600">
                <a:latin typeface="Trebuchet MS"/>
                <a:cs typeface="Trebuchet MS"/>
              </a:rPr>
              <a:t>νερού,</a:t>
            </a:r>
            <a:r>
              <a:rPr dirty="0" sz="1600" spc="434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καλύτερη</a:t>
            </a:r>
            <a:r>
              <a:rPr dirty="0" sz="1600" spc="4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αγωγιμότητα</a:t>
            </a:r>
            <a:r>
              <a:rPr dirty="0" sz="1600" spc="4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οργανικών</a:t>
            </a:r>
            <a:r>
              <a:rPr dirty="0" sz="1600" spc="434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και </a:t>
            </a:r>
            <a:r>
              <a:rPr dirty="0" sz="1600">
                <a:latin typeface="Trebuchet MS"/>
                <a:cs typeface="Trebuchet MS"/>
              </a:rPr>
              <a:t>ανόργανων</a:t>
            </a:r>
            <a:r>
              <a:rPr dirty="0" sz="1600" spc="-9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ουσιών)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1064" y="5867400"/>
            <a:ext cx="9143365" cy="990600"/>
            <a:chOff x="1064" y="5867400"/>
            <a:chExt cx="9143365" cy="990600"/>
          </a:xfrm>
        </p:grpSpPr>
        <p:sp>
          <p:nvSpPr>
            <p:cNvPr id="3" name="object 3"/>
            <p:cNvSpPr/>
            <p:nvPr/>
          </p:nvSpPr>
          <p:spPr>
            <a:xfrm>
              <a:off x="1064" y="5867400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55981" y="6568749"/>
              <a:ext cx="5153660" cy="289560"/>
            </a:xfrm>
            <a:custGeom>
              <a:avLst/>
              <a:gdLst/>
              <a:ahLst/>
              <a:cxnLst/>
              <a:rect l="l" t="t" r="r" b="b"/>
              <a:pathLst>
                <a:path w="5153660" h="289559">
                  <a:moveTo>
                    <a:pt x="5153215" y="289251"/>
                  </a:moveTo>
                  <a:lnTo>
                    <a:pt x="5153215" y="0"/>
                  </a:lnTo>
                  <a:lnTo>
                    <a:pt x="0" y="0"/>
                  </a:lnTo>
                  <a:lnTo>
                    <a:pt x="0" y="289251"/>
                  </a:lnTo>
                  <a:lnTo>
                    <a:pt x="5153215" y="289251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155981" y="6683400"/>
            <a:ext cx="5153660" cy="174625"/>
          </a:xfrm>
          <a:prstGeom prst="rect">
            <a:avLst/>
          </a:prstGeom>
          <a:solidFill>
            <a:srgbClr val="808080"/>
          </a:solidFill>
        </p:spPr>
        <p:txBody>
          <a:bodyPr wrap="square" lIns="0" tIns="0" rIns="0" bIns="0" rtlCol="0" vert="horz">
            <a:spAutoFit/>
          </a:bodyPr>
          <a:lstStyle/>
          <a:p>
            <a:pPr marL="662305">
              <a:lnSpc>
                <a:spcPts val="1105"/>
              </a:lnSpc>
            </a:pP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ΥΠΟΒΑΘΜΙΣΗ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ΓΗΣ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ΜΕΤΡΑ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ΠΡΟΣΤΑΣΙΑΣ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34816" y="6632575"/>
            <a:ext cx="8013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solidFill>
                  <a:srgbClr val="9AC43D"/>
                </a:solidFill>
                <a:latin typeface="Calibri"/>
                <a:cs typeface="Calibri"/>
              </a:rPr>
              <a:t>IPA-ADRION00239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12" name="object 1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" name="object 2"/>
          <p:cNvGrpSpPr/>
          <p:nvPr/>
        </p:nvGrpSpPr>
        <p:grpSpPr>
          <a:xfrm>
            <a:off x="1064" y="679176"/>
            <a:ext cx="9143365" cy="6179185"/>
            <a:chOff x="1064" y="679176"/>
            <a:chExt cx="9143365" cy="6179185"/>
          </a:xfrm>
        </p:grpSpPr>
        <p:sp>
          <p:nvSpPr>
            <p:cNvPr id="3" name="object 3"/>
            <p:cNvSpPr/>
            <p:nvPr/>
          </p:nvSpPr>
          <p:spPr>
            <a:xfrm>
              <a:off x="1064" y="5867400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5806477" y="777960"/>
              <a:ext cx="3281679" cy="1664970"/>
            </a:xfrm>
            <a:custGeom>
              <a:avLst/>
              <a:gdLst/>
              <a:ahLst/>
              <a:cxnLst/>
              <a:rect l="l" t="t" r="r" b="b"/>
              <a:pathLst>
                <a:path w="3281679" h="1664970">
                  <a:moveTo>
                    <a:pt x="3281222" y="0"/>
                  </a:moveTo>
                  <a:lnTo>
                    <a:pt x="0" y="0"/>
                  </a:lnTo>
                  <a:lnTo>
                    <a:pt x="0" y="1664436"/>
                  </a:lnTo>
                  <a:lnTo>
                    <a:pt x="3281222" y="1664436"/>
                  </a:lnTo>
                  <a:lnTo>
                    <a:pt x="3281222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07697" y="679176"/>
              <a:ext cx="3281222" cy="166443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823800" y="4286910"/>
              <a:ext cx="3263900" cy="1658620"/>
            </a:xfrm>
            <a:custGeom>
              <a:avLst/>
              <a:gdLst/>
              <a:ahLst/>
              <a:cxnLst/>
              <a:rect l="l" t="t" r="r" b="b"/>
              <a:pathLst>
                <a:path w="3263900" h="1658620">
                  <a:moveTo>
                    <a:pt x="3263900" y="0"/>
                  </a:moveTo>
                  <a:lnTo>
                    <a:pt x="0" y="0"/>
                  </a:lnTo>
                  <a:lnTo>
                    <a:pt x="0" y="1658023"/>
                  </a:lnTo>
                  <a:lnTo>
                    <a:pt x="3263900" y="1658023"/>
                  </a:lnTo>
                  <a:lnTo>
                    <a:pt x="3263900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25007" y="4188129"/>
              <a:ext cx="3263900" cy="165802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806477" y="2522880"/>
              <a:ext cx="3282950" cy="1658620"/>
            </a:xfrm>
            <a:custGeom>
              <a:avLst/>
              <a:gdLst/>
              <a:ahLst/>
              <a:cxnLst/>
              <a:rect l="l" t="t" r="r" b="b"/>
              <a:pathLst>
                <a:path w="3282950" h="1658620">
                  <a:moveTo>
                    <a:pt x="3282632" y="0"/>
                  </a:moveTo>
                  <a:lnTo>
                    <a:pt x="0" y="0"/>
                  </a:lnTo>
                  <a:lnTo>
                    <a:pt x="0" y="1658023"/>
                  </a:lnTo>
                  <a:lnTo>
                    <a:pt x="3282632" y="1658023"/>
                  </a:lnTo>
                  <a:lnTo>
                    <a:pt x="3282632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07697" y="2424099"/>
              <a:ext cx="3282632" cy="165802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4366" y="6665318"/>
              <a:ext cx="4250055" cy="193040"/>
            </a:xfrm>
            <a:custGeom>
              <a:avLst/>
              <a:gdLst/>
              <a:ahLst/>
              <a:cxnLst/>
              <a:rect l="l" t="t" r="r" b="b"/>
              <a:pathLst>
                <a:path w="4250055" h="193040">
                  <a:moveTo>
                    <a:pt x="4249597" y="192681"/>
                  </a:moveTo>
                  <a:lnTo>
                    <a:pt x="4249597" y="0"/>
                  </a:lnTo>
                  <a:lnTo>
                    <a:pt x="0" y="0"/>
                  </a:lnTo>
                  <a:lnTo>
                    <a:pt x="0" y="192681"/>
                  </a:lnTo>
                  <a:lnTo>
                    <a:pt x="4249597" y="192681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588488" y="4036288"/>
            <a:ext cx="125539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4655" algn="l"/>
              </a:tabLst>
            </a:pPr>
            <a:r>
              <a:rPr dirty="0" sz="1400" spc="-25">
                <a:latin typeface="Trebuchet MS"/>
                <a:cs typeface="Trebuchet MS"/>
              </a:rPr>
              <a:t>γ)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10">
                <a:latin typeface="Trebuchet MS"/>
                <a:cs typeface="Trebuchet MS"/>
              </a:rPr>
              <a:t>εμφάνισης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8488" y="4356328"/>
            <a:ext cx="124333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13460" algn="l"/>
              </a:tabLst>
            </a:pPr>
            <a:r>
              <a:rPr dirty="0" sz="1400" spc="-10">
                <a:latin typeface="Trebuchet MS"/>
                <a:cs typeface="Trebuchet MS"/>
              </a:rPr>
              <a:t>απορροής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25">
                <a:latin typeface="Trebuchet MS"/>
                <a:cs typeface="Trebuchet MS"/>
              </a:rPr>
              <a:t>ως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21157" y="3929608"/>
            <a:ext cx="3190875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6830">
              <a:lnSpc>
                <a:spcPct val="150000"/>
              </a:lnSpc>
              <a:spcBef>
                <a:spcPts val="100"/>
              </a:spcBef>
              <a:tabLst>
                <a:tab pos="987425" algn="l"/>
                <a:tab pos="1174750" algn="l"/>
                <a:tab pos="1647825" algn="l"/>
                <a:tab pos="2108200" algn="l"/>
                <a:tab pos="2927985" algn="l"/>
              </a:tabLst>
            </a:pPr>
            <a:r>
              <a:rPr dirty="0" sz="1400" spc="-10">
                <a:latin typeface="Trebuchet MS"/>
                <a:cs typeface="Trebuchet MS"/>
              </a:rPr>
              <a:t>μεγάλων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10">
                <a:latin typeface="Trebuchet MS"/>
                <a:cs typeface="Trebuchet MS"/>
              </a:rPr>
              <a:t>ποσοτήτων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10">
                <a:latin typeface="Trebuchet MS"/>
                <a:cs typeface="Trebuchet MS"/>
              </a:rPr>
              <a:t>επιφανειακής αποτέλεσμα</a:t>
            </a:r>
            <a:r>
              <a:rPr dirty="0" sz="1400">
                <a:latin typeface="Trebuchet MS"/>
                <a:cs typeface="Trebuchet MS"/>
              </a:rPr>
              <a:t>		</a:t>
            </a:r>
            <a:r>
              <a:rPr dirty="0" sz="1400" spc="-25">
                <a:latin typeface="Trebuchet MS"/>
                <a:cs typeface="Trebuchet MS"/>
              </a:rPr>
              <a:t>της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10">
                <a:latin typeface="Trebuchet MS"/>
                <a:cs typeface="Trebuchet MS"/>
              </a:rPr>
              <a:t>καταστροφής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25">
                <a:latin typeface="Trebuchet MS"/>
                <a:cs typeface="Trebuchet MS"/>
              </a:rPr>
              <a:t>και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1115" y="501825"/>
            <a:ext cx="5001260" cy="34537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86105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latin typeface="Trebuchet MS"/>
                <a:cs typeface="Trebuchet MS"/>
              </a:rPr>
              <a:t>ΥΔΡΟΛΟΓΙΑ</a:t>
            </a:r>
            <a:endParaRPr sz="1800">
              <a:latin typeface="Trebuchet MS"/>
              <a:cs typeface="Trebuchet MS"/>
            </a:endParaRPr>
          </a:p>
          <a:p>
            <a:pPr marL="298450" marR="5080" indent="-285750">
              <a:lnSpc>
                <a:spcPct val="150000"/>
              </a:lnSpc>
              <a:spcBef>
                <a:spcPts val="855"/>
              </a:spcBef>
              <a:buFont typeface="Segoe UI Symbol"/>
              <a:buChar char="➢"/>
              <a:tabLst>
                <a:tab pos="298450" algn="l"/>
                <a:tab pos="1579245" algn="l"/>
                <a:tab pos="2068830" algn="l"/>
                <a:tab pos="2578735" algn="l"/>
                <a:tab pos="2922270" algn="l"/>
                <a:tab pos="3364865" algn="l"/>
                <a:tab pos="4642485" algn="l"/>
              </a:tabLst>
            </a:pPr>
            <a:r>
              <a:rPr dirty="0" sz="1600" spc="-10">
                <a:latin typeface="Trebuchet MS"/>
                <a:cs typeface="Trebuchet MS"/>
              </a:rPr>
              <a:t>Υποβάθμιση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25">
                <a:latin typeface="Trebuchet MS"/>
                <a:cs typeface="Trebuchet MS"/>
              </a:rPr>
              <a:t>της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25">
                <a:latin typeface="Trebuchet MS"/>
                <a:cs typeface="Trebuchet MS"/>
              </a:rPr>
              <a:t>γης</a:t>
            </a:r>
            <a:r>
              <a:rPr dirty="0" sz="1600">
                <a:latin typeface="Trebuchet MS"/>
                <a:cs typeface="Trebuchet MS"/>
              </a:rPr>
              <a:t>	—	</a:t>
            </a:r>
            <a:r>
              <a:rPr dirty="0" sz="1600" spc="-25">
                <a:latin typeface="Trebuchet MS"/>
                <a:cs typeface="Trebuchet MS"/>
              </a:rPr>
              <a:t>ως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10">
                <a:latin typeface="Trebuchet MS"/>
                <a:cs typeface="Trebuchet MS"/>
              </a:rPr>
              <a:t>αποτέλεσμα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25">
                <a:latin typeface="Trebuchet MS"/>
                <a:cs typeface="Trebuchet MS"/>
              </a:rPr>
              <a:t>των </a:t>
            </a:r>
            <a:r>
              <a:rPr dirty="0" sz="1600">
                <a:latin typeface="Trebuchet MS"/>
                <a:cs typeface="Trebuchet MS"/>
              </a:rPr>
              <a:t>υπερχειλίσεων</a:t>
            </a:r>
            <a:r>
              <a:rPr dirty="0" sz="1600" spc="-7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ποταμών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που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συμβαίνουν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λόγω: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35"/>
              </a:spcBef>
            </a:pPr>
            <a:endParaRPr sz="1600">
              <a:latin typeface="Trebuchet MS"/>
              <a:cs typeface="Trebuchet MS"/>
            </a:endParaRPr>
          </a:p>
          <a:p>
            <a:pPr algn="just" marL="389890" marR="5080">
              <a:lnSpc>
                <a:spcPct val="150000"/>
              </a:lnSpc>
            </a:pPr>
            <a:r>
              <a:rPr dirty="0" sz="1400">
                <a:latin typeface="Trebuchet MS"/>
                <a:cs typeface="Trebuchet MS"/>
              </a:rPr>
              <a:t>α)</a:t>
            </a:r>
            <a:r>
              <a:rPr dirty="0" sz="1400" spc="36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ακατάλληλης</a:t>
            </a:r>
            <a:r>
              <a:rPr dirty="0" sz="1400" spc="3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διαχείρισης</a:t>
            </a:r>
            <a:r>
              <a:rPr dirty="0" sz="1400" spc="36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3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υδάτινων</a:t>
            </a:r>
            <a:r>
              <a:rPr dirty="0" sz="1400" spc="370">
                <a:latin typeface="Trebuchet MS"/>
                <a:cs typeface="Trebuchet MS"/>
              </a:rPr>
              <a:t>  </a:t>
            </a:r>
            <a:r>
              <a:rPr dirty="0" sz="1400" spc="-20">
                <a:latin typeface="Trebuchet MS"/>
                <a:cs typeface="Trebuchet MS"/>
              </a:rPr>
              <a:t>ροών </a:t>
            </a:r>
            <a:r>
              <a:rPr dirty="0" sz="1400">
                <a:latin typeface="Trebuchet MS"/>
                <a:cs typeface="Trebuchet MS"/>
              </a:rPr>
              <a:t>(τακτικός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καθαρισμός</a:t>
            </a:r>
            <a:r>
              <a:rPr dirty="0" sz="1400" spc="4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4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συντήρηση</a:t>
            </a:r>
            <a:r>
              <a:rPr dirty="0" sz="1400" spc="4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4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κοιτών</a:t>
            </a:r>
            <a:r>
              <a:rPr dirty="0" sz="1400" spc="43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των </a:t>
            </a:r>
            <a:r>
              <a:rPr dirty="0" sz="1400">
                <a:latin typeface="Trebuchet MS"/>
                <a:cs typeface="Trebuchet MS"/>
              </a:rPr>
              <a:t>ποταμών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αποστραγγιστικών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καναλιών)</a:t>
            </a:r>
            <a:endParaRPr sz="1400">
              <a:latin typeface="Trebuchet MS"/>
              <a:cs typeface="Trebuchet MS"/>
            </a:endParaRPr>
          </a:p>
          <a:p>
            <a:pPr algn="just" marL="389890" marR="5715">
              <a:lnSpc>
                <a:spcPct val="150000"/>
              </a:lnSpc>
            </a:pPr>
            <a:r>
              <a:rPr dirty="0" sz="1400">
                <a:latin typeface="Trebuchet MS"/>
                <a:cs typeface="Trebuchet MS"/>
              </a:rPr>
              <a:t>β)</a:t>
            </a:r>
            <a:r>
              <a:rPr dirty="0" sz="1400" spc="4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εμφάνισης</a:t>
            </a:r>
            <a:r>
              <a:rPr dirty="0" sz="1400" spc="4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μεγάλων</a:t>
            </a:r>
            <a:r>
              <a:rPr dirty="0" sz="1400" spc="409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ποσοτήτων</a:t>
            </a:r>
            <a:r>
              <a:rPr dirty="0" sz="1400" spc="4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νερού</a:t>
            </a:r>
            <a:r>
              <a:rPr dirty="0" sz="1400" spc="409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40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συχνές, </a:t>
            </a:r>
            <a:r>
              <a:rPr dirty="0" sz="1400">
                <a:latin typeface="Trebuchet MS"/>
                <a:cs typeface="Trebuchet MS"/>
              </a:rPr>
              <a:t>σύντομες</a:t>
            </a:r>
            <a:r>
              <a:rPr dirty="0" sz="1400" spc="3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αλλά</a:t>
            </a:r>
            <a:r>
              <a:rPr dirty="0" sz="1400" spc="3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καταρρακτώδεις</a:t>
            </a:r>
            <a:r>
              <a:rPr dirty="0" sz="1400" spc="3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βροχοπτώσεις</a:t>
            </a:r>
            <a:r>
              <a:rPr dirty="0" sz="1400" spc="3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32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από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ταχεία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τήξη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χιονιού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υψηλότερες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περιοχές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8488" y="4569688"/>
            <a:ext cx="4623435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1226185" algn="l"/>
                <a:tab pos="1713864" algn="l"/>
                <a:tab pos="2425700" algn="l"/>
                <a:tab pos="2860675" algn="l"/>
                <a:tab pos="3303270" algn="l"/>
                <a:tab pos="3959860" algn="l"/>
              </a:tabLst>
            </a:pPr>
            <a:r>
              <a:rPr dirty="0" sz="1400" spc="-10">
                <a:latin typeface="Trebuchet MS"/>
                <a:cs typeface="Trebuchet MS"/>
              </a:rPr>
              <a:t>υποβάθμισης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25">
                <a:latin typeface="Trebuchet MS"/>
                <a:cs typeface="Trebuchet MS"/>
              </a:rPr>
              <a:t>των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20">
                <a:latin typeface="Trebuchet MS"/>
                <a:cs typeface="Trebuchet MS"/>
              </a:rPr>
              <a:t>δασών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25">
                <a:latin typeface="Trebuchet MS"/>
                <a:cs typeface="Trebuchet MS"/>
              </a:rPr>
              <a:t>και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25">
                <a:latin typeface="Trebuchet MS"/>
                <a:cs typeface="Trebuchet MS"/>
              </a:rPr>
              <a:t>της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10">
                <a:latin typeface="Trebuchet MS"/>
                <a:cs typeface="Trebuchet MS"/>
              </a:rPr>
              <a:t>άλλης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10">
                <a:latin typeface="Trebuchet MS"/>
                <a:cs typeface="Trebuchet MS"/>
              </a:rPr>
              <a:t>φυσικής βλάστησης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25436" y="6681406"/>
            <a:ext cx="33686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ΥΠΟΒΑΘΜΙΣΗ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ΓΗΣ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ΜΕΤΡΑ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ΠΡΟΣΤΑΣΙΑΣ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34816" y="6632575"/>
            <a:ext cx="8013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solidFill>
                  <a:srgbClr val="9AC43D"/>
                </a:solidFill>
                <a:latin typeface="Calibri"/>
                <a:cs typeface="Calibri"/>
              </a:rPr>
              <a:t>IPA-ADRION00239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3" name="object 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77420" y="571367"/>
            <a:ext cx="437007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Trebuchet MS"/>
                <a:cs typeface="Trebuchet MS"/>
              </a:rPr>
              <a:t>ΤΥΠΟΙ</a:t>
            </a:r>
            <a:r>
              <a:rPr dirty="0" sz="2400" spc="-80" b="1">
                <a:latin typeface="Trebuchet MS"/>
                <a:cs typeface="Trebuchet MS"/>
              </a:rPr>
              <a:t> </a:t>
            </a:r>
            <a:r>
              <a:rPr dirty="0" sz="2400" b="1">
                <a:latin typeface="Trebuchet MS"/>
                <a:cs typeface="Trebuchet MS"/>
              </a:rPr>
              <a:t>ΥΠΟΒΑΘΜΙΣΗΣ</a:t>
            </a:r>
            <a:r>
              <a:rPr dirty="0" sz="2400" spc="-80" b="1">
                <a:latin typeface="Trebuchet MS"/>
                <a:cs typeface="Trebuchet MS"/>
              </a:rPr>
              <a:t> </a:t>
            </a:r>
            <a:r>
              <a:rPr dirty="0" sz="2400" b="1">
                <a:latin typeface="Trebuchet MS"/>
                <a:cs typeface="Trebuchet MS"/>
              </a:rPr>
              <a:t>ΤΗΣ</a:t>
            </a:r>
            <a:r>
              <a:rPr dirty="0" sz="2400" spc="-80" b="1">
                <a:latin typeface="Trebuchet MS"/>
                <a:cs typeface="Trebuchet MS"/>
              </a:rPr>
              <a:t> </a:t>
            </a:r>
            <a:r>
              <a:rPr dirty="0" sz="2400" spc="-25" b="1">
                <a:latin typeface="Trebuchet MS"/>
                <a:cs typeface="Trebuchet MS"/>
              </a:rPr>
              <a:t>ΓΗΣ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0" y="825474"/>
            <a:ext cx="4196080" cy="1441450"/>
          </a:xfrm>
          <a:custGeom>
            <a:avLst/>
            <a:gdLst/>
            <a:ahLst/>
            <a:cxnLst/>
            <a:rect l="l" t="t" r="r" b="b"/>
            <a:pathLst>
              <a:path w="4196080" h="1441450">
                <a:moveTo>
                  <a:pt x="0" y="240182"/>
                </a:moveTo>
                <a:lnTo>
                  <a:pt x="4916" y="192031"/>
                </a:lnTo>
                <a:lnTo>
                  <a:pt x="18999" y="147066"/>
                </a:lnTo>
                <a:lnTo>
                  <a:pt x="41253" y="106283"/>
                </a:lnTo>
                <a:lnTo>
                  <a:pt x="70681" y="70680"/>
                </a:lnTo>
                <a:lnTo>
                  <a:pt x="106285" y="41253"/>
                </a:lnTo>
                <a:lnTo>
                  <a:pt x="147068" y="18999"/>
                </a:lnTo>
                <a:lnTo>
                  <a:pt x="192033" y="4916"/>
                </a:lnTo>
                <a:lnTo>
                  <a:pt x="240183" y="0"/>
                </a:lnTo>
                <a:lnTo>
                  <a:pt x="3955491" y="0"/>
                </a:lnTo>
                <a:lnTo>
                  <a:pt x="4003641" y="4916"/>
                </a:lnTo>
                <a:lnTo>
                  <a:pt x="4048607" y="18999"/>
                </a:lnTo>
                <a:lnTo>
                  <a:pt x="4089389" y="41253"/>
                </a:lnTo>
                <a:lnTo>
                  <a:pt x="4124993" y="70680"/>
                </a:lnTo>
                <a:lnTo>
                  <a:pt x="4154420" y="106283"/>
                </a:lnTo>
                <a:lnTo>
                  <a:pt x="4176674" y="147066"/>
                </a:lnTo>
                <a:lnTo>
                  <a:pt x="4190757" y="192031"/>
                </a:lnTo>
                <a:lnTo>
                  <a:pt x="4195673" y="240182"/>
                </a:lnTo>
                <a:lnTo>
                  <a:pt x="4195673" y="1200886"/>
                </a:lnTo>
                <a:lnTo>
                  <a:pt x="4190757" y="1249037"/>
                </a:lnTo>
                <a:lnTo>
                  <a:pt x="4176674" y="1294002"/>
                </a:lnTo>
                <a:lnTo>
                  <a:pt x="4154420" y="1334785"/>
                </a:lnTo>
                <a:lnTo>
                  <a:pt x="4124993" y="1370388"/>
                </a:lnTo>
                <a:lnTo>
                  <a:pt x="4089389" y="1399815"/>
                </a:lnTo>
                <a:lnTo>
                  <a:pt x="4048607" y="1422069"/>
                </a:lnTo>
                <a:lnTo>
                  <a:pt x="4003641" y="1436152"/>
                </a:lnTo>
                <a:lnTo>
                  <a:pt x="3955491" y="1441069"/>
                </a:lnTo>
                <a:lnTo>
                  <a:pt x="240183" y="1441069"/>
                </a:lnTo>
                <a:lnTo>
                  <a:pt x="192033" y="1436152"/>
                </a:lnTo>
                <a:lnTo>
                  <a:pt x="147068" y="1422069"/>
                </a:lnTo>
                <a:lnTo>
                  <a:pt x="106285" y="1399815"/>
                </a:lnTo>
                <a:lnTo>
                  <a:pt x="70681" y="1370388"/>
                </a:lnTo>
                <a:lnTo>
                  <a:pt x="41253" y="1334785"/>
                </a:lnTo>
                <a:lnTo>
                  <a:pt x="18999" y="1294002"/>
                </a:lnTo>
                <a:lnTo>
                  <a:pt x="4916" y="1249037"/>
                </a:lnTo>
                <a:lnTo>
                  <a:pt x="0" y="1200886"/>
                </a:lnTo>
                <a:lnTo>
                  <a:pt x="0" y="240182"/>
                </a:lnTo>
                <a:close/>
              </a:path>
            </a:pathLst>
          </a:custGeom>
          <a:ln w="25399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665853" y="954267"/>
            <a:ext cx="3956050" cy="1147445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5"/>
              </a:spcBef>
            </a:pPr>
            <a:r>
              <a:rPr dirty="0" sz="1600">
                <a:latin typeface="Trebuchet MS"/>
                <a:cs typeface="Trebuchet MS"/>
              </a:rPr>
              <a:t>*</a:t>
            </a:r>
            <a:r>
              <a:rPr dirty="0" sz="1600" spc="40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Εντατική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ακατάλληλη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καλλιέργεια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εδάφους,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υποβάθμιση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της </a:t>
            </a:r>
            <a:r>
              <a:rPr dirty="0" sz="1600">
                <a:latin typeface="Trebuchet MS"/>
                <a:cs typeface="Trebuchet MS"/>
              </a:rPr>
              <a:t>φυτοκάλυψης</a:t>
            </a:r>
            <a:r>
              <a:rPr dirty="0" sz="1600" spc="-7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ανεξέλεγκτη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αποδάσωση </a:t>
            </a:r>
            <a:r>
              <a:rPr dirty="0" sz="1600">
                <a:latin typeface="Trebuchet MS"/>
                <a:cs typeface="Trebuchet MS"/>
              </a:rPr>
              <a:t>–</a:t>
            </a:r>
            <a:r>
              <a:rPr dirty="0" u="sng" sz="16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δημιουργία</a:t>
            </a:r>
            <a:r>
              <a:rPr dirty="0" u="sng" sz="1600" spc="-4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συνθηκών</a:t>
            </a:r>
            <a:r>
              <a:rPr dirty="0" u="sng" sz="1600" spc="-4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για</a:t>
            </a:r>
            <a:r>
              <a:rPr dirty="0" u="sng" sz="1600" spc="-4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spc="-1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εδαφική</a:t>
            </a:r>
            <a:r>
              <a:rPr dirty="0" sz="1600" spc="-1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u="sng" sz="1600" spc="-1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διάβρωση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27031" y="1711274"/>
            <a:ext cx="4140835" cy="1500505"/>
          </a:xfrm>
          <a:custGeom>
            <a:avLst/>
            <a:gdLst/>
            <a:ahLst/>
            <a:cxnLst/>
            <a:rect l="l" t="t" r="r" b="b"/>
            <a:pathLst>
              <a:path w="4140835" h="1500505">
                <a:moveTo>
                  <a:pt x="0" y="249999"/>
                </a:moveTo>
                <a:lnTo>
                  <a:pt x="4058" y="205305"/>
                </a:lnTo>
                <a:lnTo>
                  <a:pt x="15747" y="163139"/>
                </a:lnTo>
                <a:lnTo>
                  <a:pt x="34337" y="124230"/>
                </a:lnTo>
                <a:lnTo>
                  <a:pt x="59100" y="89308"/>
                </a:lnTo>
                <a:lnTo>
                  <a:pt x="89307" y="59100"/>
                </a:lnTo>
                <a:lnTo>
                  <a:pt x="124229" y="34337"/>
                </a:lnTo>
                <a:lnTo>
                  <a:pt x="163137" y="15747"/>
                </a:lnTo>
                <a:lnTo>
                  <a:pt x="205303" y="4058"/>
                </a:lnTo>
                <a:lnTo>
                  <a:pt x="249996" y="0"/>
                </a:lnTo>
                <a:lnTo>
                  <a:pt x="3890327" y="0"/>
                </a:lnTo>
                <a:lnTo>
                  <a:pt x="3935021" y="4058"/>
                </a:lnTo>
                <a:lnTo>
                  <a:pt x="3977187" y="15747"/>
                </a:lnTo>
                <a:lnTo>
                  <a:pt x="4016096" y="34337"/>
                </a:lnTo>
                <a:lnTo>
                  <a:pt x="4051018" y="59100"/>
                </a:lnTo>
                <a:lnTo>
                  <a:pt x="4081226" y="89308"/>
                </a:lnTo>
                <a:lnTo>
                  <a:pt x="4105989" y="124230"/>
                </a:lnTo>
                <a:lnTo>
                  <a:pt x="4124579" y="163139"/>
                </a:lnTo>
                <a:lnTo>
                  <a:pt x="4136268" y="205305"/>
                </a:lnTo>
                <a:lnTo>
                  <a:pt x="4140327" y="249999"/>
                </a:lnTo>
                <a:lnTo>
                  <a:pt x="4140327" y="1249959"/>
                </a:lnTo>
                <a:lnTo>
                  <a:pt x="4136268" y="1294650"/>
                </a:lnTo>
                <a:lnTo>
                  <a:pt x="4124579" y="1336814"/>
                </a:lnTo>
                <a:lnTo>
                  <a:pt x="4105989" y="1375722"/>
                </a:lnTo>
                <a:lnTo>
                  <a:pt x="4081226" y="1410645"/>
                </a:lnTo>
                <a:lnTo>
                  <a:pt x="4051018" y="1440853"/>
                </a:lnTo>
                <a:lnTo>
                  <a:pt x="4016096" y="1465618"/>
                </a:lnTo>
                <a:lnTo>
                  <a:pt x="3977187" y="1484210"/>
                </a:lnTo>
                <a:lnTo>
                  <a:pt x="3935021" y="1495900"/>
                </a:lnTo>
                <a:lnTo>
                  <a:pt x="3890327" y="1499958"/>
                </a:lnTo>
                <a:lnTo>
                  <a:pt x="249996" y="1499958"/>
                </a:lnTo>
                <a:lnTo>
                  <a:pt x="205303" y="1495900"/>
                </a:lnTo>
                <a:lnTo>
                  <a:pt x="163137" y="1484210"/>
                </a:lnTo>
                <a:lnTo>
                  <a:pt x="124229" y="1465618"/>
                </a:lnTo>
                <a:lnTo>
                  <a:pt x="89307" y="1440853"/>
                </a:lnTo>
                <a:lnTo>
                  <a:pt x="59100" y="1410645"/>
                </a:lnTo>
                <a:lnTo>
                  <a:pt x="34337" y="1375722"/>
                </a:lnTo>
                <a:lnTo>
                  <a:pt x="15747" y="1336814"/>
                </a:lnTo>
                <a:lnTo>
                  <a:pt x="4058" y="1294650"/>
                </a:lnTo>
                <a:lnTo>
                  <a:pt x="0" y="1249959"/>
                </a:lnTo>
                <a:lnTo>
                  <a:pt x="0" y="249999"/>
                </a:lnTo>
                <a:close/>
              </a:path>
            </a:pathLst>
          </a:custGeom>
          <a:ln w="25399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10061" y="1710296"/>
            <a:ext cx="3971925" cy="1534160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  <a:tabLst>
                <a:tab pos="234315" algn="l"/>
              </a:tabLst>
            </a:pPr>
            <a:r>
              <a:rPr dirty="0" sz="1800" spc="-50">
                <a:solidFill>
                  <a:srgbClr val="C00000"/>
                </a:solidFill>
                <a:latin typeface="Trebuchet MS"/>
                <a:cs typeface="Trebuchet MS"/>
              </a:rPr>
              <a:t>*</a:t>
            </a:r>
            <a:r>
              <a:rPr dirty="0" sz="1800">
                <a:solidFill>
                  <a:srgbClr val="C00000"/>
                </a:solidFill>
                <a:latin typeface="Trebuchet MS"/>
                <a:cs typeface="Trebuchet MS"/>
              </a:rPr>
              <a:t>	</a:t>
            </a:r>
            <a:r>
              <a:rPr dirty="0" u="sng" sz="1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Σφράγιση</a:t>
            </a:r>
            <a:r>
              <a:rPr dirty="0" u="sng" sz="1800" spc="-3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του</a:t>
            </a:r>
            <a:r>
              <a:rPr dirty="0" u="sng" sz="1800" spc="-3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εδάφους</a:t>
            </a:r>
            <a:r>
              <a:rPr dirty="0" u="sng" sz="1800" spc="-3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800" spc="-5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ή</a:t>
            </a:r>
            <a:r>
              <a:rPr dirty="0" sz="1800" spc="-5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u="sng" sz="1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μετατροπή</a:t>
            </a:r>
            <a:r>
              <a:rPr dirty="0" u="sng" sz="1800" spc="-8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γεωργικής</a:t>
            </a:r>
            <a:r>
              <a:rPr dirty="0" u="sng" sz="1800" spc="-8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800" spc="-1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(αρόσιμης)</a:t>
            </a:r>
            <a:r>
              <a:rPr dirty="0" sz="1800" spc="50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u="sng" sz="1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γης</a:t>
            </a:r>
            <a:r>
              <a:rPr dirty="0" u="sng" sz="1800" spc="-2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για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κατασκευή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οικιστικών</a:t>
            </a:r>
            <a:r>
              <a:rPr dirty="0" sz="1800" spc="-25">
                <a:latin typeface="Trebuchet MS"/>
                <a:cs typeface="Trebuchet MS"/>
              </a:rPr>
              <a:t> και </a:t>
            </a:r>
            <a:r>
              <a:rPr dirty="0" sz="1800">
                <a:latin typeface="Trebuchet MS"/>
                <a:cs typeface="Trebuchet MS"/>
              </a:rPr>
              <a:t>βιομηχανικών</a:t>
            </a:r>
            <a:r>
              <a:rPr dirty="0" sz="1800" spc="-9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εγκαταστάσεων,</a:t>
            </a:r>
            <a:r>
              <a:rPr dirty="0" sz="1800" spc="-85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χώρων </a:t>
            </a:r>
            <a:r>
              <a:rPr dirty="0" sz="1800">
                <a:latin typeface="Trebuchet MS"/>
                <a:cs typeface="Trebuchet MS"/>
              </a:rPr>
              <a:t>υγειονομικής</a:t>
            </a:r>
            <a:r>
              <a:rPr dirty="0" sz="1800" spc="-4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ταφής</a:t>
            </a:r>
            <a:r>
              <a:rPr dirty="0" sz="1800" spc="-40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απορριμμάτων κ.λπ..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824031" y="2923413"/>
            <a:ext cx="4015104" cy="1284605"/>
          </a:xfrm>
          <a:custGeom>
            <a:avLst/>
            <a:gdLst/>
            <a:ahLst/>
            <a:cxnLst/>
            <a:rect l="l" t="t" r="r" b="b"/>
            <a:pathLst>
              <a:path w="4015104" h="1284604">
                <a:moveTo>
                  <a:pt x="0" y="214109"/>
                </a:moveTo>
                <a:lnTo>
                  <a:pt x="5696" y="165263"/>
                </a:lnTo>
                <a:lnTo>
                  <a:pt x="21900" y="120293"/>
                </a:lnTo>
                <a:lnTo>
                  <a:pt x="47286" y="80525"/>
                </a:lnTo>
                <a:lnTo>
                  <a:pt x="80526" y="47285"/>
                </a:lnTo>
                <a:lnTo>
                  <a:pt x="120293" y="21899"/>
                </a:lnTo>
                <a:lnTo>
                  <a:pt x="165262" y="5696"/>
                </a:lnTo>
                <a:lnTo>
                  <a:pt x="214105" y="0"/>
                </a:lnTo>
                <a:lnTo>
                  <a:pt x="3800741" y="0"/>
                </a:lnTo>
                <a:lnTo>
                  <a:pt x="3849587" y="5696"/>
                </a:lnTo>
                <a:lnTo>
                  <a:pt x="3894557" y="21899"/>
                </a:lnTo>
                <a:lnTo>
                  <a:pt x="3934325" y="47285"/>
                </a:lnTo>
                <a:lnTo>
                  <a:pt x="3967565" y="80525"/>
                </a:lnTo>
                <a:lnTo>
                  <a:pt x="3992951" y="120293"/>
                </a:lnTo>
                <a:lnTo>
                  <a:pt x="4009154" y="165263"/>
                </a:lnTo>
                <a:lnTo>
                  <a:pt x="4014851" y="214109"/>
                </a:lnTo>
                <a:lnTo>
                  <a:pt x="4014851" y="1070508"/>
                </a:lnTo>
                <a:lnTo>
                  <a:pt x="4009154" y="1119349"/>
                </a:lnTo>
                <a:lnTo>
                  <a:pt x="3992951" y="1164316"/>
                </a:lnTo>
                <a:lnTo>
                  <a:pt x="3967565" y="1204082"/>
                </a:lnTo>
                <a:lnTo>
                  <a:pt x="3934325" y="1237320"/>
                </a:lnTo>
                <a:lnTo>
                  <a:pt x="3894557" y="1262705"/>
                </a:lnTo>
                <a:lnTo>
                  <a:pt x="3849587" y="1278908"/>
                </a:lnTo>
                <a:lnTo>
                  <a:pt x="3800741" y="1284604"/>
                </a:lnTo>
                <a:lnTo>
                  <a:pt x="214105" y="1284604"/>
                </a:lnTo>
                <a:lnTo>
                  <a:pt x="165262" y="1278908"/>
                </a:lnTo>
                <a:lnTo>
                  <a:pt x="120293" y="1262705"/>
                </a:lnTo>
                <a:lnTo>
                  <a:pt x="80526" y="1237320"/>
                </a:lnTo>
                <a:lnTo>
                  <a:pt x="47286" y="1204082"/>
                </a:lnTo>
                <a:lnTo>
                  <a:pt x="21900" y="1164316"/>
                </a:lnTo>
                <a:lnTo>
                  <a:pt x="5696" y="1119349"/>
                </a:lnTo>
                <a:lnTo>
                  <a:pt x="0" y="1070508"/>
                </a:lnTo>
                <a:lnTo>
                  <a:pt x="0" y="214109"/>
                </a:lnTo>
                <a:close/>
              </a:path>
            </a:pathLst>
          </a:custGeom>
          <a:ln w="25399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984419" y="3075533"/>
            <a:ext cx="3445510" cy="793750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dirty="0" sz="1800">
                <a:latin typeface="Trebuchet MS"/>
                <a:cs typeface="Trebuchet MS"/>
              </a:rPr>
              <a:t>*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Εντατική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γεωργική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παραγωγή–</a:t>
            </a:r>
            <a:r>
              <a:rPr dirty="0" u="sng" sz="1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μείωση</a:t>
            </a:r>
            <a:r>
              <a:rPr dirty="0" u="sng" sz="1800" spc="-3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της</a:t>
            </a:r>
            <a:r>
              <a:rPr dirty="0" u="sng" sz="1800" spc="-3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800" spc="-1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περιεκτικότητας</a:t>
            </a:r>
            <a:r>
              <a:rPr dirty="0" u="sng" sz="1800" spc="-2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του</a:t>
            </a:r>
            <a:r>
              <a:rPr dirty="0" sz="1800" spc="-2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u="sng" sz="1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εδάφους</a:t>
            </a:r>
            <a:r>
              <a:rPr dirty="0" u="sng" sz="1800" spc="-4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σε</a:t>
            </a:r>
            <a:r>
              <a:rPr dirty="0" u="sng" sz="1800" spc="-3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οργανική</a:t>
            </a:r>
            <a:r>
              <a:rPr dirty="0" u="sng" sz="1800" spc="-3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800" spc="-1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ουσία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5348" y="3855681"/>
            <a:ext cx="4328795" cy="1357630"/>
          </a:xfrm>
          <a:custGeom>
            <a:avLst/>
            <a:gdLst/>
            <a:ahLst/>
            <a:cxnLst/>
            <a:rect l="l" t="t" r="r" b="b"/>
            <a:pathLst>
              <a:path w="4328795" h="1357629">
                <a:moveTo>
                  <a:pt x="0" y="226225"/>
                </a:moveTo>
                <a:lnTo>
                  <a:pt x="4630" y="180872"/>
                </a:lnTo>
                <a:lnTo>
                  <a:pt x="17895" y="138520"/>
                </a:lnTo>
                <a:lnTo>
                  <a:pt x="38855" y="100107"/>
                </a:lnTo>
                <a:lnTo>
                  <a:pt x="66572" y="66573"/>
                </a:lnTo>
                <a:lnTo>
                  <a:pt x="100106" y="38856"/>
                </a:lnTo>
                <a:lnTo>
                  <a:pt x="138518" y="17895"/>
                </a:lnTo>
                <a:lnTo>
                  <a:pt x="180869" y="4630"/>
                </a:lnTo>
                <a:lnTo>
                  <a:pt x="226220" y="0"/>
                </a:lnTo>
                <a:lnTo>
                  <a:pt x="4102442" y="0"/>
                </a:lnTo>
                <a:lnTo>
                  <a:pt x="4147790" y="4630"/>
                </a:lnTo>
                <a:lnTo>
                  <a:pt x="4190139" y="17895"/>
                </a:lnTo>
                <a:lnTo>
                  <a:pt x="4228550" y="38856"/>
                </a:lnTo>
                <a:lnTo>
                  <a:pt x="4262083" y="66573"/>
                </a:lnTo>
                <a:lnTo>
                  <a:pt x="4289799" y="100107"/>
                </a:lnTo>
                <a:lnTo>
                  <a:pt x="4310760" y="138520"/>
                </a:lnTo>
                <a:lnTo>
                  <a:pt x="4324024" y="180872"/>
                </a:lnTo>
                <a:lnTo>
                  <a:pt x="4328655" y="226225"/>
                </a:lnTo>
                <a:lnTo>
                  <a:pt x="4328655" y="1131074"/>
                </a:lnTo>
                <a:lnTo>
                  <a:pt x="4324024" y="1176426"/>
                </a:lnTo>
                <a:lnTo>
                  <a:pt x="4310760" y="1218778"/>
                </a:lnTo>
                <a:lnTo>
                  <a:pt x="4289799" y="1257191"/>
                </a:lnTo>
                <a:lnTo>
                  <a:pt x="4262083" y="1290726"/>
                </a:lnTo>
                <a:lnTo>
                  <a:pt x="4228550" y="1318443"/>
                </a:lnTo>
                <a:lnTo>
                  <a:pt x="4190139" y="1339404"/>
                </a:lnTo>
                <a:lnTo>
                  <a:pt x="4147790" y="1352669"/>
                </a:lnTo>
                <a:lnTo>
                  <a:pt x="4102442" y="1357299"/>
                </a:lnTo>
                <a:lnTo>
                  <a:pt x="226220" y="1357299"/>
                </a:lnTo>
                <a:lnTo>
                  <a:pt x="180869" y="1352669"/>
                </a:lnTo>
                <a:lnTo>
                  <a:pt x="138518" y="1339404"/>
                </a:lnTo>
                <a:lnTo>
                  <a:pt x="100106" y="1318443"/>
                </a:lnTo>
                <a:lnTo>
                  <a:pt x="66572" y="1290726"/>
                </a:lnTo>
                <a:lnTo>
                  <a:pt x="38855" y="1257191"/>
                </a:lnTo>
                <a:lnTo>
                  <a:pt x="17895" y="1218778"/>
                </a:lnTo>
                <a:lnTo>
                  <a:pt x="4630" y="1176426"/>
                </a:lnTo>
                <a:lnTo>
                  <a:pt x="0" y="1131074"/>
                </a:lnTo>
                <a:lnTo>
                  <a:pt x="0" y="226225"/>
                </a:lnTo>
                <a:close/>
              </a:path>
            </a:pathLst>
          </a:custGeom>
          <a:ln w="25399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00307" y="3993654"/>
            <a:ext cx="4086225" cy="1040765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dirty="0" sz="1800">
                <a:latin typeface="Trebuchet MS"/>
                <a:cs typeface="Trebuchet MS"/>
              </a:rPr>
              <a:t>*</a:t>
            </a:r>
            <a:r>
              <a:rPr dirty="0" sz="1800" spc="-6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Εμφάνιση</a:t>
            </a:r>
            <a:r>
              <a:rPr dirty="0" sz="1800" spc="-55">
                <a:latin typeface="Trebuchet MS"/>
                <a:cs typeface="Trebuchet MS"/>
              </a:rPr>
              <a:t> </a:t>
            </a:r>
            <a:r>
              <a:rPr dirty="0" u="sng" sz="1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αλάτωσης</a:t>
            </a:r>
            <a:r>
              <a:rPr dirty="0" u="sng" sz="1800" spc="-6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και</a:t>
            </a:r>
            <a:r>
              <a:rPr dirty="0" u="sng" sz="1800" spc="-6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800" spc="-1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αλκαλίωσης</a:t>
            </a:r>
            <a:r>
              <a:rPr dirty="0" sz="1800" spc="-1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του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εδάφους</a:t>
            </a:r>
            <a:r>
              <a:rPr dirty="0" sz="1800" spc="-2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λόγω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ανεξέλεγκτης </a:t>
            </a:r>
            <a:r>
              <a:rPr dirty="0" sz="1800">
                <a:latin typeface="Trebuchet MS"/>
                <a:cs typeface="Trebuchet MS"/>
              </a:rPr>
              <a:t>(υπερβολικής)</a:t>
            </a:r>
            <a:r>
              <a:rPr dirty="0" sz="1800" spc="-2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άρδευσης</a:t>
            </a:r>
            <a:r>
              <a:rPr dirty="0" sz="1800" spc="-2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ή</a:t>
            </a:r>
            <a:r>
              <a:rPr dirty="0" sz="1800" spc="-2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άρδευσης</a:t>
            </a:r>
            <a:r>
              <a:rPr dirty="0" sz="1800" spc="-20">
                <a:latin typeface="Trebuchet MS"/>
                <a:cs typeface="Trebuchet MS"/>
              </a:rPr>
              <a:t> </a:t>
            </a:r>
            <a:r>
              <a:rPr dirty="0" sz="1800" spc="-25">
                <a:latin typeface="Trebuchet MS"/>
                <a:cs typeface="Trebuchet MS"/>
              </a:rPr>
              <a:t>με </a:t>
            </a:r>
            <a:r>
              <a:rPr dirty="0" sz="1800">
                <a:latin typeface="Trebuchet MS"/>
                <a:cs typeface="Trebuchet MS"/>
              </a:rPr>
              <a:t>νερό</a:t>
            </a:r>
            <a:r>
              <a:rPr dirty="0" sz="1800" spc="-1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κακής</a:t>
            </a:r>
            <a:r>
              <a:rPr dirty="0" sz="1800" spc="-15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ποιότητας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22455" y="4486122"/>
            <a:ext cx="3516629" cy="1130935"/>
          </a:xfrm>
          <a:custGeom>
            <a:avLst/>
            <a:gdLst/>
            <a:ahLst/>
            <a:cxnLst/>
            <a:rect l="l" t="t" r="r" b="b"/>
            <a:pathLst>
              <a:path w="3516629" h="1130935">
                <a:moveTo>
                  <a:pt x="0" y="188468"/>
                </a:moveTo>
                <a:lnTo>
                  <a:pt x="6780" y="138607"/>
                </a:lnTo>
                <a:lnTo>
                  <a:pt x="25885" y="93654"/>
                </a:lnTo>
                <a:lnTo>
                  <a:pt x="55461" y="55462"/>
                </a:lnTo>
                <a:lnTo>
                  <a:pt x="93652" y="25886"/>
                </a:lnTo>
                <a:lnTo>
                  <a:pt x="138605" y="6780"/>
                </a:lnTo>
                <a:lnTo>
                  <a:pt x="188464" y="0"/>
                </a:lnTo>
                <a:lnTo>
                  <a:pt x="3327958" y="0"/>
                </a:lnTo>
                <a:lnTo>
                  <a:pt x="3377818" y="6780"/>
                </a:lnTo>
                <a:lnTo>
                  <a:pt x="3422772" y="25886"/>
                </a:lnTo>
                <a:lnTo>
                  <a:pt x="3460964" y="55462"/>
                </a:lnTo>
                <a:lnTo>
                  <a:pt x="3490540" y="93654"/>
                </a:lnTo>
                <a:lnTo>
                  <a:pt x="3509646" y="138607"/>
                </a:lnTo>
                <a:lnTo>
                  <a:pt x="3516426" y="188468"/>
                </a:lnTo>
                <a:lnTo>
                  <a:pt x="3516426" y="942301"/>
                </a:lnTo>
                <a:lnTo>
                  <a:pt x="3509646" y="992162"/>
                </a:lnTo>
                <a:lnTo>
                  <a:pt x="3490540" y="1037115"/>
                </a:lnTo>
                <a:lnTo>
                  <a:pt x="3460964" y="1075307"/>
                </a:lnTo>
                <a:lnTo>
                  <a:pt x="3422772" y="1104883"/>
                </a:lnTo>
                <a:lnTo>
                  <a:pt x="3377818" y="1123989"/>
                </a:lnTo>
                <a:lnTo>
                  <a:pt x="3327958" y="1130769"/>
                </a:lnTo>
                <a:lnTo>
                  <a:pt x="188464" y="1130769"/>
                </a:lnTo>
                <a:lnTo>
                  <a:pt x="138605" y="1123989"/>
                </a:lnTo>
                <a:lnTo>
                  <a:pt x="93652" y="1104883"/>
                </a:lnTo>
                <a:lnTo>
                  <a:pt x="55461" y="1075307"/>
                </a:lnTo>
                <a:lnTo>
                  <a:pt x="25885" y="1037115"/>
                </a:lnTo>
                <a:lnTo>
                  <a:pt x="6780" y="992162"/>
                </a:lnTo>
                <a:lnTo>
                  <a:pt x="0" y="942301"/>
                </a:lnTo>
                <a:lnTo>
                  <a:pt x="0" y="188468"/>
                </a:lnTo>
                <a:close/>
              </a:path>
            </a:pathLst>
          </a:custGeom>
          <a:ln w="25399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399100" y="4510823"/>
            <a:ext cx="3347085" cy="1040765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dirty="0" sz="1800">
                <a:latin typeface="Trebuchet MS"/>
                <a:cs typeface="Trebuchet MS"/>
              </a:rPr>
              <a:t>*</a:t>
            </a:r>
            <a:r>
              <a:rPr dirty="0" sz="1800" spc="-2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Απόθεση</a:t>
            </a:r>
            <a:r>
              <a:rPr dirty="0" sz="1800" spc="-1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ουσιών</a:t>
            </a:r>
            <a:r>
              <a:rPr dirty="0" sz="1800" spc="-1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από</a:t>
            </a:r>
            <a:r>
              <a:rPr dirty="0" sz="1800" spc="-1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τον</a:t>
            </a:r>
            <a:r>
              <a:rPr dirty="0" sz="1800" spc="-20">
                <a:latin typeface="Trebuchet MS"/>
                <a:cs typeface="Trebuchet MS"/>
              </a:rPr>
              <a:t> αέρα </a:t>
            </a:r>
            <a:r>
              <a:rPr dirty="0" sz="1800">
                <a:latin typeface="Trebuchet MS"/>
                <a:cs typeface="Trebuchet MS"/>
              </a:rPr>
              <a:t>μέσω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διάθεσης</a:t>
            </a:r>
            <a:r>
              <a:rPr dirty="0" sz="1800" spc="500">
                <a:latin typeface="Trebuchet MS"/>
                <a:cs typeface="Trebuchet MS"/>
              </a:rPr>
              <a:t>     </a:t>
            </a:r>
            <a:r>
              <a:rPr dirty="0" sz="1800" spc="-10">
                <a:latin typeface="Trebuchet MS"/>
                <a:cs typeface="Trebuchet MS"/>
              </a:rPr>
              <a:t>αποβλήτων–</a:t>
            </a:r>
            <a:r>
              <a:rPr dirty="0" sz="1800" b="1">
                <a:solidFill>
                  <a:srgbClr val="FF0000"/>
                </a:solidFill>
                <a:latin typeface="Trebuchet MS"/>
                <a:cs typeface="Trebuchet MS"/>
              </a:rPr>
              <a:t>μόλυνση</a:t>
            </a:r>
            <a:r>
              <a:rPr dirty="0" sz="1800" spc="-4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800" spc="-10" b="1">
                <a:solidFill>
                  <a:srgbClr val="FF0000"/>
                </a:solidFill>
                <a:latin typeface="Trebuchet MS"/>
                <a:cs typeface="Trebuchet MS"/>
              </a:rPr>
              <a:t>(ρύπανση) </a:t>
            </a:r>
            <a:r>
              <a:rPr dirty="0" sz="1800" b="1">
                <a:solidFill>
                  <a:srgbClr val="FF0000"/>
                </a:solidFill>
                <a:latin typeface="Trebuchet MS"/>
                <a:cs typeface="Trebuchet MS"/>
              </a:rPr>
              <a:t>του</a:t>
            </a:r>
            <a:r>
              <a:rPr dirty="0" sz="1800" spc="-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800" spc="-10" b="1">
                <a:solidFill>
                  <a:srgbClr val="FF0000"/>
                </a:solidFill>
                <a:latin typeface="Trebuchet MS"/>
                <a:cs typeface="Trebuchet MS"/>
              </a:rPr>
              <a:t>εδάφους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064" y="5867400"/>
            <a:ext cx="2826385" cy="816610"/>
          </a:xfrm>
          <a:custGeom>
            <a:avLst/>
            <a:gdLst/>
            <a:ahLst/>
            <a:cxnLst/>
            <a:rect l="l" t="t" r="r" b="b"/>
            <a:pathLst>
              <a:path w="2826385" h="816609">
                <a:moveTo>
                  <a:pt x="2825953" y="0"/>
                </a:moveTo>
                <a:lnTo>
                  <a:pt x="0" y="0"/>
                </a:lnTo>
                <a:lnTo>
                  <a:pt x="0" y="816000"/>
                </a:lnTo>
                <a:lnTo>
                  <a:pt x="2825953" y="816000"/>
                </a:lnTo>
                <a:lnTo>
                  <a:pt x="2825953" y="0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3" name="object 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46284" y="652451"/>
            <a:ext cx="8198484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83210">
              <a:lnSpc>
                <a:spcPct val="100000"/>
              </a:lnSpc>
              <a:spcBef>
                <a:spcPts val="100"/>
              </a:spcBef>
              <a:buFont typeface="Segoe UI Symbol"/>
              <a:buChar char="➢"/>
              <a:tabLst>
                <a:tab pos="295910" algn="l"/>
                <a:tab pos="714375" algn="l"/>
                <a:tab pos="1647825" algn="l"/>
                <a:tab pos="2743835" algn="l"/>
                <a:tab pos="3982085" algn="l"/>
                <a:tab pos="4330065" algn="l"/>
                <a:tab pos="5299710" algn="l"/>
                <a:tab pos="5599430" algn="l"/>
                <a:tab pos="6576059" algn="l"/>
                <a:tab pos="7561580" algn="l"/>
                <a:tab pos="7969884" algn="l"/>
              </a:tabLst>
            </a:pPr>
            <a:r>
              <a:rPr dirty="0" sz="1600" spc="-25" b="1">
                <a:latin typeface="Calibri"/>
                <a:cs typeface="Calibri"/>
              </a:rPr>
              <a:t>Στη</a:t>
            </a:r>
            <a:r>
              <a:rPr dirty="0" sz="1600" b="1">
                <a:latin typeface="Calibri"/>
                <a:cs typeface="Calibri"/>
              </a:rPr>
              <a:t>	</a:t>
            </a:r>
            <a:r>
              <a:rPr dirty="0" sz="1600" spc="-10" b="1">
                <a:latin typeface="Calibri"/>
                <a:cs typeface="Calibri"/>
              </a:rPr>
              <a:t>γεωργική</a:t>
            </a:r>
            <a:r>
              <a:rPr dirty="0" sz="1600" b="1">
                <a:latin typeface="Calibri"/>
                <a:cs typeface="Calibri"/>
              </a:rPr>
              <a:t>	</a:t>
            </a:r>
            <a:r>
              <a:rPr dirty="0" sz="1600" spc="-10" b="1">
                <a:latin typeface="Calibri"/>
                <a:cs typeface="Calibri"/>
              </a:rPr>
              <a:t>παραγωγή,</a:t>
            </a:r>
            <a:r>
              <a:rPr dirty="0" sz="1600" b="1">
                <a:latin typeface="Calibri"/>
                <a:cs typeface="Calibri"/>
              </a:rPr>
              <a:t>	</a:t>
            </a:r>
            <a:r>
              <a:rPr dirty="0" sz="1600" spc="-10" b="1">
                <a:latin typeface="Calibri"/>
                <a:cs typeface="Calibri"/>
              </a:rPr>
              <a:t>προκειμένου</a:t>
            </a:r>
            <a:r>
              <a:rPr dirty="0" sz="1600" b="1">
                <a:latin typeface="Calibri"/>
                <a:cs typeface="Calibri"/>
              </a:rPr>
              <a:t>	</a:t>
            </a:r>
            <a:r>
              <a:rPr dirty="0" sz="1600" spc="-25" b="1">
                <a:latin typeface="Calibri"/>
                <a:cs typeface="Calibri"/>
              </a:rPr>
              <a:t>να</a:t>
            </a:r>
            <a:r>
              <a:rPr dirty="0" sz="1600" b="1">
                <a:latin typeface="Calibri"/>
                <a:cs typeface="Calibri"/>
              </a:rPr>
              <a:t>	</a:t>
            </a:r>
            <a:r>
              <a:rPr dirty="0" sz="1600" spc="-10" b="1">
                <a:latin typeface="Calibri"/>
                <a:cs typeface="Calibri"/>
              </a:rPr>
              <a:t>μειωθούν</a:t>
            </a:r>
            <a:r>
              <a:rPr dirty="0" sz="1600" b="1">
                <a:latin typeface="Calibri"/>
                <a:cs typeface="Calibri"/>
              </a:rPr>
              <a:t>	</a:t>
            </a:r>
            <a:r>
              <a:rPr dirty="0" sz="1600" spc="-25" b="1">
                <a:latin typeface="Calibri"/>
                <a:cs typeface="Calibri"/>
              </a:rPr>
              <a:t>οι</a:t>
            </a:r>
            <a:r>
              <a:rPr dirty="0" sz="1600" b="1">
                <a:latin typeface="Calibri"/>
                <a:cs typeface="Calibri"/>
              </a:rPr>
              <a:t>	</a:t>
            </a:r>
            <a:r>
              <a:rPr dirty="0" sz="1600" spc="-10" b="1">
                <a:latin typeface="Calibri"/>
                <a:cs typeface="Calibri"/>
              </a:rPr>
              <a:t>αρνητικές</a:t>
            </a:r>
            <a:r>
              <a:rPr dirty="0" sz="1600" b="1">
                <a:latin typeface="Calibri"/>
                <a:cs typeface="Calibri"/>
              </a:rPr>
              <a:t>	</a:t>
            </a:r>
            <a:r>
              <a:rPr dirty="0" sz="1600" spc="-10" b="1">
                <a:latin typeface="Calibri"/>
                <a:cs typeface="Calibri"/>
              </a:rPr>
              <a:t>συνέπειες</a:t>
            </a:r>
            <a:r>
              <a:rPr dirty="0" sz="1600" b="1">
                <a:latin typeface="Calibri"/>
                <a:cs typeface="Calibri"/>
              </a:rPr>
              <a:t>	</a:t>
            </a:r>
            <a:r>
              <a:rPr dirty="0" sz="1600" spc="-25" b="1">
                <a:latin typeface="Calibri"/>
                <a:cs typeface="Calibri"/>
              </a:rPr>
              <a:t>και</a:t>
            </a:r>
            <a:r>
              <a:rPr dirty="0" sz="1600" b="1">
                <a:latin typeface="Calibri"/>
                <a:cs typeface="Calibri"/>
              </a:rPr>
              <a:t>	</a:t>
            </a:r>
            <a:r>
              <a:rPr dirty="0" sz="1600" spc="-25" b="1">
                <a:latin typeface="Calibri"/>
                <a:cs typeface="Calibri"/>
              </a:rPr>
              <a:t>να </a:t>
            </a:r>
            <a:r>
              <a:rPr dirty="0" sz="1600" spc="-10" b="1">
                <a:latin typeface="Calibri"/>
                <a:cs typeface="Calibri"/>
              </a:rPr>
              <a:t>προστατευθούν</a:t>
            </a:r>
            <a:r>
              <a:rPr dirty="0" sz="1600" spc="-30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τα</a:t>
            </a:r>
            <a:r>
              <a:rPr dirty="0" sz="1600" spc="-30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εδάφη</a:t>
            </a:r>
            <a:r>
              <a:rPr dirty="0" sz="1600" spc="-30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από</a:t>
            </a:r>
            <a:r>
              <a:rPr dirty="0" sz="1600" spc="-30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την</a:t>
            </a:r>
            <a:r>
              <a:rPr dirty="0" sz="1600" spc="-30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υποβάθμιση,</a:t>
            </a:r>
            <a:r>
              <a:rPr dirty="0" sz="1600" spc="-30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είναι</a:t>
            </a:r>
            <a:r>
              <a:rPr dirty="0" sz="1600" spc="-30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αναγκαία</a:t>
            </a:r>
            <a:r>
              <a:rPr dirty="0" sz="1600" spc="-30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η</a:t>
            </a:r>
            <a:r>
              <a:rPr dirty="0" sz="1600" spc="-30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εφαρμογή:</a:t>
            </a:r>
            <a:endParaRPr sz="16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214504" y="4702060"/>
          <a:ext cx="6791325" cy="10941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44545"/>
                <a:gridCol w="3344545"/>
              </a:tblGrid>
              <a:tr h="57467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45"/>
                        </a:spcBef>
                      </a:pPr>
                      <a:r>
                        <a:rPr dirty="0" sz="1600" b="1" i="1">
                          <a:latin typeface="Trebuchet MS"/>
                          <a:cs typeface="Trebuchet MS"/>
                        </a:rPr>
                        <a:t>Η</a:t>
                      </a:r>
                      <a:r>
                        <a:rPr dirty="0" sz="1600" spc="-30" b="1" i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600" b="1" i="1">
                          <a:latin typeface="Trebuchet MS"/>
                          <a:cs typeface="Trebuchet MS"/>
                        </a:rPr>
                        <a:t>ΟΠΟΙΑ</a:t>
                      </a:r>
                      <a:r>
                        <a:rPr dirty="0" sz="1600" spc="-25" b="1" i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600" b="1" i="1">
                          <a:latin typeface="Trebuchet MS"/>
                          <a:cs typeface="Trebuchet MS"/>
                        </a:rPr>
                        <a:t>ΘΑ</a:t>
                      </a:r>
                      <a:r>
                        <a:rPr dirty="0" sz="1600" spc="-30" b="1" i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600" b="1" i="1">
                          <a:latin typeface="Trebuchet MS"/>
                          <a:cs typeface="Trebuchet MS"/>
                        </a:rPr>
                        <a:t>ΠΡΕΠΕΙ</a:t>
                      </a:r>
                      <a:r>
                        <a:rPr dirty="0" sz="1600" spc="-25" b="1" i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600" b="1" i="1">
                          <a:latin typeface="Trebuchet MS"/>
                          <a:cs typeface="Trebuchet MS"/>
                        </a:rPr>
                        <a:t>ΝΑ</a:t>
                      </a:r>
                      <a:r>
                        <a:rPr dirty="0" sz="1600" spc="-30" b="1" i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600" spc="-10" b="1" i="1">
                          <a:latin typeface="Trebuchet MS"/>
                          <a:cs typeface="Trebuchet MS"/>
                        </a:rPr>
                        <a:t>ΠΕΡΙΛΑΜΒΑΝΕΙ:</a:t>
                      </a:r>
                      <a:endParaRPr sz="1600">
                        <a:latin typeface="Trebuchet MS"/>
                        <a:cs typeface="Trebuchet MS"/>
                      </a:endParaRPr>
                    </a:p>
                  </a:txBody>
                  <a:tcPr marL="0" marR="0" marB="0" marT="158115">
                    <a:lnL w="28575">
                      <a:solidFill>
                        <a:srgbClr val="FFC000"/>
                      </a:solidFill>
                      <a:prstDash val="solid"/>
                    </a:lnL>
                    <a:lnR w="28575">
                      <a:solidFill>
                        <a:srgbClr val="FFC000"/>
                      </a:solidFill>
                      <a:prstDash val="solid"/>
                    </a:lnR>
                    <a:lnB w="28575">
                      <a:solidFill>
                        <a:srgbClr val="00AF5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519430">
                <a:tc>
                  <a:txBody>
                    <a:bodyPr/>
                    <a:lstStyle/>
                    <a:p>
                      <a:pPr marL="114300" marR="107314" indent="223520">
                        <a:lnSpc>
                          <a:spcPts val="1190"/>
                        </a:lnSpc>
                        <a:spcBef>
                          <a:spcPts val="795"/>
                        </a:spcBef>
                      </a:pPr>
                      <a:r>
                        <a:rPr dirty="0" sz="1100" b="1">
                          <a:latin typeface="Trebuchet MS"/>
                          <a:cs typeface="Trebuchet MS"/>
                        </a:rPr>
                        <a:t>*</a:t>
                      </a:r>
                      <a:r>
                        <a:rPr dirty="0" sz="1100" spc="-1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Έλεγχο</a:t>
                      </a:r>
                      <a:r>
                        <a:rPr dirty="0" sz="1100" spc="-1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της</a:t>
                      </a:r>
                      <a:r>
                        <a:rPr dirty="0" sz="1100" spc="-1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χρήσης</a:t>
                      </a:r>
                      <a:r>
                        <a:rPr dirty="0" sz="1100" spc="-1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και</a:t>
                      </a:r>
                      <a:r>
                        <a:rPr dirty="0" sz="1100" spc="-1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προστασίας</a:t>
                      </a:r>
                      <a:r>
                        <a:rPr dirty="0" sz="1100" spc="-1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25" b="1">
                          <a:latin typeface="Trebuchet MS"/>
                          <a:cs typeface="Trebuchet MS"/>
                        </a:rPr>
                        <a:t>του 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εδάφους,</a:t>
                      </a:r>
                      <a:r>
                        <a:rPr dirty="0" sz="1100" spc="-3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του</a:t>
                      </a:r>
                      <a:r>
                        <a:rPr dirty="0" sz="1100" spc="-3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νερού</a:t>
                      </a:r>
                      <a:r>
                        <a:rPr dirty="0" sz="1100" spc="-3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και</a:t>
                      </a:r>
                      <a:r>
                        <a:rPr dirty="0" sz="1100" spc="-3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άλλων</a:t>
                      </a:r>
                      <a:r>
                        <a:rPr dirty="0" sz="1100" spc="-3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φυσικών</a:t>
                      </a:r>
                      <a:r>
                        <a:rPr dirty="0" sz="1100" spc="-3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10" b="1">
                          <a:latin typeface="Trebuchet MS"/>
                          <a:cs typeface="Trebuchet MS"/>
                        </a:rPr>
                        <a:t>πόρων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100965">
                    <a:lnL w="28575">
                      <a:solidFill>
                        <a:srgbClr val="00AF50"/>
                      </a:solidFill>
                      <a:prstDash val="solid"/>
                    </a:lnL>
                    <a:lnR w="28575">
                      <a:solidFill>
                        <a:srgbClr val="00AF50"/>
                      </a:solidFill>
                      <a:prstDash val="solid"/>
                    </a:lnR>
                    <a:lnT w="28575">
                      <a:solidFill>
                        <a:srgbClr val="00AF50"/>
                      </a:solidFill>
                      <a:prstDash val="solid"/>
                    </a:lnT>
                    <a:lnB w="57150">
                      <a:solidFill>
                        <a:srgbClr val="00AF50"/>
                      </a:solidFill>
                      <a:prstDash val="solid"/>
                    </a:lnB>
                    <a:solidFill>
                      <a:srgbClr val="D0D7E8">
                        <a:alpha val="9019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30300" marR="455295" indent="-668655">
                        <a:lnSpc>
                          <a:spcPts val="1190"/>
                        </a:lnSpc>
                        <a:spcBef>
                          <a:spcPts val="795"/>
                        </a:spcBef>
                      </a:pPr>
                      <a:r>
                        <a:rPr dirty="0" sz="1100" b="1">
                          <a:latin typeface="Trebuchet MS"/>
                          <a:cs typeface="Trebuchet MS"/>
                        </a:rPr>
                        <a:t>*</a:t>
                      </a:r>
                      <a:r>
                        <a:rPr dirty="0" sz="1100" spc="-3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Ορθή</a:t>
                      </a:r>
                      <a:r>
                        <a:rPr dirty="0" sz="1100" spc="-3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χρήση</a:t>
                      </a:r>
                      <a:r>
                        <a:rPr dirty="0" sz="1100" spc="-3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λιπασμάτων</a:t>
                      </a:r>
                      <a:r>
                        <a:rPr dirty="0" sz="1100" spc="-3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και</a:t>
                      </a:r>
                      <a:r>
                        <a:rPr dirty="0" sz="1100" spc="-3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10" b="1">
                          <a:latin typeface="Trebuchet MS"/>
                          <a:cs typeface="Trebuchet MS"/>
                        </a:rPr>
                        <a:t>μέσων φυτοπροστασίας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100965">
                    <a:lnL w="28575">
                      <a:solidFill>
                        <a:srgbClr val="00AF50"/>
                      </a:solidFill>
                      <a:prstDash val="solid"/>
                    </a:lnL>
                    <a:lnR w="28575">
                      <a:solidFill>
                        <a:srgbClr val="00AF50"/>
                      </a:solidFill>
                      <a:prstDash val="solid"/>
                    </a:lnR>
                    <a:lnT w="28575">
                      <a:solidFill>
                        <a:srgbClr val="00AF50"/>
                      </a:solidFill>
                      <a:prstDash val="solid"/>
                    </a:lnT>
                    <a:lnB w="57150">
                      <a:solidFill>
                        <a:srgbClr val="00AF50"/>
                      </a:solidFill>
                      <a:prstDash val="solid"/>
                    </a:lnB>
                    <a:solidFill>
                      <a:srgbClr val="D0D7E8">
                        <a:alpha val="90194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6" name="object 6"/>
          <p:cNvGrpSpPr/>
          <p:nvPr/>
        </p:nvGrpSpPr>
        <p:grpSpPr>
          <a:xfrm>
            <a:off x="1214500" y="3029381"/>
            <a:ext cx="6715125" cy="1725930"/>
            <a:chOff x="1214500" y="3029381"/>
            <a:chExt cx="6715125" cy="1725930"/>
          </a:xfrm>
        </p:grpSpPr>
        <p:sp>
          <p:nvSpPr>
            <p:cNvPr id="7" name="object 7"/>
            <p:cNvSpPr/>
            <p:nvPr/>
          </p:nvSpPr>
          <p:spPr>
            <a:xfrm>
              <a:off x="1227200" y="3042081"/>
              <a:ext cx="6689725" cy="1700530"/>
            </a:xfrm>
            <a:custGeom>
              <a:avLst/>
              <a:gdLst/>
              <a:ahLst/>
              <a:cxnLst/>
              <a:rect l="l" t="t" r="r" b="b"/>
              <a:pathLst>
                <a:path w="6689725" h="1700529">
                  <a:moveTo>
                    <a:pt x="3344799" y="1700326"/>
                  </a:moveTo>
                  <a:lnTo>
                    <a:pt x="3769880" y="1275245"/>
                  </a:lnTo>
                  <a:lnTo>
                    <a:pt x="3557333" y="1275245"/>
                  </a:lnTo>
                  <a:lnTo>
                    <a:pt x="3557333" y="1104823"/>
                  </a:lnTo>
                  <a:lnTo>
                    <a:pt x="6689585" y="1104823"/>
                  </a:lnTo>
                  <a:lnTo>
                    <a:pt x="6689585" y="0"/>
                  </a:lnTo>
                  <a:lnTo>
                    <a:pt x="0" y="0"/>
                  </a:lnTo>
                  <a:lnTo>
                    <a:pt x="0" y="1104823"/>
                  </a:lnTo>
                  <a:lnTo>
                    <a:pt x="3132251" y="1104823"/>
                  </a:lnTo>
                  <a:lnTo>
                    <a:pt x="3132251" y="1275245"/>
                  </a:lnTo>
                  <a:lnTo>
                    <a:pt x="2919717" y="1275245"/>
                  </a:lnTo>
                  <a:lnTo>
                    <a:pt x="3344799" y="1700326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227200" y="3042081"/>
              <a:ext cx="6689725" cy="1700530"/>
            </a:xfrm>
            <a:custGeom>
              <a:avLst/>
              <a:gdLst/>
              <a:ahLst/>
              <a:cxnLst/>
              <a:rect l="l" t="t" r="r" b="b"/>
              <a:pathLst>
                <a:path w="6689725" h="1700529">
                  <a:moveTo>
                    <a:pt x="6689585" y="1104823"/>
                  </a:moveTo>
                  <a:lnTo>
                    <a:pt x="3557333" y="1104823"/>
                  </a:lnTo>
                  <a:lnTo>
                    <a:pt x="3557333" y="1275245"/>
                  </a:lnTo>
                  <a:lnTo>
                    <a:pt x="3769880" y="1275245"/>
                  </a:lnTo>
                  <a:lnTo>
                    <a:pt x="3344799" y="1700326"/>
                  </a:lnTo>
                  <a:lnTo>
                    <a:pt x="2919717" y="1275245"/>
                  </a:lnTo>
                  <a:lnTo>
                    <a:pt x="3132251" y="1275245"/>
                  </a:lnTo>
                  <a:lnTo>
                    <a:pt x="3132251" y="1104823"/>
                  </a:lnTo>
                  <a:lnTo>
                    <a:pt x="0" y="1104823"/>
                  </a:lnTo>
                  <a:lnTo>
                    <a:pt x="0" y="0"/>
                  </a:lnTo>
                  <a:lnTo>
                    <a:pt x="6689585" y="0"/>
                  </a:lnTo>
                  <a:lnTo>
                    <a:pt x="6689585" y="1104823"/>
                  </a:lnTo>
                  <a:close/>
                </a:path>
              </a:pathLst>
            </a:custGeom>
            <a:ln w="2539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1214501" y="1345641"/>
            <a:ext cx="6715125" cy="1725930"/>
            <a:chOff x="1214501" y="1345641"/>
            <a:chExt cx="6715125" cy="1725930"/>
          </a:xfrm>
        </p:grpSpPr>
        <p:sp>
          <p:nvSpPr>
            <p:cNvPr id="12" name="object 12"/>
            <p:cNvSpPr/>
            <p:nvPr/>
          </p:nvSpPr>
          <p:spPr>
            <a:xfrm>
              <a:off x="1227201" y="1358341"/>
              <a:ext cx="6689725" cy="1700530"/>
            </a:xfrm>
            <a:custGeom>
              <a:avLst/>
              <a:gdLst/>
              <a:ahLst/>
              <a:cxnLst/>
              <a:rect l="l" t="t" r="r" b="b"/>
              <a:pathLst>
                <a:path w="6689725" h="1700530">
                  <a:moveTo>
                    <a:pt x="3344799" y="1700326"/>
                  </a:moveTo>
                  <a:lnTo>
                    <a:pt x="3769880" y="1275245"/>
                  </a:lnTo>
                  <a:lnTo>
                    <a:pt x="3557333" y="1275245"/>
                  </a:lnTo>
                  <a:lnTo>
                    <a:pt x="3557333" y="1104823"/>
                  </a:lnTo>
                  <a:lnTo>
                    <a:pt x="6689585" y="1104823"/>
                  </a:lnTo>
                  <a:lnTo>
                    <a:pt x="6689585" y="0"/>
                  </a:lnTo>
                  <a:lnTo>
                    <a:pt x="0" y="0"/>
                  </a:lnTo>
                  <a:lnTo>
                    <a:pt x="0" y="1104823"/>
                  </a:lnTo>
                  <a:lnTo>
                    <a:pt x="3132251" y="1104823"/>
                  </a:lnTo>
                  <a:lnTo>
                    <a:pt x="3132251" y="1275245"/>
                  </a:lnTo>
                  <a:lnTo>
                    <a:pt x="2919717" y="1275245"/>
                  </a:lnTo>
                  <a:lnTo>
                    <a:pt x="3344799" y="1700326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227201" y="1358341"/>
              <a:ext cx="6689725" cy="1700530"/>
            </a:xfrm>
            <a:custGeom>
              <a:avLst/>
              <a:gdLst/>
              <a:ahLst/>
              <a:cxnLst/>
              <a:rect l="l" t="t" r="r" b="b"/>
              <a:pathLst>
                <a:path w="6689725" h="1700530">
                  <a:moveTo>
                    <a:pt x="6689585" y="1104823"/>
                  </a:moveTo>
                  <a:lnTo>
                    <a:pt x="3557333" y="1104823"/>
                  </a:lnTo>
                  <a:lnTo>
                    <a:pt x="3557333" y="1275245"/>
                  </a:lnTo>
                  <a:lnTo>
                    <a:pt x="3769880" y="1275245"/>
                  </a:lnTo>
                  <a:lnTo>
                    <a:pt x="3344799" y="1700326"/>
                  </a:lnTo>
                  <a:lnTo>
                    <a:pt x="2919717" y="1275245"/>
                  </a:lnTo>
                  <a:lnTo>
                    <a:pt x="3132251" y="1275245"/>
                  </a:lnTo>
                  <a:lnTo>
                    <a:pt x="3132251" y="1104823"/>
                  </a:lnTo>
                  <a:lnTo>
                    <a:pt x="0" y="1104823"/>
                  </a:lnTo>
                  <a:lnTo>
                    <a:pt x="0" y="0"/>
                  </a:lnTo>
                  <a:lnTo>
                    <a:pt x="6689585" y="0"/>
                  </a:lnTo>
                  <a:lnTo>
                    <a:pt x="6689585" y="1104823"/>
                  </a:lnTo>
                  <a:close/>
                </a:path>
              </a:pathLst>
            </a:custGeom>
            <a:ln w="2539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1707653" y="1492034"/>
            <a:ext cx="5727700" cy="778510"/>
          </a:xfrm>
          <a:prstGeom prst="rect">
            <a:avLst/>
          </a:prstGeom>
        </p:spPr>
        <p:txBody>
          <a:bodyPr wrap="square" lIns="0" tIns="57150" rIns="0" bIns="0" rtlCol="0" vert="horz">
            <a:spAutoFit/>
          </a:bodyPr>
          <a:lstStyle/>
          <a:p>
            <a:pPr marL="1978025" marR="5080" indent="-1965960">
              <a:lnSpc>
                <a:spcPts val="2810"/>
              </a:lnSpc>
              <a:spcBef>
                <a:spcPts val="450"/>
              </a:spcBef>
            </a:pPr>
            <a:r>
              <a:rPr dirty="0" sz="2600" b="1">
                <a:latin typeface="Trebuchet MS"/>
                <a:cs typeface="Trebuchet MS"/>
              </a:rPr>
              <a:t>ΒΙΩΣΙΜΗΣ</a:t>
            </a:r>
            <a:r>
              <a:rPr dirty="0" sz="2600" spc="-35" b="1">
                <a:latin typeface="Trebuchet MS"/>
                <a:cs typeface="Trebuchet MS"/>
              </a:rPr>
              <a:t> </a:t>
            </a:r>
            <a:r>
              <a:rPr dirty="0" sz="2600" b="1">
                <a:latin typeface="Trebuchet MS"/>
                <a:cs typeface="Trebuchet MS"/>
              </a:rPr>
              <a:t>ΧΡΗΣΗΣ</a:t>
            </a:r>
            <a:r>
              <a:rPr dirty="0" sz="2600" spc="-30" b="1">
                <a:latin typeface="Trebuchet MS"/>
                <a:cs typeface="Trebuchet MS"/>
              </a:rPr>
              <a:t> </a:t>
            </a:r>
            <a:r>
              <a:rPr dirty="0" sz="2600" b="1">
                <a:latin typeface="Trebuchet MS"/>
                <a:cs typeface="Trebuchet MS"/>
              </a:rPr>
              <a:t>ΤΟΥ</a:t>
            </a:r>
            <a:r>
              <a:rPr dirty="0" sz="2600" spc="-35" b="1">
                <a:latin typeface="Trebuchet MS"/>
                <a:cs typeface="Trebuchet MS"/>
              </a:rPr>
              <a:t> </a:t>
            </a:r>
            <a:r>
              <a:rPr dirty="0" sz="2600" b="1">
                <a:latin typeface="Trebuchet MS"/>
                <a:cs typeface="Trebuchet MS"/>
              </a:rPr>
              <a:t>ΕΔΑΦΟΥΣ</a:t>
            </a:r>
            <a:r>
              <a:rPr dirty="0" sz="2600" spc="-30" b="1">
                <a:latin typeface="Trebuchet MS"/>
                <a:cs typeface="Trebuchet MS"/>
              </a:rPr>
              <a:t> </a:t>
            </a:r>
            <a:r>
              <a:rPr dirty="0" sz="2600" spc="-25" b="1">
                <a:latin typeface="Trebuchet MS"/>
                <a:cs typeface="Trebuchet MS"/>
              </a:rPr>
              <a:t>ΚΑΙ </a:t>
            </a:r>
            <a:r>
              <a:rPr dirty="0" sz="2600" b="1">
                <a:latin typeface="Trebuchet MS"/>
                <a:cs typeface="Trebuchet MS"/>
              </a:rPr>
              <a:t>ΤΟΥ</a:t>
            </a:r>
            <a:r>
              <a:rPr dirty="0" sz="2600" spc="-5" b="1">
                <a:latin typeface="Trebuchet MS"/>
                <a:cs typeface="Trebuchet MS"/>
              </a:rPr>
              <a:t> </a:t>
            </a:r>
            <a:r>
              <a:rPr dirty="0" sz="2600" spc="-10" b="1">
                <a:latin typeface="Trebuchet MS"/>
                <a:cs typeface="Trebuchet MS"/>
              </a:rPr>
              <a:t>ΝΕΡΟΥ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33291" y="3187649"/>
            <a:ext cx="87820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b="1" i="1">
                <a:latin typeface="Trebuchet MS"/>
                <a:cs typeface="Trebuchet MS"/>
              </a:rPr>
              <a:t>ΜΕ</a:t>
            </a:r>
            <a:r>
              <a:rPr dirty="0" sz="1600" spc="-5" b="1" i="1">
                <a:latin typeface="Trebuchet MS"/>
                <a:cs typeface="Trebuchet MS"/>
              </a:rPr>
              <a:t> </a:t>
            </a:r>
            <a:r>
              <a:rPr dirty="0" sz="1600" spc="-20" b="1" i="1">
                <a:latin typeface="Trebuchet MS"/>
                <a:cs typeface="Trebuchet MS"/>
              </a:rPr>
              <a:t>ΒΑΣΗ</a:t>
            </a:r>
            <a:endParaRPr sz="1600">
              <a:latin typeface="Trebuchet MS"/>
              <a:cs typeface="Trebuchet MS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214508" y="3629266"/>
          <a:ext cx="6791325" cy="50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44545"/>
                <a:gridCol w="3344545"/>
              </a:tblGrid>
              <a:tr h="50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012190">
                        <a:lnSpc>
                          <a:spcPct val="100000"/>
                        </a:lnSpc>
                      </a:pPr>
                      <a:r>
                        <a:rPr dirty="0" sz="1100" b="1">
                          <a:latin typeface="Trebuchet MS"/>
                          <a:cs typeface="Trebuchet MS"/>
                        </a:rPr>
                        <a:t>*</a:t>
                      </a:r>
                      <a:r>
                        <a:rPr dirty="0" sz="1100" spc="-3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Οικολογικές</a:t>
                      </a:r>
                      <a:r>
                        <a:rPr dirty="0" sz="1100" spc="-3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10" b="1">
                          <a:latin typeface="Trebuchet MS"/>
                          <a:cs typeface="Trebuchet MS"/>
                        </a:rPr>
                        <a:t>αρχές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28575">
                      <a:solidFill>
                        <a:srgbClr val="00AF50"/>
                      </a:solidFill>
                      <a:prstDash val="solid"/>
                    </a:lnL>
                    <a:lnR w="28575">
                      <a:solidFill>
                        <a:srgbClr val="00AF50"/>
                      </a:solidFill>
                      <a:prstDash val="solid"/>
                    </a:lnR>
                    <a:lnT w="28575">
                      <a:solidFill>
                        <a:srgbClr val="00AF50"/>
                      </a:solidFill>
                      <a:prstDash val="solid"/>
                    </a:lnT>
                    <a:lnB w="28575">
                      <a:solidFill>
                        <a:srgbClr val="00AF50"/>
                      </a:solidFill>
                      <a:prstDash val="solid"/>
                    </a:lnB>
                    <a:solidFill>
                      <a:srgbClr val="D0D7E8">
                        <a:alpha val="9019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1100" b="1">
                          <a:latin typeface="Trebuchet MS"/>
                          <a:cs typeface="Trebuchet MS"/>
                        </a:rPr>
                        <a:t>*</a:t>
                      </a:r>
                      <a:r>
                        <a:rPr dirty="0" sz="1100" spc="-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10" b="1">
                          <a:latin typeface="Trebuchet MS"/>
                          <a:cs typeface="Trebuchet MS"/>
                        </a:rPr>
                        <a:t>Οικονομική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10" b="1">
                          <a:latin typeface="Trebuchet MS"/>
                          <a:cs typeface="Trebuchet MS"/>
                        </a:rPr>
                        <a:t>βιωσιμότητα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1100" b="1">
                          <a:latin typeface="Trebuchet MS"/>
                          <a:cs typeface="Trebuchet MS"/>
                        </a:rPr>
                        <a:t>*</a:t>
                      </a:r>
                      <a:r>
                        <a:rPr dirty="0" sz="1100" spc="-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10" b="1">
                          <a:latin typeface="Trebuchet MS"/>
                          <a:cs typeface="Trebuchet MS"/>
                        </a:rPr>
                        <a:t>Κοινωνική</a:t>
                      </a:r>
                      <a:r>
                        <a:rPr dirty="0" sz="110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10" b="1">
                          <a:latin typeface="Trebuchet MS"/>
                          <a:cs typeface="Trebuchet MS"/>
                        </a:rPr>
                        <a:t>προστασία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49530">
                    <a:lnL w="28575">
                      <a:solidFill>
                        <a:srgbClr val="00AF50"/>
                      </a:solidFill>
                      <a:prstDash val="solid"/>
                    </a:lnL>
                    <a:lnR w="28575">
                      <a:solidFill>
                        <a:srgbClr val="00AF50"/>
                      </a:solidFill>
                      <a:prstDash val="solid"/>
                    </a:lnR>
                    <a:lnT w="28575">
                      <a:solidFill>
                        <a:srgbClr val="00AF50"/>
                      </a:solidFill>
                      <a:prstDash val="solid"/>
                    </a:lnT>
                    <a:lnB w="28575">
                      <a:solidFill>
                        <a:srgbClr val="00AF50"/>
                      </a:solidFill>
                      <a:prstDash val="solid"/>
                    </a:lnB>
                    <a:solidFill>
                      <a:srgbClr val="D0D7E8">
                        <a:alpha val="90194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" name="object 2"/>
          <p:cNvSpPr/>
          <p:nvPr/>
        </p:nvSpPr>
        <p:spPr>
          <a:xfrm>
            <a:off x="1064" y="5867400"/>
            <a:ext cx="2826385" cy="816610"/>
          </a:xfrm>
          <a:custGeom>
            <a:avLst/>
            <a:gdLst/>
            <a:ahLst/>
            <a:cxnLst/>
            <a:rect l="l" t="t" r="r" b="b"/>
            <a:pathLst>
              <a:path w="2826385" h="816609">
                <a:moveTo>
                  <a:pt x="2825953" y="0"/>
                </a:moveTo>
                <a:lnTo>
                  <a:pt x="0" y="0"/>
                </a:lnTo>
                <a:lnTo>
                  <a:pt x="0" y="816000"/>
                </a:lnTo>
                <a:lnTo>
                  <a:pt x="2825953" y="816000"/>
                </a:lnTo>
                <a:lnTo>
                  <a:pt x="2825953" y="0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4" name="object 4"/>
          <p:cNvSpPr/>
          <p:nvPr/>
        </p:nvSpPr>
        <p:spPr>
          <a:xfrm>
            <a:off x="2555773" y="548680"/>
            <a:ext cx="6553200" cy="0"/>
          </a:xfrm>
          <a:custGeom>
            <a:avLst/>
            <a:gdLst/>
            <a:ahLst/>
            <a:cxnLst/>
            <a:rect l="l" t="t" r="r" b="b"/>
            <a:pathLst>
              <a:path w="6553200" h="0">
                <a:moveTo>
                  <a:pt x="0" y="0"/>
                </a:moveTo>
                <a:lnTo>
                  <a:pt x="6552730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1730463" y="702570"/>
            <a:ext cx="5006340" cy="4933950"/>
            <a:chOff x="1730463" y="702570"/>
            <a:chExt cx="5006340" cy="49339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30463" y="702570"/>
              <a:ext cx="5005959" cy="490603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411755" y="1408633"/>
              <a:ext cx="4186554" cy="4196080"/>
            </a:xfrm>
            <a:custGeom>
              <a:avLst/>
              <a:gdLst/>
              <a:ahLst/>
              <a:cxnLst/>
              <a:rect l="l" t="t" r="r" b="b"/>
              <a:pathLst>
                <a:path w="4186554" h="4196080">
                  <a:moveTo>
                    <a:pt x="0" y="0"/>
                  </a:moveTo>
                  <a:lnTo>
                    <a:pt x="4185958" y="4195826"/>
                  </a:lnTo>
                </a:path>
              </a:pathLst>
            </a:custGeom>
            <a:ln w="634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2411768" y="1484782"/>
              <a:ext cx="4042410" cy="4119879"/>
            </a:xfrm>
            <a:custGeom>
              <a:avLst/>
              <a:gdLst/>
              <a:ahLst/>
              <a:cxnLst/>
              <a:rect l="l" t="t" r="r" b="b"/>
              <a:pathLst>
                <a:path w="4042410" h="4119879">
                  <a:moveTo>
                    <a:pt x="4041940" y="0"/>
                  </a:moveTo>
                  <a:lnTo>
                    <a:pt x="0" y="4119676"/>
                  </a:lnTo>
                </a:path>
              </a:pathLst>
            </a:custGeom>
            <a:ln w="634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1414043" y="3067570"/>
            <a:ext cx="6182360" cy="477520"/>
          </a:xfrm>
          <a:prstGeom prst="rect">
            <a:avLst/>
          </a:prstGeom>
          <a:solidFill>
            <a:srgbClr val="FFFF00"/>
          </a:solidFill>
          <a:ln w="12699">
            <a:solidFill>
              <a:srgbClr val="000000"/>
            </a:solidFill>
          </a:ln>
        </p:spPr>
        <p:txBody>
          <a:bodyPr wrap="square" lIns="0" tIns="25400" rIns="0" bIns="0" rtlCol="0" vert="horz">
            <a:spAutoFit/>
          </a:bodyPr>
          <a:lstStyle/>
          <a:p>
            <a:pPr marL="219075">
              <a:lnSpc>
                <a:spcPct val="100000"/>
              </a:lnSpc>
              <a:spcBef>
                <a:spcPts val="200"/>
              </a:spcBef>
            </a:pPr>
            <a:r>
              <a:rPr dirty="0" sz="2500" b="1">
                <a:latin typeface="Calibri"/>
                <a:cs typeface="Calibri"/>
              </a:rPr>
              <a:t>ΣΥΝΕΧΗΣ</a:t>
            </a:r>
            <a:r>
              <a:rPr dirty="0" sz="2500" spc="-40" b="1">
                <a:latin typeface="Calibri"/>
                <a:cs typeface="Calibri"/>
              </a:rPr>
              <a:t> </a:t>
            </a:r>
            <a:r>
              <a:rPr dirty="0" sz="2500" b="1">
                <a:latin typeface="Calibri"/>
                <a:cs typeface="Calibri"/>
              </a:rPr>
              <a:t>ΠΑΡΑΚΟΛΟΥΘΗΣΗ</a:t>
            </a:r>
            <a:r>
              <a:rPr dirty="0" sz="2500" spc="-35" b="1">
                <a:latin typeface="Calibri"/>
                <a:cs typeface="Calibri"/>
              </a:rPr>
              <a:t> </a:t>
            </a:r>
            <a:r>
              <a:rPr dirty="0" sz="2500" b="1">
                <a:latin typeface="Calibri"/>
                <a:cs typeface="Calibri"/>
              </a:rPr>
              <a:t>ΤΟΥ</a:t>
            </a:r>
            <a:r>
              <a:rPr dirty="0" sz="2500" spc="-35" b="1">
                <a:latin typeface="Calibri"/>
                <a:cs typeface="Calibri"/>
              </a:rPr>
              <a:t> </a:t>
            </a:r>
            <a:r>
              <a:rPr dirty="0" sz="2500" spc="-10" b="1">
                <a:latin typeface="Calibri"/>
                <a:cs typeface="Calibri"/>
              </a:rPr>
              <a:t>ΕΔΑΦΟΥΣ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064" y="5867400"/>
            <a:ext cx="2826385" cy="816610"/>
          </a:xfrm>
          <a:custGeom>
            <a:avLst/>
            <a:gdLst/>
            <a:ahLst/>
            <a:cxnLst/>
            <a:rect l="l" t="t" r="r" b="b"/>
            <a:pathLst>
              <a:path w="2826385" h="816609">
                <a:moveTo>
                  <a:pt x="2825953" y="0"/>
                </a:moveTo>
                <a:lnTo>
                  <a:pt x="0" y="0"/>
                </a:lnTo>
                <a:lnTo>
                  <a:pt x="0" y="816000"/>
                </a:lnTo>
                <a:lnTo>
                  <a:pt x="2825953" y="816000"/>
                </a:lnTo>
                <a:lnTo>
                  <a:pt x="2825953" y="0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337619" y="173706"/>
            <a:ext cx="660019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5" name="object 5"/>
          <p:cNvSpPr/>
          <p:nvPr/>
        </p:nvSpPr>
        <p:spPr>
          <a:xfrm>
            <a:off x="2195741" y="548680"/>
            <a:ext cx="6913245" cy="0"/>
          </a:xfrm>
          <a:custGeom>
            <a:avLst/>
            <a:gdLst/>
            <a:ahLst/>
            <a:cxnLst/>
            <a:rect l="l" t="t" r="r" b="b"/>
            <a:pathLst>
              <a:path w="6913245" h="0">
                <a:moveTo>
                  <a:pt x="0" y="0"/>
                </a:moveTo>
                <a:lnTo>
                  <a:pt x="6912762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564710" y="618725"/>
            <a:ext cx="8420100" cy="239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0645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Trebuchet MS"/>
                <a:cs typeface="Trebuchet MS"/>
              </a:rPr>
              <a:t>ΕΦΑΡΜΟΓΗ</a:t>
            </a:r>
            <a:r>
              <a:rPr dirty="0" sz="1800" spc="-45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ΑΚΑΤΑΛΛΗΛΩΝ</a:t>
            </a:r>
            <a:r>
              <a:rPr dirty="0" sz="1800" spc="-45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ΑΓΡΟΤΕΧΝΙΚΩΝ</a:t>
            </a:r>
            <a:r>
              <a:rPr dirty="0" sz="1800" spc="-45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ΜΕΤΡΩΝ</a:t>
            </a:r>
            <a:r>
              <a:rPr dirty="0" sz="1800" spc="-4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ΣΤΗ</a:t>
            </a:r>
            <a:r>
              <a:rPr dirty="0" sz="1800" spc="-45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ΓΕΩΡΓΙΚΗ</a:t>
            </a:r>
            <a:r>
              <a:rPr dirty="0" sz="1800" spc="-45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ΠΑΡΑΓΩΓΗ</a:t>
            </a:r>
            <a:endParaRPr sz="18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196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600" spc="-10">
                <a:latin typeface="Trebuchet MS"/>
                <a:cs typeface="Trebuchet MS"/>
              </a:rPr>
              <a:t>κατακερματισμός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γεωργικών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αγροτεμαχίων,</a:t>
            </a:r>
            <a:endParaRPr sz="16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ακατάλληλη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επιλογή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γεωργικών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καλλιεργειών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ακατάλληλη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αμειψισπορά,</a:t>
            </a:r>
            <a:endParaRPr sz="16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εφαρμογή</a:t>
            </a:r>
            <a:r>
              <a:rPr dirty="0" sz="1600" spc="-7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ακατάλληλων</a:t>
            </a:r>
            <a:r>
              <a:rPr dirty="0" sz="1600" spc="-7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τεχνικών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άρδευσης,</a:t>
            </a:r>
            <a:endParaRPr sz="16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εφαρμογή</a:t>
            </a:r>
            <a:r>
              <a:rPr dirty="0" sz="1600" spc="-8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ανεπαρκών</a:t>
            </a:r>
            <a:r>
              <a:rPr dirty="0" sz="1600" spc="-7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ποσοτήτων</a:t>
            </a:r>
            <a:r>
              <a:rPr dirty="0" sz="1600" spc="-8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άρδευσης,</a:t>
            </a:r>
            <a:endParaRPr sz="16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χρήση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ακατάλληλης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μηχανοποίησης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ακατάλληλης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κατεργασίας,</a:t>
            </a:r>
            <a:endParaRPr sz="16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ακατάλληλη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χρήση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χημικών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προστατευτικών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μέσων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ανόργανων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λιπασμάτων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090864" y="3172155"/>
            <a:ext cx="5093970" cy="1184910"/>
            <a:chOff x="2090864" y="3172155"/>
            <a:chExt cx="5093970" cy="118491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90864" y="3172155"/>
              <a:ext cx="2445080" cy="117988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000" y="3172167"/>
              <a:ext cx="2612809" cy="1184478"/>
            </a:xfrm>
            <a:prstGeom prst="rect">
              <a:avLst/>
            </a:prstGeom>
          </p:spPr>
        </p:pic>
      </p:grpSp>
      <p:sp>
        <p:nvSpPr>
          <p:cNvPr id="2" name="object 2"/>
          <p:cNvSpPr/>
          <p:nvPr/>
        </p:nvSpPr>
        <p:spPr>
          <a:xfrm>
            <a:off x="1064" y="5867400"/>
            <a:ext cx="2826385" cy="816610"/>
          </a:xfrm>
          <a:custGeom>
            <a:avLst/>
            <a:gdLst/>
            <a:ahLst/>
            <a:cxnLst/>
            <a:rect l="l" t="t" r="r" b="b"/>
            <a:pathLst>
              <a:path w="2826385" h="816609">
                <a:moveTo>
                  <a:pt x="2825953" y="0"/>
                </a:moveTo>
                <a:lnTo>
                  <a:pt x="0" y="0"/>
                </a:lnTo>
                <a:lnTo>
                  <a:pt x="0" y="816000"/>
                </a:lnTo>
                <a:lnTo>
                  <a:pt x="2825953" y="816000"/>
                </a:lnTo>
                <a:lnTo>
                  <a:pt x="2825953" y="0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347516" y="6670675"/>
            <a:ext cx="77597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60"/>
              </a:lnSpc>
            </a:pPr>
            <a:r>
              <a:rPr dirty="0" sz="800" spc="-10" b="1">
                <a:solidFill>
                  <a:srgbClr val="9AC43D"/>
                </a:solidFill>
                <a:latin typeface="Calibri"/>
                <a:cs typeface="Calibri"/>
              </a:rPr>
              <a:t>IPA-ADRION00239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4848" y="4639005"/>
            <a:ext cx="9109710" cy="2219325"/>
            <a:chOff x="34848" y="4639005"/>
            <a:chExt cx="9109710" cy="2219325"/>
          </a:xfrm>
        </p:grpSpPr>
        <p:sp>
          <p:nvSpPr>
            <p:cNvPr id="7" name="object 7"/>
            <p:cNvSpPr/>
            <p:nvPr/>
          </p:nvSpPr>
          <p:spPr>
            <a:xfrm>
              <a:off x="34848" y="6606061"/>
              <a:ext cx="9109710" cy="252095"/>
            </a:xfrm>
            <a:custGeom>
              <a:avLst/>
              <a:gdLst/>
              <a:ahLst/>
              <a:cxnLst/>
              <a:rect l="l" t="t" r="r" b="b"/>
              <a:pathLst>
                <a:path w="9109710" h="252095">
                  <a:moveTo>
                    <a:pt x="0" y="251938"/>
                  </a:moveTo>
                  <a:lnTo>
                    <a:pt x="0" y="0"/>
                  </a:lnTo>
                  <a:lnTo>
                    <a:pt x="9109151" y="0"/>
                  </a:lnTo>
                  <a:lnTo>
                    <a:pt x="9109151" y="251938"/>
                  </a:lnTo>
                  <a:lnTo>
                    <a:pt x="0" y="251938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90851" y="4639005"/>
              <a:ext cx="5031994" cy="1330413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15172" y="6643870"/>
            <a:ext cx="5960745" cy="202565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ΑΝΘΡΩΠΟΓΕΝΕΙΣ</a:t>
            </a:r>
            <a:r>
              <a:rPr dirty="0" sz="12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ΠΑΡΑΓΟΝΤΕΣ</a:t>
            </a:r>
            <a:r>
              <a:rPr dirty="0" sz="1200" spc="-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ΠΟΥ</a:t>
            </a:r>
            <a:r>
              <a:rPr dirty="0" sz="12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ΕΠΗΡΕΑΖΟΥΝ</a:t>
            </a:r>
            <a:r>
              <a:rPr dirty="0" sz="1200" spc="-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ΤΗΝ</a:t>
            </a:r>
            <a:r>
              <a:rPr dirty="0" sz="1200" spc="-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ΥΠΟΒΑΘΜΙΣΗ</a:t>
            </a:r>
            <a:r>
              <a:rPr dirty="0" sz="12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ΤΟΥ</a:t>
            </a:r>
            <a:r>
              <a:rPr dirty="0" sz="1200" spc="-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ΕΔΑΦΟΥΣ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481626" y="173706"/>
            <a:ext cx="66001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Π2.3.1_Προγράμματα</a:t>
            </a:r>
            <a:r>
              <a:rPr dirty="0" sz="1800" spc="-5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ανάπτυξης</a:t>
            </a:r>
            <a:r>
              <a:rPr dirty="0" sz="1800" spc="-5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ικανοτήτων</a:t>
            </a:r>
            <a:r>
              <a:rPr dirty="0" sz="1800" spc="-5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και</a:t>
            </a:r>
            <a:r>
              <a:rPr dirty="0" sz="1800" spc="-50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CB8C5"/>
                </a:solidFill>
                <a:latin typeface="Arial"/>
                <a:cs typeface="Arial"/>
              </a:rPr>
              <a:t>κατάρτισης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0895" y="325668"/>
            <a:ext cx="10350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latin typeface="Trebuchet MS"/>
                <a:cs typeface="Trebuchet MS"/>
              </a:rPr>
              <a:t>ΕΞΟΡΥΞΗ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0" name="object 20"/>
          <p:cNvGrpSpPr/>
          <p:nvPr/>
        </p:nvGrpSpPr>
        <p:grpSpPr>
          <a:xfrm>
            <a:off x="3764762" y="900715"/>
            <a:ext cx="4792980" cy="2421255"/>
            <a:chOff x="3764762" y="900715"/>
            <a:chExt cx="4792980" cy="2421255"/>
          </a:xfrm>
        </p:grpSpPr>
        <p:sp>
          <p:nvSpPr>
            <p:cNvPr id="21" name="object 21"/>
            <p:cNvSpPr/>
            <p:nvPr/>
          </p:nvSpPr>
          <p:spPr>
            <a:xfrm>
              <a:off x="3777462" y="913415"/>
              <a:ext cx="4767580" cy="2395855"/>
            </a:xfrm>
            <a:custGeom>
              <a:avLst/>
              <a:gdLst/>
              <a:ahLst/>
              <a:cxnLst/>
              <a:rect l="l" t="t" r="r" b="b"/>
              <a:pathLst>
                <a:path w="4767580" h="2395854">
                  <a:moveTo>
                    <a:pt x="3569335" y="0"/>
                  </a:moveTo>
                  <a:lnTo>
                    <a:pt x="3569335" y="299478"/>
                  </a:lnTo>
                  <a:lnTo>
                    <a:pt x="0" y="299478"/>
                  </a:lnTo>
                  <a:lnTo>
                    <a:pt x="0" y="2096312"/>
                  </a:lnTo>
                  <a:lnTo>
                    <a:pt x="3569335" y="2096312"/>
                  </a:lnTo>
                  <a:lnTo>
                    <a:pt x="3569335" y="2395791"/>
                  </a:lnTo>
                  <a:lnTo>
                    <a:pt x="4767237" y="1197902"/>
                  </a:lnTo>
                  <a:lnTo>
                    <a:pt x="3569335" y="0"/>
                  </a:lnTo>
                  <a:close/>
                </a:path>
              </a:pathLst>
            </a:custGeom>
            <a:solidFill>
              <a:srgbClr val="92D050">
                <a:alpha val="8980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3777462" y="913415"/>
              <a:ext cx="4767580" cy="2395855"/>
            </a:xfrm>
            <a:custGeom>
              <a:avLst/>
              <a:gdLst/>
              <a:ahLst/>
              <a:cxnLst/>
              <a:rect l="l" t="t" r="r" b="b"/>
              <a:pathLst>
                <a:path w="4767580" h="2395854">
                  <a:moveTo>
                    <a:pt x="0" y="299478"/>
                  </a:moveTo>
                  <a:lnTo>
                    <a:pt x="3569335" y="299478"/>
                  </a:lnTo>
                  <a:lnTo>
                    <a:pt x="3569335" y="0"/>
                  </a:lnTo>
                  <a:lnTo>
                    <a:pt x="4767237" y="1197902"/>
                  </a:lnTo>
                  <a:lnTo>
                    <a:pt x="3569335" y="2395791"/>
                  </a:lnTo>
                  <a:lnTo>
                    <a:pt x="3569335" y="2096312"/>
                  </a:lnTo>
                  <a:lnTo>
                    <a:pt x="0" y="2096312"/>
                  </a:lnTo>
                  <a:lnTo>
                    <a:pt x="0" y="299478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3776192" y="1769809"/>
            <a:ext cx="3132455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Calibri"/>
              <a:buChar char="•"/>
              <a:tabLst>
                <a:tab pos="241300" algn="l"/>
              </a:tabLst>
            </a:pPr>
            <a:r>
              <a:rPr dirty="0" sz="2200" b="1">
                <a:latin typeface="Calibri"/>
                <a:cs typeface="Calibri"/>
              </a:rPr>
              <a:t>ΕΠΙΦΑΝΕΙΑΚΗ</a:t>
            </a:r>
            <a:r>
              <a:rPr dirty="0" sz="2200" spc="-100" b="1">
                <a:latin typeface="Calibri"/>
                <a:cs typeface="Calibri"/>
              </a:rPr>
              <a:t> </a:t>
            </a:r>
            <a:r>
              <a:rPr dirty="0" sz="2200" spc="-10" b="1">
                <a:latin typeface="Calibri"/>
                <a:cs typeface="Calibri"/>
              </a:rPr>
              <a:t>ΕΚΣΚΑΦΗ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86605" y="900715"/>
            <a:ext cx="3203575" cy="2421255"/>
            <a:chOff x="586605" y="900715"/>
            <a:chExt cx="3203575" cy="2421255"/>
          </a:xfrm>
        </p:grpSpPr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9305" y="913415"/>
              <a:ext cx="3178149" cy="2395791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99305" y="913415"/>
              <a:ext cx="3178175" cy="2395855"/>
            </a:xfrm>
            <a:custGeom>
              <a:avLst/>
              <a:gdLst/>
              <a:ahLst/>
              <a:cxnLst/>
              <a:rect l="l" t="t" r="r" b="b"/>
              <a:pathLst>
                <a:path w="3178175" h="2395854">
                  <a:moveTo>
                    <a:pt x="0" y="399300"/>
                  </a:moveTo>
                  <a:lnTo>
                    <a:pt x="2707" y="353006"/>
                  </a:lnTo>
                  <a:lnTo>
                    <a:pt x="10623" y="308210"/>
                  </a:lnTo>
                  <a:lnTo>
                    <a:pt x="23439" y="265219"/>
                  </a:lnTo>
                  <a:lnTo>
                    <a:pt x="40844" y="224344"/>
                  </a:lnTo>
                  <a:lnTo>
                    <a:pt x="62530" y="185894"/>
                  </a:lnTo>
                  <a:lnTo>
                    <a:pt x="88188" y="150179"/>
                  </a:lnTo>
                  <a:lnTo>
                    <a:pt x="117508" y="117506"/>
                  </a:lnTo>
                  <a:lnTo>
                    <a:pt x="150181" y="88187"/>
                  </a:lnTo>
                  <a:lnTo>
                    <a:pt x="185897" y="62529"/>
                  </a:lnTo>
                  <a:lnTo>
                    <a:pt x="224348" y="40843"/>
                  </a:lnTo>
                  <a:lnTo>
                    <a:pt x="265223" y="23438"/>
                  </a:lnTo>
                  <a:lnTo>
                    <a:pt x="308214" y="10623"/>
                  </a:lnTo>
                  <a:lnTo>
                    <a:pt x="353012" y="2707"/>
                  </a:lnTo>
                  <a:lnTo>
                    <a:pt x="399307" y="0"/>
                  </a:lnTo>
                  <a:lnTo>
                    <a:pt x="2778848" y="0"/>
                  </a:lnTo>
                  <a:lnTo>
                    <a:pt x="2825142" y="2707"/>
                  </a:lnTo>
                  <a:lnTo>
                    <a:pt x="2869939" y="10623"/>
                  </a:lnTo>
                  <a:lnTo>
                    <a:pt x="2912929" y="23438"/>
                  </a:lnTo>
                  <a:lnTo>
                    <a:pt x="2953804" y="40843"/>
                  </a:lnTo>
                  <a:lnTo>
                    <a:pt x="2992254" y="62529"/>
                  </a:lnTo>
                  <a:lnTo>
                    <a:pt x="3027970" y="88187"/>
                  </a:lnTo>
                  <a:lnTo>
                    <a:pt x="3060642" y="117506"/>
                  </a:lnTo>
                  <a:lnTo>
                    <a:pt x="3089962" y="150179"/>
                  </a:lnTo>
                  <a:lnTo>
                    <a:pt x="3115619" y="185894"/>
                  </a:lnTo>
                  <a:lnTo>
                    <a:pt x="3137305" y="224344"/>
                  </a:lnTo>
                  <a:lnTo>
                    <a:pt x="3154710" y="265219"/>
                  </a:lnTo>
                  <a:lnTo>
                    <a:pt x="3167526" y="308210"/>
                  </a:lnTo>
                  <a:lnTo>
                    <a:pt x="3175442" y="353006"/>
                  </a:lnTo>
                  <a:lnTo>
                    <a:pt x="3178149" y="399300"/>
                  </a:lnTo>
                  <a:lnTo>
                    <a:pt x="3178149" y="1996490"/>
                  </a:lnTo>
                  <a:lnTo>
                    <a:pt x="3175442" y="2042784"/>
                  </a:lnTo>
                  <a:lnTo>
                    <a:pt x="3167526" y="2087581"/>
                  </a:lnTo>
                  <a:lnTo>
                    <a:pt x="3154710" y="2130571"/>
                  </a:lnTo>
                  <a:lnTo>
                    <a:pt x="3137305" y="2171446"/>
                  </a:lnTo>
                  <a:lnTo>
                    <a:pt x="3115619" y="2209896"/>
                  </a:lnTo>
                  <a:lnTo>
                    <a:pt x="3089962" y="2245612"/>
                  </a:lnTo>
                  <a:lnTo>
                    <a:pt x="3060642" y="2278284"/>
                  </a:lnTo>
                  <a:lnTo>
                    <a:pt x="3027970" y="2307604"/>
                  </a:lnTo>
                  <a:lnTo>
                    <a:pt x="2992254" y="2333261"/>
                  </a:lnTo>
                  <a:lnTo>
                    <a:pt x="2953804" y="2354947"/>
                  </a:lnTo>
                  <a:lnTo>
                    <a:pt x="2912929" y="2372352"/>
                  </a:lnTo>
                  <a:lnTo>
                    <a:pt x="2869939" y="2385168"/>
                  </a:lnTo>
                  <a:lnTo>
                    <a:pt x="2825142" y="2393084"/>
                  </a:lnTo>
                  <a:lnTo>
                    <a:pt x="2778848" y="2395791"/>
                  </a:lnTo>
                  <a:lnTo>
                    <a:pt x="399307" y="2395791"/>
                  </a:lnTo>
                  <a:lnTo>
                    <a:pt x="353012" y="2393084"/>
                  </a:lnTo>
                  <a:lnTo>
                    <a:pt x="308214" y="2385168"/>
                  </a:lnTo>
                  <a:lnTo>
                    <a:pt x="265223" y="2372352"/>
                  </a:lnTo>
                  <a:lnTo>
                    <a:pt x="224348" y="2354947"/>
                  </a:lnTo>
                  <a:lnTo>
                    <a:pt x="185897" y="2333261"/>
                  </a:lnTo>
                  <a:lnTo>
                    <a:pt x="150181" y="2307604"/>
                  </a:lnTo>
                  <a:lnTo>
                    <a:pt x="117508" y="2278284"/>
                  </a:lnTo>
                  <a:lnTo>
                    <a:pt x="88188" y="2245612"/>
                  </a:lnTo>
                  <a:lnTo>
                    <a:pt x="62530" y="2209896"/>
                  </a:lnTo>
                  <a:lnTo>
                    <a:pt x="40844" y="2171446"/>
                  </a:lnTo>
                  <a:lnTo>
                    <a:pt x="23439" y="2130571"/>
                  </a:lnTo>
                  <a:lnTo>
                    <a:pt x="10623" y="2087581"/>
                  </a:lnTo>
                  <a:lnTo>
                    <a:pt x="2707" y="2042784"/>
                  </a:lnTo>
                  <a:lnTo>
                    <a:pt x="0" y="1996490"/>
                  </a:lnTo>
                  <a:lnTo>
                    <a:pt x="0" y="399300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" name="object 2"/>
          <p:cNvGrpSpPr/>
          <p:nvPr/>
        </p:nvGrpSpPr>
        <p:grpSpPr>
          <a:xfrm>
            <a:off x="14205" y="5780379"/>
            <a:ext cx="9130030" cy="816610"/>
            <a:chOff x="14205" y="5780379"/>
            <a:chExt cx="9130030" cy="816610"/>
          </a:xfrm>
        </p:grpSpPr>
        <p:sp>
          <p:nvSpPr>
            <p:cNvPr id="3" name="object 3"/>
            <p:cNvSpPr/>
            <p:nvPr/>
          </p:nvSpPr>
          <p:spPr>
            <a:xfrm>
              <a:off x="5659564" y="5780379"/>
              <a:ext cx="3484879" cy="161925"/>
            </a:xfrm>
            <a:custGeom>
              <a:avLst/>
              <a:gdLst/>
              <a:ahLst/>
              <a:cxnLst/>
              <a:rect l="l" t="t" r="r" b="b"/>
              <a:pathLst>
                <a:path w="3484879" h="161925">
                  <a:moveTo>
                    <a:pt x="0" y="161582"/>
                  </a:moveTo>
                  <a:lnTo>
                    <a:pt x="3484435" y="161582"/>
                  </a:lnTo>
                  <a:lnTo>
                    <a:pt x="3484435" y="0"/>
                  </a:lnTo>
                  <a:lnTo>
                    <a:pt x="0" y="0"/>
                  </a:lnTo>
                  <a:lnTo>
                    <a:pt x="0" y="161582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33611" y="5780379"/>
              <a:ext cx="2825953" cy="816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205" y="5780379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/>
          <p:cNvGrpSpPr/>
          <p:nvPr/>
        </p:nvGrpSpPr>
        <p:grpSpPr>
          <a:xfrm>
            <a:off x="138802" y="3536086"/>
            <a:ext cx="8418830" cy="3009900"/>
            <a:chOff x="138802" y="3536086"/>
            <a:chExt cx="8418830" cy="3009900"/>
          </a:xfrm>
        </p:grpSpPr>
        <p:sp>
          <p:nvSpPr>
            <p:cNvPr id="11" name="object 11"/>
            <p:cNvSpPr/>
            <p:nvPr/>
          </p:nvSpPr>
          <p:spPr>
            <a:xfrm>
              <a:off x="510423" y="5848680"/>
              <a:ext cx="328930" cy="493395"/>
            </a:xfrm>
            <a:custGeom>
              <a:avLst/>
              <a:gdLst/>
              <a:ahLst/>
              <a:cxnLst/>
              <a:rect l="l" t="t" r="r" b="b"/>
              <a:pathLst>
                <a:path w="328930" h="493395">
                  <a:moveTo>
                    <a:pt x="0" y="0"/>
                  </a:moveTo>
                  <a:lnTo>
                    <a:pt x="48316" y="3592"/>
                  </a:lnTo>
                  <a:lnTo>
                    <a:pt x="94523" y="14020"/>
                  </a:lnTo>
                  <a:lnTo>
                    <a:pt x="138095" y="30759"/>
                  </a:lnTo>
                  <a:lnTo>
                    <a:pt x="178508" y="53282"/>
                  </a:lnTo>
                  <a:lnTo>
                    <a:pt x="215236" y="81066"/>
                  </a:lnTo>
                  <a:lnTo>
                    <a:pt x="247755" y="113584"/>
                  </a:lnTo>
                  <a:lnTo>
                    <a:pt x="275538" y="150311"/>
                  </a:lnTo>
                  <a:lnTo>
                    <a:pt x="298061" y="190724"/>
                  </a:lnTo>
                  <a:lnTo>
                    <a:pt x="314800" y="234295"/>
                  </a:lnTo>
                  <a:lnTo>
                    <a:pt x="325228" y="280501"/>
                  </a:lnTo>
                  <a:lnTo>
                    <a:pt x="328820" y="328815"/>
                  </a:lnTo>
                  <a:lnTo>
                    <a:pt x="325995" y="371827"/>
                  </a:lnTo>
                  <a:lnTo>
                    <a:pt x="317615" y="413923"/>
                  </a:lnTo>
                  <a:lnTo>
                    <a:pt x="303824" y="454568"/>
                  </a:lnTo>
                  <a:lnTo>
                    <a:pt x="284767" y="493229"/>
                  </a:lnTo>
                  <a:lnTo>
                    <a:pt x="0" y="328815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12111" y="6200991"/>
              <a:ext cx="569595" cy="328930"/>
            </a:xfrm>
            <a:custGeom>
              <a:avLst/>
              <a:gdLst/>
              <a:ahLst/>
              <a:cxnLst/>
              <a:rect l="l" t="t" r="r" b="b"/>
              <a:pathLst>
                <a:path w="569595" h="328929">
                  <a:moveTo>
                    <a:pt x="569534" y="164414"/>
                  </a:moveTo>
                  <a:lnTo>
                    <a:pt x="541445" y="205516"/>
                  </a:lnTo>
                  <a:lnTo>
                    <a:pt x="507947" y="241446"/>
                  </a:lnTo>
                  <a:lnTo>
                    <a:pt x="469768" y="271784"/>
                  </a:lnTo>
                  <a:lnTo>
                    <a:pt x="427633" y="296111"/>
                  </a:lnTo>
                  <a:lnTo>
                    <a:pt x="382271" y="314007"/>
                  </a:lnTo>
                  <a:lnTo>
                    <a:pt x="334406" y="325053"/>
                  </a:lnTo>
                  <a:lnTo>
                    <a:pt x="284767" y="328828"/>
                  </a:lnTo>
                  <a:lnTo>
                    <a:pt x="235128" y="325053"/>
                  </a:lnTo>
                  <a:lnTo>
                    <a:pt x="187263" y="314007"/>
                  </a:lnTo>
                  <a:lnTo>
                    <a:pt x="141900" y="296111"/>
                  </a:lnTo>
                  <a:lnTo>
                    <a:pt x="99765" y="271784"/>
                  </a:lnTo>
                  <a:lnTo>
                    <a:pt x="61586" y="241446"/>
                  </a:lnTo>
                  <a:lnTo>
                    <a:pt x="28088" y="205516"/>
                  </a:lnTo>
                  <a:lnTo>
                    <a:pt x="0" y="164414"/>
                  </a:lnTo>
                  <a:lnTo>
                    <a:pt x="284767" y="0"/>
                  </a:lnTo>
                  <a:lnTo>
                    <a:pt x="569534" y="164414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13" y="5848680"/>
              <a:ext cx="328820" cy="49322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54513" y="5848680"/>
              <a:ext cx="328930" cy="493395"/>
            </a:xfrm>
            <a:custGeom>
              <a:avLst/>
              <a:gdLst/>
              <a:ahLst/>
              <a:cxnLst/>
              <a:rect l="l" t="t" r="r" b="b"/>
              <a:pathLst>
                <a:path w="328930" h="493395">
                  <a:moveTo>
                    <a:pt x="44053" y="493229"/>
                  </a:moveTo>
                  <a:lnTo>
                    <a:pt x="24995" y="454568"/>
                  </a:lnTo>
                  <a:lnTo>
                    <a:pt x="11205" y="413923"/>
                  </a:lnTo>
                  <a:lnTo>
                    <a:pt x="2825" y="371827"/>
                  </a:lnTo>
                  <a:lnTo>
                    <a:pt x="0" y="328815"/>
                  </a:lnTo>
                  <a:lnTo>
                    <a:pt x="3592" y="280501"/>
                  </a:lnTo>
                  <a:lnTo>
                    <a:pt x="14020" y="234295"/>
                  </a:lnTo>
                  <a:lnTo>
                    <a:pt x="30758" y="190724"/>
                  </a:lnTo>
                  <a:lnTo>
                    <a:pt x="53282" y="150311"/>
                  </a:lnTo>
                  <a:lnTo>
                    <a:pt x="81065" y="113584"/>
                  </a:lnTo>
                  <a:lnTo>
                    <a:pt x="113583" y="81066"/>
                  </a:lnTo>
                  <a:lnTo>
                    <a:pt x="150312" y="53282"/>
                  </a:lnTo>
                  <a:lnTo>
                    <a:pt x="190724" y="30759"/>
                  </a:lnTo>
                  <a:lnTo>
                    <a:pt x="234297" y="14020"/>
                  </a:lnTo>
                  <a:lnTo>
                    <a:pt x="280504" y="3592"/>
                  </a:lnTo>
                  <a:lnTo>
                    <a:pt x="328820" y="0"/>
                  </a:lnTo>
                  <a:lnTo>
                    <a:pt x="328820" y="328815"/>
                  </a:lnTo>
                  <a:lnTo>
                    <a:pt x="44053" y="493229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510420" y="5833033"/>
              <a:ext cx="344805" cy="507365"/>
            </a:xfrm>
            <a:custGeom>
              <a:avLst/>
              <a:gdLst/>
              <a:ahLst/>
              <a:cxnLst/>
              <a:rect l="l" t="t" r="r" b="b"/>
              <a:pathLst>
                <a:path w="344805" h="507364">
                  <a:moveTo>
                    <a:pt x="0" y="0"/>
                  </a:moveTo>
                  <a:lnTo>
                    <a:pt x="6" y="37566"/>
                  </a:lnTo>
                  <a:lnTo>
                    <a:pt x="49562" y="41614"/>
                  </a:lnTo>
                  <a:lnTo>
                    <a:pt x="96626" y="53322"/>
                  </a:lnTo>
                  <a:lnTo>
                    <a:pt x="140596" y="72037"/>
                  </a:lnTo>
                  <a:lnTo>
                    <a:pt x="180820" y="97109"/>
                  </a:lnTo>
                  <a:lnTo>
                    <a:pt x="216645" y="127884"/>
                  </a:lnTo>
                  <a:lnTo>
                    <a:pt x="247419" y="163709"/>
                  </a:lnTo>
                  <a:lnTo>
                    <a:pt x="272490" y="203934"/>
                  </a:lnTo>
                  <a:lnTo>
                    <a:pt x="291206" y="247904"/>
                  </a:lnTo>
                  <a:lnTo>
                    <a:pt x="302914" y="294968"/>
                  </a:lnTo>
                  <a:lnTo>
                    <a:pt x="306961" y="344474"/>
                  </a:lnTo>
                  <a:lnTo>
                    <a:pt x="305246" y="376877"/>
                  </a:lnTo>
                  <a:lnTo>
                    <a:pt x="300137" y="408830"/>
                  </a:lnTo>
                  <a:lnTo>
                    <a:pt x="291694" y="440067"/>
                  </a:lnTo>
                  <a:lnTo>
                    <a:pt x="279972" y="470319"/>
                  </a:lnTo>
                  <a:lnTo>
                    <a:pt x="258353" y="457835"/>
                  </a:lnTo>
                  <a:lnTo>
                    <a:pt x="282113" y="507314"/>
                  </a:lnTo>
                  <a:lnTo>
                    <a:pt x="334289" y="501675"/>
                  </a:lnTo>
                  <a:lnTo>
                    <a:pt x="312661" y="489191"/>
                  </a:lnTo>
                  <a:lnTo>
                    <a:pt x="326499" y="454474"/>
                  </a:lnTo>
                  <a:lnTo>
                    <a:pt x="336471" y="418566"/>
                  </a:lnTo>
                  <a:lnTo>
                    <a:pt x="342506" y="381792"/>
                  </a:lnTo>
                  <a:lnTo>
                    <a:pt x="344534" y="344474"/>
                  </a:lnTo>
                  <a:lnTo>
                    <a:pt x="341365" y="297998"/>
                  </a:lnTo>
                  <a:lnTo>
                    <a:pt x="332140" y="253341"/>
                  </a:lnTo>
                  <a:lnTo>
                    <a:pt x="317284" y="210926"/>
                  </a:lnTo>
                  <a:lnTo>
                    <a:pt x="297219" y="171177"/>
                  </a:lnTo>
                  <a:lnTo>
                    <a:pt x="272370" y="134517"/>
                  </a:lnTo>
                  <a:lnTo>
                    <a:pt x="243161" y="101371"/>
                  </a:lnTo>
                  <a:lnTo>
                    <a:pt x="210014" y="72162"/>
                  </a:lnTo>
                  <a:lnTo>
                    <a:pt x="173354" y="47313"/>
                  </a:lnTo>
                  <a:lnTo>
                    <a:pt x="133605" y="27249"/>
                  </a:lnTo>
                  <a:lnTo>
                    <a:pt x="91190" y="12393"/>
                  </a:lnTo>
                  <a:lnTo>
                    <a:pt x="46532" y="3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93648" y="6354445"/>
              <a:ext cx="601980" cy="191135"/>
            </a:xfrm>
            <a:custGeom>
              <a:avLst/>
              <a:gdLst/>
              <a:ahLst/>
              <a:cxnLst/>
              <a:rect l="l" t="t" r="r" b="b"/>
              <a:pathLst>
                <a:path w="601980" h="191134">
                  <a:moveTo>
                    <a:pt x="568993" y="0"/>
                  </a:moveTo>
                  <a:lnTo>
                    <a:pt x="542775" y="38353"/>
                  </a:lnTo>
                  <a:lnTo>
                    <a:pt x="511511" y="71880"/>
                  </a:lnTo>
                  <a:lnTo>
                    <a:pt x="475878" y="100189"/>
                  </a:lnTo>
                  <a:lnTo>
                    <a:pt x="436556" y="122888"/>
                  </a:lnTo>
                  <a:lnTo>
                    <a:pt x="394222" y="139587"/>
                  </a:lnTo>
                  <a:lnTo>
                    <a:pt x="349553" y="149893"/>
                  </a:lnTo>
                  <a:lnTo>
                    <a:pt x="303229" y="153415"/>
                  </a:lnTo>
                  <a:lnTo>
                    <a:pt x="254579" y="149530"/>
                  </a:lnTo>
                  <a:lnTo>
                    <a:pt x="207709" y="138151"/>
                  </a:lnTo>
                  <a:lnTo>
                    <a:pt x="163434" y="119695"/>
                  </a:lnTo>
                  <a:lnTo>
                    <a:pt x="122566" y="94580"/>
                  </a:lnTo>
                  <a:lnTo>
                    <a:pt x="85921" y="63221"/>
                  </a:lnTo>
                  <a:lnTo>
                    <a:pt x="54311" y="26035"/>
                  </a:lnTo>
                  <a:lnTo>
                    <a:pt x="75928" y="13550"/>
                  </a:lnTo>
                  <a:lnTo>
                    <a:pt x="21196" y="9398"/>
                  </a:lnTo>
                  <a:lnTo>
                    <a:pt x="0" y="57403"/>
                  </a:lnTo>
                  <a:lnTo>
                    <a:pt x="21625" y="44907"/>
                  </a:lnTo>
                  <a:lnTo>
                    <a:pt x="51651" y="81814"/>
                  </a:lnTo>
                  <a:lnTo>
                    <a:pt x="86067" y="113888"/>
                  </a:lnTo>
                  <a:lnTo>
                    <a:pt x="124282" y="140821"/>
                  </a:lnTo>
                  <a:lnTo>
                    <a:pt x="165699" y="162304"/>
                  </a:lnTo>
                  <a:lnTo>
                    <a:pt x="209726" y="178031"/>
                  </a:lnTo>
                  <a:lnTo>
                    <a:pt x="255767" y="187693"/>
                  </a:lnTo>
                  <a:lnTo>
                    <a:pt x="303229" y="190982"/>
                  </a:lnTo>
                  <a:lnTo>
                    <a:pt x="355225" y="187028"/>
                  </a:lnTo>
                  <a:lnTo>
                    <a:pt x="405362" y="175461"/>
                  </a:lnTo>
                  <a:lnTo>
                    <a:pt x="452879" y="156718"/>
                  </a:lnTo>
                  <a:lnTo>
                    <a:pt x="497016" y="131241"/>
                  </a:lnTo>
                  <a:lnTo>
                    <a:pt x="537011" y="99468"/>
                  </a:lnTo>
                  <a:lnTo>
                    <a:pt x="572103" y="61840"/>
                  </a:lnTo>
                  <a:lnTo>
                    <a:pt x="601531" y="18796"/>
                  </a:lnTo>
                  <a:lnTo>
                    <a:pt x="568993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38802" y="5809450"/>
              <a:ext cx="344805" cy="540385"/>
            </a:xfrm>
            <a:custGeom>
              <a:avLst/>
              <a:gdLst/>
              <a:ahLst/>
              <a:cxnLst/>
              <a:rect l="l" t="t" r="r" b="b"/>
              <a:pathLst>
                <a:path w="344805" h="540385">
                  <a:moveTo>
                    <a:pt x="313567" y="0"/>
                  </a:moveTo>
                  <a:lnTo>
                    <a:pt x="313563" y="24968"/>
                  </a:lnTo>
                  <a:lnTo>
                    <a:pt x="266450" y="32548"/>
                  </a:lnTo>
                  <a:lnTo>
                    <a:pt x="221743" y="46289"/>
                  </a:lnTo>
                  <a:lnTo>
                    <a:pt x="179881" y="65712"/>
                  </a:lnTo>
                  <a:lnTo>
                    <a:pt x="141302" y="90337"/>
                  </a:lnTo>
                  <a:lnTo>
                    <a:pt x="106444" y="119683"/>
                  </a:lnTo>
                  <a:lnTo>
                    <a:pt x="75746" y="153271"/>
                  </a:lnTo>
                  <a:lnTo>
                    <a:pt x="49646" y="190622"/>
                  </a:lnTo>
                  <a:lnTo>
                    <a:pt x="28584" y="231256"/>
                  </a:lnTo>
                  <a:lnTo>
                    <a:pt x="12996" y="274693"/>
                  </a:lnTo>
                  <a:lnTo>
                    <a:pt x="3322" y="320454"/>
                  </a:lnTo>
                  <a:lnTo>
                    <a:pt x="0" y="368058"/>
                  </a:lnTo>
                  <a:lnTo>
                    <a:pt x="2959" y="413115"/>
                  </a:lnTo>
                  <a:lnTo>
                    <a:pt x="11738" y="457215"/>
                  </a:lnTo>
                  <a:lnTo>
                    <a:pt x="26185" y="499796"/>
                  </a:lnTo>
                  <a:lnTo>
                    <a:pt x="46151" y="540296"/>
                  </a:lnTo>
                  <a:lnTo>
                    <a:pt x="78691" y="521512"/>
                  </a:lnTo>
                  <a:lnTo>
                    <a:pt x="60903" y="485426"/>
                  </a:lnTo>
                  <a:lnTo>
                    <a:pt x="48032" y="447490"/>
                  </a:lnTo>
                  <a:lnTo>
                    <a:pt x="40210" y="408202"/>
                  </a:lnTo>
                  <a:lnTo>
                    <a:pt x="37573" y="368058"/>
                  </a:lnTo>
                  <a:lnTo>
                    <a:pt x="41091" y="321850"/>
                  </a:lnTo>
                  <a:lnTo>
                    <a:pt x="51306" y="277634"/>
                  </a:lnTo>
                  <a:lnTo>
                    <a:pt x="67715" y="235971"/>
                  </a:lnTo>
                  <a:lnTo>
                    <a:pt x="89812" y="197419"/>
                  </a:lnTo>
                  <a:lnTo>
                    <a:pt x="117091" y="162536"/>
                  </a:lnTo>
                  <a:lnTo>
                    <a:pt x="149049" y="131881"/>
                  </a:lnTo>
                  <a:lnTo>
                    <a:pt x="185179" y="106012"/>
                  </a:lnTo>
                  <a:lnTo>
                    <a:pt x="224977" y="85489"/>
                  </a:lnTo>
                  <a:lnTo>
                    <a:pt x="267938" y="70869"/>
                  </a:lnTo>
                  <a:lnTo>
                    <a:pt x="313557" y="62712"/>
                  </a:lnTo>
                  <a:lnTo>
                    <a:pt x="313553" y="87680"/>
                  </a:lnTo>
                  <a:lnTo>
                    <a:pt x="344531" y="42367"/>
                  </a:lnTo>
                  <a:lnTo>
                    <a:pt x="313567" y="0"/>
                  </a:lnTo>
                  <a:close/>
                </a:path>
              </a:pathLst>
            </a:custGeom>
            <a:solidFill>
              <a:srgbClr val="4F61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777462" y="3548786"/>
              <a:ext cx="4767580" cy="2395855"/>
            </a:xfrm>
            <a:custGeom>
              <a:avLst/>
              <a:gdLst/>
              <a:ahLst/>
              <a:cxnLst/>
              <a:rect l="l" t="t" r="r" b="b"/>
              <a:pathLst>
                <a:path w="4767580" h="2395854">
                  <a:moveTo>
                    <a:pt x="3569335" y="0"/>
                  </a:moveTo>
                  <a:lnTo>
                    <a:pt x="3569335" y="299478"/>
                  </a:lnTo>
                  <a:lnTo>
                    <a:pt x="0" y="299478"/>
                  </a:lnTo>
                  <a:lnTo>
                    <a:pt x="0" y="2096312"/>
                  </a:lnTo>
                  <a:lnTo>
                    <a:pt x="3569335" y="2096312"/>
                  </a:lnTo>
                  <a:lnTo>
                    <a:pt x="3569335" y="2395791"/>
                  </a:lnTo>
                  <a:lnTo>
                    <a:pt x="4767237" y="1197902"/>
                  </a:lnTo>
                  <a:lnTo>
                    <a:pt x="3569335" y="0"/>
                  </a:lnTo>
                  <a:close/>
                </a:path>
              </a:pathLst>
            </a:custGeom>
            <a:solidFill>
              <a:srgbClr val="92D050">
                <a:alpha val="8980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777462" y="3548786"/>
              <a:ext cx="4767580" cy="2395855"/>
            </a:xfrm>
            <a:custGeom>
              <a:avLst/>
              <a:gdLst/>
              <a:ahLst/>
              <a:cxnLst/>
              <a:rect l="l" t="t" r="r" b="b"/>
              <a:pathLst>
                <a:path w="4767580" h="2395854">
                  <a:moveTo>
                    <a:pt x="0" y="299478"/>
                  </a:moveTo>
                  <a:lnTo>
                    <a:pt x="3569335" y="299478"/>
                  </a:lnTo>
                  <a:lnTo>
                    <a:pt x="3569335" y="0"/>
                  </a:lnTo>
                  <a:lnTo>
                    <a:pt x="4767237" y="1197902"/>
                  </a:lnTo>
                  <a:lnTo>
                    <a:pt x="3569335" y="2395791"/>
                  </a:lnTo>
                  <a:lnTo>
                    <a:pt x="3569335" y="2096312"/>
                  </a:lnTo>
                  <a:lnTo>
                    <a:pt x="0" y="2096312"/>
                  </a:lnTo>
                  <a:lnTo>
                    <a:pt x="0" y="299478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3780637" y="3793020"/>
            <a:ext cx="3804920" cy="1778000"/>
          </a:xfrm>
          <a:prstGeom prst="rect">
            <a:avLst/>
          </a:prstGeom>
        </p:spPr>
        <p:txBody>
          <a:bodyPr wrap="square" lIns="0" tIns="55880" rIns="0" bIns="0" rtlCol="0" vert="horz">
            <a:spAutoFit/>
          </a:bodyPr>
          <a:lstStyle/>
          <a:p>
            <a:pPr marL="241300" marR="90170" indent="-229235">
              <a:lnSpc>
                <a:spcPts val="2700"/>
              </a:lnSpc>
              <a:spcBef>
                <a:spcPts val="440"/>
              </a:spcBef>
              <a:buFont typeface="Calibri"/>
              <a:buChar char="•"/>
              <a:tabLst>
                <a:tab pos="242570" algn="l"/>
              </a:tabLst>
            </a:pPr>
            <a:r>
              <a:rPr dirty="0" sz="2500" b="1">
                <a:latin typeface="Calibri"/>
                <a:cs typeface="Calibri"/>
              </a:rPr>
              <a:t>αλλαγή</a:t>
            </a:r>
            <a:r>
              <a:rPr dirty="0" sz="2500" spc="-20" b="1">
                <a:latin typeface="Calibri"/>
                <a:cs typeface="Calibri"/>
              </a:rPr>
              <a:t> </a:t>
            </a:r>
            <a:r>
              <a:rPr dirty="0" sz="2500" b="1">
                <a:latin typeface="Calibri"/>
                <a:cs typeface="Calibri"/>
              </a:rPr>
              <a:t>της</a:t>
            </a:r>
            <a:r>
              <a:rPr dirty="0" sz="2500" spc="-20" b="1">
                <a:latin typeface="Calibri"/>
                <a:cs typeface="Calibri"/>
              </a:rPr>
              <a:t> </a:t>
            </a:r>
            <a:r>
              <a:rPr dirty="0" sz="2500" spc="-10" b="1">
                <a:latin typeface="Calibri"/>
                <a:cs typeface="Calibri"/>
              </a:rPr>
              <a:t>διαμόρφωσης </a:t>
            </a:r>
            <a:r>
              <a:rPr dirty="0" sz="2500" spc="-10" b="1">
                <a:latin typeface="Calibri"/>
                <a:cs typeface="Calibri"/>
              </a:rPr>
              <a:t>	</a:t>
            </a:r>
            <a:r>
              <a:rPr dirty="0" sz="2500" b="1">
                <a:latin typeface="Calibri"/>
                <a:cs typeface="Calibri"/>
              </a:rPr>
              <a:t>του</a:t>
            </a:r>
            <a:r>
              <a:rPr dirty="0" sz="2500" spc="-40" b="1">
                <a:latin typeface="Calibri"/>
                <a:cs typeface="Calibri"/>
              </a:rPr>
              <a:t> </a:t>
            </a:r>
            <a:r>
              <a:rPr dirty="0" sz="2500" spc="-10" b="1">
                <a:latin typeface="Calibri"/>
                <a:cs typeface="Calibri"/>
              </a:rPr>
              <a:t>εδάφους</a:t>
            </a:r>
            <a:endParaRPr sz="2500">
              <a:latin typeface="Calibri"/>
              <a:cs typeface="Calibri"/>
            </a:endParaRPr>
          </a:p>
          <a:p>
            <a:pPr marL="242570" marR="5080">
              <a:lnSpc>
                <a:spcPts val="2700"/>
              </a:lnSpc>
            </a:pPr>
            <a:r>
              <a:rPr dirty="0" sz="2500" b="1">
                <a:latin typeface="Calibri"/>
                <a:cs typeface="Calibri"/>
              </a:rPr>
              <a:t>ταφή</a:t>
            </a:r>
            <a:r>
              <a:rPr dirty="0" sz="2500" spc="-60" b="1">
                <a:latin typeface="Calibri"/>
                <a:cs typeface="Calibri"/>
              </a:rPr>
              <a:t> </a:t>
            </a:r>
            <a:r>
              <a:rPr dirty="0" sz="2500" b="1">
                <a:latin typeface="Calibri"/>
                <a:cs typeface="Calibri"/>
              </a:rPr>
              <a:t>γόνιμου</a:t>
            </a:r>
            <a:r>
              <a:rPr dirty="0" sz="2500" spc="-55" b="1">
                <a:latin typeface="Calibri"/>
                <a:cs typeface="Calibri"/>
              </a:rPr>
              <a:t> </a:t>
            </a:r>
            <a:r>
              <a:rPr dirty="0" sz="2500" spc="-10" b="1">
                <a:latin typeface="Calibri"/>
                <a:cs typeface="Calibri"/>
              </a:rPr>
              <a:t>εδάφους </a:t>
            </a:r>
            <a:r>
              <a:rPr dirty="0" sz="2500" b="1">
                <a:latin typeface="Calibri"/>
                <a:cs typeface="Calibri"/>
              </a:rPr>
              <a:t>απόθεση</a:t>
            </a:r>
            <a:r>
              <a:rPr dirty="0" sz="2500" spc="-60" b="1">
                <a:latin typeface="Calibri"/>
                <a:cs typeface="Calibri"/>
              </a:rPr>
              <a:t> </a:t>
            </a:r>
            <a:r>
              <a:rPr dirty="0" sz="2500" b="1">
                <a:latin typeface="Calibri"/>
                <a:cs typeface="Calibri"/>
              </a:rPr>
              <a:t>τελμάτων</a:t>
            </a:r>
            <a:r>
              <a:rPr dirty="0" sz="2500" spc="-60" b="1">
                <a:latin typeface="Calibri"/>
                <a:cs typeface="Calibri"/>
              </a:rPr>
              <a:t> </a:t>
            </a:r>
            <a:r>
              <a:rPr dirty="0" sz="2500" b="1">
                <a:latin typeface="Calibri"/>
                <a:cs typeface="Calibri"/>
              </a:rPr>
              <a:t>–</a:t>
            </a:r>
            <a:r>
              <a:rPr dirty="0" sz="2500" spc="-60" b="1">
                <a:latin typeface="Calibri"/>
                <a:cs typeface="Calibri"/>
              </a:rPr>
              <a:t> </a:t>
            </a:r>
            <a:r>
              <a:rPr dirty="0" sz="2500" spc="-20" b="1">
                <a:latin typeface="Calibri"/>
                <a:cs typeface="Calibri"/>
              </a:rPr>
              <a:t>πηγή </a:t>
            </a:r>
            <a:r>
              <a:rPr dirty="0" sz="2500" spc="-10" b="1">
                <a:latin typeface="Calibri"/>
                <a:cs typeface="Calibri"/>
              </a:rPr>
              <a:t>ρύπανσης)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60660" y="6583667"/>
            <a:ext cx="77597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60"/>
              </a:lnSpc>
            </a:pPr>
            <a:r>
              <a:rPr dirty="0" sz="800" spc="-10" b="1">
                <a:solidFill>
                  <a:srgbClr val="9AC43D"/>
                </a:solidFill>
                <a:latin typeface="Calibri"/>
                <a:cs typeface="Calibri"/>
              </a:rPr>
              <a:t>IPA-ADRION00239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0" y="3536086"/>
            <a:ext cx="9143365" cy="3322320"/>
            <a:chOff x="0" y="3536086"/>
            <a:chExt cx="9143365" cy="3322320"/>
          </a:xfrm>
        </p:grpSpPr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9305" y="3548786"/>
              <a:ext cx="3178149" cy="239579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99305" y="3548786"/>
              <a:ext cx="3178175" cy="2395855"/>
            </a:xfrm>
            <a:custGeom>
              <a:avLst/>
              <a:gdLst/>
              <a:ahLst/>
              <a:cxnLst/>
              <a:rect l="l" t="t" r="r" b="b"/>
              <a:pathLst>
                <a:path w="3178175" h="2395854">
                  <a:moveTo>
                    <a:pt x="0" y="399300"/>
                  </a:moveTo>
                  <a:lnTo>
                    <a:pt x="2707" y="353006"/>
                  </a:lnTo>
                  <a:lnTo>
                    <a:pt x="10623" y="308210"/>
                  </a:lnTo>
                  <a:lnTo>
                    <a:pt x="23439" y="265219"/>
                  </a:lnTo>
                  <a:lnTo>
                    <a:pt x="40844" y="224344"/>
                  </a:lnTo>
                  <a:lnTo>
                    <a:pt x="62530" y="185894"/>
                  </a:lnTo>
                  <a:lnTo>
                    <a:pt x="88188" y="150179"/>
                  </a:lnTo>
                  <a:lnTo>
                    <a:pt x="117508" y="117506"/>
                  </a:lnTo>
                  <a:lnTo>
                    <a:pt x="150181" y="88187"/>
                  </a:lnTo>
                  <a:lnTo>
                    <a:pt x="185897" y="62529"/>
                  </a:lnTo>
                  <a:lnTo>
                    <a:pt x="224348" y="40843"/>
                  </a:lnTo>
                  <a:lnTo>
                    <a:pt x="265223" y="23438"/>
                  </a:lnTo>
                  <a:lnTo>
                    <a:pt x="308214" y="10623"/>
                  </a:lnTo>
                  <a:lnTo>
                    <a:pt x="353012" y="2707"/>
                  </a:lnTo>
                  <a:lnTo>
                    <a:pt x="399307" y="0"/>
                  </a:lnTo>
                  <a:lnTo>
                    <a:pt x="2778848" y="0"/>
                  </a:lnTo>
                  <a:lnTo>
                    <a:pt x="2825142" y="2707"/>
                  </a:lnTo>
                  <a:lnTo>
                    <a:pt x="2869939" y="10623"/>
                  </a:lnTo>
                  <a:lnTo>
                    <a:pt x="2912929" y="23438"/>
                  </a:lnTo>
                  <a:lnTo>
                    <a:pt x="2953804" y="40843"/>
                  </a:lnTo>
                  <a:lnTo>
                    <a:pt x="2992254" y="62529"/>
                  </a:lnTo>
                  <a:lnTo>
                    <a:pt x="3027970" y="88187"/>
                  </a:lnTo>
                  <a:lnTo>
                    <a:pt x="3060642" y="117506"/>
                  </a:lnTo>
                  <a:lnTo>
                    <a:pt x="3089962" y="150179"/>
                  </a:lnTo>
                  <a:lnTo>
                    <a:pt x="3115619" y="185894"/>
                  </a:lnTo>
                  <a:lnTo>
                    <a:pt x="3137305" y="224344"/>
                  </a:lnTo>
                  <a:lnTo>
                    <a:pt x="3154710" y="265219"/>
                  </a:lnTo>
                  <a:lnTo>
                    <a:pt x="3167526" y="308210"/>
                  </a:lnTo>
                  <a:lnTo>
                    <a:pt x="3175442" y="353006"/>
                  </a:lnTo>
                  <a:lnTo>
                    <a:pt x="3178149" y="399300"/>
                  </a:lnTo>
                  <a:lnTo>
                    <a:pt x="3178149" y="1996490"/>
                  </a:lnTo>
                  <a:lnTo>
                    <a:pt x="3175442" y="2042784"/>
                  </a:lnTo>
                  <a:lnTo>
                    <a:pt x="3167526" y="2087581"/>
                  </a:lnTo>
                  <a:lnTo>
                    <a:pt x="3154710" y="2130571"/>
                  </a:lnTo>
                  <a:lnTo>
                    <a:pt x="3137305" y="2171446"/>
                  </a:lnTo>
                  <a:lnTo>
                    <a:pt x="3115619" y="2209896"/>
                  </a:lnTo>
                  <a:lnTo>
                    <a:pt x="3089962" y="2245612"/>
                  </a:lnTo>
                  <a:lnTo>
                    <a:pt x="3060642" y="2278284"/>
                  </a:lnTo>
                  <a:lnTo>
                    <a:pt x="3027970" y="2307604"/>
                  </a:lnTo>
                  <a:lnTo>
                    <a:pt x="2992254" y="2333261"/>
                  </a:lnTo>
                  <a:lnTo>
                    <a:pt x="2953804" y="2354947"/>
                  </a:lnTo>
                  <a:lnTo>
                    <a:pt x="2912929" y="2372352"/>
                  </a:lnTo>
                  <a:lnTo>
                    <a:pt x="2869939" y="2385168"/>
                  </a:lnTo>
                  <a:lnTo>
                    <a:pt x="2825142" y="2393084"/>
                  </a:lnTo>
                  <a:lnTo>
                    <a:pt x="2778848" y="2395791"/>
                  </a:lnTo>
                  <a:lnTo>
                    <a:pt x="399307" y="2395791"/>
                  </a:lnTo>
                  <a:lnTo>
                    <a:pt x="353012" y="2393084"/>
                  </a:lnTo>
                  <a:lnTo>
                    <a:pt x="308214" y="2385168"/>
                  </a:lnTo>
                  <a:lnTo>
                    <a:pt x="265223" y="2372352"/>
                  </a:lnTo>
                  <a:lnTo>
                    <a:pt x="224348" y="2354947"/>
                  </a:lnTo>
                  <a:lnTo>
                    <a:pt x="185897" y="2333261"/>
                  </a:lnTo>
                  <a:lnTo>
                    <a:pt x="150181" y="2307604"/>
                  </a:lnTo>
                  <a:lnTo>
                    <a:pt x="117508" y="2278284"/>
                  </a:lnTo>
                  <a:lnTo>
                    <a:pt x="88188" y="2245612"/>
                  </a:lnTo>
                  <a:lnTo>
                    <a:pt x="62530" y="2209896"/>
                  </a:lnTo>
                  <a:lnTo>
                    <a:pt x="40844" y="2171446"/>
                  </a:lnTo>
                  <a:lnTo>
                    <a:pt x="23439" y="2130571"/>
                  </a:lnTo>
                  <a:lnTo>
                    <a:pt x="10623" y="2087581"/>
                  </a:lnTo>
                  <a:lnTo>
                    <a:pt x="2707" y="2042784"/>
                  </a:lnTo>
                  <a:lnTo>
                    <a:pt x="0" y="1996490"/>
                  </a:lnTo>
                  <a:lnTo>
                    <a:pt x="0" y="399300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0" y="6525343"/>
              <a:ext cx="9143365" cy="332740"/>
            </a:xfrm>
            <a:custGeom>
              <a:avLst/>
              <a:gdLst/>
              <a:ahLst/>
              <a:cxnLst/>
              <a:rect l="l" t="t" r="r" b="b"/>
              <a:pathLst>
                <a:path w="9143365" h="332740">
                  <a:moveTo>
                    <a:pt x="9142933" y="332656"/>
                  </a:moveTo>
                  <a:lnTo>
                    <a:pt x="9142933" y="0"/>
                  </a:lnTo>
                  <a:lnTo>
                    <a:pt x="0" y="0"/>
                  </a:lnTo>
                  <a:lnTo>
                    <a:pt x="0" y="332656"/>
                  </a:lnTo>
                  <a:lnTo>
                    <a:pt x="9142933" y="332656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/>
          <p:cNvSpPr txBox="1"/>
          <p:nvPr/>
        </p:nvSpPr>
        <p:spPr>
          <a:xfrm>
            <a:off x="5396941" y="6573405"/>
            <a:ext cx="33686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ΥΠΟΒΑΘΜΙΣΗ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ΓΗΣ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ΜΕΤΡΑ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ΠΡΟΣΤΑΣΙΑΣ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2401862" y="173706"/>
            <a:ext cx="660019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7" name="object 7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60823" y="747175"/>
            <a:ext cx="6886575" cy="27806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54555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latin typeface="Trebuchet MS"/>
                <a:cs typeface="Trebuchet MS"/>
              </a:rPr>
              <a:t>ΚΑΤΑΣΚΕΥΕΣ</a:t>
            </a:r>
            <a:endParaRPr sz="1800">
              <a:latin typeface="Trebuchet MS"/>
              <a:cs typeface="Trebuchet MS"/>
            </a:endParaRPr>
          </a:p>
          <a:p>
            <a:pPr marL="2348230" indent="-285115">
              <a:lnSpc>
                <a:spcPct val="100000"/>
              </a:lnSpc>
              <a:spcBef>
                <a:spcPts val="1760"/>
              </a:spcBef>
              <a:buFont typeface="Segoe UI Symbol"/>
              <a:buChar char="➢"/>
              <a:tabLst>
                <a:tab pos="2348230" algn="l"/>
              </a:tabLst>
            </a:pPr>
            <a:r>
              <a:rPr dirty="0" sz="1600">
                <a:latin typeface="Trebuchet MS"/>
                <a:cs typeface="Trebuchet MS"/>
              </a:rPr>
              <a:t>Μετατροπή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γης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γεωργική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σε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δομήσιμη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γη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1600">
              <a:latin typeface="Trebuchet MS"/>
              <a:cs typeface="Trebuchet MS"/>
            </a:endParaRPr>
          </a:p>
          <a:p>
            <a:pPr marL="2283460">
              <a:lnSpc>
                <a:spcPct val="100000"/>
              </a:lnSpc>
            </a:pPr>
            <a:r>
              <a:rPr dirty="0" sz="1800" spc="-10" b="1">
                <a:latin typeface="Trebuchet MS"/>
                <a:cs typeface="Trebuchet MS"/>
              </a:rPr>
              <a:t>ΒΙΟΜΗΧΑΝΙΑ</a:t>
            </a:r>
            <a:endParaRPr sz="1800">
              <a:latin typeface="Trebuchet MS"/>
              <a:cs typeface="Trebuchet MS"/>
            </a:endParaRPr>
          </a:p>
          <a:p>
            <a:pPr marL="315595" indent="-285115">
              <a:lnSpc>
                <a:spcPct val="100000"/>
              </a:lnSpc>
              <a:spcBef>
                <a:spcPts val="595"/>
              </a:spcBef>
              <a:buFont typeface="Segoe UI Symbol"/>
              <a:buChar char="➢"/>
              <a:tabLst>
                <a:tab pos="315595" algn="l"/>
              </a:tabLst>
            </a:pPr>
            <a:r>
              <a:rPr dirty="0" sz="1600">
                <a:latin typeface="Trebuchet MS"/>
                <a:cs typeface="Trebuchet MS"/>
              </a:rPr>
              <a:t>Βιομηχανικά</a:t>
            </a:r>
            <a:r>
              <a:rPr dirty="0" sz="1600" spc="204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κτίρια</a:t>
            </a:r>
            <a:r>
              <a:rPr dirty="0" sz="1600" spc="21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καταλαμβάνουν</a:t>
            </a:r>
            <a:r>
              <a:rPr dirty="0" sz="1600" spc="21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μεγάλες</a:t>
            </a:r>
            <a:endParaRPr sz="1600">
              <a:latin typeface="Trebuchet MS"/>
              <a:cs typeface="Trebuchet MS"/>
            </a:endParaRPr>
          </a:p>
          <a:p>
            <a:pPr marL="316230">
              <a:lnSpc>
                <a:spcPct val="100000"/>
              </a:lnSpc>
              <a:spcBef>
                <a:spcPts val="960"/>
              </a:spcBef>
            </a:pPr>
            <a:r>
              <a:rPr dirty="0" sz="1600" spc="-10">
                <a:latin typeface="Trebuchet MS"/>
                <a:cs typeface="Trebuchet MS"/>
              </a:rPr>
              <a:t>εκτάσεις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6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buFont typeface="Segoe UI Symbol"/>
              <a:buChar char="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Επιβλαβή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αέρια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—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όξινη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 spc="-20">
                <a:latin typeface="Trebuchet MS"/>
                <a:cs typeface="Trebuchet MS"/>
              </a:rPr>
              <a:t>βροχή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6337" y="384092"/>
            <a:ext cx="1464754" cy="182195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630237" y="3853662"/>
            <a:ext cx="1777364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14730" algn="l"/>
              </a:tabLst>
            </a:pPr>
            <a:r>
              <a:rPr dirty="0" sz="1600" spc="-10">
                <a:latin typeface="Trebuchet MS"/>
                <a:cs typeface="Trebuchet MS"/>
              </a:rPr>
              <a:t>αριθμός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10">
                <a:latin typeface="Trebuchet MS"/>
                <a:cs typeface="Trebuchet MS"/>
              </a:rPr>
              <a:t>χημικών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08870" y="4097502"/>
            <a:ext cx="179895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69390" algn="l"/>
              </a:tabLst>
            </a:pPr>
            <a:r>
              <a:rPr dirty="0" sz="1600" spc="-10">
                <a:latin typeface="Trebuchet MS"/>
                <a:cs typeface="Trebuchet MS"/>
              </a:rPr>
              <a:t>συσσωρεύεται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25">
                <a:latin typeface="Trebuchet MS"/>
                <a:cs typeface="Trebuchet MS"/>
              </a:rPr>
              <a:t>στο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59422" y="4341342"/>
            <a:ext cx="54737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0">
                <a:latin typeface="Trebuchet MS"/>
                <a:cs typeface="Trebuchet MS"/>
              </a:rPr>
              <a:t>αέρα,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99306" y="4341342"/>
            <a:ext cx="128460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47700">
              <a:lnSpc>
                <a:spcPct val="100000"/>
              </a:lnSpc>
              <a:spcBef>
                <a:spcPts val="100"/>
              </a:spcBef>
            </a:pPr>
            <a:r>
              <a:rPr dirty="0" sz="1600" spc="-25">
                <a:latin typeface="Trebuchet MS"/>
                <a:cs typeface="Trebuchet MS"/>
              </a:rPr>
              <a:t>τον</a:t>
            </a:r>
            <a:endParaRPr sz="1600">
              <a:latin typeface="Trebuchet MS"/>
              <a:cs typeface="Trebuchet MS"/>
            </a:endParaRPr>
          </a:p>
          <a:p>
            <a:pPr algn="r" marR="5080">
              <a:lnSpc>
                <a:spcPct val="100000"/>
              </a:lnSpc>
              <a:tabLst>
                <a:tab pos="647700" algn="l"/>
              </a:tabLst>
            </a:pPr>
            <a:r>
              <a:rPr dirty="0" sz="1600" spc="-25">
                <a:latin typeface="Trebuchet MS"/>
                <a:cs typeface="Trebuchet MS"/>
              </a:rPr>
              <a:t>που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10">
                <a:latin typeface="Trebuchet MS"/>
                <a:cs typeface="Trebuchet MS"/>
              </a:rPr>
              <a:t>μπορεί</a:t>
            </a:r>
            <a:endParaRPr sz="1600">
              <a:latin typeface="Trebuchet MS"/>
              <a:cs typeface="Trebuchet MS"/>
            </a:endParaRPr>
          </a:p>
          <a:p>
            <a:pPr algn="r" marR="58419">
              <a:lnSpc>
                <a:spcPct val="100000"/>
              </a:lnSpc>
              <a:tabLst>
                <a:tab pos="465455" algn="l"/>
              </a:tabLst>
            </a:pPr>
            <a:r>
              <a:rPr dirty="0" sz="1600" spc="-25">
                <a:latin typeface="Trebuchet MS"/>
                <a:cs typeface="Trebuchet MS"/>
              </a:rPr>
              <a:t>τη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10">
                <a:latin typeface="Trebuchet MS"/>
                <a:cs typeface="Trebuchet MS"/>
              </a:rPr>
              <a:t>χημική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8707" y="3853662"/>
            <a:ext cx="1657985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7815" marR="5080" indent="-285750">
              <a:lnSpc>
                <a:spcPct val="100000"/>
              </a:lnSpc>
              <a:spcBef>
                <a:spcPts val="100"/>
              </a:spcBef>
              <a:buFont typeface="Segoe UI Symbol"/>
              <a:buChar char="➢"/>
              <a:tabLst>
                <a:tab pos="297815" algn="l"/>
                <a:tab pos="1294130" algn="l"/>
              </a:tabLst>
            </a:pPr>
            <a:r>
              <a:rPr dirty="0" sz="1600" spc="-10">
                <a:latin typeface="Trebuchet MS"/>
                <a:cs typeface="Trebuchet MS"/>
              </a:rPr>
              <a:t>Μεγάλος στοιχείων έδαφος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25">
                <a:latin typeface="Trebuchet MS"/>
                <a:cs typeface="Trebuchet MS"/>
              </a:rPr>
              <a:t>από </a:t>
            </a:r>
            <a:r>
              <a:rPr dirty="0" sz="1600" spc="-10">
                <a:latin typeface="Trebuchet MS"/>
                <a:cs typeface="Trebuchet MS"/>
              </a:rPr>
              <a:t>γεγονός μεταβάλει σύσταση,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80599" y="4585182"/>
            <a:ext cx="1626870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301115" marR="5080" indent="92710">
              <a:lnSpc>
                <a:spcPct val="100000"/>
              </a:lnSpc>
              <a:spcBef>
                <a:spcPts val="100"/>
              </a:spcBef>
            </a:pPr>
            <a:r>
              <a:rPr dirty="0" sz="1600" spc="-25">
                <a:latin typeface="Trebuchet MS"/>
                <a:cs typeface="Trebuchet MS"/>
              </a:rPr>
              <a:t>να του</a:t>
            </a:r>
            <a:endParaRPr sz="1600">
              <a:latin typeface="Trebuchet MS"/>
              <a:cs typeface="Trebuchet MS"/>
            </a:endParaRPr>
          </a:p>
          <a:p>
            <a:pPr algn="r" marR="5080">
              <a:lnSpc>
                <a:spcPct val="100000"/>
              </a:lnSpc>
              <a:tabLst>
                <a:tab pos="1181100" algn="l"/>
              </a:tabLst>
            </a:pPr>
            <a:r>
              <a:rPr dirty="0" sz="1600" spc="-10">
                <a:latin typeface="Trebuchet MS"/>
                <a:cs typeface="Trebuchet MS"/>
              </a:rPr>
              <a:t>ιδιαίτερα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20">
                <a:latin typeface="Trebuchet MS"/>
                <a:cs typeface="Trebuchet MS"/>
              </a:rPr>
              <a:t>όταν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4457" y="5316702"/>
            <a:ext cx="2842895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latin typeface="Trebuchet MS"/>
                <a:cs typeface="Trebuchet MS"/>
              </a:rPr>
              <a:t>πρόκειται</a:t>
            </a:r>
            <a:r>
              <a:rPr dirty="0" sz="1600" spc="38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για</a:t>
            </a:r>
            <a:r>
              <a:rPr dirty="0" sz="1600" spc="38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βαρέα</a:t>
            </a:r>
            <a:r>
              <a:rPr dirty="0" sz="1600" spc="38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μέταλλα </a:t>
            </a:r>
            <a:r>
              <a:rPr dirty="0" sz="1600">
                <a:latin typeface="Trebuchet MS"/>
                <a:cs typeface="Trebuchet MS"/>
              </a:rPr>
              <a:t>που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έχουν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τοξική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επίδραση.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0" y="6021285"/>
            <a:ext cx="9143365" cy="816610"/>
            <a:chOff x="0" y="6021285"/>
            <a:chExt cx="9143365" cy="816610"/>
          </a:xfrm>
        </p:grpSpPr>
        <p:sp>
          <p:nvSpPr>
            <p:cNvPr id="3" name="object 3"/>
            <p:cNvSpPr/>
            <p:nvPr/>
          </p:nvSpPr>
          <p:spPr>
            <a:xfrm>
              <a:off x="5645353" y="6021285"/>
              <a:ext cx="3497579" cy="161925"/>
            </a:xfrm>
            <a:custGeom>
              <a:avLst/>
              <a:gdLst/>
              <a:ahLst/>
              <a:cxnLst/>
              <a:rect l="l" t="t" r="r" b="b"/>
              <a:pathLst>
                <a:path w="3497579" h="161925">
                  <a:moveTo>
                    <a:pt x="0" y="161582"/>
                  </a:moveTo>
                  <a:lnTo>
                    <a:pt x="3497584" y="161582"/>
                  </a:lnTo>
                  <a:lnTo>
                    <a:pt x="3497584" y="0"/>
                  </a:lnTo>
                  <a:lnTo>
                    <a:pt x="0" y="0"/>
                  </a:lnTo>
                  <a:lnTo>
                    <a:pt x="0" y="161582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19400" y="6021285"/>
              <a:ext cx="2825953" cy="816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021285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3914749" y="2760256"/>
            <a:ext cx="5220335" cy="3366770"/>
            <a:chOff x="3914749" y="2760256"/>
            <a:chExt cx="5220335" cy="3366770"/>
          </a:xfrm>
        </p:grpSpPr>
        <p:sp>
          <p:nvSpPr>
            <p:cNvPr id="18" name="object 18"/>
            <p:cNvSpPr/>
            <p:nvPr/>
          </p:nvSpPr>
          <p:spPr>
            <a:xfrm>
              <a:off x="4194174" y="2859036"/>
              <a:ext cx="4940935" cy="3047365"/>
            </a:xfrm>
            <a:custGeom>
              <a:avLst/>
              <a:gdLst/>
              <a:ahLst/>
              <a:cxnLst/>
              <a:rect l="l" t="t" r="r" b="b"/>
              <a:pathLst>
                <a:path w="4940934" h="3047365">
                  <a:moveTo>
                    <a:pt x="4940909" y="0"/>
                  </a:moveTo>
                  <a:lnTo>
                    <a:pt x="0" y="0"/>
                  </a:lnTo>
                  <a:lnTo>
                    <a:pt x="0" y="3046984"/>
                  </a:lnTo>
                  <a:lnTo>
                    <a:pt x="4940909" y="3046984"/>
                  </a:lnTo>
                  <a:lnTo>
                    <a:pt x="4940909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95394" y="2760256"/>
              <a:ext cx="4940909" cy="304698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013530" y="5697080"/>
              <a:ext cx="1858010" cy="429895"/>
            </a:xfrm>
            <a:custGeom>
              <a:avLst/>
              <a:gdLst/>
              <a:ahLst/>
              <a:cxnLst/>
              <a:rect l="l" t="t" r="r" b="b"/>
              <a:pathLst>
                <a:path w="1858010" h="429895">
                  <a:moveTo>
                    <a:pt x="1857387" y="0"/>
                  </a:moveTo>
                  <a:lnTo>
                    <a:pt x="0" y="0"/>
                  </a:lnTo>
                  <a:lnTo>
                    <a:pt x="0" y="429336"/>
                  </a:lnTo>
                  <a:lnTo>
                    <a:pt x="1857387" y="429336"/>
                  </a:lnTo>
                  <a:lnTo>
                    <a:pt x="1857387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14749" y="5598299"/>
              <a:ext cx="1857387" cy="4293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61348" y="531067"/>
            <a:ext cx="8237220" cy="8788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161665" marR="5080" indent="-3149600">
              <a:lnSpc>
                <a:spcPct val="100000"/>
              </a:lnSpc>
              <a:spcBef>
                <a:spcPts val="100"/>
              </a:spcBef>
            </a:pPr>
            <a:r>
              <a:rPr dirty="0" sz="2800" spc="-10"/>
              <a:t>Π2.3.1_Προγράμματα</a:t>
            </a:r>
            <a:r>
              <a:rPr dirty="0" sz="2800" spc="-130"/>
              <a:t> </a:t>
            </a:r>
            <a:r>
              <a:rPr dirty="0" sz="2800"/>
              <a:t>ανάπτυξης</a:t>
            </a:r>
            <a:r>
              <a:rPr dirty="0" sz="2800" spc="-130"/>
              <a:t> </a:t>
            </a:r>
            <a:r>
              <a:rPr dirty="0" sz="2800"/>
              <a:t>ικανοτήτων</a:t>
            </a:r>
            <a:r>
              <a:rPr dirty="0" sz="2800" spc="-130"/>
              <a:t> </a:t>
            </a:r>
            <a:r>
              <a:rPr dirty="0" sz="2800" spc="-25"/>
              <a:t>και </a:t>
            </a:r>
            <a:r>
              <a:rPr dirty="0" sz="2800" spc="-10"/>
              <a:t>κατάρτισης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5949" y="2771787"/>
            <a:ext cx="2032088" cy="13144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731725" y="6039299"/>
            <a:ext cx="2578100" cy="476884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b="1" i="1">
                <a:latin typeface="Trebuchet MS"/>
                <a:cs typeface="Trebuchet MS"/>
              </a:rPr>
              <a:t>Ημερομηνία: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27-</a:t>
            </a:r>
            <a:r>
              <a:rPr dirty="0" sz="1200" spc="-25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28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Ιουλίου</a:t>
            </a:r>
            <a:r>
              <a:rPr dirty="0" sz="1200" spc="-25" b="1" i="1">
                <a:latin typeface="Trebuchet MS"/>
                <a:cs typeface="Trebuchet MS"/>
              </a:rPr>
              <a:t> </a:t>
            </a:r>
            <a:r>
              <a:rPr dirty="0" sz="1200" spc="-20" b="1" i="1">
                <a:latin typeface="Trebuchet MS"/>
                <a:cs typeface="Trebuchet MS"/>
              </a:rPr>
              <a:t>2026</a:t>
            </a: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1200" b="1" i="1">
                <a:latin typeface="Trebuchet MS"/>
                <a:cs typeface="Trebuchet MS"/>
              </a:rPr>
              <a:t>Περιοχή: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Σταμνά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spc="-10" b="1" i="1">
                <a:latin typeface="Trebuchet MS"/>
                <a:cs typeface="Trebuchet MS"/>
              </a:rPr>
              <a:t>Αιτωλοακαρνανίας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258251" y="153782"/>
            <a:ext cx="328422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  <a:latin typeface="Trebuchet MS"/>
                <a:cs typeface="Trebuchet MS"/>
              </a:rPr>
              <a:t>ΤΥΠΟΙ</a:t>
            </a:r>
            <a:r>
              <a:rPr dirty="0" spc="-6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>
                <a:solidFill>
                  <a:srgbClr val="000000"/>
                </a:solidFill>
                <a:latin typeface="Trebuchet MS"/>
                <a:cs typeface="Trebuchet MS"/>
              </a:rPr>
              <a:t>ΥΠΟΒΑΘΜΙΣΗΣ</a:t>
            </a:r>
            <a:r>
              <a:rPr dirty="0" spc="-6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>
                <a:solidFill>
                  <a:srgbClr val="000000"/>
                </a:solidFill>
                <a:latin typeface="Trebuchet MS"/>
                <a:cs typeface="Trebuchet MS"/>
              </a:rPr>
              <a:t>ΤΗΣ</a:t>
            </a:r>
            <a:r>
              <a:rPr dirty="0" spc="-6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pc="-25">
                <a:solidFill>
                  <a:srgbClr val="000000"/>
                </a:solidFill>
                <a:latin typeface="Trebuchet MS"/>
                <a:cs typeface="Trebuchet MS"/>
              </a:rPr>
              <a:t>ΓΗΣ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788534" y="174786"/>
            <a:ext cx="513778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2CB8C5"/>
                </a:solidFill>
                <a:latin typeface="Arial"/>
                <a:cs typeface="Arial"/>
              </a:rPr>
              <a:t>Π2.3.1_Προγράμματα</a:t>
            </a:r>
            <a:r>
              <a:rPr dirty="0" sz="1400" spc="-4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2CB8C5"/>
                </a:solidFill>
                <a:latin typeface="Arial"/>
                <a:cs typeface="Arial"/>
              </a:rPr>
              <a:t>ανάπτυξης</a:t>
            </a:r>
            <a:r>
              <a:rPr dirty="0" sz="1400" spc="-40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2CB8C5"/>
                </a:solidFill>
                <a:latin typeface="Arial"/>
                <a:cs typeface="Arial"/>
              </a:rPr>
              <a:t>ικανοτήτων</a:t>
            </a:r>
            <a:r>
              <a:rPr dirty="0" sz="1400" spc="-4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2CB8C5"/>
                </a:solidFill>
                <a:latin typeface="Arial"/>
                <a:cs typeface="Arial"/>
              </a:rPr>
              <a:t>και</a:t>
            </a:r>
            <a:r>
              <a:rPr dirty="0" sz="1400" spc="-40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2CB8C5"/>
                </a:solidFill>
                <a:latin typeface="Arial"/>
                <a:cs typeface="Arial"/>
              </a:rPr>
              <a:t>κατάρτισης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814884" y="778297"/>
            <a:ext cx="7603490" cy="1049655"/>
            <a:chOff x="814884" y="778297"/>
            <a:chExt cx="7603490" cy="1049655"/>
          </a:xfrm>
        </p:grpSpPr>
        <p:sp>
          <p:nvSpPr>
            <p:cNvPr id="9" name="object 9"/>
            <p:cNvSpPr/>
            <p:nvPr/>
          </p:nvSpPr>
          <p:spPr>
            <a:xfrm>
              <a:off x="827584" y="968117"/>
              <a:ext cx="7578090" cy="302895"/>
            </a:xfrm>
            <a:custGeom>
              <a:avLst/>
              <a:gdLst/>
              <a:ahLst/>
              <a:cxnLst/>
              <a:rect l="l" t="t" r="r" b="b"/>
              <a:pathLst>
                <a:path w="7578090" h="302894">
                  <a:moveTo>
                    <a:pt x="0" y="0"/>
                  </a:moveTo>
                  <a:lnTo>
                    <a:pt x="7577848" y="0"/>
                  </a:lnTo>
                  <a:lnTo>
                    <a:pt x="7577848" y="302399"/>
                  </a:lnTo>
                  <a:lnTo>
                    <a:pt x="0" y="302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06475" y="790997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30">
                  <a:moveTo>
                    <a:pt x="5245442" y="0"/>
                  </a:moveTo>
                  <a:lnTo>
                    <a:pt x="59041" y="0"/>
                  </a:lnTo>
                  <a:lnTo>
                    <a:pt x="36151" y="4671"/>
                  </a:lnTo>
                  <a:lnTo>
                    <a:pt x="17374" y="17376"/>
                  </a:lnTo>
                  <a:lnTo>
                    <a:pt x="4670" y="36154"/>
                  </a:lnTo>
                  <a:lnTo>
                    <a:pt x="0" y="59042"/>
                  </a:lnTo>
                  <a:lnTo>
                    <a:pt x="0" y="295198"/>
                  </a:lnTo>
                  <a:lnTo>
                    <a:pt x="4670" y="318086"/>
                  </a:lnTo>
                  <a:lnTo>
                    <a:pt x="17374" y="336864"/>
                  </a:lnTo>
                  <a:lnTo>
                    <a:pt x="36151" y="349569"/>
                  </a:lnTo>
                  <a:lnTo>
                    <a:pt x="59041" y="354241"/>
                  </a:lnTo>
                  <a:lnTo>
                    <a:pt x="5245442" y="354241"/>
                  </a:lnTo>
                  <a:lnTo>
                    <a:pt x="5268336" y="349569"/>
                  </a:lnTo>
                  <a:lnTo>
                    <a:pt x="5287113" y="336864"/>
                  </a:lnTo>
                  <a:lnTo>
                    <a:pt x="5299815" y="318086"/>
                  </a:lnTo>
                  <a:lnTo>
                    <a:pt x="5304485" y="295198"/>
                  </a:lnTo>
                  <a:lnTo>
                    <a:pt x="5304485" y="59042"/>
                  </a:lnTo>
                  <a:lnTo>
                    <a:pt x="5299815" y="36154"/>
                  </a:lnTo>
                  <a:lnTo>
                    <a:pt x="5287113" y="17376"/>
                  </a:lnTo>
                  <a:lnTo>
                    <a:pt x="5268336" y="4671"/>
                  </a:lnTo>
                  <a:lnTo>
                    <a:pt x="524544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206475" y="790997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30">
                  <a:moveTo>
                    <a:pt x="0" y="59042"/>
                  </a:moveTo>
                  <a:lnTo>
                    <a:pt x="4670" y="36154"/>
                  </a:lnTo>
                  <a:lnTo>
                    <a:pt x="17374" y="17376"/>
                  </a:lnTo>
                  <a:lnTo>
                    <a:pt x="36151" y="4671"/>
                  </a:lnTo>
                  <a:lnTo>
                    <a:pt x="59041" y="0"/>
                  </a:lnTo>
                  <a:lnTo>
                    <a:pt x="5245442" y="0"/>
                  </a:lnTo>
                  <a:lnTo>
                    <a:pt x="5268336" y="4671"/>
                  </a:lnTo>
                  <a:lnTo>
                    <a:pt x="5287113" y="17376"/>
                  </a:lnTo>
                  <a:lnTo>
                    <a:pt x="5299815" y="36154"/>
                  </a:lnTo>
                  <a:lnTo>
                    <a:pt x="5304485" y="59042"/>
                  </a:lnTo>
                  <a:lnTo>
                    <a:pt x="5304485" y="295198"/>
                  </a:lnTo>
                  <a:lnTo>
                    <a:pt x="5299815" y="318086"/>
                  </a:lnTo>
                  <a:lnTo>
                    <a:pt x="5287113" y="336864"/>
                  </a:lnTo>
                  <a:lnTo>
                    <a:pt x="5268336" y="349569"/>
                  </a:lnTo>
                  <a:lnTo>
                    <a:pt x="5245442" y="354241"/>
                  </a:lnTo>
                  <a:lnTo>
                    <a:pt x="59041" y="354241"/>
                  </a:lnTo>
                  <a:lnTo>
                    <a:pt x="36151" y="349569"/>
                  </a:lnTo>
                  <a:lnTo>
                    <a:pt x="17374" y="336864"/>
                  </a:lnTo>
                  <a:lnTo>
                    <a:pt x="4670" y="318086"/>
                  </a:lnTo>
                  <a:lnTo>
                    <a:pt x="0" y="295198"/>
                  </a:lnTo>
                  <a:lnTo>
                    <a:pt x="0" y="59042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827584" y="1512443"/>
              <a:ext cx="7578090" cy="302895"/>
            </a:xfrm>
            <a:custGeom>
              <a:avLst/>
              <a:gdLst/>
              <a:ahLst/>
              <a:cxnLst/>
              <a:rect l="l" t="t" r="r" b="b"/>
              <a:pathLst>
                <a:path w="7578090" h="302894">
                  <a:moveTo>
                    <a:pt x="0" y="0"/>
                  </a:moveTo>
                  <a:lnTo>
                    <a:pt x="7577848" y="0"/>
                  </a:lnTo>
                  <a:lnTo>
                    <a:pt x="7577848" y="302399"/>
                  </a:lnTo>
                  <a:lnTo>
                    <a:pt x="0" y="302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206475" y="1335316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30">
                  <a:moveTo>
                    <a:pt x="5245442" y="0"/>
                  </a:moveTo>
                  <a:lnTo>
                    <a:pt x="59041" y="0"/>
                  </a:lnTo>
                  <a:lnTo>
                    <a:pt x="36151" y="4671"/>
                  </a:lnTo>
                  <a:lnTo>
                    <a:pt x="17374" y="17376"/>
                  </a:lnTo>
                  <a:lnTo>
                    <a:pt x="4670" y="36154"/>
                  </a:lnTo>
                  <a:lnTo>
                    <a:pt x="0" y="59042"/>
                  </a:lnTo>
                  <a:lnTo>
                    <a:pt x="0" y="295198"/>
                  </a:lnTo>
                  <a:lnTo>
                    <a:pt x="4670" y="318086"/>
                  </a:lnTo>
                  <a:lnTo>
                    <a:pt x="17374" y="336864"/>
                  </a:lnTo>
                  <a:lnTo>
                    <a:pt x="36151" y="349569"/>
                  </a:lnTo>
                  <a:lnTo>
                    <a:pt x="59041" y="354241"/>
                  </a:lnTo>
                  <a:lnTo>
                    <a:pt x="5245442" y="354241"/>
                  </a:lnTo>
                  <a:lnTo>
                    <a:pt x="5268336" y="349569"/>
                  </a:lnTo>
                  <a:lnTo>
                    <a:pt x="5287113" y="336864"/>
                  </a:lnTo>
                  <a:lnTo>
                    <a:pt x="5299815" y="318086"/>
                  </a:lnTo>
                  <a:lnTo>
                    <a:pt x="5304485" y="295198"/>
                  </a:lnTo>
                  <a:lnTo>
                    <a:pt x="5304485" y="59042"/>
                  </a:lnTo>
                  <a:lnTo>
                    <a:pt x="5299815" y="36154"/>
                  </a:lnTo>
                  <a:lnTo>
                    <a:pt x="5287113" y="17376"/>
                  </a:lnTo>
                  <a:lnTo>
                    <a:pt x="5268336" y="4671"/>
                  </a:lnTo>
                  <a:lnTo>
                    <a:pt x="524544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206475" y="1335316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30">
                  <a:moveTo>
                    <a:pt x="0" y="59042"/>
                  </a:moveTo>
                  <a:lnTo>
                    <a:pt x="4670" y="36154"/>
                  </a:lnTo>
                  <a:lnTo>
                    <a:pt x="17374" y="17376"/>
                  </a:lnTo>
                  <a:lnTo>
                    <a:pt x="36151" y="4671"/>
                  </a:lnTo>
                  <a:lnTo>
                    <a:pt x="59041" y="0"/>
                  </a:lnTo>
                  <a:lnTo>
                    <a:pt x="5245442" y="0"/>
                  </a:lnTo>
                  <a:lnTo>
                    <a:pt x="5268336" y="4671"/>
                  </a:lnTo>
                  <a:lnTo>
                    <a:pt x="5287113" y="17376"/>
                  </a:lnTo>
                  <a:lnTo>
                    <a:pt x="5299815" y="36154"/>
                  </a:lnTo>
                  <a:lnTo>
                    <a:pt x="5304485" y="59042"/>
                  </a:lnTo>
                  <a:lnTo>
                    <a:pt x="5304485" y="295198"/>
                  </a:lnTo>
                  <a:lnTo>
                    <a:pt x="5299815" y="318086"/>
                  </a:lnTo>
                  <a:lnTo>
                    <a:pt x="5287113" y="336864"/>
                  </a:lnTo>
                  <a:lnTo>
                    <a:pt x="5268336" y="349569"/>
                  </a:lnTo>
                  <a:lnTo>
                    <a:pt x="5245442" y="354241"/>
                  </a:lnTo>
                  <a:lnTo>
                    <a:pt x="59041" y="354241"/>
                  </a:lnTo>
                  <a:lnTo>
                    <a:pt x="36151" y="349569"/>
                  </a:lnTo>
                  <a:lnTo>
                    <a:pt x="17374" y="336864"/>
                  </a:lnTo>
                  <a:lnTo>
                    <a:pt x="4670" y="318086"/>
                  </a:lnTo>
                  <a:lnTo>
                    <a:pt x="0" y="295198"/>
                  </a:lnTo>
                  <a:lnTo>
                    <a:pt x="0" y="59042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1461693" y="824048"/>
            <a:ext cx="4629150" cy="7988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10" b="1">
                <a:solidFill>
                  <a:srgbClr val="2F1602"/>
                </a:solidFill>
                <a:latin typeface="Trebuchet MS"/>
                <a:cs typeface="Trebuchet MS"/>
              </a:rPr>
              <a:t>ΔΙΑΒΡΩΣΗ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40"/>
              </a:spcBef>
            </a:pP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500" b="1">
                <a:solidFill>
                  <a:srgbClr val="2F1602"/>
                </a:solidFill>
                <a:latin typeface="Trebuchet MS"/>
                <a:cs typeface="Trebuchet MS"/>
              </a:rPr>
              <a:t>ΕΞΑΝΤΛΗΣΗ</a:t>
            </a:r>
            <a:r>
              <a:rPr dirty="0" sz="1500" spc="-35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F1602"/>
                </a:solidFill>
                <a:latin typeface="Trebuchet MS"/>
                <a:cs typeface="Trebuchet MS"/>
              </a:rPr>
              <a:t>ΤΗΣ</a:t>
            </a:r>
            <a:r>
              <a:rPr dirty="0" sz="1500" spc="-30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F1602"/>
                </a:solidFill>
                <a:latin typeface="Trebuchet MS"/>
                <a:cs typeface="Trebuchet MS"/>
              </a:rPr>
              <a:t>ΟΡΓΑΝΙΚΗΣ</a:t>
            </a:r>
            <a:r>
              <a:rPr dirty="0" sz="1500" spc="-40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F1602"/>
                </a:solidFill>
                <a:latin typeface="Trebuchet MS"/>
                <a:cs typeface="Trebuchet MS"/>
              </a:rPr>
              <a:t>ΟΥΣΙΑΣ</a:t>
            </a:r>
            <a:r>
              <a:rPr dirty="0" sz="1500" spc="-30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F1602"/>
                </a:solidFill>
                <a:latin typeface="Trebuchet MS"/>
                <a:cs typeface="Trebuchet MS"/>
              </a:rPr>
              <a:t>ΤΟΥ</a:t>
            </a:r>
            <a:r>
              <a:rPr dirty="0" sz="1500" spc="-30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500" spc="-10" b="1">
                <a:solidFill>
                  <a:srgbClr val="2F1602"/>
                </a:solidFill>
                <a:latin typeface="Trebuchet MS"/>
                <a:cs typeface="Trebuchet MS"/>
              </a:rPr>
              <a:t>ΕΔΑΦΟΥΣ</a:t>
            </a:r>
            <a:endParaRPr sz="150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14884" y="1866938"/>
            <a:ext cx="7603490" cy="505459"/>
            <a:chOff x="814884" y="1866938"/>
            <a:chExt cx="7603490" cy="505459"/>
          </a:xfrm>
        </p:grpSpPr>
        <p:sp>
          <p:nvSpPr>
            <p:cNvPr id="17" name="object 17"/>
            <p:cNvSpPr/>
            <p:nvPr/>
          </p:nvSpPr>
          <p:spPr>
            <a:xfrm>
              <a:off x="827584" y="2056752"/>
              <a:ext cx="7578090" cy="302895"/>
            </a:xfrm>
            <a:custGeom>
              <a:avLst/>
              <a:gdLst/>
              <a:ahLst/>
              <a:cxnLst/>
              <a:rect l="l" t="t" r="r" b="b"/>
              <a:pathLst>
                <a:path w="7578090" h="302894">
                  <a:moveTo>
                    <a:pt x="0" y="0"/>
                  </a:moveTo>
                  <a:lnTo>
                    <a:pt x="7577848" y="0"/>
                  </a:lnTo>
                  <a:lnTo>
                    <a:pt x="7577848" y="302399"/>
                  </a:lnTo>
                  <a:lnTo>
                    <a:pt x="0" y="302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206475" y="1879638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30">
                  <a:moveTo>
                    <a:pt x="5245442" y="0"/>
                  </a:moveTo>
                  <a:lnTo>
                    <a:pt x="59041" y="0"/>
                  </a:lnTo>
                  <a:lnTo>
                    <a:pt x="36151" y="4671"/>
                  </a:lnTo>
                  <a:lnTo>
                    <a:pt x="17374" y="17376"/>
                  </a:lnTo>
                  <a:lnTo>
                    <a:pt x="4670" y="36154"/>
                  </a:lnTo>
                  <a:lnTo>
                    <a:pt x="0" y="59042"/>
                  </a:lnTo>
                  <a:lnTo>
                    <a:pt x="0" y="295198"/>
                  </a:lnTo>
                  <a:lnTo>
                    <a:pt x="4670" y="318086"/>
                  </a:lnTo>
                  <a:lnTo>
                    <a:pt x="17374" y="336864"/>
                  </a:lnTo>
                  <a:lnTo>
                    <a:pt x="36151" y="349569"/>
                  </a:lnTo>
                  <a:lnTo>
                    <a:pt x="59041" y="354241"/>
                  </a:lnTo>
                  <a:lnTo>
                    <a:pt x="5245442" y="354241"/>
                  </a:lnTo>
                  <a:lnTo>
                    <a:pt x="5268336" y="349569"/>
                  </a:lnTo>
                  <a:lnTo>
                    <a:pt x="5287113" y="336864"/>
                  </a:lnTo>
                  <a:lnTo>
                    <a:pt x="5299815" y="318086"/>
                  </a:lnTo>
                  <a:lnTo>
                    <a:pt x="5304485" y="295198"/>
                  </a:lnTo>
                  <a:lnTo>
                    <a:pt x="5304485" y="59042"/>
                  </a:lnTo>
                  <a:lnTo>
                    <a:pt x="5299815" y="36154"/>
                  </a:lnTo>
                  <a:lnTo>
                    <a:pt x="5287113" y="17376"/>
                  </a:lnTo>
                  <a:lnTo>
                    <a:pt x="5268336" y="4671"/>
                  </a:lnTo>
                  <a:lnTo>
                    <a:pt x="524544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206475" y="1879638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30">
                  <a:moveTo>
                    <a:pt x="0" y="59042"/>
                  </a:moveTo>
                  <a:lnTo>
                    <a:pt x="4670" y="36154"/>
                  </a:lnTo>
                  <a:lnTo>
                    <a:pt x="17374" y="17376"/>
                  </a:lnTo>
                  <a:lnTo>
                    <a:pt x="36151" y="4671"/>
                  </a:lnTo>
                  <a:lnTo>
                    <a:pt x="59041" y="0"/>
                  </a:lnTo>
                  <a:lnTo>
                    <a:pt x="5245442" y="0"/>
                  </a:lnTo>
                  <a:lnTo>
                    <a:pt x="5268336" y="4671"/>
                  </a:lnTo>
                  <a:lnTo>
                    <a:pt x="5287113" y="17376"/>
                  </a:lnTo>
                  <a:lnTo>
                    <a:pt x="5299815" y="36154"/>
                  </a:lnTo>
                  <a:lnTo>
                    <a:pt x="5304485" y="59042"/>
                  </a:lnTo>
                  <a:lnTo>
                    <a:pt x="5304485" y="295198"/>
                  </a:lnTo>
                  <a:lnTo>
                    <a:pt x="5299815" y="318086"/>
                  </a:lnTo>
                  <a:lnTo>
                    <a:pt x="5287113" y="336864"/>
                  </a:lnTo>
                  <a:lnTo>
                    <a:pt x="5268336" y="349569"/>
                  </a:lnTo>
                  <a:lnTo>
                    <a:pt x="5245442" y="354241"/>
                  </a:lnTo>
                  <a:lnTo>
                    <a:pt x="59041" y="354241"/>
                  </a:lnTo>
                  <a:lnTo>
                    <a:pt x="36151" y="349569"/>
                  </a:lnTo>
                  <a:lnTo>
                    <a:pt x="17374" y="336864"/>
                  </a:lnTo>
                  <a:lnTo>
                    <a:pt x="4670" y="318086"/>
                  </a:lnTo>
                  <a:lnTo>
                    <a:pt x="0" y="295198"/>
                  </a:lnTo>
                  <a:lnTo>
                    <a:pt x="0" y="59042"/>
                  </a:lnTo>
                  <a:close/>
                </a:path>
              </a:pathLst>
            </a:custGeom>
            <a:ln w="25399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1461693" y="1912683"/>
            <a:ext cx="389699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b="1">
                <a:solidFill>
                  <a:srgbClr val="FFFFFF"/>
                </a:solidFill>
                <a:latin typeface="Trebuchet MS"/>
                <a:cs typeface="Trebuchet MS"/>
              </a:rPr>
              <a:t>ΑΠΩΛΕΙΑ</a:t>
            </a:r>
            <a:r>
              <a:rPr dirty="0" sz="1500" spc="-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1500" spc="-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FFFFFF"/>
                </a:solidFill>
                <a:latin typeface="Trebuchet MS"/>
                <a:cs typeface="Trebuchet MS"/>
              </a:rPr>
              <a:t>ΓΟΝΙΜΟΤΗΤΑΣ</a:t>
            </a:r>
            <a:r>
              <a:rPr dirty="0" sz="1500" spc="-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FFFFFF"/>
                </a:solidFill>
                <a:latin typeface="Trebuchet MS"/>
                <a:cs typeface="Trebuchet MS"/>
              </a:rPr>
              <a:t>ΤΟΥ</a:t>
            </a:r>
            <a:r>
              <a:rPr dirty="0" sz="1500" spc="-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 b="1">
                <a:solidFill>
                  <a:srgbClr val="FFFFFF"/>
                </a:solidFill>
                <a:latin typeface="Trebuchet MS"/>
                <a:cs typeface="Trebuchet MS"/>
              </a:rPr>
              <a:t>ΕΔΑΦΟΥΣ</a:t>
            </a:r>
            <a:endParaRPr sz="1500">
              <a:latin typeface="Trebuchet MS"/>
              <a:cs typeface="Trebuchet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814884" y="2411260"/>
            <a:ext cx="7603490" cy="1049655"/>
            <a:chOff x="814884" y="2411260"/>
            <a:chExt cx="7603490" cy="1049655"/>
          </a:xfrm>
        </p:grpSpPr>
        <p:sp>
          <p:nvSpPr>
            <p:cNvPr id="22" name="object 22"/>
            <p:cNvSpPr/>
            <p:nvPr/>
          </p:nvSpPr>
          <p:spPr>
            <a:xfrm>
              <a:off x="827584" y="2601074"/>
              <a:ext cx="7578090" cy="302895"/>
            </a:xfrm>
            <a:custGeom>
              <a:avLst/>
              <a:gdLst/>
              <a:ahLst/>
              <a:cxnLst/>
              <a:rect l="l" t="t" r="r" b="b"/>
              <a:pathLst>
                <a:path w="7578090" h="302894">
                  <a:moveTo>
                    <a:pt x="0" y="0"/>
                  </a:moveTo>
                  <a:lnTo>
                    <a:pt x="7577848" y="0"/>
                  </a:lnTo>
                  <a:lnTo>
                    <a:pt x="7577848" y="302399"/>
                  </a:lnTo>
                  <a:lnTo>
                    <a:pt x="0" y="302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206475" y="2423960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30">
                  <a:moveTo>
                    <a:pt x="5245442" y="0"/>
                  </a:moveTo>
                  <a:lnTo>
                    <a:pt x="59041" y="0"/>
                  </a:lnTo>
                  <a:lnTo>
                    <a:pt x="36151" y="4671"/>
                  </a:lnTo>
                  <a:lnTo>
                    <a:pt x="17374" y="17376"/>
                  </a:lnTo>
                  <a:lnTo>
                    <a:pt x="4670" y="36154"/>
                  </a:lnTo>
                  <a:lnTo>
                    <a:pt x="0" y="59042"/>
                  </a:lnTo>
                  <a:lnTo>
                    <a:pt x="0" y="295198"/>
                  </a:lnTo>
                  <a:lnTo>
                    <a:pt x="4670" y="318086"/>
                  </a:lnTo>
                  <a:lnTo>
                    <a:pt x="17374" y="336864"/>
                  </a:lnTo>
                  <a:lnTo>
                    <a:pt x="36151" y="349569"/>
                  </a:lnTo>
                  <a:lnTo>
                    <a:pt x="59041" y="354241"/>
                  </a:lnTo>
                  <a:lnTo>
                    <a:pt x="5245442" y="354241"/>
                  </a:lnTo>
                  <a:lnTo>
                    <a:pt x="5268336" y="349569"/>
                  </a:lnTo>
                  <a:lnTo>
                    <a:pt x="5287113" y="336864"/>
                  </a:lnTo>
                  <a:lnTo>
                    <a:pt x="5299815" y="318086"/>
                  </a:lnTo>
                  <a:lnTo>
                    <a:pt x="5304485" y="295198"/>
                  </a:lnTo>
                  <a:lnTo>
                    <a:pt x="5304485" y="59042"/>
                  </a:lnTo>
                  <a:lnTo>
                    <a:pt x="5299815" y="36154"/>
                  </a:lnTo>
                  <a:lnTo>
                    <a:pt x="5287113" y="17376"/>
                  </a:lnTo>
                  <a:lnTo>
                    <a:pt x="5268336" y="4671"/>
                  </a:lnTo>
                  <a:lnTo>
                    <a:pt x="524544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206475" y="2423960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30">
                  <a:moveTo>
                    <a:pt x="0" y="59042"/>
                  </a:moveTo>
                  <a:lnTo>
                    <a:pt x="4670" y="36154"/>
                  </a:lnTo>
                  <a:lnTo>
                    <a:pt x="17374" y="17376"/>
                  </a:lnTo>
                  <a:lnTo>
                    <a:pt x="36151" y="4671"/>
                  </a:lnTo>
                  <a:lnTo>
                    <a:pt x="59041" y="0"/>
                  </a:lnTo>
                  <a:lnTo>
                    <a:pt x="5245442" y="0"/>
                  </a:lnTo>
                  <a:lnTo>
                    <a:pt x="5268336" y="4671"/>
                  </a:lnTo>
                  <a:lnTo>
                    <a:pt x="5287113" y="17376"/>
                  </a:lnTo>
                  <a:lnTo>
                    <a:pt x="5299815" y="36154"/>
                  </a:lnTo>
                  <a:lnTo>
                    <a:pt x="5304485" y="59042"/>
                  </a:lnTo>
                  <a:lnTo>
                    <a:pt x="5304485" y="295198"/>
                  </a:lnTo>
                  <a:lnTo>
                    <a:pt x="5299815" y="318086"/>
                  </a:lnTo>
                  <a:lnTo>
                    <a:pt x="5287113" y="336864"/>
                  </a:lnTo>
                  <a:lnTo>
                    <a:pt x="5268336" y="349569"/>
                  </a:lnTo>
                  <a:lnTo>
                    <a:pt x="5245442" y="354241"/>
                  </a:lnTo>
                  <a:lnTo>
                    <a:pt x="59041" y="354241"/>
                  </a:lnTo>
                  <a:lnTo>
                    <a:pt x="36151" y="349569"/>
                  </a:lnTo>
                  <a:lnTo>
                    <a:pt x="17374" y="336864"/>
                  </a:lnTo>
                  <a:lnTo>
                    <a:pt x="4670" y="318086"/>
                  </a:lnTo>
                  <a:lnTo>
                    <a:pt x="0" y="295198"/>
                  </a:lnTo>
                  <a:lnTo>
                    <a:pt x="0" y="59042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827584" y="3145396"/>
              <a:ext cx="7578090" cy="302895"/>
            </a:xfrm>
            <a:custGeom>
              <a:avLst/>
              <a:gdLst/>
              <a:ahLst/>
              <a:cxnLst/>
              <a:rect l="l" t="t" r="r" b="b"/>
              <a:pathLst>
                <a:path w="7578090" h="302895">
                  <a:moveTo>
                    <a:pt x="0" y="0"/>
                  </a:moveTo>
                  <a:lnTo>
                    <a:pt x="7577848" y="0"/>
                  </a:lnTo>
                  <a:lnTo>
                    <a:pt x="7577848" y="302399"/>
                  </a:lnTo>
                  <a:lnTo>
                    <a:pt x="0" y="302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206475" y="2968282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29">
                  <a:moveTo>
                    <a:pt x="5245442" y="0"/>
                  </a:moveTo>
                  <a:lnTo>
                    <a:pt x="59041" y="0"/>
                  </a:lnTo>
                  <a:lnTo>
                    <a:pt x="36151" y="4671"/>
                  </a:lnTo>
                  <a:lnTo>
                    <a:pt x="17374" y="17376"/>
                  </a:lnTo>
                  <a:lnTo>
                    <a:pt x="4670" y="36154"/>
                  </a:lnTo>
                  <a:lnTo>
                    <a:pt x="0" y="59042"/>
                  </a:lnTo>
                  <a:lnTo>
                    <a:pt x="0" y="295198"/>
                  </a:lnTo>
                  <a:lnTo>
                    <a:pt x="4670" y="318086"/>
                  </a:lnTo>
                  <a:lnTo>
                    <a:pt x="17374" y="336864"/>
                  </a:lnTo>
                  <a:lnTo>
                    <a:pt x="36151" y="349569"/>
                  </a:lnTo>
                  <a:lnTo>
                    <a:pt x="59041" y="354241"/>
                  </a:lnTo>
                  <a:lnTo>
                    <a:pt x="5245442" y="354241"/>
                  </a:lnTo>
                  <a:lnTo>
                    <a:pt x="5268336" y="349569"/>
                  </a:lnTo>
                  <a:lnTo>
                    <a:pt x="5287113" y="336864"/>
                  </a:lnTo>
                  <a:lnTo>
                    <a:pt x="5299815" y="318086"/>
                  </a:lnTo>
                  <a:lnTo>
                    <a:pt x="5304485" y="295198"/>
                  </a:lnTo>
                  <a:lnTo>
                    <a:pt x="5304485" y="59042"/>
                  </a:lnTo>
                  <a:lnTo>
                    <a:pt x="5299815" y="36154"/>
                  </a:lnTo>
                  <a:lnTo>
                    <a:pt x="5287113" y="17376"/>
                  </a:lnTo>
                  <a:lnTo>
                    <a:pt x="5268336" y="4671"/>
                  </a:lnTo>
                  <a:lnTo>
                    <a:pt x="524544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206475" y="2968282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29">
                  <a:moveTo>
                    <a:pt x="0" y="59042"/>
                  </a:moveTo>
                  <a:lnTo>
                    <a:pt x="4670" y="36154"/>
                  </a:lnTo>
                  <a:lnTo>
                    <a:pt x="17374" y="17376"/>
                  </a:lnTo>
                  <a:lnTo>
                    <a:pt x="36151" y="4671"/>
                  </a:lnTo>
                  <a:lnTo>
                    <a:pt x="59041" y="0"/>
                  </a:lnTo>
                  <a:lnTo>
                    <a:pt x="5245442" y="0"/>
                  </a:lnTo>
                  <a:lnTo>
                    <a:pt x="5268336" y="4671"/>
                  </a:lnTo>
                  <a:lnTo>
                    <a:pt x="5287113" y="17376"/>
                  </a:lnTo>
                  <a:lnTo>
                    <a:pt x="5299815" y="36154"/>
                  </a:lnTo>
                  <a:lnTo>
                    <a:pt x="5304485" y="59042"/>
                  </a:lnTo>
                  <a:lnTo>
                    <a:pt x="5304485" y="295198"/>
                  </a:lnTo>
                  <a:lnTo>
                    <a:pt x="5299815" y="318086"/>
                  </a:lnTo>
                  <a:lnTo>
                    <a:pt x="5287113" y="336864"/>
                  </a:lnTo>
                  <a:lnTo>
                    <a:pt x="5268336" y="349569"/>
                  </a:lnTo>
                  <a:lnTo>
                    <a:pt x="5245442" y="354241"/>
                  </a:lnTo>
                  <a:lnTo>
                    <a:pt x="59041" y="354241"/>
                  </a:lnTo>
                  <a:lnTo>
                    <a:pt x="36151" y="349569"/>
                  </a:lnTo>
                  <a:lnTo>
                    <a:pt x="17374" y="336864"/>
                  </a:lnTo>
                  <a:lnTo>
                    <a:pt x="4670" y="318086"/>
                  </a:lnTo>
                  <a:lnTo>
                    <a:pt x="0" y="295198"/>
                  </a:lnTo>
                  <a:lnTo>
                    <a:pt x="0" y="59042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/>
          <p:nvPr/>
        </p:nvSpPr>
        <p:spPr>
          <a:xfrm>
            <a:off x="1461693" y="2457005"/>
            <a:ext cx="2240915" cy="7988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10" b="1">
                <a:solidFill>
                  <a:srgbClr val="2F1602"/>
                </a:solidFill>
                <a:latin typeface="Trebuchet MS"/>
                <a:cs typeface="Trebuchet MS"/>
              </a:rPr>
              <a:t>ΣΥΜΠΙΕΣΗ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40"/>
              </a:spcBef>
            </a:pP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500" b="1">
                <a:solidFill>
                  <a:srgbClr val="2F1602"/>
                </a:solidFill>
                <a:latin typeface="Trebuchet MS"/>
                <a:cs typeface="Trebuchet MS"/>
              </a:rPr>
              <a:t>ΜΟΛΥΝΣΗ</a:t>
            </a:r>
            <a:r>
              <a:rPr dirty="0" sz="1500" spc="-35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F1602"/>
                </a:solidFill>
                <a:latin typeface="Trebuchet MS"/>
                <a:cs typeface="Trebuchet MS"/>
              </a:rPr>
              <a:t>ΤΟΥ</a:t>
            </a:r>
            <a:r>
              <a:rPr dirty="0" sz="1500" spc="-35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500" spc="-10" b="1">
                <a:solidFill>
                  <a:srgbClr val="2F1602"/>
                </a:solidFill>
                <a:latin typeface="Trebuchet MS"/>
                <a:cs typeface="Trebuchet MS"/>
              </a:rPr>
              <a:t>ΕΔΑΦΟΥΣ</a:t>
            </a:r>
            <a:endParaRPr sz="1500">
              <a:latin typeface="Trebuchet MS"/>
              <a:cs typeface="Trebuchet MS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814884" y="3499904"/>
            <a:ext cx="7603490" cy="505459"/>
            <a:chOff x="814884" y="3499904"/>
            <a:chExt cx="7603490" cy="505459"/>
          </a:xfrm>
        </p:grpSpPr>
        <p:sp>
          <p:nvSpPr>
            <p:cNvPr id="30" name="object 30"/>
            <p:cNvSpPr/>
            <p:nvPr/>
          </p:nvSpPr>
          <p:spPr>
            <a:xfrm>
              <a:off x="827584" y="3689718"/>
              <a:ext cx="7578090" cy="302895"/>
            </a:xfrm>
            <a:custGeom>
              <a:avLst/>
              <a:gdLst/>
              <a:ahLst/>
              <a:cxnLst/>
              <a:rect l="l" t="t" r="r" b="b"/>
              <a:pathLst>
                <a:path w="7578090" h="302895">
                  <a:moveTo>
                    <a:pt x="0" y="0"/>
                  </a:moveTo>
                  <a:lnTo>
                    <a:pt x="7577848" y="0"/>
                  </a:lnTo>
                  <a:lnTo>
                    <a:pt x="7577848" y="302399"/>
                  </a:lnTo>
                  <a:lnTo>
                    <a:pt x="0" y="302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206475" y="3512604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29">
                  <a:moveTo>
                    <a:pt x="5245442" y="0"/>
                  </a:moveTo>
                  <a:lnTo>
                    <a:pt x="59041" y="0"/>
                  </a:lnTo>
                  <a:lnTo>
                    <a:pt x="36151" y="4671"/>
                  </a:lnTo>
                  <a:lnTo>
                    <a:pt x="17374" y="17376"/>
                  </a:lnTo>
                  <a:lnTo>
                    <a:pt x="4670" y="36154"/>
                  </a:lnTo>
                  <a:lnTo>
                    <a:pt x="0" y="59042"/>
                  </a:lnTo>
                  <a:lnTo>
                    <a:pt x="0" y="295198"/>
                  </a:lnTo>
                  <a:lnTo>
                    <a:pt x="4670" y="318086"/>
                  </a:lnTo>
                  <a:lnTo>
                    <a:pt x="17374" y="336864"/>
                  </a:lnTo>
                  <a:lnTo>
                    <a:pt x="36151" y="349569"/>
                  </a:lnTo>
                  <a:lnTo>
                    <a:pt x="59041" y="354241"/>
                  </a:lnTo>
                  <a:lnTo>
                    <a:pt x="5245442" y="354241"/>
                  </a:lnTo>
                  <a:lnTo>
                    <a:pt x="5268336" y="349569"/>
                  </a:lnTo>
                  <a:lnTo>
                    <a:pt x="5287113" y="336864"/>
                  </a:lnTo>
                  <a:lnTo>
                    <a:pt x="5299815" y="318086"/>
                  </a:lnTo>
                  <a:lnTo>
                    <a:pt x="5304485" y="295198"/>
                  </a:lnTo>
                  <a:lnTo>
                    <a:pt x="5304485" y="59042"/>
                  </a:lnTo>
                  <a:lnTo>
                    <a:pt x="5299815" y="36154"/>
                  </a:lnTo>
                  <a:lnTo>
                    <a:pt x="5287113" y="17376"/>
                  </a:lnTo>
                  <a:lnTo>
                    <a:pt x="5268336" y="4671"/>
                  </a:lnTo>
                  <a:lnTo>
                    <a:pt x="524544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206475" y="3512604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29">
                  <a:moveTo>
                    <a:pt x="0" y="59042"/>
                  </a:moveTo>
                  <a:lnTo>
                    <a:pt x="4670" y="36154"/>
                  </a:lnTo>
                  <a:lnTo>
                    <a:pt x="17374" y="17376"/>
                  </a:lnTo>
                  <a:lnTo>
                    <a:pt x="36151" y="4671"/>
                  </a:lnTo>
                  <a:lnTo>
                    <a:pt x="59041" y="0"/>
                  </a:lnTo>
                  <a:lnTo>
                    <a:pt x="5245442" y="0"/>
                  </a:lnTo>
                  <a:lnTo>
                    <a:pt x="5268336" y="4671"/>
                  </a:lnTo>
                  <a:lnTo>
                    <a:pt x="5287113" y="17376"/>
                  </a:lnTo>
                  <a:lnTo>
                    <a:pt x="5299815" y="36154"/>
                  </a:lnTo>
                  <a:lnTo>
                    <a:pt x="5304485" y="59042"/>
                  </a:lnTo>
                  <a:lnTo>
                    <a:pt x="5304485" y="295198"/>
                  </a:lnTo>
                  <a:lnTo>
                    <a:pt x="5299815" y="318086"/>
                  </a:lnTo>
                  <a:lnTo>
                    <a:pt x="5287113" y="336864"/>
                  </a:lnTo>
                  <a:lnTo>
                    <a:pt x="5268336" y="349569"/>
                  </a:lnTo>
                  <a:lnTo>
                    <a:pt x="5245442" y="354241"/>
                  </a:lnTo>
                  <a:lnTo>
                    <a:pt x="59041" y="354241"/>
                  </a:lnTo>
                  <a:lnTo>
                    <a:pt x="36151" y="349569"/>
                  </a:lnTo>
                  <a:lnTo>
                    <a:pt x="17374" y="336864"/>
                  </a:lnTo>
                  <a:lnTo>
                    <a:pt x="4670" y="318086"/>
                  </a:lnTo>
                  <a:lnTo>
                    <a:pt x="0" y="295198"/>
                  </a:lnTo>
                  <a:lnTo>
                    <a:pt x="0" y="59042"/>
                  </a:lnTo>
                  <a:close/>
                </a:path>
              </a:pathLst>
            </a:custGeom>
            <a:ln w="25399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/>
          <p:cNvSpPr txBox="1"/>
          <p:nvPr/>
        </p:nvSpPr>
        <p:spPr>
          <a:xfrm>
            <a:off x="1461693" y="3545649"/>
            <a:ext cx="75374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10" b="1">
                <a:solidFill>
                  <a:srgbClr val="FFFFFF"/>
                </a:solidFill>
                <a:latin typeface="Trebuchet MS"/>
                <a:cs typeface="Trebuchet MS"/>
              </a:rPr>
              <a:t>ΟΞΙΝΙΣΗ</a:t>
            </a:r>
            <a:endParaRPr sz="1500">
              <a:latin typeface="Trebuchet MS"/>
              <a:cs typeface="Trebuchet MS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814884" y="4044213"/>
            <a:ext cx="7603490" cy="505459"/>
            <a:chOff x="814884" y="4044213"/>
            <a:chExt cx="7603490" cy="505459"/>
          </a:xfrm>
        </p:grpSpPr>
        <p:sp>
          <p:nvSpPr>
            <p:cNvPr id="35" name="object 35"/>
            <p:cNvSpPr/>
            <p:nvPr/>
          </p:nvSpPr>
          <p:spPr>
            <a:xfrm>
              <a:off x="827584" y="4234040"/>
              <a:ext cx="7578090" cy="302895"/>
            </a:xfrm>
            <a:custGeom>
              <a:avLst/>
              <a:gdLst/>
              <a:ahLst/>
              <a:cxnLst/>
              <a:rect l="l" t="t" r="r" b="b"/>
              <a:pathLst>
                <a:path w="7578090" h="302895">
                  <a:moveTo>
                    <a:pt x="0" y="0"/>
                  </a:moveTo>
                  <a:lnTo>
                    <a:pt x="7577848" y="0"/>
                  </a:lnTo>
                  <a:lnTo>
                    <a:pt x="7577848" y="302399"/>
                  </a:lnTo>
                  <a:lnTo>
                    <a:pt x="0" y="302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1206475" y="4056913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29">
                  <a:moveTo>
                    <a:pt x="5245442" y="0"/>
                  </a:moveTo>
                  <a:lnTo>
                    <a:pt x="59041" y="0"/>
                  </a:lnTo>
                  <a:lnTo>
                    <a:pt x="36151" y="4671"/>
                  </a:lnTo>
                  <a:lnTo>
                    <a:pt x="17374" y="17376"/>
                  </a:lnTo>
                  <a:lnTo>
                    <a:pt x="4670" y="36154"/>
                  </a:lnTo>
                  <a:lnTo>
                    <a:pt x="0" y="59042"/>
                  </a:lnTo>
                  <a:lnTo>
                    <a:pt x="0" y="295198"/>
                  </a:lnTo>
                  <a:lnTo>
                    <a:pt x="4670" y="318086"/>
                  </a:lnTo>
                  <a:lnTo>
                    <a:pt x="17374" y="336864"/>
                  </a:lnTo>
                  <a:lnTo>
                    <a:pt x="36151" y="349569"/>
                  </a:lnTo>
                  <a:lnTo>
                    <a:pt x="59041" y="354241"/>
                  </a:lnTo>
                  <a:lnTo>
                    <a:pt x="5245442" y="354241"/>
                  </a:lnTo>
                  <a:lnTo>
                    <a:pt x="5268336" y="349569"/>
                  </a:lnTo>
                  <a:lnTo>
                    <a:pt x="5287113" y="336864"/>
                  </a:lnTo>
                  <a:lnTo>
                    <a:pt x="5299815" y="318086"/>
                  </a:lnTo>
                  <a:lnTo>
                    <a:pt x="5304485" y="295198"/>
                  </a:lnTo>
                  <a:lnTo>
                    <a:pt x="5304485" y="59042"/>
                  </a:lnTo>
                  <a:lnTo>
                    <a:pt x="5299815" y="36154"/>
                  </a:lnTo>
                  <a:lnTo>
                    <a:pt x="5287113" y="17376"/>
                  </a:lnTo>
                  <a:lnTo>
                    <a:pt x="5268336" y="4671"/>
                  </a:lnTo>
                  <a:lnTo>
                    <a:pt x="524544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1206475" y="4056913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29">
                  <a:moveTo>
                    <a:pt x="0" y="59042"/>
                  </a:moveTo>
                  <a:lnTo>
                    <a:pt x="4670" y="36154"/>
                  </a:lnTo>
                  <a:lnTo>
                    <a:pt x="17374" y="17376"/>
                  </a:lnTo>
                  <a:lnTo>
                    <a:pt x="36151" y="4671"/>
                  </a:lnTo>
                  <a:lnTo>
                    <a:pt x="59041" y="0"/>
                  </a:lnTo>
                  <a:lnTo>
                    <a:pt x="5245442" y="0"/>
                  </a:lnTo>
                  <a:lnTo>
                    <a:pt x="5268336" y="4671"/>
                  </a:lnTo>
                  <a:lnTo>
                    <a:pt x="5287113" y="17376"/>
                  </a:lnTo>
                  <a:lnTo>
                    <a:pt x="5299815" y="36154"/>
                  </a:lnTo>
                  <a:lnTo>
                    <a:pt x="5304485" y="59042"/>
                  </a:lnTo>
                  <a:lnTo>
                    <a:pt x="5304485" y="295198"/>
                  </a:lnTo>
                  <a:lnTo>
                    <a:pt x="5299815" y="318086"/>
                  </a:lnTo>
                  <a:lnTo>
                    <a:pt x="5287113" y="336864"/>
                  </a:lnTo>
                  <a:lnTo>
                    <a:pt x="5268336" y="349569"/>
                  </a:lnTo>
                  <a:lnTo>
                    <a:pt x="5245442" y="354241"/>
                  </a:lnTo>
                  <a:lnTo>
                    <a:pt x="59041" y="354241"/>
                  </a:lnTo>
                  <a:lnTo>
                    <a:pt x="36151" y="349569"/>
                  </a:lnTo>
                  <a:lnTo>
                    <a:pt x="17374" y="336864"/>
                  </a:lnTo>
                  <a:lnTo>
                    <a:pt x="4670" y="318086"/>
                  </a:lnTo>
                  <a:lnTo>
                    <a:pt x="0" y="295198"/>
                  </a:lnTo>
                  <a:lnTo>
                    <a:pt x="0" y="59042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8" name="object 38"/>
          <p:cNvSpPr txBox="1"/>
          <p:nvPr/>
        </p:nvSpPr>
        <p:spPr>
          <a:xfrm>
            <a:off x="1461693" y="4089971"/>
            <a:ext cx="203517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b="1">
                <a:solidFill>
                  <a:srgbClr val="2F1602"/>
                </a:solidFill>
                <a:latin typeface="Trebuchet MS"/>
                <a:cs typeface="Trebuchet MS"/>
              </a:rPr>
              <a:t>ΥΠΕΡΒΟΛΙΚΗ</a:t>
            </a:r>
            <a:r>
              <a:rPr dirty="0" sz="1500" spc="-45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500" spc="-10" b="1">
                <a:solidFill>
                  <a:srgbClr val="2F1602"/>
                </a:solidFill>
                <a:latin typeface="Trebuchet MS"/>
                <a:cs typeface="Trebuchet MS"/>
              </a:rPr>
              <a:t>ΥΓΡΑΝΣΗ</a:t>
            </a:r>
            <a:endParaRPr sz="1500">
              <a:latin typeface="Trebuchet MS"/>
              <a:cs typeface="Trebuchet MS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814884" y="4588535"/>
            <a:ext cx="7603490" cy="505459"/>
            <a:chOff x="814884" y="4588535"/>
            <a:chExt cx="7603490" cy="505459"/>
          </a:xfrm>
        </p:grpSpPr>
        <p:sp>
          <p:nvSpPr>
            <p:cNvPr id="40" name="object 40"/>
            <p:cNvSpPr/>
            <p:nvPr/>
          </p:nvSpPr>
          <p:spPr>
            <a:xfrm>
              <a:off x="827584" y="4778362"/>
              <a:ext cx="7578090" cy="302895"/>
            </a:xfrm>
            <a:custGeom>
              <a:avLst/>
              <a:gdLst/>
              <a:ahLst/>
              <a:cxnLst/>
              <a:rect l="l" t="t" r="r" b="b"/>
              <a:pathLst>
                <a:path w="7578090" h="302895">
                  <a:moveTo>
                    <a:pt x="0" y="0"/>
                  </a:moveTo>
                  <a:lnTo>
                    <a:pt x="7577848" y="0"/>
                  </a:lnTo>
                  <a:lnTo>
                    <a:pt x="7577848" y="302399"/>
                  </a:lnTo>
                  <a:lnTo>
                    <a:pt x="0" y="302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1206475" y="4601235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29">
                  <a:moveTo>
                    <a:pt x="5245442" y="0"/>
                  </a:moveTo>
                  <a:lnTo>
                    <a:pt x="59041" y="0"/>
                  </a:lnTo>
                  <a:lnTo>
                    <a:pt x="36151" y="4671"/>
                  </a:lnTo>
                  <a:lnTo>
                    <a:pt x="17374" y="17376"/>
                  </a:lnTo>
                  <a:lnTo>
                    <a:pt x="4670" y="36154"/>
                  </a:lnTo>
                  <a:lnTo>
                    <a:pt x="0" y="59042"/>
                  </a:lnTo>
                  <a:lnTo>
                    <a:pt x="0" y="295198"/>
                  </a:lnTo>
                  <a:lnTo>
                    <a:pt x="4670" y="318086"/>
                  </a:lnTo>
                  <a:lnTo>
                    <a:pt x="17374" y="336864"/>
                  </a:lnTo>
                  <a:lnTo>
                    <a:pt x="36151" y="349569"/>
                  </a:lnTo>
                  <a:lnTo>
                    <a:pt x="59041" y="354241"/>
                  </a:lnTo>
                  <a:lnTo>
                    <a:pt x="5245442" y="354241"/>
                  </a:lnTo>
                  <a:lnTo>
                    <a:pt x="5268336" y="349569"/>
                  </a:lnTo>
                  <a:lnTo>
                    <a:pt x="5287113" y="336864"/>
                  </a:lnTo>
                  <a:lnTo>
                    <a:pt x="5299815" y="318086"/>
                  </a:lnTo>
                  <a:lnTo>
                    <a:pt x="5304485" y="295198"/>
                  </a:lnTo>
                  <a:lnTo>
                    <a:pt x="5304485" y="59042"/>
                  </a:lnTo>
                  <a:lnTo>
                    <a:pt x="5299815" y="36154"/>
                  </a:lnTo>
                  <a:lnTo>
                    <a:pt x="5287113" y="17376"/>
                  </a:lnTo>
                  <a:lnTo>
                    <a:pt x="5268336" y="4671"/>
                  </a:lnTo>
                  <a:lnTo>
                    <a:pt x="524544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1206475" y="4601235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29">
                  <a:moveTo>
                    <a:pt x="0" y="59042"/>
                  </a:moveTo>
                  <a:lnTo>
                    <a:pt x="4670" y="36154"/>
                  </a:lnTo>
                  <a:lnTo>
                    <a:pt x="17374" y="17376"/>
                  </a:lnTo>
                  <a:lnTo>
                    <a:pt x="36151" y="4671"/>
                  </a:lnTo>
                  <a:lnTo>
                    <a:pt x="59041" y="0"/>
                  </a:lnTo>
                  <a:lnTo>
                    <a:pt x="5245442" y="0"/>
                  </a:lnTo>
                  <a:lnTo>
                    <a:pt x="5268336" y="4671"/>
                  </a:lnTo>
                  <a:lnTo>
                    <a:pt x="5287113" y="17376"/>
                  </a:lnTo>
                  <a:lnTo>
                    <a:pt x="5299815" y="36154"/>
                  </a:lnTo>
                  <a:lnTo>
                    <a:pt x="5304485" y="59042"/>
                  </a:lnTo>
                  <a:lnTo>
                    <a:pt x="5304485" y="295198"/>
                  </a:lnTo>
                  <a:lnTo>
                    <a:pt x="5299815" y="318086"/>
                  </a:lnTo>
                  <a:lnTo>
                    <a:pt x="5287113" y="336864"/>
                  </a:lnTo>
                  <a:lnTo>
                    <a:pt x="5268336" y="349569"/>
                  </a:lnTo>
                  <a:lnTo>
                    <a:pt x="5245442" y="354241"/>
                  </a:lnTo>
                  <a:lnTo>
                    <a:pt x="59041" y="354241"/>
                  </a:lnTo>
                  <a:lnTo>
                    <a:pt x="36151" y="349569"/>
                  </a:lnTo>
                  <a:lnTo>
                    <a:pt x="17374" y="336864"/>
                  </a:lnTo>
                  <a:lnTo>
                    <a:pt x="4670" y="318086"/>
                  </a:lnTo>
                  <a:lnTo>
                    <a:pt x="0" y="295198"/>
                  </a:lnTo>
                  <a:lnTo>
                    <a:pt x="0" y="59042"/>
                  </a:lnTo>
                  <a:close/>
                </a:path>
              </a:pathLst>
            </a:custGeom>
            <a:ln w="25399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/>
          <p:cNvSpPr txBox="1"/>
          <p:nvPr/>
        </p:nvSpPr>
        <p:spPr>
          <a:xfrm>
            <a:off x="1461693" y="4634293"/>
            <a:ext cx="229679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b="1">
                <a:solidFill>
                  <a:srgbClr val="FFFFFF"/>
                </a:solidFill>
                <a:latin typeface="Trebuchet MS"/>
                <a:cs typeface="Trebuchet MS"/>
              </a:rPr>
              <a:t>ΑΛΑΤΩΣΗ</a:t>
            </a:r>
            <a:r>
              <a:rPr dirty="0" sz="15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15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 b="1">
                <a:solidFill>
                  <a:srgbClr val="FFFFFF"/>
                </a:solidFill>
                <a:latin typeface="Trebuchet MS"/>
                <a:cs typeface="Trebuchet MS"/>
              </a:rPr>
              <a:t>ΑΛΚΑΛΙΩΣΗ</a:t>
            </a:r>
            <a:endParaRPr sz="1500">
              <a:latin typeface="Trebuchet MS"/>
              <a:cs typeface="Trebuchet MS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814884" y="5132857"/>
            <a:ext cx="7603490" cy="505459"/>
            <a:chOff x="814884" y="5132857"/>
            <a:chExt cx="7603490" cy="505459"/>
          </a:xfrm>
        </p:grpSpPr>
        <p:sp>
          <p:nvSpPr>
            <p:cNvPr id="45" name="object 45"/>
            <p:cNvSpPr/>
            <p:nvPr/>
          </p:nvSpPr>
          <p:spPr>
            <a:xfrm>
              <a:off x="827584" y="5322684"/>
              <a:ext cx="7578090" cy="302895"/>
            </a:xfrm>
            <a:custGeom>
              <a:avLst/>
              <a:gdLst/>
              <a:ahLst/>
              <a:cxnLst/>
              <a:rect l="l" t="t" r="r" b="b"/>
              <a:pathLst>
                <a:path w="7578090" h="302895">
                  <a:moveTo>
                    <a:pt x="0" y="0"/>
                  </a:moveTo>
                  <a:lnTo>
                    <a:pt x="7577848" y="0"/>
                  </a:lnTo>
                  <a:lnTo>
                    <a:pt x="7577848" y="302399"/>
                  </a:lnTo>
                  <a:lnTo>
                    <a:pt x="0" y="302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1206475" y="5145557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29">
                  <a:moveTo>
                    <a:pt x="5245442" y="0"/>
                  </a:moveTo>
                  <a:lnTo>
                    <a:pt x="59041" y="0"/>
                  </a:lnTo>
                  <a:lnTo>
                    <a:pt x="36151" y="4671"/>
                  </a:lnTo>
                  <a:lnTo>
                    <a:pt x="17374" y="17376"/>
                  </a:lnTo>
                  <a:lnTo>
                    <a:pt x="4670" y="36154"/>
                  </a:lnTo>
                  <a:lnTo>
                    <a:pt x="0" y="59042"/>
                  </a:lnTo>
                  <a:lnTo>
                    <a:pt x="0" y="295198"/>
                  </a:lnTo>
                  <a:lnTo>
                    <a:pt x="4670" y="318086"/>
                  </a:lnTo>
                  <a:lnTo>
                    <a:pt x="17374" y="336864"/>
                  </a:lnTo>
                  <a:lnTo>
                    <a:pt x="36151" y="349569"/>
                  </a:lnTo>
                  <a:lnTo>
                    <a:pt x="59041" y="354241"/>
                  </a:lnTo>
                  <a:lnTo>
                    <a:pt x="5245442" y="354241"/>
                  </a:lnTo>
                  <a:lnTo>
                    <a:pt x="5268336" y="349569"/>
                  </a:lnTo>
                  <a:lnTo>
                    <a:pt x="5287113" y="336864"/>
                  </a:lnTo>
                  <a:lnTo>
                    <a:pt x="5299815" y="318086"/>
                  </a:lnTo>
                  <a:lnTo>
                    <a:pt x="5304485" y="295198"/>
                  </a:lnTo>
                  <a:lnTo>
                    <a:pt x="5304485" y="59042"/>
                  </a:lnTo>
                  <a:lnTo>
                    <a:pt x="5299815" y="36154"/>
                  </a:lnTo>
                  <a:lnTo>
                    <a:pt x="5287113" y="17376"/>
                  </a:lnTo>
                  <a:lnTo>
                    <a:pt x="5268336" y="4671"/>
                  </a:lnTo>
                  <a:lnTo>
                    <a:pt x="524544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1206475" y="5145557"/>
              <a:ext cx="5304790" cy="354330"/>
            </a:xfrm>
            <a:custGeom>
              <a:avLst/>
              <a:gdLst/>
              <a:ahLst/>
              <a:cxnLst/>
              <a:rect l="l" t="t" r="r" b="b"/>
              <a:pathLst>
                <a:path w="5304790" h="354329">
                  <a:moveTo>
                    <a:pt x="0" y="59042"/>
                  </a:moveTo>
                  <a:lnTo>
                    <a:pt x="4670" y="36154"/>
                  </a:lnTo>
                  <a:lnTo>
                    <a:pt x="17374" y="17376"/>
                  </a:lnTo>
                  <a:lnTo>
                    <a:pt x="36151" y="4671"/>
                  </a:lnTo>
                  <a:lnTo>
                    <a:pt x="59041" y="0"/>
                  </a:lnTo>
                  <a:lnTo>
                    <a:pt x="5245442" y="0"/>
                  </a:lnTo>
                  <a:lnTo>
                    <a:pt x="5268336" y="4671"/>
                  </a:lnTo>
                  <a:lnTo>
                    <a:pt x="5287113" y="17376"/>
                  </a:lnTo>
                  <a:lnTo>
                    <a:pt x="5299815" y="36154"/>
                  </a:lnTo>
                  <a:lnTo>
                    <a:pt x="5304485" y="59042"/>
                  </a:lnTo>
                  <a:lnTo>
                    <a:pt x="5304485" y="295198"/>
                  </a:lnTo>
                  <a:lnTo>
                    <a:pt x="5299815" y="318086"/>
                  </a:lnTo>
                  <a:lnTo>
                    <a:pt x="5287113" y="336864"/>
                  </a:lnTo>
                  <a:lnTo>
                    <a:pt x="5268336" y="349569"/>
                  </a:lnTo>
                  <a:lnTo>
                    <a:pt x="5245442" y="354241"/>
                  </a:lnTo>
                  <a:lnTo>
                    <a:pt x="59041" y="354241"/>
                  </a:lnTo>
                  <a:lnTo>
                    <a:pt x="36151" y="349569"/>
                  </a:lnTo>
                  <a:lnTo>
                    <a:pt x="17374" y="336864"/>
                  </a:lnTo>
                  <a:lnTo>
                    <a:pt x="4670" y="318086"/>
                  </a:lnTo>
                  <a:lnTo>
                    <a:pt x="0" y="295198"/>
                  </a:lnTo>
                  <a:lnTo>
                    <a:pt x="0" y="59042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 txBox="1"/>
          <p:nvPr/>
        </p:nvSpPr>
        <p:spPr>
          <a:xfrm>
            <a:off x="1461693" y="5178602"/>
            <a:ext cx="371221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b="1">
                <a:solidFill>
                  <a:srgbClr val="2F1602"/>
                </a:solidFill>
                <a:latin typeface="Trebuchet MS"/>
                <a:cs typeface="Trebuchet MS"/>
              </a:rPr>
              <a:t>ΤΑΦΗ</a:t>
            </a:r>
            <a:r>
              <a:rPr dirty="0" sz="1500" spc="-20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F1602"/>
                </a:solidFill>
                <a:latin typeface="Trebuchet MS"/>
                <a:cs typeface="Trebuchet MS"/>
              </a:rPr>
              <a:t>ΤΟΥ</a:t>
            </a:r>
            <a:r>
              <a:rPr dirty="0" sz="1500" spc="-20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F1602"/>
                </a:solidFill>
                <a:latin typeface="Trebuchet MS"/>
                <a:cs typeface="Trebuchet MS"/>
              </a:rPr>
              <a:t>ΕΔΑΦΟΥΣ</a:t>
            </a:r>
            <a:r>
              <a:rPr dirty="0" sz="1500" spc="-20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F1602"/>
                </a:solidFill>
                <a:latin typeface="Trebuchet MS"/>
                <a:cs typeface="Trebuchet MS"/>
              </a:rPr>
              <a:t>ΜΕ</a:t>
            </a:r>
            <a:r>
              <a:rPr dirty="0" sz="1500" spc="-15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F1602"/>
                </a:solidFill>
                <a:latin typeface="Trebuchet MS"/>
                <a:cs typeface="Trebuchet MS"/>
              </a:rPr>
              <a:t>ΣΤΕΙΡΑ</a:t>
            </a:r>
            <a:r>
              <a:rPr dirty="0" sz="1500" spc="-20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500" spc="-10" b="1">
                <a:solidFill>
                  <a:srgbClr val="2F1602"/>
                </a:solidFill>
                <a:latin typeface="Trebuchet MS"/>
                <a:cs typeface="Trebuchet MS"/>
              </a:rPr>
              <a:t>ΙΖΗΜΑΤΑ</a:t>
            </a:r>
            <a:endParaRPr sz="1500">
              <a:latin typeface="Trebuchet MS"/>
              <a:cs typeface="Trebuchet MS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1064" y="5867400"/>
            <a:ext cx="9143365" cy="990600"/>
            <a:chOff x="1064" y="5867400"/>
            <a:chExt cx="9143365" cy="990600"/>
          </a:xfrm>
        </p:grpSpPr>
        <p:sp>
          <p:nvSpPr>
            <p:cNvPr id="3" name="object 3"/>
            <p:cNvSpPr/>
            <p:nvPr/>
          </p:nvSpPr>
          <p:spPr>
            <a:xfrm>
              <a:off x="1064" y="5867400"/>
              <a:ext cx="2826385" cy="713740"/>
            </a:xfrm>
            <a:custGeom>
              <a:avLst/>
              <a:gdLst/>
              <a:ahLst/>
              <a:cxnLst/>
              <a:rect l="l" t="t" r="r" b="b"/>
              <a:pathLst>
                <a:path w="2826385" h="713740">
                  <a:moveTo>
                    <a:pt x="0" y="713604"/>
                  </a:moveTo>
                  <a:lnTo>
                    <a:pt x="2825953" y="713604"/>
                  </a:lnTo>
                  <a:lnTo>
                    <a:pt x="2825953" y="0"/>
                  </a:lnTo>
                  <a:lnTo>
                    <a:pt x="0" y="0"/>
                  </a:lnTo>
                  <a:lnTo>
                    <a:pt x="0" y="713604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621" y="6581004"/>
              <a:ext cx="5638800" cy="277495"/>
            </a:xfrm>
            <a:custGeom>
              <a:avLst/>
              <a:gdLst/>
              <a:ahLst/>
              <a:cxnLst/>
              <a:rect l="l" t="t" r="r" b="b"/>
              <a:pathLst>
                <a:path w="5638800" h="277495">
                  <a:moveTo>
                    <a:pt x="5638801" y="276995"/>
                  </a:moveTo>
                  <a:lnTo>
                    <a:pt x="5638801" y="0"/>
                  </a:lnTo>
                  <a:lnTo>
                    <a:pt x="0" y="0"/>
                  </a:lnTo>
                  <a:lnTo>
                    <a:pt x="0" y="276995"/>
                  </a:lnTo>
                  <a:lnTo>
                    <a:pt x="5638801" y="276995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9" name="object 49"/>
          <p:cNvSpPr txBox="1"/>
          <p:nvPr/>
        </p:nvSpPr>
        <p:spPr>
          <a:xfrm>
            <a:off x="357789" y="6628490"/>
            <a:ext cx="3368675" cy="202565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ΥΠΟΒΑΘΜΙΣΗ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ΓΗΣ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ΜΕΤΡΑ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ΠΡΟΣΤΑΣΙΑΣ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0" name="object 5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13" name="object 1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330259" y="537285"/>
            <a:ext cx="8481060" cy="52044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7211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2F1602"/>
                </a:solidFill>
                <a:latin typeface="Trebuchet MS"/>
                <a:cs typeface="Trebuchet MS"/>
              </a:rPr>
              <a:t>1.</a:t>
            </a:r>
            <a:r>
              <a:rPr dirty="0" sz="1800" spc="-10" b="1">
                <a:solidFill>
                  <a:srgbClr val="2F1602"/>
                </a:solidFill>
                <a:latin typeface="Trebuchet MS"/>
                <a:cs typeface="Trebuchet MS"/>
              </a:rPr>
              <a:t> ΔΙΑΒΡΩΣΗ</a:t>
            </a:r>
            <a:endParaRPr sz="1800">
              <a:latin typeface="Trebuchet MS"/>
              <a:cs typeface="Trebuchet MS"/>
            </a:endParaRPr>
          </a:p>
          <a:p>
            <a:pPr algn="just" marL="298450" marR="5080" indent="-285750">
              <a:lnSpc>
                <a:spcPct val="150000"/>
              </a:lnSpc>
              <a:spcBef>
                <a:spcPts val="855"/>
              </a:spcBef>
              <a:buFont typeface="Segoe UI Symbol"/>
              <a:buChar char="➢"/>
              <a:tabLst>
                <a:tab pos="298450" algn="l"/>
              </a:tabLst>
            </a:pPr>
            <a:r>
              <a:rPr dirty="0" sz="1600" b="1" i="1">
                <a:latin typeface="Trebuchet MS"/>
                <a:cs typeface="Trebuchet MS"/>
              </a:rPr>
              <a:t>Φυσική</a:t>
            </a:r>
            <a:r>
              <a:rPr dirty="0" sz="1600" spc="19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διαδικασία</a:t>
            </a:r>
            <a:r>
              <a:rPr dirty="0" sz="1600" spc="20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αποσύνθεσης</a:t>
            </a:r>
            <a:r>
              <a:rPr dirty="0" sz="1600" spc="19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των</a:t>
            </a:r>
            <a:r>
              <a:rPr dirty="0" sz="1600" spc="20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εδαφικών</a:t>
            </a:r>
            <a:r>
              <a:rPr dirty="0" sz="1600" spc="20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σωματιδίων</a:t>
            </a:r>
            <a:r>
              <a:rPr dirty="0" sz="1600" spc="19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και</a:t>
            </a:r>
            <a:r>
              <a:rPr dirty="0" sz="1600" spc="20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της</a:t>
            </a:r>
            <a:r>
              <a:rPr dirty="0" sz="1600" spc="20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μεταφοράς</a:t>
            </a:r>
            <a:r>
              <a:rPr dirty="0" sz="1600" spc="195" b="1" i="1">
                <a:latin typeface="Trebuchet MS"/>
                <a:cs typeface="Trebuchet MS"/>
              </a:rPr>
              <a:t> </a:t>
            </a:r>
            <a:r>
              <a:rPr dirty="0" sz="1600" spc="-25" b="1" i="1">
                <a:latin typeface="Trebuchet MS"/>
                <a:cs typeface="Trebuchet MS"/>
              </a:rPr>
              <a:t>και </a:t>
            </a:r>
            <a:r>
              <a:rPr dirty="0" sz="1600" b="1" i="1">
                <a:latin typeface="Trebuchet MS"/>
                <a:cs typeface="Trebuchet MS"/>
              </a:rPr>
              <a:t>συσσώρευσής</a:t>
            </a:r>
            <a:r>
              <a:rPr dirty="0" sz="1600" spc="21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τους</a:t>
            </a:r>
            <a:r>
              <a:rPr dirty="0" sz="1600" spc="22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(ιζηματογένεση)</a:t>
            </a:r>
            <a:r>
              <a:rPr dirty="0" sz="1600" spc="21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σε</a:t>
            </a:r>
            <a:r>
              <a:rPr dirty="0" sz="1600" spc="22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άλλο</a:t>
            </a:r>
            <a:r>
              <a:rPr dirty="0" sz="1600" spc="21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σημείο,</a:t>
            </a:r>
            <a:r>
              <a:rPr dirty="0" sz="1600" spc="22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υπό</a:t>
            </a:r>
            <a:r>
              <a:rPr dirty="0" sz="1600" spc="22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την</a:t>
            </a:r>
            <a:r>
              <a:rPr dirty="0" sz="1600" spc="21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επίδραση</a:t>
            </a:r>
            <a:r>
              <a:rPr dirty="0" sz="1600" spc="22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του</a:t>
            </a:r>
            <a:r>
              <a:rPr dirty="0" sz="1600" spc="215" b="1" i="1">
                <a:latin typeface="Trebuchet MS"/>
                <a:cs typeface="Trebuchet MS"/>
              </a:rPr>
              <a:t> </a:t>
            </a:r>
            <a:r>
              <a:rPr dirty="0" sz="1600" spc="-10" b="1" i="1">
                <a:latin typeface="Trebuchet MS"/>
                <a:cs typeface="Trebuchet MS"/>
              </a:rPr>
              <a:t>νερού, </a:t>
            </a:r>
            <a:r>
              <a:rPr dirty="0" sz="1600" b="1" i="1">
                <a:latin typeface="Trebuchet MS"/>
                <a:cs typeface="Trebuchet MS"/>
              </a:rPr>
              <a:t>του</a:t>
            </a:r>
            <a:r>
              <a:rPr dirty="0" sz="1600" spc="-2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ανέμου,</a:t>
            </a:r>
            <a:r>
              <a:rPr dirty="0" sz="1600" spc="-2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των</a:t>
            </a:r>
            <a:r>
              <a:rPr dirty="0" sz="1600" spc="-2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παγετώνων</a:t>
            </a:r>
            <a:r>
              <a:rPr dirty="0" sz="1600" spc="-2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ή</a:t>
            </a:r>
            <a:r>
              <a:rPr dirty="0" sz="1600" spc="-2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της</a:t>
            </a:r>
            <a:r>
              <a:rPr dirty="0" sz="1600" spc="-25" b="1" i="1">
                <a:latin typeface="Trebuchet MS"/>
                <a:cs typeface="Trebuchet MS"/>
              </a:rPr>
              <a:t> </a:t>
            </a:r>
            <a:r>
              <a:rPr dirty="0" sz="1600" spc="-10" b="1" i="1">
                <a:latin typeface="Trebuchet MS"/>
                <a:cs typeface="Trebuchet MS"/>
              </a:rPr>
              <a:t>βαρύτητας.</a:t>
            </a:r>
            <a:endParaRPr sz="16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1770"/>
              </a:spcBef>
              <a:buFont typeface="Segoe UI Symbol"/>
              <a:buChar char="➢"/>
              <a:tabLst>
                <a:tab pos="297815" algn="l"/>
              </a:tabLst>
            </a:pPr>
            <a:r>
              <a:rPr dirty="0" sz="1600" b="1">
                <a:latin typeface="Trebuchet MS"/>
                <a:cs typeface="Trebuchet MS"/>
              </a:rPr>
              <a:t>Διακρίνεται</a:t>
            </a:r>
            <a:r>
              <a:rPr dirty="0" sz="1600" spc="-80" b="1">
                <a:latin typeface="Trebuchet MS"/>
                <a:cs typeface="Trebuchet MS"/>
              </a:rPr>
              <a:t> </a:t>
            </a:r>
            <a:r>
              <a:rPr dirty="0" sz="1600" spc="-25" b="1">
                <a:latin typeface="Trebuchet MS"/>
                <a:cs typeface="Trebuchet MS"/>
              </a:rPr>
              <a:t>σε: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10"/>
              </a:spcBef>
              <a:buFont typeface="Segoe UI Symbol"/>
              <a:buChar char="➢"/>
            </a:pPr>
            <a:endParaRPr sz="1600">
              <a:latin typeface="Trebuchet MS"/>
              <a:cs typeface="Trebuchet MS"/>
            </a:endParaRPr>
          </a:p>
          <a:p>
            <a:pPr lvl="1" marL="657860" indent="-285750">
              <a:lnSpc>
                <a:spcPct val="100000"/>
              </a:lnSpc>
              <a:buFont typeface="Segoe UI Symbol"/>
              <a:buChar char="▪"/>
              <a:tabLst>
                <a:tab pos="657860" algn="l"/>
              </a:tabLst>
            </a:pPr>
            <a:r>
              <a:rPr dirty="0" sz="1600">
                <a:latin typeface="Trebuchet MS"/>
                <a:cs typeface="Trebuchet MS"/>
              </a:rPr>
              <a:t>φυσική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ή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κανονική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γεωλογική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διάβρωση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ή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λεγόμενη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βραδεία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διάβρωση</a:t>
            </a:r>
            <a:endParaRPr sz="1600">
              <a:latin typeface="Trebuchet MS"/>
              <a:cs typeface="Trebuchet MS"/>
            </a:endParaRPr>
          </a:p>
          <a:p>
            <a:pPr lvl="1" marL="657860" marR="5080" indent="-285750">
              <a:lnSpc>
                <a:spcPct val="150000"/>
              </a:lnSpc>
              <a:buFont typeface="Segoe UI Symbol"/>
              <a:buChar char="▪"/>
              <a:tabLst>
                <a:tab pos="657860" algn="l"/>
              </a:tabLst>
            </a:pPr>
            <a:r>
              <a:rPr dirty="0" sz="1600">
                <a:latin typeface="Trebuchet MS"/>
                <a:cs typeface="Trebuchet MS"/>
              </a:rPr>
              <a:t>ανθρωπογενή</a:t>
            </a:r>
            <a:r>
              <a:rPr dirty="0" sz="1600" spc="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ή</a:t>
            </a:r>
            <a:r>
              <a:rPr dirty="0" sz="1600" spc="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επιταχυνόμενη</a:t>
            </a:r>
            <a:r>
              <a:rPr dirty="0" sz="1600" spc="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διάβρωση</a:t>
            </a:r>
            <a:r>
              <a:rPr dirty="0" sz="1600" spc="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(έως</a:t>
            </a:r>
            <a:r>
              <a:rPr dirty="0" sz="1600" spc="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150</a:t>
            </a:r>
            <a:r>
              <a:rPr dirty="0" sz="1600" spc="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φορές</a:t>
            </a:r>
            <a:r>
              <a:rPr dirty="0" sz="1600" spc="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ταχύτερη</a:t>
            </a:r>
            <a:r>
              <a:rPr dirty="0" sz="1600" spc="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4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αποτελεί </a:t>
            </a:r>
            <a:r>
              <a:rPr dirty="0" sz="1600">
                <a:latin typeface="Trebuchet MS"/>
                <a:cs typeface="Trebuchet MS"/>
              </a:rPr>
              <a:t>μεγάλη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απειλή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για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γονιμότητα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εδάφους)</a:t>
            </a:r>
            <a:endParaRPr sz="1600">
              <a:latin typeface="Trebuchet MS"/>
              <a:cs typeface="Trebuchet MS"/>
            </a:endParaRPr>
          </a:p>
          <a:p>
            <a:pPr marL="369570" indent="-285115">
              <a:lnSpc>
                <a:spcPct val="100000"/>
              </a:lnSpc>
              <a:spcBef>
                <a:spcPts val="1770"/>
              </a:spcBef>
              <a:buFont typeface="Segoe UI Symbol"/>
              <a:buChar char="➢"/>
              <a:tabLst>
                <a:tab pos="369570" algn="l"/>
              </a:tabLst>
            </a:pPr>
            <a:r>
              <a:rPr dirty="0" sz="1600" b="1">
                <a:latin typeface="Trebuchet MS"/>
                <a:cs typeface="Trebuchet MS"/>
              </a:rPr>
              <a:t>Ανάλογα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με</a:t>
            </a:r>
            <a:r>
              <a:rPr dirty="0" sz="1600" spc="-2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το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αίτιο,</a:t>
            </a:r>
            <a:r>
              <a:rPr dirty="0" sz="1600" spc="-2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η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διάβρωση</a:t>
            </a:r>
            <a:r>
              <a:rPr dirty="0" sz="1600" spc="-2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διακρίνεται</a:t>
            </a:r>
            <a:r>
              <a:rPr dirty="0" sz="1600" spc="-25" b="1">
                <a:latin typeface="Trebuchet MS"/>
                <a:cs typeface="Trebuchet MS"/>
              </a:rPr>
              <a:t> σε:</a:t>
            </a:r>
            <a:endParaRPr sz="1600">
              <a:latin typeface="Trebuchet MS"/>
              <a:cs typeface="Trebuchet MS"/>
            </a:endParaRPr>
          </a:p>
          <a:p>
            <a:pPr lvl="1" marL="673735" indent="-285750">
              <a:lnSpc>
                <a:spcPct val="100000"/>
              </a:lnSpc>
              <a:spcBef>
                <a:spcPts val="1435"/>
              </a:spcBef>
              <a:buFont typeface="Arial"/>
              <a:buChar char="•"/>
              <a:tabLst>
                <a:tab pos="673735" algn="l"/>
              </a:tabLst>
            </a:pPr>
            <a:r>
              <a:rPr dirty="0" sz="1600">
                <a:latin typeface="Trebuchet MS"/>
                <a:cs typeface="Trebuchet MS"/>
              </a:rPr>
              <a:t>υδατική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διάβρωση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–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προκαλείται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20">
                <a:latin typeface="Trebuchet MS"/>
                <a:cs typeface="Trebuchet MS"/>
              </a:rPr>
              <a:t>νερό</a:t>
            </a:r>
            <a:endParaRPr sz="1600">
              <a:latin typeface="Trebuchet MS"/>
              <a:cs typeface="Trebuchet MS"/>
            </a:endParaRPr>
          </a:p>
          <a:p>
            <a:pPr lvl="1" marL="673735" indent="-285750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673735" algn="l"/>
              </a:tabLst>
            </a:pPr>
            <a:r>
              <a:rPr dirty="0" sz="1600">
                <a:latin typeface="Trebuchet MS"/>
                <a:cs typeface="Trebuchet MS"/>
              </a:rPr>
              <a:t>αιολική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διάβρωση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–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προκαλείται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τον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άνεμο</a:t>
            </a:r>
            <a:endParaRPr sz="1600">
              <a:latin typeface="Trebuchet MS"/>
              <a:cs typeface="Trebuchet MS"/>
            </a:endParaRPr>
          </a:p>
          <a:p>
            <a:pPr lvl="1" marL="673735" marR="5080" indent="-285750">
              <a:lnSpc>
                <a:spcPct val="150000"/>
              </a:lnSpc>
              <a:buFont typeface="Arial"/>
              <a:buChar char="•"/>
              <a:tabLst>
                <a:tab pos="673735" algn="l"/>
              </a:tabLst>
            </a:pPr>
            <a:r>
              <a:rPr dirty="0" sz="1600">
                <a:latin typeface="Trebuchet MS"/>
                <a:cs typeface="Trebuchet MS"/>
              </a:rPr>
              <a:t>αποτριπτική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διάβρωση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–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προκαλείται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συνδυασμένη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δράση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ανέμου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του </a:t>
            </a:r>
            <a:r>
              <a:rPr dirty="0" sz="1600" spc="-10">
                <a:latin typeface="Trebuchet MS"/>
                <a:cs typeface="Trebuchet MS"/>
              </a:rPr>
              <a:t>νερού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0" y="5822213"/>
            <a:ext cx="9144000" cy="1036319"/>
            <a:chOff x="0" y="5822213"/>
            <a:chExt cx="9144000" cy="1036319"/>
          </a:xfrm>
        </p:grpSpPr>
        <p:sp>
          <p:nvSpPr>
            <p:cNvPr id="3" name="object 3"/>
            <p:cNvSpPr/>
            <p:nvPr/>
          </p:nvSpPr>
          <p:spPr>
            <a:xfrm>
              <a:off x="1064" y="5867399"/>
              <a:ext cx="2826385" cy="741045"/>
            </a:xfrm>
            <a:custGeom>
              <a:avLst/>
              <a:gdLst/>
              <a:ahLst/>
              <a:cxnLst/>
              <a:rect l="l" t="t" r="r" b="b"/>
              <a:pathLst>
                <a:path w="2826385" h="741045">
                  <a:moveTo>
                    <a:pt x="0" y="740843"/>
                  </a:moveTo>
                  <a:lnTo>
                    <a:pt x="2825953" y="740843"/>
                  </a:lnTo>
                  <a:lnTo>
                    <a:pt x="2825953" y="0"/>
                  </a:lnTo>
                  <a:lnTo>
                    <a:pt x="0" y="0"/>
                  </a:lnTo>
                  <a:lnTo>
                    <a:pt x="0" y="740843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6608242"/>
              <a:ext cx="5646420" cy="250190"/>
            </a:xfrm>
            <a:custGeom>
              <a:avLst/>
              <a:gdLst/>
              <a:ahLst/>
              <a:cxnLst/>
              <a:rect l="l" t="t" r="r" b="b"/>
              <a:pathLst>
                <a:path w="5646420" h="250190">
                  <a:moveTo>
                    <a:pt x="5646421" y="249756"/>
                  </a:moveTo>
                  <a:lnTo>
                    <a:pt x="5646421" y="0"/>
                  </a:lnTo>
                  <a:lnTo>
                    <a:pt x="0" y="0"/>
                  </a:lnTo>
                  <a:lnTo>
                    <a:pt x="0" y="249759"/>
                  </a:lnTo>
                  <a:lnTo>
                    <a:pt x="5646421" y="249756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2317" y="5861456"/>
              <a:ext cx="328930" cy="493395"/>
            </a:xfrm>
            <a:custGeom>
              <a:avLst/>
              <a:gdLst/>
              <a:ahLst/>
              <a:cxnLst/>
              <a:rect l="l" t="t" r="r" b="b"/>
              <a:pathLst>
                <a:path w="328930" h="493395">
                  <a:moveTo>
                    <a:pt x="0" y="0"/>
                  </a:moveTo>
                  <a:lnTo>
                    <a:pt x="48316" y="3592"/>
                  </a:lnTo>
                  <a:lnTo>
                    <a:pt x="94523" y="14020"/>
                  </a:lnTo>
                  <a:lnTo>
                    <a:pt x="138095" y="30759"/>
                  </a:lnTo>
                  <a:lnTo>
                    <a:pt x="178508" y="53282"/>
                  </a:lnTo>
                  <a:lnTo>
                    <a:pt x="215236" y="81066"/>
                  </a:lnTo>
                  <a:lnTo>
                    <a:pt x="247755" y="113584"/>
                  </a:lnTo>
                  <a:lnTo>
                    <a:pt x="275538" y="150311"/>
                  </a:lnTo>
                  <a:lnTo>
                    <a:pt x="298061" y="190724"/>
                  </a:lnTo>
                  <a:lnTo>
                    <a:pt x="314800" y="234295"/>
                  </a:lnTo>
                  <a:lnTo>
                    <a:pt x="325228" y="280501"/>
                  </a:lnTo>
                  <a:lnTo>
                    <a:pt x="328820" y="328815"/>
                  </a:lnTo>
                  <a:lnTo>
                    <a:pt x="325995" y="371827"/>
                  </a:lnTo>
                  <a:lnTo>
                    <a:pt x="317615" y="413923"/>
                  </a:lnTo>
                  <a:lnTo>
                    <a:pt x="303824" y="454568"/>
                  </a:lnTo>
                  <a:lnTo>
                    <a:pt x="284767" y="493229"/>
                  </a:lnTo>
                  <a:lnTo>
                    <a:pt x="0" y="328815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64006" y="6213754"/>
              <a:ext cx="569595" cy="328930"/>
            </a:xfrm>
            <a:custGeom>
              <a:avLst/>
              <a:gdLst/>
              <a:ahLst/>
              <a:cxnLst/>
              <a:rect l="l" t="t" r="r" b="b"/>
              <a:pathLst>
                <a:path w="569594" h="328929">
                  <a:moveTo>
                    <a:pt x="569534" y="164414"/>
                  </a:moveTo>
                  <a:lnTo>
                    <a:pt x="541445" y="205516"/>
                  </a:lnTo>
                  <a:lnTo>
                    <a:pt x="507947" y="241446"/>
                  </a:lnTo>
                  <a:lnTo>
                    <a:pt x="469768" y="271784"/>
                  </a:lnTo>
                  <a:lnTo>
                    <a:pt x="427633" y="296111"/>
                  </a:lnTo>
                  <a:lnTo>
                    <a:pt x="382271" y="314007"/>
                  </a:lnTo>
                  <a:lnTo>
                    <a:pt x="334406" y="325053"/>
                  </a:lnTo>
                  <a:lnTo>
                    <a:pt x="284767" y="328828"/>
                  </a:lnTo>
                  <a:lnTo>
                    <a:pt x="235128" y="325053"/>
                  </a:lnTo>
                  <a:lnTo>
                    <a:pt x="187263" y="314007"/>
                  </a:lnTo>
                  <a:lnTo>
                    <a:pt x="141900" y="296111"/>
                  </a:lnTo>
                  <a:lnTo>
                    <a:pt x="99765" y="271784"/>
                  </a:lnTo>
                  <a:lnTo>
                    <a:pt x="61586" y="241446"/>
                  </a:lnTo>
                  <a:lnTo>
                    <a:pt x="28088" y="205516"/>
                  </a:lnTo>
                  <a:lnTo>
                    <a:pt x="0" y="164414"/>
                  </a:lnTo>
                  <a:lnTo>
                    <a:pt x="284767" y="0"/>
                  </a:lnTo>
                  <a:lnTo>
                    <a:pt x="569534" y="164414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408" y="5861456"/>
              <a:ext cx="328820" cy="49322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06408" y="5861456"/>
              <a:ext cx="328930" cy="493395"/>
            </a:xfrm>
            <a:custGeom>
              <a:avLst/>
              <a:gdLst/>
              <a:ahLst/>
              <a:cxnLst/>
              <a:rect l="l" t="t" r="r" b="b"/>
              <a:pathLst>
                <a:path w="328930" h="493395">
                  <a:moveTo>
                    <a:pt x="44053" y="493229"/>
                  </a:moveTo>
                  <a:lnTo>
                    <a:pt x="24995" y="454568"/>
                  </a:lnTo>
                  <a:lnTo>
                    <a:pt x="11205" y="413923"/>
                  </a:lnTo>
                  <a:lnTo>
                    <a:pt x="2825" y="371827"/>
                  </a:lnTo>
                  <a:lnTo>
                    <a:pt x="0" y="328815"/>
                  </a:lnTo>
                  <a:lnTo>
                    <a:pt x="3592" y="280501"/>
                  </a:lnTo>
                  <a:lnTo>
                    <a:pt x="14020" y="234295"/>
                  </a:lnTo>
                  <a:lnTo>
                    <a:pt x="30758" y="190724"/>
                  </a:lnTo>
                  <a:lnTo>
                    <a:pt x="53282" y="150311"/>
                  </a:lnTo>
                  <a:lnTo>
                    <a:pt x="81065" y="113584"/>
                  </a:lnTo>
                  <a:lnTo>
                    <a:pt x="113583" y="81066"/>
                  </a:lnTo>
                  <a:lnTo>
                    <a:pt x="150312" y="53282"/>
                  </a:lnTo>
                  <a:lnTo>
                    <a:pt x="190724" y="30759"/>
                  </a:lnTo>
                  <a:lnTo>
                    <a:pt x="234297" y="14020"/>
                  </a:lnTo>
                  <a:lnTo>
                    <a:pt x="280504" y="3592"/>
                  </a:lnTo>
                  <a:lnTo>
                    <a:pt x="328820" y="0"/>
                  </a:lnTo>
                  <a:lnTo>
                    <a:pt x="328820" y="328815"/>
                  </a:lnTo>
                  <a:lnTo>
                    <a:pt x="44053" y="493229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2315" y="5845797"/>
              <a:ext cx="344805" cy="507365"/>
            </a:xfrm>
            <a:custGeom>
              <a:avLst/>
              <a:gdLst/>
              <a:ahLst/>
              <a:cxnLst/>
              <a:rect l="l" t="t" r="r" b="b"/>
              <a:pathLst>
                <a:path w="344805" h="507364">
                  <a:moveTo>
                    <a:pt x="0" y="0"/>
                  </a:moveTo>
                  <a:lnTo>
                    <a:pt x="6" y="37566"/>
                  </a:lnTo>
                  <a:lnTo>
                    <a:pt x="49562" y="41614"/>
                  </a:lnTo>
                  <a:lnTo>
                    <a:pt x="96626" y="53322"/>
                  </a:lnTo>
                  <a:lnTo>
                    <a:pt x="140596" y="72037"/>
                  </a:lnTo>
                  <a:lnTo>
                    <a:pt x="180820" y="97109"/>
                  </a:lnTo>
                  <a:lnTo>
                    <a:pt x="216645" y="127884"/>
                  </a:lnTo>
                  <a:lnTo>
                    <a:pt x="247419" y="163709"/>
                  </a:lnTo>
                  <a:lnTo>
                    <a:pt x="272490" y="203934"/>
                  </a:lnTo>
                  <a:lnTo>
                    <a:pt x="291206" y="247904"/>
                  </a:lnTo>
                  <a:lnTo>
                    <a:pt x="302914" y="294968"/>
                  </a:lnTo>
                  <a:lnTo>
                    <a:pt x="306961" y="344474"/>
                  </a:lnTo>
                  <a:lnTo>
                    <a:pt x="305246" y="376877"/>
                  </a:lnTo>
                  <a:lnTo>
                    <a:pt x="300137" y="408830"/>
                  </a:lnTo>
                  <a:lnTo>
                    <a:pt x="291694" y="440067"/>
                  </a:lnTo>
                  <a:lnTo>
                    <a:pt x="279972" y="470319"/>
                  </a:lnTo>
                  <a:lnTo>
                    <a:pt x="258353" y="457835"/>
                  </a:lnTo>
                  <a:lnTo>
                    <a:pt x="282113" y="507314"/>
                  </a:lnTo>
                  <a:lnTo>
                    <a:pt x="334289" y="501675"/>
                  </a:lnTo>
                  <a:lnTo>
                    <a:pt x="312661" y="489191"/>
                  </a:lnTo>
                  <a:lnTo>
                    <a:pt x="326499" y="454474"/>
                  </a:lnTo>
                  <a:lnTo>
                    <a:pt x="336471" y="418566"/>
                  </a:lnTo>
                  <a:lnTo>
                    <a:pt x="342506" y="381792"/>
                  </a:lnTo>
                  <a:lnTo>
                    <a:pt x="344534" y="344474"/>
                  </a:lnTo>
                  <a:lnTo>
                    <a:pt x="341365" y="297998"/>
                  </a:lnTo>
                  <a:lnTo>
                    <a:pt x="332140" y="253341"/>
                  </a:lnTo>
                  <a:lnTo>
                    <a:pt x="317284" y="210926"/>
                  </a:lnTo>
                  <a:lnTo>
                    <a:pt x="297219" y="171177"/>
                  </a:lnTo>
                  <a:lnTo>
                    <a:pt x="272370" y="134517"/>
                  </a:lnTo>
                  <a:lnTo>
                    <a:pt x="243161" y="101371"/>
                  </a:lnTo>
                  <a:lnTo>
                    <a:pt x="210014" y="72162"/>
                  </a:lnTo>
                  <a:lnTo>
                    <a:pt x="173354" y="47313"/>
                  </a:lnTo>
                  <a:lnTo>
                    <a:pt x="133605" y="27249"/>
                  </a:lnTo>
                  <a:lnTo>
                    <a:pt x="91190" y="12393"/>
                  </a:lnTo>
                  <a:lnTo>
                    <a:pt x="46532" y="3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45543" y="6367208"/>
              <a:ext cx="601980" cy="191135"/>
            </a:xfrm>
            <a:custGeom>
              <a:avLst/>
              <a:gdLst/>
              <a:ahLst/>
              <a:cxnLst/>
              <a:rect l="l" t="t" r="r" b="b"/>
              <a:pathLst>
                <a:path w="601980" h="191134">
                  <a:moveTo>
                    <a:pt x="568993" y="0"/>
                  </a:moveTo>
                  <a:lnTo>
                    <a:pt x="542775" y="38353"/>
                  </a:lnTo>
                  <a:lnTo>
                    <a:pt x="511511" y="71880"/>
                  </a:lnTo>
                  <a:lnTo>
                    <a:pt x="475878" y="100189"/>
                  </a:lnTo>
                  <a:lnTo>
                    <a:pt x="436556" y="122888"/>
                  </a:lnTo>
                  <a:lnTo>
                    <a:pt x="394222" y="139587"/>
                  </a:lnTo>
                  <a:lnTo>
                    <a:pt x="349553" y="149893"/>
                  </a:lnTo>
                  <a:lnTo>
                    <a:pt x="303229" y="153415"/>
                  </a:lnTo>
                  <a:lnTo>
                    <a:pt x="254579" y="149530"/>
                  </a:lnTo>
                  <a:lnTo>
                    <a:pt x="207709" y="138151"/>
                  </a:lnTo>
                  <a:lnTo>
                    <a:pt x="163434" y="119695"/>
                  </a:lnTo>
                  <a:lnTo>
                    <a:pt x="122566" y="94580"/>
                  </a:lnTo>
                  <a:lnTo>
                    <a:pt x="85921" y="63221"/>
                  </a:lnTo>
                  <a:lnTo>
                    <a:pt x="54311" y="26035"/>
                  </a:lnTo>
                  <a:lnTo>
                    <a:pt x="75928" y="13550"/>
                  </a:lnTo>
                  <a:lnTo>
                    <a:pt x="21196" y="9398"/>
                  </a:lnTo>
                  <a:lnTo>
                    <a:pt x="0" y="57403"/>
                  </a:lnTo>
                  <a:lnTo>
                    <a:pt x="21625" y="44907"/>
                  </a:lnTo>
                  <a:lnTo>
                    <a:pt x="51651" y="81814"/>
                  </a:lnTo>
                  <a:lnTo>
                    <a:pt x="86067" y="113888"/>
                  </a:lnTo>
                  <a:lnTo>
                    <a:pt x="124282" y="140821"/>
                  </a:lnTo>
                  <a:lnTo>
                    <a:pt x="165699" y="162304"/>
                  </a:lnTo>
                  <a:lnTo>
                    <a:pt x="209726" y="178031"/>
                  </a:lnTo>
                  <a:lnTo>
                    <a:pt x="255767" y="187693"/>
                  </a:lnTo>
                  <a:lnTo>
                    <a:pt x="303229" y="190982"/>
                  </a:lnTo>
                  <a:lnTo>
                    <a:pt x="355225" y="187028"/>
                  </a:lnTo>
                  <a:lnTo>
                    <a:pt x="405362" y="175461"/>
                  </a:lnTo>
                  <a:lnTo>
                    <a:pt x="452879" y="156718"/>
                  </a:lnTo>
                  <a:lnTo>
                    <a:pt x="497016" y="131241"/>
                  </a:lnTo>
                  <a:lnTo>
                    <a:pt x="537011" y="99468"/>
                  </a:lnTo>
                  <a:lnTo>
                    <a:pt x="572103" y="61840"/>
                  </a:lnTo>
                  <a:lnTo>
                    <a:pt x="601531" y="18796"/>
                  </a:lnTo>
                  <a:lnTo>
                    <a:pt x="568993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90697" y="5822213"/>
              <a:ext cx="344805" cy="540385"/>
            </a:xfrm>
            <a:custGeom>
              <a:avLst/>
              <a:gdLst/>
              <a:ahLst/>
              <a:cxnLst/>
              <a:rect l="l" t="t" r="r" b="b"/>
              <a:pathLst>
                <a:path w="344805" h="540385">
                  <a:moveTo>
                    <a:pt x="313567" y="0"/>
                  </a:moveTo>
                  <a:lnTo>
                    <a:pt x="313563" y="24968"/>
                  </a:lnTo>
                  <a:lnTo>
                    <a:pt x="266450" y="32548"/>
                  </a:lnTo>
                  <a:lnTo>
                    <a:pt x="221743" y="46289"/>
                  </a:lnTo>
                  <a:lnTo>
                    <a:pt x="179881" y="65712"/>
                  </a:lnTo>
                  <a:lnTo>
                    <a:pt x="141302" y="90337"/>
                  </a:lnTo>
                  <a:lnTo>
                    <a:pt x="106444" y="119683"/>
                  </a:lnTo>
                  <a:lnTo>
                    <a:pt x="75746" y="153271"/>
                  </a:lnTo>
                  <a:lnTo>
                    <a:pt x="49646" y="190622"/>
                  </a:lnTo>
                  <a:lnTo>
                    <a:pt x="28584" y="231256"/>
                  </a:lnTo>
                  <a:lnTo>
                    <a:pt x="12996" y="274693"/>
                  </a:lnTo>
                  <a:lnTo>
                    <a:pt x="3322" y="320454"/>
                  </a:lnTo>
                  <a:lnTo>
                    <a:pt x="0" y="368058"/>
                  </a:lnTo>
                  <a:lnTo>
                    <a:pt x="2959" y="413115"/>
                  </a:lnTo>
                  <a:lnTo>
                    <a:pt x="11738" y="457215"/>
                  </a:lnTo>
                  <a:lnTo>
                    <a:pt x="26185" y="499796"/>
                  </a:lnTo>
                  <a:lnTo>
                    <a:pt x="46151" y="540296"/>
                  </a:lnTo>
                  <a:lnTo>
                    <a:pt x="78691" y="521512"/>
                  </a:lnTo>
                  <a:lnTo>
                    <a:pt x="60903" y="485426"/>
                  </a:lnTo>
                  <a:lnTo>
                    <a:pt x="48032" y="447490"/>
                  </a:lnTo>
                  <a:lnTo>
                    <a:pt x="40210" y="408202"/>
                  </a:lnTo>
                  <a:lnTo>
                    <a:pt x="37573" y="368058"/>
                  </a:lnTo>
                  <a:lnTo>
                    <a:pt x="41091" y="321850"/>
                  </a:lnTo>
                  <a:lnTo>
                    <a:pt x="51306" y="277634"/>
                  </a:lnTo>
                  <a:lnTo>
                    <a:pt x="67715" y="235971"/>
                  </a:lnTo>
                  <a:lnTo>
                    <a:pt x="89812" y="197419"/>
                  </a:lnTo>
                  <a:lnTo>
                    <a:pt x="117091" y="162536"/>
                  </a:lnTo>
                  <a:lnTo>
                    <a:pt x="149049" y="131881"/>
                  </a:lnTo>
                  <a:lnTo>
                    <a:pt x="185179" y="106012"/>
                  </a:lnTo>
                  <a:lnTo>
                    <a:pt x="224977" y="85489"/>
                  </a:lnTo>
                  <a:lnTo>
                    <a:pt x="267938" y="70869"/>
                  </a:lnTo>
                  <a:lnTo>
                    <a:pt x="313557" y="62712"/>
                  </a:lnTo>
                  <a:lnTo>
                    <a:pt x="313553" y="87680"/>
                  </a:lnTo>
                  <a:lnTo>
                    <a:pt x="344531" y="42367"/>
                  </a:lnTo>
                  <a:lnTo>
                    <a:pt x="313567" y="0"/>
                  </a:lnTo>
                  <a:close/>
                </a:path>
              </a:pathLst>
            </a:custGeom>
            <a:solidFill>
              <a:srgbClr val="4F612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57789" y="6628490"/>
            <a:ext cx="3368675" cy="202565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ΥΠΟΒΑΘΜΙΣΗ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ΓΗΣ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ΜΕΤΡΑ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ΠΡΟΣΤΑΣΙΑΣ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6" name="object 6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88466" y="475998"/>
            <a:ext cx="466725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100"/>
              </a:spcBef>
              <a:buFont typeface="Segoe UI Symbol"/>
              <a:buChar char="➢"/>
              <a:tabLst>
                <a:tab pos="297815" algn="l"/>
              </a:tabLst>
            </a:pPr>
            <a:r>
              <a:rPr dirty="0" sz="1600" b="1">
                <a:latin typeface="Trebuchet MS"/>
                <a:cs typeface="Trebuchet MS"/>
              </a:rPr>
              <a:t>Άμεσες</a:t>
            </a:r>
            <a:r>
              <a:rPr dirty="0" sz="1600" spc="-2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ζημιές</a:t>
            </a:r>
            <a:r>
              <a:rPr dirty="0" sz="1600" spc="-1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από</a:t>
            </a:r>
            <a:r>
              <a:rPr dirty="0" sz="1600" spc="-1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τη</a:t>
            </a:r>
            <a:r>
              <a:rPr dirty="0" sz="1600" spc="-2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διάβρωση</a:t>
            </a:r>
            <a:r>
              <a:rPr dirty="0" sz="1600" spc="-1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του</a:t>
            </a:r>
            <a:r>
              <a:rPr dirty="0" sz="1600" spc="-15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εδάφους: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1648" y="831734"/>
            <a:ext cx="4975225" cy="665480"/>
          </a:xfrm>
          <a:prstGeom prst="rect">
            <a:avLst/>
          </a:prstGeom>
        </p:spPr>
        <p:txBody>
          <a:bodyPr wrap="square" lIns="0" tIns="119380" rIns="0" bIns="0" rtlCol="0" vert="horz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94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400">
                <a:latin typeface="Trebuchet MS"/>
                <a:cs typeface="Trebuchet MS"/>
              </a:rPr>
              <a:t>απώλεια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επιφανειακού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στρώματος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εδάφους,</a:t>
            </a:r>
            <a:endParaRPr sz="14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97815" algn="l"/>
                <a:tab pos="1096645" algn="l"/>
                <a:tab pos="1589405" algn="l"/>
                <a:tab pos="2789555" algn="l"/>
                <a:tab pos="3298190" algn="l"/>
                <a:tab pos="4219575" algn="l"/>
                <a:tab pos="4704080" algn="l"/>
              </a:tabLst>
            </a:pPr>
            <a:r>
              <a:rPr dirty="0" sz="1400" spc="-10">
                <a:latin typeface="Trebuchet MS"/>
                <a:cs typeface="Trebuchet MS"/>
              </a:rPr>
              <a:t>μείωση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25">
                <a:latin typeface="Trebuchet MS"/>
                <a:cs typeface="Trebuchet MS"/>
              </a:rPr>
              <a:t>της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10">
                <a:latin typeface="Trebuchet MS"/>
                <a:cs typeface="Trebuchet MS"/>
              </a:rPr>
              <a:t>γονιμότητας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25">
                <a:latin typeface="Trebuchet MS"/>
                <a:cs typeface="Trebuchet MS"/>
              </a:rPr>
              <a:t>του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10">
                <a:latin typeface="Trebuchet MS"/>
                <a:cs typeface="Trebuchet MS"/>
              </a:rPr>
              <a:t>εδάφους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25">
                <a:latin typeface="Trebuchet MS"/>
                <a:cs typeface="Trebuchet MS"/>
              </a:rPr>
              <a:t>και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25">
                <a:latin typeface="Trebuchet MS"/>
                <a:cs typeface="Trebuchet MS"/>
              </a:rPr>
              <a:t>της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090640" y="1037179"/>
            <a:ext cx="223075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Πηγή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: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Agronomy eUpdate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April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21st,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2022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: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Issue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 spc="-2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903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7959" y="1471814"/>
            <a:ext cx="4517390" cy="3929379"/>
          </a:xfrm>
          <a:prstGeom prst="rect">
            <a:avLst/>
          </a:prstGeom>
        </p:spPr>
        <p:txBody>
          <a:bodyPr wrap="square" lIns="0" tIns="119380" rIns="0" bIns="0" rtlCol="0" vert="horz">
            <a:spAutoFit/>
          </a:bodyPr>
          <a:lstStyle/>
          <a:p>
            <a:pPr marL="791845">
              <a:lnSpc>
                <a:spcPct val="100000"/>
              </a:lnSpc>
              <a:spcBef>
                <a:spcPts val="940"/>
              </a:spcBef>
            </a:pPr>
            <a:r>
              <a:rPr dirty="0" sz="1400">
                <a:latin typeface="Trebuchet MS"/>
                <a:cs typeface="Trebuchet MS"/>
              </a:rPr>
              <a:t>παραγωγικής</a:t>
            </a:r>
            <a:r>
              <a:rPr dirty="0" sz="1400" spc="-3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ικανότητας,</a:t>
            </a:r>
            <a:endParaRPr sz="1400">
              <a:latin typeface="Trebuchet MS"/>
              <a:cs typeface="Trebuchet MS"/>
            </a:endParaRPr>
          </a:p>
          <a:p>
            <a:pPr marL="791845" indent="-28575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791845" algn="l"/>
              </a:tabLst>
            </a:pPr>
            <a:r>
              <a:rPr dirty="0" sz="1400">
                <a:latin typeface="Trebuchet MS"/>
                <a:cs typeface="Trebuchet MS"/>
              </a:rPr>
              <a:t>μείωση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ανάπτυξης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εξέλιξης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φυτών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30"/>
              </a:spcBef>
            </a:pPr>
            <a:endParaRPr sz="1400">
              <a:latin typeface="Trebuchet MS"/>
              <a:cs typeface="Trebuchet MS"/>
            </a:endParaRPr>
          </a:p>
          <a:p>
            <a:pPr marL="486409" indent="-285115">
              <a:lnSpc>
                <a:spcPct val="100000"/>
              </a:lnSpc>
              <a:buFont typeface="Segoe UI Symbol"/>
              <a:buChar char="➢"/>
              <a:tabLst>
                <a:tab pos="486409" algn="l"/>
              </a:tabLst>
            </a:pPr>
            <a:r>
              <a:rPr dirty="0" sz="1600" b="1">
                <a:latin typeface="Trebuchet MS"/>
                <a:cs typeface="Trebuchet MS"/>
              </a:rPr>
              <a:t>Έμμεσες</a:t>
            </a:r>
            <a:r>
              <a:rPr dirty="0" sz="1600" spc="-5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ζημιές:</a:t>
            </a:r>
            <a:endParaRPr sz="1600">
              <a:latin typeface="Trebuchet MS"/>
              <a:cs typeface="Trebuchet MS"/>
            </a:endParaRPr>
          </a:p>
          <a:p>
            <a:pPr marL="298450" marR="486409" indent="-285750">
              <a:lnSpc>
                <a:spcPct val="150000"/>
              </a:lnSpc>
              <a:spcBef>
                <a:spcPts val="1060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600">
                <a:latin typeface="Trebuchet MS"/>
                <a:cs typeface="Trebuchet MS"/>
              </a:rPr>
              <a:t>προσχώση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καλλιεργειών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σε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χαμηλότερες θέσεις,</a:t>
            </a:r>
            <a:endParaRPr sz="1600">
              <a:latin typeface="Trebuchet MS"/>
              <a:cs typeface="Trebuchet MS"/>
            </a:endParaRPr>
          </a:p>
          <a:p>
            <a:pPr marL="298450" marR="974725" indent="-285750">
              <a:lnSpc>
                <a:spcPct val="150000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600">
                <a:latin typeface="Trebuchet MS"/>
                <a:cs typeface="Trebuchet MS"/>
              </a:rPr>
              <a:t>επίχωση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έργων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εγκαταστάσεων υποδομής,</a:t>
            </a:r>
            <a:endParaRPr sz="16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ιζηματογένεση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σε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ταμιευτήρες,</a:t>
            </a:r>
            <a:endParaRPr sz="16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ευτροφισμός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λιμνών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υγροτόπων,</a:t>
            </a:r>
            <a:endParaRPr sz="16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ρύπανση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υδάτων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20">
                <a:latin typeface="Trebuchet MS"/>
                <a:cs typeface="Trebuchet MS"/>
              </a:rPr>
              <a:t>κ.λπ.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431969" y="1206846"/>
            <a:ext cx="4712335" cy="4476750"/>
            <a:chOff x="4431969" y="1206846"/>
            <a:chExt cx="4712335" cy="4476750"/>
          </a:xfrm>
        </p:grpSpPr>
        <p:sp>
          <p:nvSpPr>
            <p:cNvPr id="11" name="object 11"/>
            <p:cNvSpPr/>
            <p:nvPr/>
          </p:nvSpPr>
          <p:spPr>
            <a:xfrm>
              <a:off x="4431969" y="1715325"/>
              <a:ext cx="4712335" cy="3569970"/>
            </a:xfrm>
            <a:custGeom>
              <a:avLst/>
              <a:gdLst/>
              <a:ahLst/>
              <a:cxnLst/>
              <a:rect l="l" t="t" r="r" b="b"/>
              <a:pathLst>
                <a:path w="4712334" h="3569970">
                  <a:moveTo>
                    <a:pt x="4286275" y="1926780"/>
                  </a:moveTo>
                  <a:lnTo>
                    <a:pt x="0" y="1926780"/>
                  </a:lnTo>
                  <a:lnTo>
                    <a:pt x="0" y="3569855"/>
                  </a:lnTo>
                  <a:lnTo>
                    <a:pt x="4286275" y="3569855"/>
                  </a:lnTo>
                  <a:lnTo>
                    <a:pt x="4286275" y="1926780"/>
                  </a:lnTo>
                  <a:close/>
                </a:path>
                <a:path w="4712334" h="3569970">
                  <a:moveTo>
                    <a:pt x="4712017" y="0"/>
                  </a:moveTo>
                  <a:lnTo>
                    <a:pt x="859993" y="0"/>
                  </a:lnTo>
                  <a:lnTo>
                    <a:pt x="859993" y="1643075"/>
                  </a:lnTo>
                  <a:lnTo>
                    <a:pt x="4712017" y="1643075"/>
                  </a:lnTo>
                  <a:lnTo>
                    <a:pt x="4712017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6157963" y="1305623"/>
              <a:ext cx="2797810" cy="1623060"/>
            </a:xfrm>
            <a:custGeom>
              <a:avLst/>
              <a:gdLst/>
              <a:ahLst/>
              <a:cxnLst/>
              <a:rect l="l" t="t" r="r" b="b"/>
              <a:pathLst>
                <a:path w="2797809" h="1623060">
                  <a:moveTo>
                    <a:pt x="2797644" y="0"/>
                  </a:moveTo>
                  <a:lnTo>
                    <a:pt x="0" y="0"/>
                  </a:lnTo>
                  <a:lnTo>
                    <a:pt x="0" y="1622844"/>
                  </a:lnTo>
                  <a:lnTo>
                    <a:pt x="2797644" y="1622844"/>
                  </a:lnTo>
                  <a:lnTo>
                    <a:pt x="2797644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59182" y="1206846"/>
              <a:ext cx="2797644" cy="162284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810542" y="2687116"/>
              <a:ext cx="2849880" cy="1866900"/>
            </a:xfrm>
            <a:custGeom>
              <a:avLst/>
              <a:gdLst/>
              <a:ahLst/>
              <a:cxnLst/>
              <a:rect l="l" t="t" r="r" b="b"/>
              <a:pathLst>
                <a:path w="2849879" h="1866900">
                  <a:moveTo>
                    <a:pt x="2849880" y="0"/>
                  </a:moveTo>
                  <a:lnTo>
                    <a:pt x="0" y="0"/>
                  </a:lnTo>
                  <a:lnTo>
                    <a:pt x="0" y="1866671"/>
                  </a:lnTo>
                  <a:lnTo>
                    <a:pt x="2849880" y="1866671"/>
                  </a:lnTo>
                  <a:lnTo>
                    <a:pt x="2849880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11761" y="2588336"/>
              <a:ext cx="2849879" cy="186667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670780" y="4074947"/>
              <a:ext cx="2576195" cy="1609090"/>
            </a:xfrm>
            <a:custGeom>
              <a:avLst/>
              <a:gdLst/>
              <a:ahLst/>
              <a:cxnLst/>
              <a:rect l="l" t="t" r="r" b="b"/>
              <a:pathLst>
                <a:path w="2576195" h="1609089">
                  <a:moveTo>
                    <a:pt x="2576169" y="0"/>
                  </a:moveTo>
                  <a:lnTo>
                    <a:pt x="0" y="0"/>
                  </a:lnTo>
                  <a:lnTo>
                    <a:pt x="0" y="1608531"/>
                  </a:lnTo>
                  <a:lnTo>
                    <a:pt x="2576169" y="1608531"/>
                  </a:lnTo>
                  <a:lnTo>
                    <a:pt x="2576169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1999" y="3976166"/>
              <a:ext cx="2576169" cy="1608531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6090640" y="5657392"/>
            <a:ext cx="294259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Πηγή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: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Flooding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and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Erosion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—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Colorado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Department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of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Transportation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1064" y="5867400"/>
            <a:ext cx="9143365" cy="990600"/>
            <a:chOff x="1064" y="5867400"/>
            <a:chExt cx="9143365" cy="990600"/>
          </a:xfrm>
        </p:grpSpPr>
        <p:sp>
          <p:nvSpPr>
            <p:cNvPr id="3" name="object 3"/>
            <p:cNvSpPr/>
            <p:nvPr/>
          </p:nvSpPr>
          <p:spPr>
            <a:xfrm>
              <a:off x="1064" y="5867400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1348" y="6581001"/>
              <a:ext cx="3949700" cy="277495"/>
            </a:xfrm>
            <a:custGeom>
              <a:avLst/>
              <a:gdLst/>
              <a:ahLst/>
              <a:cxnLst/>
              <a:rect l="l" t="t" r="r" b="b"/>
              <a:pathLst>
                <a:path w="3949700" h="277495">
                  <a:moveTo>
                    <a:pt x="3949192" y="276997"/>
                  </a:moveTo>
                  <a:lnTo>
                    <a:pt x="3949192" y="0"/>
                  </a:lnTo>
                  <a:lnTo>
                    <a:pt x="0" y="0"/>
                  </a:lnTo>
                  <a:lnTo>
                    <a:pt x="0" y="276997"/>
                  </a:lnTo>
                  <a:lnTo>
                    <a:pt x="3949192" y="276997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78738" y="6644061"/>
            <a:ext cx="3368675" cy="202565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ΥΠΟΒΑΘΜΙΣΗ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ΓΗΣ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ΜΕΤΡΑ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ΠΡΟΣΤΑΣΙΑΣ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2481626" y="173706"/>
            <a:ext cx="660019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4" name="object 4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75188" y="601849"/>
            <a:ext cx="8581390" cy="51835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3985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latin typeface="Trebuchet MS"/>
                <a:cs typeface="Trebuchet MS"/>
              </a:rPr>
              <a:t>ΥΔΑΤΙΚΗ</a:t>
            </a:r>
            <a:r>
              <a:rPr dirty="0" sz="1600" spc="-45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ΔΙΑΒΡΩΣΗ</a:t>
            </a:r>
            <a:endParaRPr sz="1600">
              <a:latin typeface="Trebuchet MS"/>
              <a:cs typeface="Trebuchet MS"/>
            </a:endParaRPr>
          </a:p>
          <a:p>
            <a:pPr algn="just" marL="298450" marR="32384" indent="-285750">
              <a:lnSpc>
                <a:spcPct val="150000"/>
              </a:lnSpc>
              <a:spcBef>
                <a:spcPts val="409"/>
              </a:spcBef>
              <a:buFont typeface="Segoe UI Symbol"/>
              <a:buChar char="➢"/>
              <a:tabLst>
                <a:tab pos="298450" algn="l"/>
              </a:tabLst>
            </a:pPr>
            <a:r>
              <a:rPr dirty="0" sz="1600">
                <a:latin typeface="Trebuchet MS"/>
                <a:cs typeface="Trebuchet MS"/>
              </a:rPr>
              <a:t>Είναι</a:t>
            </a:r>
            <a:r>
              <a:rPr dirty="0" sz="1600" spc="1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ιδιαίτερα</a:t>
            </a:r>
            <a:r>
              <a:rPr dirty="0" sz="1600" spc="1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έντονη</a:t>
            </a:r>
            <a:r>
              <a:rPr dirty="0" sz="1600" spc="1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σε</a:t>
            </a:r>
            <a:r>
              <a:rPr dirty="0" sz="1600" spc="1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επικλινή</a:t>
            </a:r>
            <a:r>
              <a:rPr dirty="0" sz="1600" spc="1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εδάφη,</a:t>
            </a:r>
            <a:r>
              <a:rPr dirty="0" sz="1600" spc="1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όπου</a:t>
            </a:r>
            <a:r>
              <a:rPr dirty="0" sz="1600" spc="1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η</a:t>
            </a:r>
            <a:r>
              <a:rPr dirty="0" sz="1600" spc="1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φυτοκάλυψη</a:t>
            </a:r>
            <a:r>
              <a:rPr dirty="0" sz="1600" spc="1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έχει</a:t>
            </a:r>
            <a:r>
              <a:rPr dirty="0" sz="1600" spc="1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καταστραφεί</a:t>
            </a:r>
            <a:r>
              <a:rPr dirty="0" sz="1600" spc="1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135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το </a:t>
            </a:r>
            <a:r>
              <a:rPr dirty="0" sz="1600">
                <a:latin typeface="Trebuchet MS"/>
                <a:cs typeface="Trebuchet MS"/>
              </a:rPr>
              <a:t>έδαφος</a:t>
            </a:r>
            <a:r>
              <a:rPr dirty="0" sz="1600" spc="2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έχει</a:t>
            </a:r>
            <a:r>
              <a:rPr dirty="0" sz="1600" spc="2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συμπιεστεί,</a:t>
            </a:r>
            <a:r>
              <a:rPr dirty="0" sz="1600" spc="2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γεγονός</a:t>
            </a:r>
            <a:r>
              <a:rPr dirty="0" sz="1600" spc="2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που</a:t>
            </a:r>
            <a:r>
              <a:rPr dirty="0" sz="1600" spc="2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οδηγεί</a:t>
            </a:r>
            <a:r>
              <a:rPr dirty="0" sz="1600" spc="2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σε</a:t>
            </a:r>
            <a:r>
              <a:rPr dirty="0" sz="1600" spc="2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μεγαλύτερη</a:t>
            </a:r>
            <a:r>
              <a:rPr dirty="0" sz="1600" spc="2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απορροή</a:t>
            </a:r>
            <a:r>
              <a:rPr dirty="0" sz="1600" spc="2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2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υδάτων</a:t>
            </a:r>
            <a:r>
              <a:rPr dirty="0" sz="1600" spc="220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των </a:t>
            </a:r>
            <a:r>
              <a:rPr dirty="0" sz="1600" spc="-10">
                <a:latin typeface="Trebuchet MS"/>
                <a:cs typeface="Trebuchet MS"/>
              </a:rPr>
              <a:t>κατακρημνισμάτων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κατά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μήκος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κλίσης.</a:t>
            </a:r>
            <a:endParaRPr sz="1600">
              <a:latin typeface="Trebuchet MS"/>
              <a:cs typeface="Trebuchet MS"/>
            </a:endParaRPr>
          </a:p>
          <a:p>
            <a:pPr algn="just" marL="297815" indent="-285115">
              <a:lnSpc>
                <a:spcPct val="100000"/>
              </a:lnSpc>
              <a:spcBef>
                <a:spcPts val="960"/>
              </a:spcBef>
              <a:buFont typeface="Segoe UI Symbol"/>
              <a:buChar char="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Μεταξύ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σημαντικότερων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αιτίων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γι’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αυτό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είναι:</a:t>
            </a:r>
            <a:endParaRPr sz="1600">
              <a:latin typeface="Trebuchet MS"/>
              <a:cs typeface="Trebuchet MS"/>
            </a:endParaRPr>
          </a:p>
          <a:p>
            <a:pPr algn="just" lvl="1" marL="727075" marR="5715" indent="-285750">
              <a:lnSpc>
                <a:spcPct val="150000"/>
              </a:lnSpc>
              <a:spcBef>
                <a:spcPts val="840"/>
              </a:spcBef>
              <a:buFont typeface="Arial"/>
              <a:buChar char="•"/>
              <a:tabLst>
                <a:tab pos="727075" algn="l"/>
                <a:tab pos="729615" algn="l"/>
              </a:tabLst>
            </a:pPr>
            <a:r>
              <a:rPr dirty="0" sz="1600">
                <a:latin typeface="Trebuchet MS"/>
                <a:cs typeface="Trebuchet MS"/>
              </a:rPr>
              <a:t>	αλλαγή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τρόπου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χρήσης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γης,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δηλαδή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αντικατάσταση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πολυετών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χόρτων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με </a:t>
            </a:r>
            <a:r>
              <a:rPr dirty="0" sz="1600">
                <a:latin typeface="Trebuchet MS"/>
                <a:cs typeface="Trebuchet MS"/>
              </a:rPr>
              <a:t>καλυπτικές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καλλιέργειες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ή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εντατικές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φυτείες,</a:t>
            </a:r>
            <a:endParaRPr sz="1600">
              <a:latin typeface="Trebuchet MS"/>
              <a:cs typeface="Trebuchet MS"/>
            </a:endParaRPr>
          </a:p>
          <a:p>
            <a:pPr algn="just" lvl="1" marL="729615" indent="-288290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729615" algn="l"/>
              </a:tabLst>
            </a:pPr>
            <a:r>
              <a:rPr dirty="0" sz="1600">
                <a:latin typeface="Trebuchet MS"/>
                <a:cs typeface="Trebuchet MS"/>
              </a:rPr>
              <a:t>εντατική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καλλιέργεια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βαριά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μηχανήματα,</a:t>
            </a:r>
            <a:endParaRPr sz="1600">
              <a:latin typeface="Trebuchet MS"/>
              <a:cs typeface="Trebuchet MS"/>
            </a:endParaRPr>
          </a:p>
          <a:p>
            <a:pPr algn="just" lvl="1" marL="727075" marR="5715" indent="-285750">
              <a:lnSpc>
                <a:spcPct val="150000"/>
              </a:lnSpc>
              <a:buFont typeface="Arial"/>
              <a:buChar char="•"/>
              <a:tabLst>
                <a:tab pos="727075" algn="l"/>
                <a:tab pos="729615" algn="l"/>
              </a:tabLst>
            </a:pPr>
            <a:r>
              <a:rPr dirty="0" sz="1600">
                <a:latin typeface="Trebuchet MS"/>
                <a:cs typeface="Trebuchet MS"/>
              </a:rPr>
              <a:t>	εφαρμογή</a:t>
            </a:r>
            <a:r>
              <a:rPr dirty="0" sz="1600" spc="7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μεγάλων</a:t>
            </a:r>
            <a:r>
              <a:rPr dirty="0" sz="1600" spc="7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ποσοτήτων</a:t>
            </a:r>
            <a:r>
              <a:rPr dirty="0" sz="1600" spc="7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ανόργανων</a:t>
            </a:r>
            <a:r>
              <a:rPr dirty="0" sz="1600" spc="7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λιπασμάτων</a:t>
            </a:r>
            <a:r>
              <a:rPr dirty="0" sz="1600" spc="8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7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μικρών</a:t>
            </a:r>
            <a:r>
              <a:rPr dirty="0" sz="1600" spc="75">
                <a:latin typeface="Trebuchet MS"/>
                <a:cs typeface="Trebuchet MS"/>
              </a:rPr>
              <a:t>  </a:t>
            </a:r>
            <a:r>
              <a:rPr dirty="0" sz="1600" spc="-10">
                <a:latin typeface="Trebuchet MS"/>
                <a:cs typeface="Trebuchet MS"/>
              </a:rPr>
              <a:t>ποσοτήτων </a:t>
            </a:r>
            <a:r>
              <a:rPr dirty="0" sz="1600">
                <a:latin typeface="Trebuchet MS"/>
                <a:cs typeface="Trebuchet MS"/>
              </a:rPr>
              <a:t>οργανικών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λιπασμάτων,</a:t>
            </a:r>
            <a:endParaRPr sz="1600">
              <a:latin typeface="Trebuchet MS"/>
              <a:cs typeface="Trebuchet MS"/>
            </a:endParaRPr>
          </a:p>
          <a:p>
            <a:pPr algn="just" lvl="1" marL="729615" indent="-288290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729615" algn="l"/>
              </a:tabLst>
            </a:pPr>
            <a:r>
              <a:rPr dirty="0" sz="1600">
                <a:latin typeface="Trebuchet MS"/>
                <a:cs typeface="Trebuchet MS"/>
              </a:rPr>
              <a:t>αύξηση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μήκους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αγροτεμαχίων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κατά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μήκος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κλίσης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εδάφους,</a:t>
            </a:r>
            <a:endParaRPr sz="1600">
              <a:latin typeface="Trebuchet MS"/>
              <a:cs typeface="Trebuchet MS"/>
            </a:endParaRPr>
          </a:p>
          <a:p>
            <a:pPr algn="just" lvl="1" marL="727075" marR="5080" indent="-285750">
              <a:lnSpc>
                <a:spcPct val="150000"/>
              </a:lnSpc>
              <a:buFont typeface="Arial"/>
              <a:buChar char="•"/>
              <a:tabLst>
                <a:tab pos="727075" algn="l"/>
                <a:tab pos="729615" algn="l"/>
              </a:tabLst>
            </a:pPr>
            <a:r>
              <a:rPr dirty="0" sz="1600">
                <a:latin typeface="Trebuchet MS"/>
                <a:cs typeface="Trebuchet MS"/>
              </a:rPr>
              <a:t>	φθορά</a:t>
            </a:r>
            <a:r>
              <a:rPr dirty="0" sz="1600" spc="30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30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επικλινών</a:t>
            </a:r>
            <a:r>
              <a:rPr dirty="0" sz="1600" spc="31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30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χλοωδών</a:t>
            </a:r>
            <a:r>
              <a:rPr dirty="0" sz="1600" spc="30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κοιτών</a:t>
            </a:r>
            <a:r>
              <a:rPr dirty="0" sz="1600" spc="31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ποταμών</a:t>
            </a:r>
            <a:r>
              <a:rPr dirty="0" sz="1600" spc="30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λόγω</a:t>
            </a:r>
            <a:r>
              <a:rPr dirty="0" sz="1600" spc="30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εντονότερης</a:t>
            </a:r>
            <a:r>
              <a:rPr dirty="0" sz="1600" spc="31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βόσκησης ζώων,</a:t>
            </a:r>
            <a:endParaRPr sz="1600">
              <a:latin typeface="Trebuchet MS"/>
              <a:cs typeface="Trebuchet MS"/>
            </a:endParaRPr>
          </a:p>
          <a:p>
            <a:pPr algn="just" lvl="1" marL="729615" indent="-288290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729615" algn="l"/>
              </a:tabLst>
            </a:pPr>
            <a:r>
              <a:rPr dirty="0" sz="1600">
                <a:latin typeface="Trebuchet MS"/>
                <a:cs typeface="Trebuchet MS"/>
              </a:rPr>
              <a:t>καταστροφή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βοσκοτόπων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σε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επικλινή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εδάφη.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064" y="5867400"/>
            <a:ext cx="2826385" cy="739140"/>
          </a:xfrm>
          <a:custGeom>
            <a:avLst/>
            <a:gdLst/>
            <a:ahLst/>
            <a:cxnLst/>
            <a:rect l="l" t="t" r="r" b="b"/>
            <a:pathLst>
              <a:path w="2826385" h="739140">
                <a:moveTo>
                  <a:pt x="0" y="738847"/>
                </a:moveTo>
                <a:lnTo>
                  <a:pt x="2825953" y="738847"/>
                </a:lnTo>
                <a:lnTo>
                  <a:pt x="2825953" y="0"/>
                </a:lnTo>
                <a:lnTo>
                  <a:pt x="0" y="0"/>
                </a:lnTo>
                <a:lnTo>
                  <a:pt x="0" y="738847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" name="object 6"/>
          <p:cNvGrpSpPr/>
          <p:nvPr/>
        </p:nvGrpSpPr>
        <p:grpSpPr>
          <a:xfrm>
            <a:off x="0" y="5760351"/>
            <a:ext cx="5646420" cy="1097915"/>
            <a:chOff x="0" y="5760351"/>
            <a:chExt cx="5646420" cy="1097915"/>
          </a:xfrm>
        </p:grpSpPr>
        <p:sp>
          <p:nvSpPr>
            <p:cNvPr id="7" name="object 7"/>
            <p:cNvSpPr/>
            <p:nvPr/>
          </p:nvSpPr>
          <p:spPr>
            <a:xfrm>
              <a:off x="524465" y="5799594"/>
              <a:ext cx="328930" cy="493395"/>
            </a:xfrm>
            <a:custGeom>
              <a:avLst/>
              <a:gdLst/>
              <a:ahLst/>
              <a:cxnLst/>
              <a:rect l="l" t="t" r="r" b="b"/>
              <a:pathLst>
                <a:path w="328930" h="493395">
                  <a:moveTo>
                    <a:pt x="0" y="0"/>
                  </a:moveTo>
                  <a:lnTo>
                    <a:pt x="48316" y="3592"/>
                  </a:lnTo>
                  <a:lnTo>
                    <a:pt x="94523" y="14020"/>
                  </a:lnTo>
                  <a:lnTo>
                    <a:pt x="138095" y="30759"/>
                  </a:lnTo>
                  <a:lnTo>
                    <a:pt x="178508" y="53282"/>
                  </a:lnTo>
                  <a:lnTo>
                    <a:pt x="215236" y="81066"/>
                  </a:lnTo>
                  <a:lnTo>
                    <a:pt x="247755" y="113584"/>
                  </a:lnTo>
                  <a:lnTo>
                    <a:pt x="275538" y="150311"/>
                  </a:lnTo>
                  <a:lnTo>
                    <a:pt x="298061" y="190724"/>
                  </a:lnTo>
                  <a:lnTo>
                    <a:pt x="314800" y="234295"/>
                  </a:lnTo>
                  <a:lnTo>
                    <a:pt x="325228" y="280501"/>
                  </a:lnTo>
                  <a:lnTo>
                    <a:pt x="328820" y="328815"/>
                  </a:lnTo>
                  <a:lnTo>
                    <a:pt x="325995" y="371827"/>
                  </a:lnTo>
                  <a:lnTo>
                    <a:pt x="317615" y="413923"/>
                  </a:lnTo>
                  <a:lnTo>
                    <a:pt x="303824" y="454568"/>
                  </a:lnTo>
                  <a:lnTo>
                    <a:pt x="284767" y="493229"/>
                  </a:lnTo>
                  <a:lnTo>
                    <a:pt x="0" y="328815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226155" y="6151892"/>
              <a:ext cx="569595" cy="328930"/>
            </a:xfrm>
            <a:custGeom>
              <a:avLst/>
              <a:gdLst/>
              <a:ahLst/>
              <a:cxnLst/>
              <a:rect l="l" t="t" r="r" b="b"/>
              <a:pathLst>
                <a:path w="569595" h="328929">
                  <a:moveTo>
                    <a:pt x="569534" y="164414"/>
                  </a:moveTo>
                  <a:lnTo>
                    <a:pt x="541445" y="205516"/>
                  </a:lnTo>
                  <a:lnTo>
                    <a:pt x="507947" y="241446"/>
                  </a:lnTo>
                  <a:lnTo>
                    <a:pt x="469768" y="271784"/>
                  </a:lnTo>
                  <a:lnTo>
                    <a:pt x="427633" y="296111"/>
                  </a:lnTo>
                  <a:lnTo>
                    <a:pt x="382271" y="314007"/>
                  </a:lnTo>
                  <a:lnTo>
                    <a:pt x="334406" y="325053"/>
                  </a:lnTo>
                  <a:lnTo>
                    <a:pt x="284767" y="328828"/>
                  </a:lnTo>
                  <a:lnTo>
                    <a:pt x="235128" y="325053"/>
                  </a:lnTo>
                  <a:lnTo>
                    <a:pt x="187263" y="314007"/>
                  </a:lnTo>
                  <a:lnTo>
                    <a:pt x="141900" y="296111"/>
                  </a:lnTo>
                  <a:lnTo>
                    <a:pt x="99765" y="271784"/>
                  </a:lnTo>
                  <a:lnTo>
                    <a:pt x="61586" y="241446"/>
                  </a:lnTo>
                  <a:lnTo>
                    <a:pt x="28088" y="205516"/>
                  </a:lnTo>
                  <a:lnTo>
                    <a:pt x="0" y="164414"/>
                  </a:lnTo>
                  <a:lnTo>
                    <a:pt x="284767" y="0"/>
                  </a:lnTo>
                  <a:lnTo>
                    <a:pt x="569534" y="164414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556" y="5799594"/>
              <a:ext cx="328820" cy="4932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68556" y="5799594"/>
              <a:ext cx="328930" cy="493395"/>
            </a:xfrm>
            <a:custGeom>
              <a:avLst/>
              <a:gdLst/>
              <a:ahLst/>
              <a:cxnLst/>
              <a:rect l="l" t="t" r="r" b="b"/>
              <a:pathLst>
                <a:path w="328930" h="493395">
                  <a:moveTo>
                    <a:pt x="44053" y="493229"/>
                  </a:moveTo>
                  <a:lnTo>
                    <a:pt x="24995" y="454568"/>
                  </a:lnTo>
                  <a:lnTo>
                    <a:pt x="11205" y="413923"/>
                  </a:lnTo>
                  <a:lnTo>
                    <a:pt x="2825" y="371827"/>
                  </a:lnTo>
                  <a:lnTo>
                    <a:pt x="0" y="328815"/>
                  </a:lnTo>
                  <a:lnTo>
                    <a:pt x="3592" y="280501"/>
                  </a:lnTo>
                  <a:lnTo>
                    <a:pt x="14020" y="234295"/>
                  </a:lnTo>
                  <a:lnTo>
                    <a:pt x="30758" y="190724"/>
                  </a:lnTo>
                  <a:lnTo>
                    <a:pt x="53282" y="150311"/>
                  </a:lnTo>
                  <a:lnTo>
                    <a:pt x="81065" y="113584"/>
                  </a:lnTo>
                  <a:lnTo>
                    <a:pt x="113583" y="81066"/>
                  </a:lnTo>
                  <a:lnTo>
                    <a:pt x="150312" y="53282"/>
                  </a:lnTo>
                  <a:lnTo>
                    <a:pt x="190724" y="30759"/>
                  </a:lnTo>
                  <a:lnTo>
                    <a:pt x="234297" y="14020"/>
                  </a:lnTo>
                  <a:lnTo>
                    <a:pt x="280504" y="3592"/>
                  </a:lnTo>
                  <a:lnTo>
                    <a:pt x="328820" y="0"/>
                  </a:lnTo>
                  <a:lnTo>
                    <a:pt x="328820" y="328815"/>
                  </a:lnTo>
                  <a:lnTo>
                    <a:pt x="44053" y="493229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524463" y="5783935"/>
              <a:ext cx="344805" cy="507365"/>
            </a:xfrm>
            <a:custGeom>
              <a:avLst/>
              <a:gdLst/>
              <a:ahLst/>
              <a:cxnLst/>
              <a:rect l="l" t="t" r="r" b="b"/>
              <a:pathLst>
                <a:path w="344805" h="507364">
                  <a:moveTo>
                    <a:pt x="0" y="0"/>
                  </a:moveTo>
                  <a:lnTo>
                    <a:pt x="6" y="37566"/>
                  </a:lnTo>
                  <a:lnTo>
                    <a:pt x="49562" y="41614"/>
                  </a:lnTo>
                  <a:lnTo>
                    <a:pt x="96626" y="53322"/>
                  </a:lnTo>
                  <a:lnTo>
                    <a:pt x="140596" y="72037"/>
                  </a:lnTo>
                  <a:lnTo>
                    <a:pt x="180820" y="97109"/>
                  </a:lnTo>
                  <a:lnTo>
                    <a:pt x="216645" y="127884"/>
                  </a:lnTo>
                  <a:lnTo>
                    <a:pt x="247419" y="163709"/>
                  </a:lnTo>
                  <a:lnTo>
                    <a:pt x="272490" y="203934"/>
                  </a:lnTo>
                  <a:lnTo>
                    <a:pt x="291206" y="247904"/>
                  </a:lnTo>
                  <a:lnTo>
                    <a:pt x="302914" y="294968"/>
                  </a:lnTo>
                  <a:lnTo>
                    <a:pt x="306961" y="344474"/>
                  </a:lnTo>
                  <a:lnTo>
                    <a:pt x="305246" y="376877"/>
                  </a:lnTo>
                  <a:lnTo>
                    <a:pt x="300137" y="408830"/>
                  </a:lnTo>
                  <a:lnTo>
                    <a:pt x="291694" y="440067"/>
                  </a:lnTo>
                  <a:lnTo>
                    <a:pt x="279972" y="470319"/>
                  </a:lnTo>
                  <a:lnTo>
                    <a:pt x="258353" y="457835"/>
                  </a:lnTo>
                  <a:lnTo>
                    <a:pt x="282113" y="507314"/>
                  </a:lnTo>
                  <a:lnTo>
                    <a:pt x="334289" y="501675"/>
                  </a:lnTo>
                  <a:lnTo>
                    <a:pt x="312661" y="489191"/>
                  </a:lnTo>
                  <a:lnTo>
                    <a:pt x="326499" y="454474"/>
                  </a:lnTo>
                  <a:lnTo>
                    <a:pt x="336471" y="418566"/>
                  </a:lnTo>
                  <a:lnTo>
                    <a:pt x="342506" y="381792"/>
                  </a:lnTo>
                  <a:lnTo>
                    <a:pt x="344534" y="344474"/>
                  </a:lnTo>
                  <a:lnTo>
                    <a:pt x="341365" y="297998"/>
                  </a:lnTo>
                  <a:lnTo>
                    <a:pt x="332140" y="253341"/>
                  </a:lnTo>
                  <a:lnTo>
                    <a:pt x="317284" y="210926"/>
                  </a:lnTo>
                  <a:lnTo>
                    <a:pt x="297219" y="171177"/>
                  </a:lnTo>
                  <a:lnTo>
                    <a:pt x="272370" y="134517"/>
                  </a:lnTo>
                  <a:lnTo>
                    <a:pt x="243161" y="101371"/>
                  </a:lnTo>
                  <a:lnTo>
                    <a:pt x="210014" y="72162"/>
                  </a:lnTo>
                  <a:lnTo>
                    <a:pt x="173354" y="47313"/>
                  </a:lnTo>
                  <a:lnTo>
                    <a:pt x="133605" y="27249"/>
                  </a:lnTo>
                  <a:lnTo>
                    <a:pt x="91190" y="12393"/>
                  </a:lnTo>
                  <a:lnTo>
                    <a:pt x="46532" y="3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07691" y="6305346"/>
              <a:ext cx="601980" cy="191135"/>
            </a:xfrm>
            <a:custGeom>
              <a:avLst/>
              <a:gdLst/>
              <a:ahLst/>
              <a:cxnLst/>
              <a:rect l="l" t="t" r="r" b="b"/>
              <a:pathLst>
                <a:path w="601980" h="191135">
                  <a:moveTo>
                    <a:pt x="568993" y="0"/>
                  </a:moveTo>
                  <a:lnTo>
                    <a:pt x="542775" y="38353"/>
                  </a:lnTo>
                  <a:lnTo>
                    <a:pt x="511511" y="71880"/>
                  </a:lnTo>
                  <a:lnTo>
                    <a:pt x="475878" y="100189"/>
                  </a:lnTo>
                  <a:lnTo>
                    <a:pt x="436556" y="122888"/>
                  </a:lnTo>
                  <a:lnTo>
                    <a:pt x="394222" y="139587"/>
                  </a:lnTo>
                  <a:lnTo>
                    <a:pt x="349553" y="149893"/>
                  </a:lnTo>
                  <a:lnTo>
                    <a:pt x="303229" y="153415"/>
                  </a:lnTo>
                  <a:lnTo>
                    <a:pt x="254579" y="149530"/>
                  </a:lnTo>
                  <a:lnTo>
                    <a:pt x="207709" y="138151"/>
                  </a:lnTo>
                  <a:lnTo>
                    <a:pt x="163434" y="119695"/>
                  </a:lnTo>
                  <a:lnTo>
                    <a:pt x="122566" y="94580"/>
                  </a:lnTo>
                  <a:lnTo>
                    <a:pt x="85921" y="63221"/>
                  </a:lnTo>
                  <a:lnTo>
                    <a:pt x="54311" y="26035"/>
                  </a:lnTo>
                  <a:lnTo>
                    <a:pt x="75928" y="13550"/>
                  </a:lnTo>
                  <a:lnTo>
                    <a:pt x="21196" y="9398"/>
                  </a:lnTo>
                  <a:lnTo>
                    <a:pt x="0" y="57403"/>
                  </a:lnTo>
                  <a:lnTo>
                    <a:pt x="21625" y="44907"/>
                  </a:lnTo>
                  <a:lnTo>
                    <a:pt x="51651" y="81814"/>
                  </a:lnTo>
                  <a:lnTo>
                    <a:pt x="86067" y="113888"/>
                  </a:lnTo>
                  <a:lnTo>
                    <a:pt x="124282" y="140821"/>
                  </a:lnTo>
                  <a:lnTo>
                    <a:pt x="165699" y="162304"/>
                  </a:lnTo>
                  <a:lnTo>
                    <a:pt x="209726" y="178031"/>
                  </a:lnTo>
                  <a:lnTo>
                    <a:pt x="255767" y="187693"/>
                  </a:lnTo>
                  <a:lnTo>
                    <a:pt x="303229" y="190982"/>
                  </a:lnTo>
                  <a:lnTo>
                    <a:pt x="355225" y="187028"/>
                  </a:lnTo>
                  <a:lnTo>
                    <a:pt x="405362" y="175461"/>
                  </a:lnTo>
                  <a:lnTo>
                    <a:pt x="452879" y="156718"/>
                  </a:lnTo>
                  <a:lnTo>
                    <a:pt x="497016" y="131241"/>
                  </a:lnTo>
                  <a:lnTo>
                    <a:pt x="537011" y="99468"/>
                  </a:lnTo>
                  <a:lnTo>
                    <a:pt x="572103" y="61840"/>
                  </a:lnTo>
                  <a:lnTo>
                    <a:pt x="601531" y="18796"/>
                  </a:lnTo>
                  <a:lnTo>
                    <a:pt x="568993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52845" y="5760351"/>
              <a:ext cx="344805" cy="540385"/>
            </a:xfrm>
            <a:custGeom>
              <a:avLst/>
              <a:gdLst/>
              <a:ahLst/>
              <a:cxnLst/>
              <a:rect l="l" t="t" r="r" b="b"/>
              <a:pathLst>
                <a:path w="344805" h="540385">
                  <a:moveTo>
                    <a:pt x="313567" y="0"/>
                  </a:moveTo>
                  <a:lnTo>
                    <a:pt x="313563" y="24968"/>
                  </a:lnTo>
                  <a:lnTo>
                    <a:pt x="266450" y="32548"/>
                  </a:lnTo>
                  <a:lnTo>
                    <a:pt x="221743" y="46289"/>
                  </a:lnTo>
                  <a:lnTo>
                    <a:pt x="179881" y="65712"/>
                  </a:lnTo>
                  <a:lnTo>
                    <a:pt x="141302" y="90337"/>
                  </a:lnTo>
                  <a:lnTo>
                    <a:pt x="106444" y="119683"/>
                  </a:lnTo>
                  <a:lnTo>
                    <a:pt x="75746" y="153271"/>
                  </a:lnTo>
                  <a:lnTo>
                    <a:pt x="49646" y="190622"/>
                  </a:lnTo>
                  <a:lnTo>
                    <a:pt x="28584" y="231256"/>
                  </a:lnTo>
                  <a:lnTo>
                    <a:pt x="12996" y="274693"/>
                  </a:lnTo>
                  <a:lnTo>
                    <a:pt x="3322" y="320454"/>
                  </a:lnTo>
                  <a:lnTo>
                    <a:pt x="0" y="368058"/>
                  </a:lnTo>
                  <a:lnTo>
                    <a:pt x="2959" y="413115"/>
                  </a:lnTo>
                  <a:lnTo>
                    <a:pt x="11738" y="457215"/>
                  </a:lnTo>
                  <a:lnTo>
                    <a:pt x="26185" y="499796"/>
                  </a:lnTo>
                  <a:lnTo>
                    <a:pt x="46151" y="540296"/>
                  </a:lnTo>
                  <a:lnTo>
                    <a:pt x="78691" y="521512"/>
                  </a:lnTo>
                  <a:lnTo>
                    <a:pt x="60903" y="485426"/>
                  </a:lnTo>
                  <a:lnTo>
                    <a:pt x="48032" y="447490"/>
                  </a:lnTo>
                  <a:lnTo>
                    <a:pt x="40210" y="408202"/>
                  </a:lnTo>
                  <a:lnTo>
                    <a:pt x="37573" y="368058"/>
                  </a:lnTo>
                  <a:lnTo>
                    <a:pt x="41091" y="321850"/>
                  </a:lnTo>
                  <a:lnTo>
                    <a:pt x="51306" y="277634"/>
                  </a:lnTo>
                  <a:lnTo>
                    <a:pt x="67715" y="235971"/>
                  </a:lnTo>
                  <a:lnTo>
                    <a:pt x="89812" y="197419"/>
                  </a:lnTo>
                  <a:lnTo>
                    <a:pt x="117091" y="162536"/>
                  </a:lnTo>
                  <a:lnTo>
                    <a:pt x="149049" y="131881"/>
                  </a:lnTo>
                  <a:lnTo>
                    <a:pt x="185179" y="106012"/>
                  </a:lnTo>
                  <a:lnTo>
                    <a:pt x="224977" y="85489"/>
                  </a:lnTo>
                  <a:lnTo>
                    <a:pt x="267938" y="70869"/>
                  </a:lnTo>
                  <a:lnTo>
                    <a:pt x="313557" y="62712"/>
                  </a:lnTo>
                  <a:lnTo>
                    <a:pt x="313553" y="87680"/>
                  </a:lnTo>
                  <a:lnTo>
                    <a:pt x="344531" y="42367"/>
                  </a:lnTo>
                  <a:lnTo>
                    <a:pt x="313567" y="0"/>
                  </a:lnTo>
                  <a:close/>
                </a:path>
              </a:pathLst>
            </a:custGeom>
            <a:solidFill>
              <a:srgbClr val="4F61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0" y="6606248"/>
              <a:ext cx="5646420" cy="252095"/>
            </a:xfrm>
            <a:custGeom>
              <a:avLst/>
              <a:gdLst/>
              <a:ahLst/>
              <a:cxnLst/>
              <a:rect l="l" t="t" r="r" b="b"/>
              <a:pathLst>
                <a:path w="5646420" h="252095">
                  <a:moveTo>
                    <a:pt x="0" y="251752"/>
                  </a:moveTo>
                  <a:lnTo>
                    <a:pt x="0" y="0"/>
                  </a:lnTo>
                  <a:lnTo>
                    <a:pt x="5646420" y="0"/>
                  </a:lnTo>
                  <a:lnTo>
                    <a:pt x="5646420" y="251752"/>
                  </a:lnTo>
                  <a:lnTo>
                    <a:pt x="0" y="251752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78738" y="6644061"/>
            <a:ext cx="3368675" cy="202565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ΥΠΟΒΑΘΜΙΣΗ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ΓΗΣ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ΜΕΤΡΑ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ΠΡΟΣΤΑΣΙΑΣ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4811330" y="173706"/>
            <a:ext cx="1524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 b="1">
                <a:solidFill>
                  <a:srgbClr val="2CB8C5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59432" y="208061"/>
            <a:ext cx="965200" cy="2559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989"/>
              </a:lnSpc>
            </a:pPr>
            <a:r>
              <a:rPr dirty="0" sz="1800" spc="-10" b="1">
                <a:solidFill>
                  <a:srgbClr val="2CB8C5"/>
                </a:solidFill>
                <a:latin typeface="Arial"/>
                <a:cs typeface="Arial"/>
              </a:rPr>
              <a:t>D2.3.1_C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50975" y="208061"/>
            <a:ext cx="1942464" cy="2559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989"/>
              </a:lnSpc>
            </a:pP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pacity</a:t>
            </a:r>
            <a:r>
              <a:rPr dirty="0" sz="1800" spc="-4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building</a:t>
            </a:r>
            <a:r>
              <a:rPr dirty="0" sz="1800" spc="-40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spc="-25" b="1">
                <a:solidFill>
                  <a:srgbClr val="2CB8C5"/>
                </a:solidFill>
                <a:latin typeface="Arial"/>
                <a:cs typeface="Arial"/>
              </a:rPr>
              <a:t>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93564" y="208061"/>
            <a:ext cx="139700" cy="2559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989"/>
              </a:lnSpc>
            </a:pPr>
            <a:r>
              <a:rPr dirty="0" sz="1800" spc="-50" b="1">
                <a:solidFill>
                  <a:srgbClr val="2CB8C5"/>
                </a:solidFill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96712" y="208061"/>
            <a:ext cx="1955164" cy="2559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989"/>
              </a:lnSpc>
            </a:pP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training</a:t>
            </a:r>
            <a:r>
              <a:rPr dirty="0" sz="1800" spc="-50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CB8C5"/>
                </a:solidFill>
                <a:latin typeface="Arial"/>
                <a:cs typeface="Arial"/>
              </a:rPr>
              <a:t>programs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725009" y="548680"/>
            <a:ext cx="4384040" cy="0"/>
          </a:xfrm>
          <a:custGeom>
            <a:avLst/>
            <a:gdLst/>
            <a:ahLst/>
            <a:cxnLst/>
            <a:rect l="l" t="t" r="r" b="b"/>
            <a:pathLst>
              <a:path w="4384040" h="0">
                <a:moveTo>
                  <a:pt x="0" y="0"/>
                </a:moveTo>
                <a:lnTo>
                  <a:pt x="2200541" y="0"/>
                </a:lnTo>
              </a:path>
              <a:path w="4384040" h="0">
                <a:moveTo>
                  <a:pt x="4214748" y="0"/>
                </a:moveTo>
                <a:lnTo>
                  <a:pt x="4383493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855315" y="2753220"/>
            <a:ext cx="1840864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latin typeface="Trebuchet MS"/>
                <a:cs typeface="Trebuchet MS"/>
              </a:rPr>
              <a:t>ΥΔΑΤΙΚΗ</a:t>
            </a:r>
            <a:r>
              <a:rPr dirty="0" sz="1600" spc="-45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ΔΙΑΒΡΩΣΗ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47582" y="130775"/>
            <a:ext cx="8828405" cy="2674620"/>
            <a:chOff x="247582" y="130775"/>
            <a:chExt cx="8828405" cy="2674620"/>
          </a:xfrm>
        </p:grpSpPr>
        <p:sp>
          <p:nvSpPr>
            <p:cNvPr id="15" name="object 15"/>
            <p:cNvSpPr/>
            <p:nvPr/>
          </p:nvSpPr>
          <p:spPr>
            <a:xfrm>
              <a:off x="2540025" y="709840"/>
              <a:ext cx="6536055" cy="1643380"/>
            </a:xfrm>
            <a:custGeom>
              <a:avLst/>
              <a:gdLst/>
              <a:ahLst/>
              <a:cxnLst/>
              <a:rect l="l" t="t" r="r" b="b"/>
              <a:pathLst>
                <a:path w="6536055" h="1643380">
                  <a:moveTo>
                    <a:pt x="168757" y="0"/>
                  </a:moveTo>
                  <a:lnTo>
                    <a:pt x="0" y="0"/>
                  </a:lnTo>
                  <a:lnTo>
                    <a:pt x="0" y="1643075"/>
                  </a:lnTo>
                  <a:lnTo>
                    <a:pt x="168757" y="1643075"/>
                  </a:lnTo>
                  <a:lnTo>
                    <a:pt x="168757" y="0"/>
                  </a:lnTo>
                  <a:close/>
                </a:path>
                <a:path w="6536055" h="1643380">
                  <a:moveTo>
                    <a:pt x="4385526" y="0"/>
                  </a:moveTo>
                  <a:lnTo>
                    <a:pt x="2184984" y="0"/>
                  </a:lnTo>
                  <a:lnTo>
                    <a:pt x="2184984" y="1643075"/>
                  </a:lnTo>
                  <a:lnTo>
                    <a:pt x="4385526" y="1643075"/>
                  </a:lnTo>
                  <a:lnTo>
                    <a:pt x="4385526" y="0"/>
                  </a:lnTo>
                  <a:close/>
                </a:path>
                <a:path w="6536055" h="1643380">
                  <a:moveTo>
                    <a:pt x="6535610" y="0"/>
                  </a:moveTo>
                  <a:lnTo>
                    <a:pt x="6399720" y="0"/>
                  </a:lnTo>
                  <a:lnTo>
                    <a:pt x="6399720" y="1643075"/>
                  </a:lnTo>
                  <a:lnTo>
                    <a:pt x="6535610" y="1643075"/>
                  </a:lnTo>
                  <a:lnTo>
                    <a:pt x="6535610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2807563" y="245704"/>
              <a:ext cx="2016760" cy="2559685"/>
            </a:xfrm>
            <a:custGeom>
              <a:avLst/>
              <a:gdLst/>
              <a:ahLst/>
              <a:cxnLst/>
              <a:rect l="l" t="t" r="r" b="b"/>
              <a:pathLst>
                <a:path w="2016760" h="2559685">
                  <a:moveTo>
                    <a:pt x="2016226" y="0"/>
                  </a:moveTo>
                  <a:lnTo>
                    <a:pt x="0" y="0"/>
                  </a:lnTo>
                  <a:lnTo>
                    <a:pt x="0" y="2559189"/>
                  </a:lnTo>
                  <a:lnTo>
                    <a:pt x="2016226" y="2559189"/>
                  </a:lnTo>
                  <a:lnTo>
                    <a:pt x="2016226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08783" y="146921"/>
              <a:ext cx="2016226" cy="255918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962156" y="245704"/>
              <a:ext cx="1944370" cy="2559685"/>
            </a:xfrm>
            <a:custGeom>
              <a:avLst/>
              <a:gdLst/>
              <a:ahLst/>
              <a:cxnLst/>
              <a:rect l="l" t="t" r="r" b="b"/>
              <a:pathLst>
                <a:path w="1944370" h="2559685">
                  <a:moveTo>
                    <a:pt x="1944217" y="0"/>
                  </a:moveTo>
                  <a:lnTo>
                    <a:pt x="0" y="0"/>
                  </a:lnTo>
                  <a:lnTo>
                    <a:pt x="0" y="2559189"/>
                  </a:lnTo>
                  <a:lnTo>
                    <a:pt x="1944217" y="2559189"/>
                  </a:lnTo>
                  <a:lnTo>
                    <a:pt x="1944217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63376" y="146921"/>
              <a:ext cx="1944217" cy="255918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024331" y="229558"/>
              <a:ext cx="2014220" cy="2559685"/>
            </a:xfrm>
            <a:custGeom>
              <a:avLst/>
              <a:gdLst/>
              <a:ahLst/>
              <a:cxnLst/>
              <a:rect l="l" t="t" r="r" b="b"/>
              <a:pathLst>
                <a:path w="2014220" h="2559685">
                  <a:moveTo>
                    <a:pt x="2014207" y="0"/>
                  </a:moveTo>
                  <a:lnTo>
                    <a:pt x="0" y="0"/>
                  </a:lnTo>
                  <a:lnTo>
                    <a:pt x="0" y="2559189"/>
                  </a:lnTo>
                  <a:lnTo>
                    <a:pt x="2014207" y="2559189"/>
                  </a:lnTo>
                  <a:lnTo>
                    <a:pt x="2014207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25551" y="130775"/>
              <a:ext cx="2014207" cy="255918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7582" y="174603"/>
              <a:ext cx="2292451" cy="2515362"/>
            </a:xfrm>
            <a:prstGeom prst="rect">
              <a:avLst/>
            </a:prstGeom>
          </p:spPr>
        </p:pic>
      </p:grpSp>
      <p:grpSp>
        <p:nvGrpSpPr>
          <p:cNvPr id="2" name="object 2"/>
          <p:cNvGrpSpPr/>
          <p:nvPr/>
        </p:nvGrpSpPr>
        <p:grpSpPr>
          <a:xfrm>
            <a:off x="0" y="5742952"/>
            <a:ext cx="9143365" cy="816610"/>
            <a:chOff x="0" y="5742952"/>
            <a:chExt cx="9143365" cy="816610"/>
          </a:xfrm>
        </p:grpSpPr>
        <p:sp>
          <p:nvSpPr>
            <p:cNvPr id="3" name="object 3"/>
            <p:cNvSpPr/>
            <p:nvPr/>
          </p:nvSpPr>
          <p:spPr>
            <a:xfrm>
              <a:off x="5645353" y="5742952"/>
              <a:ext cx="3497579" cy="161925"/>
            </a:xfrm>
            <a:custGeom>
              <a:avLst/>
              <a:gdLst/>
              <a:ahLst/>
              <a:cxnLst/>
              <a:rect l="l" t="t" r="r" b="b"/>
              <a:pathLst>
                <a:path w="3497579" h="161925">
                  <a:moveTo>
                    <a:pt x="0" y="161582"/>
                  </a:moveTo>
                  <a:lnTo>
                    <a:pt x="3497584" y="161582"/>
                  </a:lnTo>
                  <a:lnTo>
                    <a:pt x="3497584" y="0"/>
                  </a:lnTo>
                  <a:lnTo>
                    <a:pt x="0" y="0"/>
                  </a:lnTo>
                  <a:lnTo>
                    <a:pt x="0" y="161582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19400" y="5742952"/>
              <a:ext cx="2825953" cy="816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5742952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5725159" y="6047803"/>
            <a:ext cx="235648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Source:</a:t>
            </a:r>
            <a:r>
              <a:rPr dirty="0" u="sng" sz="800" spc="-3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https://www.nps.gov/aboutus/news/index.htm</a:t>
            </a:r>
            <a:r>
              <a:rPr dirty="0" sz="800" spc="-10">
                <a:latin typeface="Calibri"/>
                <a:cs typeface="Calibri"/>
              </a:rPr>
              <a:t>.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1348" y="2970187"/>
            <a:ext cx="9054465" cy="3888104"/>
            <a:chOff x="21348" y="2970187"/>
            <a:chExt cx="9054465" cy="3888104"/>
          </a:xfrm>
        </p:grpSpPr>
        <p:sp>
          <p:nvSpPr>
            <p:cNvPr id="24" name="object 24"/>
            <p:cNvSpPr/>
            <p:nvPr/>
          </p:nvSpPr>
          <p:spPr>
            <a:xfrm>
              <a:off x="288766" y="3567353"/>
              <a:ext cx="8787130" cy="1643380"/>
            </a:xfrm>
            <a:custGeom>
              <a:avLst/>
              <a:gdLst/>
              <a:ahLst/>
              <a:cxnLst/>
              <a:rect l="l" t="t" r="r" b="b"/>
              <a:pathLst>
                <a:path w="8787130" h="1643379">
                  <a:moveTo>
                    <a:pt x="8786876" y="0"/>
                  </a:moveTo>
                  <a:lnTo>
                    <a:pt x="0" y="0"/>
                  </a:lnTo>
                  <a:lnTo>
                    <a:pt x="0" y="1643075"/>
                  </a:lnTo>
                  <a:lnTo>
                    <a:pt x="8786876" y="1643075"/>
                  </a:lnTo>
                  <a:lnTo>
                    <a:pt x="8786876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5744146" y="3068967"/>
              <a:ext cx="2837180" cy="2758440"/>
            </a:xfrm>
            <a:custGeom>
              <a:avLst/>
              <a:gdLst/>
              <a:ahLst/>
              <a:cxnLst/>
              <a:rect l="l" t="t" r="r" b="b"/>
              <a:pathLst>
                <a:path w="2837179" h="2758440">
                  <a:moveTo>
                    <a:pt x="2836849" y="0"/>
                  </a:moveTo>
                  <a:lnTo>
                    <a:pt x="0" y="0"/>
                  </a:lnTo>
                  <a:lnTo>
                    <a:pt x="0" y="2757982"/>
                  </a:lnTo>
                  <a:lnTo>
                    <a:pt x="2836849" y="2757982"/>
                  </a:lnTo>
                  <a:lnTo>
                    <a:pt x="2836849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45353" y="2970187"/>
              <a:ext cx="2836849" cy="275798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1348" y="6581001"/>
              <a:ext cx="3949700" cy="277495"/>
            </a:xfrm>
            <a:custGeom>
              <a:avLst/>
              <a:gdLst/>
              <a:ahLst/>
              <a:cxnLst/>
              <a:rect l="l" t="t" r="r" b="b"/>
              <a:pathLst>
                <a:path w="3949700" h="277495">
                  <a:moveTo>
                    <a:pt x="3949192" y="276997"/>
                  </a:moveTo>
                  <a:lnTo>
                    <a:pt x="3949192" y="0"/>
                  </a:lnTo>
                  <a:lnTo>
                    <a:pt x="0" y="0"/>
                  </a:lnTo>
                  <a:lnTo>
                    <a:pt x="0" y="276997"/>
                  </a:lnTo>
                  <a:lnTo>
                    <a:pt x="3949192" y="276997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8013" y="3079559"/>
              <a:ext cx="4446993" cy="2851061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324370" y="6014948"/>
            <a:ext cx="282130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000FF"/>
                </a:solidFill>
                <a:latin typeface="Calibri"/>
                <a:cs typeface="Calibri"/>
                <a:hlinkClick r:id="rId10"/>
              </a:rPr>
              <a:t>Source:</a:t>
            </a:r>
            <a:r>
              <a:rPr dirty="0" sz="800" spc="-10">
                <a:solidFill>
                  <a:srgbClr val="0000FF"/>
                </a:solidFill>
                <a:latin typeface="Calibri"/>
                <a:cs typeface="Calibri"/>
                <a:hlinkClick r:id="rId10"/>
              </a:rPr>
              <a:t> Multi-hazard</a:t>
            </a:r>
            <a:r>
              <a:rPr dirty="0" sz="800" spc="-5">
                <a:solidFill>
                  <a:srgbClr val="0000FF"/>
                </a:solidFill>
                <a:latin typeface="Calibri"/>
                <a:cs typeface="Calibri"/>
                <a:hlinkClick r:id="rId10"/>
              </a:rPr>
              <a:t> </a:t>
            </a:r>
            <a:r>
              <a:rPr dirty="0" sz="800" spc="-10">
                <a:solidFill>
                  <a:srgbClr val="0000FF"/>
                </a:solidFill>
                <a:latin typeface="Calibri"/>
                <a:cs typeface="Calibri"/>
                <a:hlinkClick r:id="rId10"/>
              </a:rPr>
              <a:t>modeling</a:t>
            </a:r>
            <a:r>
              <a:rPr dirty="0" sz="800" spc="-5">
                <a:solidFill>
                  <a:srgbClr val="0000FF"/>
                </a:solidFill>
                <a:latin typeface="Calibri"/>
                <a:cs typeface="Calibri"/>
                <a:hlinkClick r:id="rId10"/>
              </a:rPr>
              <a:t> </a:t>
            </a:r>
            <a:r>
              <a:rPr dirty="0" sz="800">
                <a:solidFill>
                  <a:srgbClr val="0000FF"/>
                </a:solidFill>
                <a:latin typeface="Calibri"/>
                <a:cs typeface="Calibri"/>
                <a:hlinkClick r:id="rId10"/>
              </a:rPr>
              <a:t>of</a:t>
            </a:r>
            <a:r>
              <a:rPr dirty="0" sz="800" spc="-5">
                <a:solidFill>
                  <a:srgbClr val="0000FF"/>
                </a:solidFill>
                <a:latin typeface="Calibri"/>
                <a:cs typeface="Calibri"/>
                <a:hlinkClick r:id="rId10"/>
              </a:rPr>
              <a:t> </a:t>
            </a:r>
            <a:r>
              <a:rPr dirty="0" sz="800" spc="-10">
                <a:solidFill>
                  <a:srgbClr val="0000FF"/>
                </a:solidFill>
                <a:latin typeface="Calibri"/>
                <a:cs typeface="Calibri"/>
                <a:hlinkClick r:id="rId10"/>
              </a:rPr>
              <a:t>erosion</a:t>
            </a:r>
            <a:r>
              <a:rPr dirty="0" sz="800" spc="-5">
                <a:solidFill>
                  <a:srgbClr val="0000FF"/>
                </a:solidFill>
                <a:latin typeface="Calibri"/>
                <a:cs typeface="Calibri"/>
                <a:hlinkClick r:id="rId10"/>
              </a:rPr>
              <a:t> </a:t>
            </a:r>
            <a:r>
              <a:rPr dirty="0" sz="800">
                <a:solidFill>
                  <a:srgbClr val="0000FF"/>
                </a:solidFill>
                <a:latin typeface="Calibri"/>
                <a:cs typeface="Calibri"/>
                <a:hlinkClick r:id="rId10"/>
              </a:rPr>
              <a:t>and</a:t>
            </a:r>
            <a:r>
              <a:rPr dirty="0" sz="800" spc="-5">
                <a:solidFill>
                  <a:srgbClr val="0000FF"/>
                </a:solidFill>
                <a:latin typeface="Calibri"/>
                <a:cs typeface="Calibri"/>
                <a:hlinkClick r:id="rId10"/>
              </a:rPr>
              <a:t> </a:t>
            </a:r>
            <a:r>
              <a:rPr dirty="0" sz="800" spc="-10">
                <a:solidFill>
                  <a:srgbClr val="0000FF"/>
                </a:solidFill>
                <a:latin typeface="Calibri"/>
                <a:cs typeface="Calibri"/>
                <a:hlinkClick r:id="rId10"/>
              </a:rPr>
              <a:t>landslide</a:t>
            </a:r>
            <a:r>
              <a:rPr dirty="0" sz="800" spc="-5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0000FF"/>
                </a:solidFill>
                <a:latin typeface="Calibri"/>
                <a:cs typeface="Calibri"/>
                <a:hlinkClick r:id="rId10"/>
              </a:rPr>
              <a:t>susceptibi</a:t>
            </a:r>
            <a:r>
              <a:rPr dirty="0" sz="800" spc="-10">
                <a:solidFill>
                  <a:srgbClr val="0000FF"/>
                </a:solidFill>
                <a:latin typeface="Calibri"/>
                <a:cs typeface="Calibri"/>
                <a:hlinkClick r:id="rId10"/>
              </a:rPr>
              <a:t>...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37070" y="6139980"/>
            <a:ext cx="2798445" cy="0"/>
          </a:xfrm>
          <a:custGeom>
            <a:avLst/>
            <a:gdLst/>
            <a:ahLst/>
            <a:cxnLst/>
            <a:rect l="l" t="t" r="r" b="b"/>
            <a:pathLst>
              <a:path w="2798445" h="0">
                <a:moveTo>
                  <a:pt x="0" y="0"/>
                </a:moveTo>
                <a:lnTo>
                  <a:pt x="2797975" y="0"/>
                </a:lnTo>
              </a:path>
            </a:pathLst>
          </a:custGeom>
          <a:ln w="5644">
            <a:solidFill>
              <a:srgbClr val="0000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07170" y="6569423"/>
            <a:ext cx="3368675" cy="202565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ΥΠΟΒΑΘΜΙΣΗ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ΓΗΣ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ΜΕΤΡΑ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ΠΡΟΣΤΑΣΙΑΣ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333749" y="6533527"/>
            <a:ext cx="801370" cy="127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10" b="1">
                <a:solidFill>
                  <a:srgbClr val="9AC43D"/>
                </a:solidFill>
                <a:latin typeface="Calibri"/>
                <a:cs typeface="Calibri"/>
              </a:rPr>
              <a:t>IPA-ADRION00239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299528" y="102426"/>
            <a:ext cx="180022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latin typeface="Trebuchet MS"/>
                <a:cs typeface="Trebuchet MS"/>
              </a:rPr>
              <a:t>ΑΙΟΛΙΚΗ</a:t>
            </a:r>
            <a:r>
              <a:rPr dirty="0" sz="1600" spc="-75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ΔΙΑΒΡΩΣΗ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2481626" y="173706"/>
            <a:ext cx="660019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7" name="object 7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9" name="object 9"/>
          <p:cNvGrpSpPr/>
          <p:nvPr/>
        </p:nvGrpSpPr>
        <p:grpSpPr>
          <a:xfrm>
            <a:off x="68359" y="625990"/>
            <a:ext cx="3250565" cy="2320925"/>
            <a:chOff x="68359" y="625990"/>
            <a:chExt cx="3250565" cy="2320925"/>
          </a:xfrm>
        </p:grpSpPr>
        <p:sp>
          <p:nvSpPr>
            <p:cNvPr id="10" name="object 10"/>
            <p:cNvSpPr/>
            <p:nvPr/>
          </p:nvSpPr>
          <p:spPr>
            <a:xfrm>
              <a:off x="167142" y="724773"/>
              <a:ext cx="3151505" cy="2222500"/>
            </a:xfrm>
            <a:custGeom>
              <a:avLst/>
              <a:gdLst/>
              <a:ahLst/>
              <a:cxnLst/>
              <a:rect l="l" t="t" r="r" b="b"/>
              <a:pathLst>
                <a:path w="3151504" h="2222500">
                  <a:moveTo>
                    <a:pt x="3151339" y="0"/>
                  </a:moveTo>
                  <a:lnTo>
                    <a:pt x="0" y="0"/>
                  </a:lnTo>
                  <a:lnTo>
                    <a:pt x="0" y="2222106"/>
                  </a:lnTo>
                  <a:lnTo>
                    <a:pt x="3151339" y="2222106"/>
                  </a:lnTo>
                  <a:lnTo>
                    <a:pt x="3151339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359" y="625990"/>
              <a:ext cx="3151339" cy="2222106"/>
            </a:xfrm>
            <a:prstGeom prst="rect">
              <a:avLst/>
            </a:prstGeom>
          </p:spPr>
        </p:pic>
      </p:grpSp>
      <p:grpSp>
        <p:nvGrpSpPr>
          <p:cNvPr id="2" name="object 2"/>
          <p:cNvGrpSpPr/>
          <p:nvPr/>
        </p:nvGrpSpPr>
        <p:grpSpPr>
          <a:xfrm>
            <a:off x="1064" y="3950563"/>
            <a:ext cx="9143365" cy="2733040"/>
            <a:chOff x="1064" y="3950563"/>
            <a:chExt cx="9143365" cy="2733040"/>
          </a:xfrm>
        </p:grpSpPr>
        <p:sp>
          <p:nvSpPr>
            <p:cNvPr id="3" name="object 3"/>
            <p:cNvSpPr/>
            <p:nvPr/>
          </p:nvSpPr>
          <p:spPr>
            <a:xfrm>
              <a:off x="1064" y="5867400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5967412" y="4049356"/>
              <a:ext cx="2962275" cy="1968500"/>
            </a:xfrm>
            <a:custGeom>
              <a:avLst/>
              <a:gdLst/>
              <a:ahLst/>
              <a:cxnLst/>
              <a:rect l="l" t="t" r="r" b="b"/>
              <a:pathLst>
                <a:path w="2962275" h="1968500">
                  <a:moveTo>
                    <a:pt x="2962275" y="0"/>
                  </a:moveTo>
                  <a:lnTo>
                    <a:pt x="0" y="0"/>
                  </a:lnTo>
                  <a:lnTo>
                    <a:pt x="0" y="1968500"/>
                  </a:lnTo>
                  <a:lnTo>
                    <a:pt x="2962275" y="1968500"/>
                  </a:lnTo>
                  <a:lnTo>
                    <a:pt x="2962275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68631" y="3950563"/>
              <a:ext cx="2962275" cy="196850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39172" y="496711"/>
            <a:ext cx="8608060" cy="51092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512820" marR="86360" indent="-285750">
              <a:lnSpc>
                <a:spcPct val="150000"/>
              </a:lnSpc>
              <a:spcBef>
                <a:spcPts val="100"/>
              </a:spcBef>
              <a:buFont typeface="Segoe UI Symbol"/>
              <a:buChar char="➢"/>
              <a:tabLst>
                <a:tab pos="3512820" algn="l"/>
                <a:tab pos="3514090" algn="l"/>
              </a:tabLst>
            </a:pPr>
            <a:r>
              <a:rPr dirty="0" sz="1400">
                <a:latin typeface="Trebuchet MS"/>
                <a:cs typeface="Trebuchet MS"/>
              </a:rPr>
              <a:t>	Ειδικό</a:t>
            </a:r>
            <a:r>
              <a:rPr dirty="0" sz="1400" spc="2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επίπεδο</a:t>
            </a:r>
            <a:r>
              <a:rPr dirty="0" sz="1400" spc="2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ανάγλυφο</a:t>
            </a:r>
            <a:r>
              <a:rPr dirty="0" sz="1400" spc="2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που</a:t>
            </a:r>
            <a:r>
              <a:rPr dirty="0" sz="1400" spc="2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επιτρέπει</a:t>
            </a:r>
            <a:r>
              <a:rPr dirty="0" sz="1400" spc="2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245">
                <a:latin typeface="Trebuchet MS"/>
                <a:cs typeface="Trebuchet MS"/>
              </a:rPr>
              <a:t>  </a:t>
            </a:r>
            <a:r>
              <a:rPr dirty="0" sz="1400" spc="-10">
                <a:latin typeface="Trebuchet MS"/>
                <a:cs typeface="Trebuchet MS"/>
              </a:rPr>
              <a:t>εμφάνιση </a:t>
            </a:r>
            <a:r>
              <a:rPr dirty="0" sz="1400">
                <a:latin typeface="Trebuchet MS"/>
                <a:cs typeface="Trebuchet MS"/>
              </a:rPr>
              <a:t>ισχυρών</a:t>
            </a:r>
            <a:r>
              <a:rPr dirty="0" sz="1400" spc="-4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ανέμων.</a:t>
            </a:r>
            <a:endParaRPr sz="1400">
              <a:latin typeface="Trebuchet MS"/>
              <a:cs typeface="Trebuchet MS"/>
            </a:endParaRPr>
          </a:p>
          <a:p>
            <a:pPr algn="just" marL="3512820" marR="85725" indent="-285750">
              <a:lnSpc>
                <a:spcPct val="150000"/>
              </a:lnSpc>
              <a:buFont typeface="Segoe UI Symbol"/>
              <a:buChar char="➢"/>
              <a:tabLst>
                <a:tab pos="3512820" algn="l"/>
                <a:tab pos="3514090" algn="l"/>
              </a:tabLst>
            </a:pPr>
            <a:r>
              <a:rPr dirty="0" sz="1400">
                <a:latin typeface="Trebuchet MS"/>
                <a:cs typeface="Trebuchet MS"/>
              </a:rPr>
              <a:t>	Ως</a:t>
            </a:r>
            <a:r>
              <a:rPr dirty="0" sz="1400" spc="4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αποτέλεσμα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αρνητικής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επίδρασης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ανθρώπου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 spc="-50">
                <a:latin typeface="Trebuchet MS"/>
                <a:cs typeface="Trebuchet MS"/>
              </a:rPr>
              <a:t>– </a:t>
            </a:r>
            <a:r>
              <a:rPr dirty="0" sz="1400">
                <a:latin typeface="Trebuchet MS"/>
                <a:cs typeface="Trebuchet MS"/>
              </a:rPr>
              <a:t>ακατάλληλη</a:t>
            </a:r>
            <a:r>
              <a:rPr dirty="0" sz="1400" spc="1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χρήση</a:t>
            </a:r>
            <a:r>
              <a:rPr dirty="0" sz="1400" spc="1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1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εδαφικών</a:t>
            </a:r>
            <a:r>
              <a:rPr dirty="0" sz="1400" spc="1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1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υδατικών</a:t>
            </a:r>
            <a:r>
              <a:rPr dirty="0" sz="1400" spc="140">
                <a:latin typeface="Trebuchet MS"/>
                <a:cs typeface="Trebuchet MS"/>
              </a:rPr>
              <a:t>  </a:t>
            </a:r>
            <a:r>
              <a:rPr dirty="0" sz="1400" spc="-10">
                <a:latin typeface="Trebuchet MS"/>
                <a:cs typeface="Trebuchet MS"/>
              </a:rPr>
              <a:t>πόρων, </a:t>
            </a:r>
            <a:r>
              <a:rPr dirty="0" sz="1400">
                <a:latin typeface="Trebuchet MS"/>
                <a:cs typeface="Trebuchet MS"/>
              </a:rPr>
              <a:t>υποβάθμιση</a:t>
            </a:r>
            <a:r>
              <a:rPr dirty="0" sz="1400" spc="3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3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δασών</a:t>
            </a:r>
            <a:r>
              <a:rPr dirty="0" sz="1400" spc="3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3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3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βοσκοτόπων</a:t>
            </a:r>
            <a:r>
              <a:rPr dirty="0" sz="1400" spc="3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(απώλεια</a:t>
            </a:r>
            <a:r>
              <a:rPr dirty="0" sz="1400" spc="32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της </a:t>
            </a:r>
            <a:r>
              <a:rPr dirty="0" sz="1400">
                <a:latin typeface="Trebuchet MS"/>
                <a:cs typeface="Trebuchet MS"/>
              </a:rPr>
              <a:t>φυσικής</a:t>
            </a:r>
            <a:r>
              <a:rPr dirty="0" sz="1400" spc="-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φυτικής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κάλυψης).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70"/>
              </a:spcBef>
            </a:pPr>
            <a:endParaRPr sz="1400">
              <a:latin typeface="Trebuchet MS"/>
              <a:cs typeface="Trebuchet MS"/>
            </a:endParaRPr>
          </a:p>
          <a:p>
            <a:pPr algn="just" marL="354330" indent="-287020">
              <a:lnSpc>
                <a:spcPct val="100000"/>
              </a:lnSpc>
              <a:buFont typeface="Segoe UI Symbol"/>
              <a:buChar char="➢"/>
              <a:tabLst>
                <a:tab pos="354330" algn="l"/>
              </a:tabLst>
            </a:pPr>
            <a:r>
              <a:rPr dirty="0" sz="1400" spc="-10">
                <a:latin typeface="Trebuchet MS"/>
                <a:cs typeface="Trebuchet MS"/>
              </a:rPr>
              <a:t>Εμφάνιση:</a:t>
            </a:r>
            <a:endParaRPr sz="1400">
              <a:latin typeface="Trebuchet MS"/>
              <a:cs typeface="Trebuchet MS"/>
            </a:endParaRPr>
          </a:p>
          <a:p>
            <a:pPr algn="just" marL="351790" marR="5080" indent="-284480">
              <a:lnSpc>
                <a:spcPct val="150000"/>
              </a:lnSpc>
              <a:buFont typeface="Arial"/>
              <a:buChar char="•"/>
              <a:tabLst>
                <a:tab pos="353060" algn="l"/>
              </a:tabLst>
            </a:pPr>
            <a:r>
              <a:rPr dirty="0" sz="1400">
                <a:latin typeface="Trebuchet MS"/>
                <a:cs typeface="Trebuchet MS"/>
              </a:rPr>
              <a:t>υψηλής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εξατμισοδιαπνοής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(κατά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διάρκεια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καλοκαιριού)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–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έδαφος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ξηρό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δομή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του </a:t>
            </a:r>
            <a:r>
              <a:rPr dirty="0" sz="1400" spc="-25">
                <a:latin typeface="Trebuchet MS"/>
                <a:cs typeface="Trebuchet MS"/>
              </a:rPr>
              <a:t>	</a:t>
            </a:r>
            <a:r>
              <a:rPr dirty="0" sz="1400">
                <a:latin typeface="Trebuchet MS"/>
                <a:cs typeface="Trebuchet MS"/>
              </a:rPr>
              <a:t>καταστρέφεται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εύκολα,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γεγονός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που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εντείνει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αιολική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διάβρωση</a:t>
            </a:r>
            <a:endParaRPr sz="1400">
              <a:latin typeface="Trebuchet MS"/>
              <a:cs typeface="Trebuchet MS"/>
            </a:endParaRPr>
          </a:p>
          <a:p>
            <a:pPr algn="just" marL="296545" marR="3841750" indent="-284480">
              <a:lnSpc>
                <a:spcPct val="150000"/>
              </a:lnSpc>
              <a:spcBef>
                <a:spcPts val="1165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400">
                <a:latin typeface="Trebuchet MS"/>
                <a:cs typeface="Trebuchet MS"/>
              </a:rPr>
              <a:t>ασθενούς</a:t>
            </a:r>
            <a:r>
              <a:rPr dirty="0" sz="1400" spc="2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βλαστικής</a:t>
            </a:r>
            <a:r>
              <a:rPr dirty="0" sz="1400" spc="2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ανάπτυξης</a:t>
            </a:r>
            <a:r>
              <a:rPr dirty="0" sz="1400" spc="2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26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καλλιεργούμενων </a:t>
            </a:r>
            <a:r>
              <a:rPr dirty="0" sz="1400" spc="-10">
                <a:latin typeface="Trebuchet MS"/>
                <a:cs typeface="Trebuchet MS"/>
              </a:rPr>
              <a:t>	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άγριων</a:t>
            </a:r>
            <a:r>
              <a:rPr dirty="0" sz="1400" spc="7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φυτικών</a:t>
            </a:r>
            <a:r>
              <a:rPr dirty="0" sz="1400" spc="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ειδών,</a:t>
            </a:r>
            <a:r>
              <a:rPr dirty="0" sz="1400" spc="7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γεγονός</a:t>
            </a:r>
            <a:r>
              <a:rPr dirty="0" sz="1400" spc="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που</a:t>
            </a:r>
            <a:r>
              <a:rPr dirty="0" sz="1400" spc="75">
                <a:latin typeface="Trebuchet MS"/>
                <a:cs typeface="Trebuchet MS"/>
              </a:rPr>
              <a:t>  </a:t>
            </a:r>
            <a:r>
              <a:rPr dirty="0" sz="1400" spc="-10">
                <a:latin typeface="Trebuchet MS"/>
                <a:cs typeface="Trebuchet MS"/>
              </a:rPr>
              <a:t>προκαλεί </a:t>
            </a:r>
            <a:r>
              <a:rPr dirty="0" sz="1400" spc="-10">
                <a:latin typeface="Trebuchet MS"/>
                <a:cs typeface="Trebuchet MS"/>
              </a:rPr>
              <a:t>	</a:t>
            </a:r>
            <a:r>
              <a:rPr dirty="0" sz="1400">
                <a:latin typeface="Trebuchet MS"/>
                <a:cs typeface="Trebuchet MS"/>
              </a:rPr>
              <a:t>ταχεία</a:t>
            </a:r>
            <a:r>
              <a:rPr dirty="0" sz="1400" spc="4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μείωση</a:t>
            </a:r>
            <a:r>
              <a:rPr dirty="0" sz="1400" spc="4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4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περιεκτικότητας</a:t>
            </a:r>
            <a:r>
              <a:rPr dirty="0" sz="1400" spc="4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3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35">
                <a:latin typeface="Trebuchet MS"/>
                <a:cs typeface="Trebuchet MS"/>
              </a:rPr>
              <a:t>  </a:t>
            </a:r>
            <a:r>
              <a:rPr dirty="0" sz="1400" spc="-25">
                <a:latin typeface="Trebuchet MS"/>
                <a:cs typeface="Trebuchet MS"/>
              </a:rPr>
              <a:t>σε </a:t>
            </a:r>
            <a:r>
              <a:rPr dirty="0" sz="1400" spc="-25">
                <a:latin typeface="Trebuchet MS"/>
                <a:cs typeface="Trebuchet MS"/>
              </a:rPr>
              <a:t>	</a:t>
            </a:r>
            <a:r>
              <a:rPr dirty="0" sz="1400">
                <a:latin typeface="Trebuchet MS"/>
                <a:cs typeface="Trebuchet MS"/>
              </a:rPr>
              <a:t>οργανική</a:t>
            </a:r>
            <a:r>
              <a:rPr dirty="0" sz="1400" spc="-3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ουσία,</a:t>
            </a:r>
            <a:endParaRPr sz="1400">
              <a:latin typeface="Trebuchet MS"/>
              <a:cs typeface="Trebuchet MS"/>
            </a:endParaRPr>
          </a:p>
          <a:p>
            <a:pPr algn="just" marL="297180" indent="-28448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97180" algn="l"/>
              </a:tabLst>
            </a:pPr>
            <a:r>
              <a:rPr dirty="0" sz="1400">
                <a:latin typeface="Trebuchet MS"/>
                <a:cs typeface="Trebuchet MS"/>
              </a:rPr>
              <a:t>κακής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δομής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10">
                <a:latin typeface="Trebuchet MS"/>
                <a:cs typeface="Trebuchet MS"/>
              </a:rPr>
              <a:t> εδάφους.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622" y="5863704"/>
            <a:ext cx="5638800" cy="986790"/>
            <a:chOff x="7622" y="5863704"/>
            <a:chExt cx="5638800" cy="986790"/>
          </a:xfrm>
        </p:grpSpPr>
        <p:sp>
          <p:nvSpPr>
            <p:cNvPr id="14" name="object 14"/>
            <p:cNvSpPr/>
            <p:nvPr/>
          </p:nvSpPr>
          <p:spPr>
            <a:xfrm>
              <a:off x="462178" y="5902934"/>
              <a:ext cx="328930" cy="493395"/>
            </a:xfrm>
            <a:custGeom>
              <a:avLst/>
              <a:gdLst/>
              <a:ahLst/>
              <a:cxnLst/>
              <a:rect l="l" t="t" r="r" b="b"/>
              <a:pathLst>
                <a:path w="328930" h="493395">
                  <a:moveTo>
                    <a:pt x="0" y="0"/>
                  </a:moveTo>
                  <a:lnTo>
                    <a:pt x="48316" y="3592"/>
                  </a:lnTo>
                  <a:lnTo>
                    <a:pt x="94523" y="14020"/>
                  </a:lnTo>
                  <a:lnTo>
                    <a:pt x="138095" y="30759"/>
                  </a:lnTo>
                  <a:lnTo>
                    <a:pt x="178508" y="53282"/>
                  </a:lnTo>
                  <a:lnTo>
                    <a:pt x="215236" y="81066"/>
                  </a:lnTo>
                  <a:lnTo>
                    <a:pt x="247755" y="113584"/>
                  </a:lnTo>
                  <a:lnTo>
                    <a:pt x="275538" y="150311"/>
                  </a:lnTo>
                  <a:lnTo>
                    <a:pt x="298061" y="190724"/>
                  </a:lnTo>
                  <a:lnTo>
                    <a:pt x="314800" y="234295"/>
                  </a:lnTo>
                  <a:lnTo>
                    <a:pt x="325228" y="280501"/>
                  </a:lnTo>
                  <a:lnTo>
                    <a:pt x="328820" y="328815"/>
                  </a:lnTo>
                  <a:lnTo>
                    <a:pt x="325995" y="371827"/>
                  </a:lnTo>
                  <a:lnTo>
                    <a:pt x="317615" y="413923"/>
                  </a:lnTo>
                  <a:lnTo>
                    <a:pt x="303824" y="454568"/>
                  </a:lnTo>
                  <a:lnTo>
                    <a:pt x="284767" y="493229"/>
                  </a:lnTo>
                  <a:lnTo>
                    <a:pt x="0" y="328815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63866" y="6255245"/>
              <a:ext cx="569595" cy="328930"/>
            </a:xfrm>
            <a:custGeom>
              <a:avLst/>
              <a:gdLst/>
              <a:ahLst/>
              <a:cxnLst/>
              <a:rect l="l" t="t" r="r" b="b"/>
              <a:pathLst>
                <a:path w="569595" h="328929">
                  <a:moveTo>
                    <a:pt x="569534" y="164414"/>
                  </a:moveTo>
                  <a:lnTo>
                    <a:pt x="541445" y="205516"/>
                  </a:lnTo>
                  <a:lnTo>
                    <a:pt x="507947" y="241446"/>
                  </a:lnTo>
                  <a:lnTo>
                    <a:pt x="469768" y="271784"/>
                  </a:lnTo>
                  <a:lnTo>
                    <a:pt x="427633" y="296111"/>
                  </a:lnTo>
                  <a:lnTo>
                    <a:pt x="382271" y="314007"/>
                  </a:lnTo>
                  <a:lnTo>
                    <a:pt x="334406" y="325053"/>
                  </a:lnTo>
                  <a:lnTo>
                    <a:pt x="284767" y="328828"/>
                  </a:lnTo>
                  <a:lnTo>
                    <a:pt x="235128" y="325053"/>
                  </a:lnTo>
                  <a:lnTo>
                    <a:pt x="187263" y="314007"/>
                  </a:lnTo>
                  <a:lnTo>
                    <a:pt x="141900" y="296111"/>
                  </a:lnTo>
                  <a:lnTo>
                    <a:pt x="99765" y="271784"/>
                  </a:lnTo>
                  <a:lnTo>
                    <a:pt x="61586" y="241446"/>
                  </a:lnTo>
                  <a:lnTo>
                    <a:pt x="28088" y="205516"/>
                  </a:lnTo>
                  <a:lnTo>
                    <a:pt x="0" y="164414"/>
                  </a:lnTo>
                  <a:lnTo>
                    <a:pt x="284767" y="0"/>
                  </a:lnTo>
                  <a:lnTo>
                    <a:pt x="569534" y="164414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268" y="5902934"/>
              <a:ext cx="328820" cy="49322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6268" y="5902934"/>
              <a:ext cx="328930" cy="493395"/>
            </a:xfrm>
            <a:custGeom>
              <a:avLst/>
              <a:gdLst/>
              <a:ahLst/>
              <a:cxnLst/>
              <a:rect l="l" t="t" r="r" b="b"/>
              <a:pathLst>
                <a:path w="328930" h="493395">
                  <a:moveTo>
                    <a:pt x="44053" y="493229"/>
                  </a:moveTo>
                  <a:lnTo>
                    <a:pt x="24995" y="454568"/>
                  </a:lnTo>
                  <a:lnTo>
                    <a:pt x="11205" y="413923"/>
                  </a:lnTo>
                  <a:lnTo>
                    <a:pt x="2825" y="371827"/>
                  </a:lnTo>
                  <a:lnTo>
                    <a:pt x="0" y="328815"/>
                  </a:lnTo>
                  <a:lnTo>
                    <a:pt x="3592" y="280501"/>
                  </a:lnTo>
                  <a:lnTo>
                    <a:pt x="14020" y="234295"/>
                  </a:lnTo>
                  <a:lnTo>
                    <a:pt x="30758" y="190724"/>
                  </a:lnTo>
                  <a:lnTo>
                    <a:pt x="53282" y="150311"/>
                  </a:lnTo>
                  <a:lnTo>
                    <a:pt x="81065" y="113584"/>
                  </a:lnTo>
                  <a:lnTo>
                    <a:pt x="113583" y="81066"/>
                  </a:lnTo>
                  <a:lnTo>
                    <a:pt x="150312" y="53282"/>
                  </a:lnTo>
                  <a:lnTo>
                    <a:pt x="190724" y="30759"/>
                  </a:lnTo>
                  <a:lnTo>
                    <a:pt x="234297" y="14020"/>
                  </a:lnTo>
                  <a:lnTo>
                    <a:pt x="280504" y="3592"/>
                  </a:lnTo>
                  <a:lnTo>
                    <a:pt x="328820" y="0"/>
                  </a:lnTo>
                  <a:lnTo>
                    <a:pt x="328820" y="328815"/>
                  </a:lnTo>
                  <a:lnTo>
                    <a:pt x="44053" y="493229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462175" y="5887288"/>
              <a:ext cx="344805" cy="507365"/>
            </a:xfrm>
            <a:custGeom>
              <a:avLst/>
              <a:gdLst/>
              <a:ahLst/>
              <a:cxnLst/>
              <a:rect l="l" t="t" r="r" b="b"/>
              <a:pathLst>
                <a:path w="344805" h="507364">
                  <a:moveTo>
                    <a:pt x="0" y="0"/>
                  </a:moveTo>
                  <a:lnTo>
                    <a:pt x="6" y="37566"/>
                  </a:lnTo>
                  <a:lnTo>
                    <a:pt x="49562" y="41614"/>
                  </a:lnTo>
                  <a:lnTo>
                    <a:pt x="96626" y="53322"/>
                  </a:lnTo>
                  <a:lnTo>
                    <a:pt x="140596" y="72037"/>
                  </a:lnTo>
                  <a:lnTo>
                    <a:pt x="180820" y="97109"/>
                  </a:lnTo>
                  <a:lnTo>
                    <a:pt x="216645" y="127884"/>
                  </a:lnTo>
                  <a:lnTo>
                    <a:pt x="247419" y="163709"/>
                  </a:lnTo>
                  <a:lnTo>
                    <a:pt x="272490" y="203934"/>
                  </a:lnTo>
                  <a:lnTo>
                    <a:pt x="291206" y="247904"/>
                  </a:lnTo>
                  <a:lnTo>
                    <a:pt x="302914" y="294968"/>
                  </a:lnTo>
                  <a:lnTo>
                    <a:pt x="306961" y="344474"/>
                  </a:lnTo>
                  <a:lnTo>
                    <a:pt x="305246" y="376877"/>
                  </a:lnTo>
                  <a:lnTo>
                    <a:pt x="300137" y="408830"/>
                  </a:lnTo>
                  <a:lnTo>
                    <a:pt x="291694" y="440067"/>
                  </a:lnTo>
                  <a:lnTo>
                    <a:pt x="279972" y="470319"/>
                  </a:lnTo>
                  <a:lnTo>
                    <a:pt x="258353" y="457835"/>
                  </a:lnTo>
                  <a:lnTo>
                    <a:pt x="282113" y="507314"/>
                  </a:lnTo>
                  <a:lnTo>
                    <a:pt x="334289" y="501675"/>
                  </a:lnTo>
                  <a:lnTo>
                    <a:pt x="312661" y="489191"/>
                  </a:lnTo>
                  <a:lnTo>
                    <a:pt x="326499" y="454474"/>
                  </a:lnTo>
                  <a:lnTo>
                    <a:pt x="336471" y="418566"/>
                  </a:lnTo>
                  <a:lnTo>
                    <a:pt x="342506" y="381792"/>
                  </a:lnTo>
                  <a:lnTo>
                    <a:pt x="344534" y="344474"/>
                  </a:lnTo>
                  <a:lnTo>
                    <a:pt x="341365" y="297998"/>
                  </a:lnTo>
                  <a:lnTo>
                    <a:pt x="332140" y="253341"/>
                  </a:lnTo>
                  <a:lnTo>
                    <a:pt x="317284" y="210926"/>
                  </a:lnTo>
                  <a:lnTo>
                    <a:pt x="297219" y="171177"/>
                  </a:lnTo>
                  <a:lnTo>
                    <a:pt x="272370" y="134517"/>
                  </a:lnTo>
                  <a:lnTo>
                    <a:pt x="243161" y="101371"/>
                  </a:lnTo>
                  <a:lnTo>
                    <a:pt x="210014" y="72162"/>
                  </a:lnTo>
                  <a:lnTo>
                    <a:pt x="173354" y="47313"/>
                  </a:lnTo>
                  <a:lnTo>
                    <a:pt x="133605" y="27249"/>
                  </a:lnTo>
                  <a:lnTo>
                    <a:pt x="91190" y="12393"/>
                  </a:lnTo>
                  <a:lnTo>
                    <a:pt x="46532" y="3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45403" y="6408699"/>
              <a:ext cx="601980" cy="191135"/>
            </a:xfrm>
            <a:custGeom>
              <a:avLst/>
              <a:gdLst/>
              <a:ahLst/>
              <a:cxnLst/>
              <a:rect l="l" t="t" r="r" b="b"/>
              <a:pathLst>
                <a:path w="601980" h="191134">
                  <a:moveTo>
                    <a:pt x="568993" y="0"/>
                  </a:moveTo>
                  <a:lnTo>
                    <a:pt x="542775" y="38353"/>
                  </a:lnTo>
                  <a:lnTo>
                    <a:pt x="511511" y="71880"/>
                  </a:lnTo>
                  <a:lnTo>
                    <a:pt x="475878" y="100189"/>
                  </a:lnTo>
                  <a:lnTo>
                    <a:pt x="436556" y="122888"/>
                  </a:lnTo>
                  <a:lnTo>
                    <a:pt x="394222" y="139587"/>
                  </a:lnTo>
                  <a:lnTo>
                    <a:pt x="349553" y="149893"/>
                  </a:lnTo>
                  <a:lnTo>
                    <a:pt x="303229" y="153415"/>
                  </a:lnTo>
                  <a:lnTo>
                    <a:pt x="254579" y="149530"/>
                  </a:lnTo>
                  <a:lnTo>
                    <a:pt x="207709" y="138151"/>
                  </a:lnTo>
                  <a:lnTo>
                    <a:pt x="163434" y="119695"/>
                  </a:lnTo>
                  <a:lnTo>
                    <a:pt x="122566" y="94580"/>
                  </a:lnTo>
                  <a:lnTo>
                    <a:pt x="85921" y="63221"/>
                  </a:lnTo>
                  <a:lnTo>
                    <a:pt x="54311" y="26035"/>
                  </a:lnTo>
                  <a:lnTo>
                    <a:pt x="75928" y="13550"/>
                  </a:lnTo>
                  <a:lnTo>
                    <a:pt x="21196" y="9398"/>
                  </a:lnTo>
                  <a:lnTo>
                    <a:pt x="0" y="57403"/>
                  </a:lnTo>
                  <a:lnTo>
                    <a:pt x="21625" y="44907"/>
                  </a:lnTo>
                  <a:lnTo>
                    <a:pt x="51651" y="81814"/>
                  </a:lnTo>
                  <a:lnTo>
                    <a:pt x="86067" y="113888"/>
                  </a:lnTo>
                  <a:lnTo>
                    <a:pt x="124282" y="140821"/>
                  </a:lnTo>
                  <a:lnTo>
                    <a:pt x="165699" y="162304"/>
                  </a:lnTo>
                  <a:lnTo>
                    <a:pt x="209726" y="178031"/>
                  </a:lnTo>
                  <a:lnTo>
                    <a:pt x="255767" y="187693"/>
                  </a:lnTo>
                  <a:lnTo>
                    <a:pt x="303229" y="190982"/>
                  </a:lnTo>
                  <a:lnTo>
                    <a:pt x="355225" y="187028"/>
                  </a:lnTo>
                  <a:lnTo>
                    <a:pt x="405362" y="175461"/>
                  </a:lnTo>
                  <a:lnTo>
                    <a:pt x="452879" y="156718"/>
                  </a:lnTo>
                  <a:lnTo>
                    <a:pt x="497016" y="131241"/>
                  </a:lnTo>
                  <a:lnTo>
                    <a:pt x="537011" y="99468"/>
                  </a:lnTo>
                  <a:lnTo>
                    <a:pt x="572103" y="61840"/>
                  </a:lnTo>
                  <a:lnTo>
                    <a:pt x="601531" y="18796"/>
                  </a:lnTo>
                  <a:lnTo>
                    <a:pt x="568993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90557" y="5863704"/>
              <a:ext cx="344805" cy="540385"/>
            </a:xfrm>
            <a:custGeom>
              <a:avLst/>
              <a:gdLst/>
              <a:ahLst/>
              <a:cxnLst/>
              <a:rect l="l" t="t" r="r" b="b"/>
              <a:pathLst>
                <a:path w="344805" h="540385">
                  <a:moveTo>
                    <a:pt x="313567" y="0"/>
                  </a:moveTo>
                  <a:lnTo>
                    <a:pt x="313563" y="24968"/>
                  </a:lnTo>
                  <a:lnTo>
                    <a:pt x="266450" y="32548"/>
                  </a:lnTo>
                  <a:lnTo>
                    <a:pt x="221743" y="46289"/>
                  </a:lnTo>
                  <a:lnTo>
                    <a:pt x="179881" y="65712"/>
                  </a:lnTo>
                  <a:lnTo>
                    <a:pt x="141302" y="90337"/>
                  </a:lnTo>
                  <a:lnTo>
                    <a:pt x="106444" y="119683"/>
                  </a:lnTo>
                  <a:lnTo>
                    <a:pt x="75746" y="153271"/>
                  </a:lnTo>
                  <a:lnTo>
                    <a:pt x="49646" y="190622"/>
                  </a:lnTo>
                  <a:lnTo>
                    <a:pt x="28584" y="231256"/>
                  </a:lnTo>
                  <a:lnTo>
                    <a:pt x="12996" y="274693"/>
                  </a:lnTo>
                  <a:lnTo>
                    <a:pt x="3322" y="320454"/>
                  </a:lnTo>
                  <a:lnTo>
                    <a:pt x="0" y="368058"/>
                  </a:lnTo>
                  <a:lnTo>
                    <a:pt x="2959" y="413115"/>
                  </a:lnTo>
                  <a:lnTo>
                    <a:pt x="11738" y="457215"/>
                  </a:lnTo>
                  <a:lnTo>
                    <a:pt x="26185" y="499796"/>
                  </a:lnTo>
                  <a:lnTo>
                    <a:pt x="46151" y="540296"/>
                  </a:lnTo>
                  <a:lnTo>
                    <a:pt x="78691" y="521512"/>
                  </a:lnTo>
                  <a:lnTo>
                    <a:pt x="60903" y="485426"/>
                  </a:lnTo>
                  <a:lnTo>
                    <a:pt x="48032" y="447490"/>
                  </a:lnTo>
                  <a:lnTo>
                    <a:pt x="40210" y="408202"/>
                  </a:lnTo>
                  <a:lnTo>
                    <a:pt x="37573" y="368058"/>
                  </a:lnTo>
                  <a:lnTo>
                    <a:pt x="41091" y="321850"/>
                  </a:lnTo>
                  <a:lnTo>
                    <a:pt x="51306" y="277634"/>
                  </a:lnTo>
                  <a:lnTo>
                    <a:pt x="67715" y="235971"/>
                  </a:lnTo>
                  <a:lnTo>
                    <a:pt x="89812" y="197419"/>
                  </a:lnTo>
                  <a:lnTo>
                    <a:pt x="117091" y="162536"/>
                  </a:lnTo>
                  <a:lnTo>
                    <a:pt x="149049" y="131881"/>
                  </a:lnTo>
                  <a:lnTo>
                    <a:pt x="185179" y="106012"/>
                  </a:lnTo>
                  <a:lnTo>
                    <a:pt x="224977" y="85489"/>
                  </a:lnTo>
                  <a:lnTo>
                    <a:pt x="267938" y="70869"/>
                  </a:lnTo>
                  <a:lnTo>
                    <a:pt x="313557" y="62712"/>
                  </a:lnTo>
                  <a:lnTo>
                    <a:pt x="313553" y="87680"/>
                  </a:lnTo>
                  <a:lnTo>
                    <a:pt x="344531" y="42367"/>
                  </a:lnTo>
                  <a:lnTo>
                    <a:pt x="313567" y="0"/>
                  </a:lnTo>
                  <a:close/>
                </a:path>
              </a:pathLst>
            </a:custGeom>
            <a:solidFill>
              <a:srgbClr val="4F61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7622" y="6579545"/>
              <a:ext cx="5638800" cy="271145"/>
            </a:xfrm>
            <a:custGeom>
              <a:avLst/>
              <a:gdLst/>
              <a:ahLst/>
              <a:cxnLst/>
              <a:rect l="l" t="t" r="r" b="b"/>
              <a:pathLst>
                <a:path w="5638800" h="271145">
                  <a:moveTo>
                    <a:pt x="5638800" y="270939"/>
                  </a:moveTo>
                  <a:lnTo>
                    <a:pt x="5638800" y="0"/>
                  </a:lnTo>
                  <a:lnTo>
                    <a:pt x="0" y="0"/>
                  </a:lnTo>
                  <a:lnTo>
                    <a:pt x="0" y="270939"/>
                  </a:lnTo>
                  <a:lnTo>
                    <a:pt x="5638800" y="270939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193039" y="6626624"/>
            <a:ext cx="3368675" cy="202565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ΥΠΟΒΑΘΜΙΣΗ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ΓΗΣ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ΜΕΤΡΑ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ΠΡΟΣΤΑΣΙΑΣ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2356413" y="159844"/>
            <a:ext cx="660019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13" name="object 1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212723" y="539552"/>
            <a:ext cx="8567420" cy="2821305"/>
          </a:xfrm>
          <a:prstGeom prst="rect">
            <a:avLst/>
          </a:prstGeom>
        </p:spPr>
        <p:txBody>
          <a:bodyPr wrap="square" lIns="0" tIns="162560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80"/>
              </a:spcBef>
              <a:buAutoNum type="arabicPeriod" startAt="2"/>
              <a:tabLst>
                <a:tab pos="298450" algn="l"/>
              </a:tabLst>
            </a:pPr>
            <a:r>
              <a:rPr dirty="0" sz="1800" b="1">
                <a:solidFill>
                  <a:srgbClr val="2F1602"/>
                </a:solidFill>
                <a:latin typeface="Trebuchet MS"/>
                <a:cs typeface="Trebuchet MS"/>
              </a:rPr>
              <a:t>ΜΕΙΩΣΗ</a:t>
            </a:r>
            <a:r>
              <a:rPr dirty="0" sz="1800" spc="-30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2F1602"/>
                </a:solidFill>
                <a:latin typeface="Trebuchet MS"/>
                <a:cs typeface="Trebuchet MS"/>
              </a:rPr>
              <a:t>ΤΗΣ</a:t>
            </a:r>
            <a:r>
              <a:rPr dirty="0" sz="1800" spc="-30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2F1602"/>
                </a:solidFill>
                <a:latin typeface="Trebuchet MS"/>
                <a:cs typeface="Trebuchet MS"/>
              </a:rPr>
              <a:t>ΓΟΝΙΜΟΤΗΤΑΣ</a:t>
            </a:r>
            <a:r>
              <a:rPr dirty="0" sz="1800" spc="-30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2F1602"/>
                </a:solidFill>
                <a:latin typeface="Trebuchet MS"/>
                <a:cs typeface="Trebuchet MS"/>
              </a:rPr>
              <a:t>ΤΟΥ</a:t>
            </a:r>
            <a:r>
              <a:rPr dirty="0" sz="1800" spc="-30" b="1">
                <a:solidFill>
                  <a:srgbClr val="2F1602"/>
                </a:solidFill>
                <a:latin typeface="Trebuchet MS"/>
                <a:cs typeface="Trebuchet MS"/>
              </a:rPr>
              <a:t> </a:t>
            </a:r>
            <a:r>
              <a:rPr dirty="0" sz="1800" spc="-10" b="1">
                <a:solidFill>
                  <a:srgbClr val="2F1602"/>
                </a:solidFill>
                <a:latin typeface="Trebuchet MS"/>
                <a:cs typeface="Trebuchet MS"/>
              </a:rPr>
              <a:t>ΕΔΑΦΟΥΣ</a:t>
            </a:r>
            <a:endParaRPr sz="1800">
              <a:latin typeface="Trebuchet MS"/>
              <a:cs typeface="Trebuchet MS"/>
            </a:endParaRPr>
          </a:p>
          <a:p>
            <a:pPr lvl="1" marL="325120" indent="-285750">
              <a:lnSpc>
                <a:spcPct val="100000"/>
              </a:lnSpc>
              <a:spcBef>
                <a:spcPts val="919"/>
              </a:spcBef>
              <a:buFont typeface="Segoe UI Symbol"/>
              <a:buChar char="➢"/>
              <a:tabLst>
                <a:tab pos="325120" algn="l"/>
              </a:tabLst>
            </a:pPr>
            <a:r>
              <a:rPr dirty="0" sz="1400">
                <a:latin typeface="Trebuchet MS"/>
                <a:cs typeface="Trebuchet MS"/>
              </a:rPr>
              <a:t>Ως</a:t>
            </a:r>
            <a:r>
              <a:rPr dirty="0" sz="1400" spc="-10">
                <a:latin typeface="Trebuchet MS"/>
                <a:cs typeface="Trebuchet MS"/>
              </a:rPr>
              <a:t> αποτέλεσμα:</a:t>
            </a:r>
            <a:endParaRPr sz="14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165"/>
              </a:spcBef>
              <a:buFont typeface="Segoe UI Symbol"/>
              <a:buChar char="➢"/>
            </a:pPr>
            <a:endParaRPr sz="1400">
              <a:latin typeface="Trebuchet MS"/>
              <a:cs typeface="Trebuchet MS"/>
            </a:endParaRPr>
          </a:p>
          <a:p>
            <a:pPr lvl="2" marL="455295" indent="-285750">
              <a:lnSpc>
                <a:spcPct val="100000"/>
              </a:lnSpc>
              <a:buFont typeface="Arial"/>
              <a:buChar char="•"/>
              <a:tabLst>
                <a:tab pos="455295" algn="l"/>
              </a:tabLst>
            </a:pPr>
            <a:r>
              <a:rPr dirty="0" sz="1400">
                <a:latin typeface="Trebuchet MS"/>
                <a:cs typeface="Trebuchet MS"/>
              </a:rPr>
              <a:t>μείωσης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περιεκτικότητας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σε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οργανική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ουσία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βιολογικών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δραστηριοτήτων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έδαφος</a:t>
            </a:r>
            <a:endParaRPr sz="1400">
              <a:latin typeface="Trebuchet MS"/>
              <a:cs typeface="Trebuchet MS"/>
            </a:endParaRPr>
          </a:p>
          <a:p>
            <a:pPr lvl="2" marL="455295" marR="5080" indent="-285750">
              <a:lnSpc>
                <a:spcPct val="150000"/>
              </a:lnSpc>
              <a:buFont typeface="Arial"/>
              <a:buChar char="•"/>
              <a:tabLst>
                <a:tab pos="455295" algn="l"/>
              </a:tabLst>
            </a:pPr>
            <a:r>
              <a:rPr dirty="0" sz="1400">
                <a:latin typeface="Trebuchet MS"/>
                <a:cs typeface="Trebuchet MS"/>
              </a:rPr>
              <a:t>υποβάθμισης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φυσικών</a:t>
            </a:r>
            <a:r>
              <a:rPr dirty="0" sz="1400" spc="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ιδιοτήτων</a:t>
            </a:r>
            <a:r>
              <a:rPr dirty="0" sz="1400" spc="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λόγω</a:t>
            </a:r>
            <a:r>
              <a:rPr dirty="0" sz="1400" spc="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μείωσης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οργανικής</a:t>
            </a:r>
            <a:r>
              <a:rPr dirty="0" sz="1400" spc="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ουσίας</a:t>
            </a:r>
            <a:r>
              <a:rPr dirty="0" sz="1400" spc="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(μεταβολές</a:t>
            </a:r>
            <a:r>
              <a:rPr dirty="0" sz="1400" spc="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στη</a:t>
            </a:r>
            <a:r>
              <a:rPr dirty="0" sz="1400" spc="6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δομή, </a:t>
            </a:r>
            <a:r>
              <a:rPr dirty="0" sz="1400">
                <a:latin typeface="Trebuchet MS"/>
                <a:cs typeface="Trebuchet MS"/>
              </a:rPr>
              <a:t>τον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αερισμό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10">
                <a:latin typeface="Trebuchet MS"/>
                <a:cs typeface="Trebuchet MS"/>
              </a:rPr>
              <a:t> υδατοϊκανότητα)</a:t>
            </a:r>
            <a:endParaRPr sz="1400">
              <a:latin typeface="Trebuchet MS"/>
              <a:cs typeface="Trebuchet MS"/>
            </a:endParaRPr>
          </a:p>
          <a:p>
            <a:pPr lvl="2" marL="455295" marR="5080" indent="-285750">
              <a:lnSpc>
                <a:spcPct val="150000"/>
              </a:lnSpc>
              <a:buFont typeface="Arial"/>
              <a:buChar char="•"/>
              <a:tabLst>
                <a:tab pos="455295" algn="l"/>
              </a:tabLst>
            </a:pPr>
            <a:r>
              <a:rPr dirty="0" sz="1400">
                <a:latin typeface="Trebuchet MS"/>
                <a:cs typeface="Trebuchet MS"/>
              </a:rPr>
              <a:t>μείωσης</a:t>
            </a:r>
            <a:r>
              <a:rPr dirty="0" sz="1400" spc="2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ή</a:t>
            </a:r>
            <a:r>
              <a:rPr dirty="0" sz="1400" spc="2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αύξησης</a:t>
            </a:r>
            <a:r>
              <a:rPr dirty="0" sz="1400" spc="24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(τοξικότητα)</a:t>
            </a:r>
            <a:r>
              <a:rPr dirty="0" sz="1400" spc="2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24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περιεκτικότητας</a:t>
            </a:r>
            <a:r>
              <a:rPr dirty="0" sz="1400" spc="2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ορισμένων</a:t>
            </a:r>
            <a:r>
              <a:rPr dirty="0" sz="1400" spc="24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θρεπτικών</a:t>
            </a:r>
            <a:r>
              <a:rPr dirty="0" sz="1400" spc="2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στοιχείων,</a:t>
            </a:r>
            <a:r>
              <a:rPr dirty="0" sz="1400" spc="24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αναγκαίων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ανάπτυξη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φυτών</a:t>
            </a:r>
            <a:endParaRPr sz="1400">
              <a:latin typeface="Trebuchet MS"/>
              <a:cs typeface="Trebuchet MS"/>
            </a:endParaRPr>
          </a:p>
          <a:p>
            <a:pPr lvl="2" marL="455295" indent="-28575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455295" algn="l"/>
              </a:tabLst>
            </a:pPr>
            <a:r>
              <a:rPr dirty="0" sz="1400">
                <a:latin typeface="Trebuchet MS"/>
                <a:cs typeface="Trebuchet MS"/>
              </a:rPr>
              <a:t>συσσώρευσης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τοξικών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ουσιών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(ρύπανση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τοξικές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ουσίες,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ακατάλληλη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λίπανση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κ.λπ.)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9918" y="3926420"/>
            <a:ext cx="8626475" cy="1305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97815" marR="5080" indent="-285750">
              <a:lnSpc>
                <a:spcPct val="150000"/>
              </a:lnSpc>
              <a:spcBef>
                <a:spcPts val="100"/>
              </a:spcBef>
              <a:buFont typeface="Segoe UI Symbol"/>
              <a:buChar char="➢"/>
              <a:tabLst>
                <a:tab pos="297815" algn="l"/>
                <a:tab pos="299085" algn="l"/>
              </a:tabLst>
            </a:pPr>
            <a:r>
              <a:rPr dirty="0" sz="1400">
                <a:latin typeface="Trebuchet MS"/>
                <a:cs typeface="Trebuchet MS"/>
              </a:rPr>
              <a:t>	Γενικά</a:t>
            </a:r>
            <a:r>
              <a:rPr dirty="0" sz="1400" spc="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αποδεκτός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δείκτης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βαθμού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διαβρωσιμότητας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περιεκτικότητα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 spc="-25">
                <a:latin typeface="Trebuchet MS"/>
                <a:cs typeface="Trebuchet MS"/>
              </a:rPr>
              <a:t>σε </a:t>
            </a:r>
            <a:r>
              <a:rPr dirty="0" sz="1400">
                <a:latin typeface="Trebuchet MS"/>
                <a:cs typeface="Trebuchet MS"/>
              </a:rPr>
              <a:t>οργανική</a:t>
            </a:r>
            <a:r>
              <a:rPr dirty="0" sz="1400" spc="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ουσία.</a:t>
            </a:r>
            <a:r>
              <a:rPr dirty="0" sz="1400" spc="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Εδάφη</a:t>
            </a:r>
            <a:r>
              <a:rPr dirty="0" sz="1400" spc="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που</a:t>
            </a:r>
            <a:r>
              <a:rPr dirty="0" sz="1400" spc="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περιέχουν</a:t>
            </a:r>
            <a:r>
              <a:rPr dirty="0" sz="1400" spc="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λιγότερο</a:t>
            </a:r>
            <a:r>
              <a:rPr dirty="0" sz="1400" spc="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2%</a:t>
            </a:r>
            <a:r>
              <a:rPr dirty="0" sz="1400" spc="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οργανική</a:t>
            </a:r>
            <a:r>
              <a:rPr dirty="0" sz="1400" spc="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ουσία</a:t>
            </a:r>
            <a:r>
              <a:rPr dirty="0" sz="1400" spc="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ευαίσθητα</a:t>
            </a:r>
            <a:r>
              <a:rPr dirty="0" sz="1400" spc="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στη</a:t>
            </a:r>
            <a:r>
              <a:rPr dirty="0" sz="1400" spc="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διάβρωση, </a:t>
            </a:r>
            <a:r>
              <a:rPr dirty="0" sz="1400">
                <a:latin typeface="Trebuchet MS"/>
                <a:cs typeface="Trebuchet MS"/>
              </a:rPr>
              <a:t>επειδή</a:t>
            </a:r>
            <a:r>
              <a:rPr dirty="0" sz="1400" spc="2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2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εδαφικά</a:t>
            </a:r>
            <a:r>
              <a:rPr dirty="0" sz="1400" spc="2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συσσωματώματα</a:t>
            </a:r>
            <a:r>
              <a:rPr dirty="0" sz="1400" spc="2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δεν</a:t>
            </a:r>
            <a:r>
              <a:rPr dirty="0" sz="1400" spc="2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2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σταθερά</a:t>
            </a:r>
            <a:r>
              <a:rPr dirty="0" sz="1400" spc="2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2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2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μεμονωμένα</a:t>
            </a:r>
            <a:r>
              <a:rPr dirty="0" sz="1400" spc="2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σωματίδια</a:t>
            </a:r>
            <a:r>
              <a:rPr dirty="0" sz="1400" spc="28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μεταφέρονται ευκολότερα.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0" y="5867400"/>
            <a:ext cx="9144000" cy="990600"/>
            <a:chOff x="0" y="5867400"/>
            <a:chExt cx="9144000" cy="990600"/>
          </a:xfrm>
        </p:grpSpPr>
        <p:sp>
          <p:nvSpPr>
            <p:cNvPr id="3" name="object 3"/>
            <p:cNvSpPr/>
            <p:nvPr/>
          </p:nvSpPr>
          <p:spPr>
            <a:xfrm>
              <a:off x="1064" y="5867400"/>
              <a:ext cx="2826385" cy="782955"/>
            </a:xfrm>
            <a:custGeom>
              <a:avLst/>
              <a:gdLst/>
              <a:ahLst/>
              <a:cxnLst/>
              <a:rect l="l" t="t" r="r" b="b"/>
              <a:pathLst>
                <a:path w="2826385" h="782954">
                  <a:moveTo>
                    <a:pt x="0" y="782902"/>
                  </a:moveTo>
                  <a:lnTo>
                    <a:pt x="2825953" y="782902"/>
                  </a:lnTo>
                  <a:lnTo>
                    <a:pt x="2825953" y="0"/>
                  </a:lnTo>
                  <a:lnTo>
                    <a:pt x="0" y="0"/>
                  </a:lnTo>
                  <a:lnTo>
                    <a:pt x="0" y="782902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6650302"/>
              <a:ext cx="5646420" cy="208279"/>
            </a:xfrm>
            <a:custGeom>
              <a:avLst/>
              <a:gdLst/>
              <a:ahLst/>
              <a:cxnLst/>
              <a:rect l="l" t="t" r="r" b="b"/>
              <a:pathLst>
                <a:path w="5646420" h="208279">
                  <a:moveTo>
                    <a:pt x="0" y="0"/>
                  </a:moveTo>
                  <a:lnTo>
                    <a:pt x="5646422" y="0"/>
                  </a:lnTo>
                  <a:lnTo>
                    <a:pt x="5646422" y="207697"/>
                  </a:lnTo>
                  <a:lnTo>
                    <a:pt x="0" y="2076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7810" y="5918288"/>
              <a:ext cx="328930" cy="493395"/>
            </a:xfrm>
            <a:custGeom>
              <a:avLst/>
              <a:gdLst/>
              <a:ahLst/>
              <a:cxnLst/>
              <a:rect l="l" t="t" r="r" b="b"/>
              <a:pathLst>
                <a:path w="328930" h="493395">
                  <a:moveTo>
                    <a:pt x="0" y="0"/>
                  </a:moveTo>
                  <a:lnTo>
                    <a:pt x="48316" y="3592"/>
                  </a:lnTo>
                  <a:lnTo>
                    <a:pt x="94523" y="14020"/>
                  </a:lnTo>
                  <a:lnTo>
                    <a:pt x="138095" y="30759"/>
                  </a:lnTo>
                  <a:lnTo>
                    <a:pt x="178508" y="53282"/>
                  </a:lnTo>
                  <a:lnTo>
                    <a:pt x="215236" y="81066"/>
                  </a:lnTo>
                  <a:lnTo>
                    <a:pt x="247755" y="113584"/>
                  </a:lnTo>
                  <a:lnTo>
                    <a:pt x="275538" y="150311"/>
                  </a:lnTo>
                  <a:lnTo>
                    <a:pt x="298061" y="190724"/>
                  </a:lnTo>
                  <a:lnTo>
                    <a:pt x="314800" y="234295"/>
                  </a:lnTo>
                  <a:lnTo>
                    <a:pt x="325228" y="280501"/>
                  </a:lnTo>
                  <a:lnTo>
                    <a:pt x="328820" y="328815"/>
                  </a:lnTo>
                  <a:lnTo>
                    <a:pt x="325995" y="371827"/>
                  </a:lnTo>
                  <a:lnTo>
                    <a:pt x="317615" y="413923"/>
                  </a:lnTo>
                  <a:lnTo>
                    <a:pt x="303824" y="454568"/>
                  </a:lnTo>
                  <a:lnTo>
                    <a:pt x="284767" y="493229"/>
                  </a:lnTo>
                  <a:lnTo>
                    <a:pt x="0" y="328815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69500" y="6270586"/>
              <a:ext cx="569595" cy="328930"/>
            </a:xfrm>
            <a:custGeom>
              <a:avLst/>
              <a:gdLst/>
              <a:ahLst/>
              <a:cxnLst/>
              <a:rect l="l" t="t" r="r" b="b"/>
              <a:pathLst>
                <a:path w="569594" h="328929">
                  <a:moveTo>
                    <a:pt x="569534" y="164414"/>
                  </a:moveTo>
                  <a:lnTo>
                    <a:pt x="541445" y="205516"/>
                  </a:lnTo>
                  <a:lnTo>
                    <a:pt x="507947" y="241446"/>
                  </a:lnTo>
                  <a:lnTo>
                    <a:pt x="469768" y="271784"/>
                  </a:lnTo>
                  <a:lnTo>
                    <a:pt x="427633" y="296111"/>
                  </a:lnTo>
                  <a:lnTo>
                    <a:pt x="382271" y="314007"/>
                  </a:lnTo>
                  <a:lnTo>
                    <a:pt x="334406" y="325053"/>
                  </a:lnTo>
                  <a:lnTo>
                    <a:pt x="284767" y="328828"/>
                  </a:lnTo>
                  <a:lnTo>
                    <a:pt x="235128" y="325053"/>
                  </a:lnTo>
                  <a:lnTo>
                    <a:pt x="187263" y="314007"/>
                  </a:lnTo>
                  <a:lnTo>
                    <a:pt x="141900" y="296111"/>
                  </a:lnTo>
                  <a:lnTo>
                    <a:pt x="99765" y="271784"/>
                  </a:lnTo>
                  <a:lnTo>
                    <a:pt x="61586" y="241446"/>
                  </a:lnTo>
                  <a:lnTo>
                    <a:pt x="28088" y="205516"/>
                  </a:lnTo>
                  <a:lnTo>
                    <a:pt x="0" y="164414"/>
                  </a:lnTo>
                  <a:lnTo>
                    <a:pt x="284767" y="0"/>
                  </a:lnTo>
                  <a:lnTo>
                    <a:pt x="569534" y="164414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1902" y="5918288"/>
              <a:ext cx="328820" cy="49322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11902" y="5918288"/>
              <a:ext cx="328930" cy="493395"/>
            </a:xfrm>
            <a:custGeom>
              <a:avLst/>
              <a:gdLst/>
              <a:ahLst/>
              <a:cxnLst/>
              <a:rect l="l" t="t" r="r" b="b"/>
              <a:pathLst>
                <a:path w="328930" h="493395">
                  <a:moveTo>
                    <a:pt x="44053" y="493229"/>
                  </a:moveTo>
                  <a:lnTo>
                    <a:pt x="24995" y="454568"/>
                  </a:lnTo>
                  <a:lnTo>
                    <a:pt x="11205" y="413923"/>
                  </a:lnTo>
                  <a:lnTo>
                    <a:pt x="2825" y="371827"/>
                  </a:lnTo>
                  <a:lnTo>
                    <a:pt x="0" y="328815"/>
                  </a:lnTo>
                  <a:lnTo>
                    <a:pt x="3592" y="280501"/>
                  </a:lnTo>
                  <a:lnTo>
                    <a:pt x="14020" y="234295"/>
                  </a:lnTo>
                  <a:lnTo>
                    <a:pt x="30758" y="190724"/>
                  </a:lnTo>
                  <a:lnTo>
                    <a:pt x="53282" y="150311"/>
                  </a:lnTo>
                  <a:lnTo>
                    <a:pt x="81065" y="113584"/>
                  </a:lnTo>
                  <a:lnTo>
                    <a:pt x="113583" y="81066"/>
                  </a:lnTo>
                  <a:lnTo>
                    <a:pt x="150312" y="53282"/>
                  </a:lnTo>
                  <a:lnTo>
                    <a:pt x="190724" y="30759"/>
                  </a:lnTo>
                  <a:lnTo>
                    <a:pt x="234297" y="14020"/>
                  </a:lnTo>
                  <a:lnTo>
                    <a:pt x="280504" y="3592"/>
                  </a:lnTo>
                  <a:lnTo>
                    <a:pt x="328820" y="0"/>
                  </a:lnTo>
                  <a:lnTo>
                    <a:pt x="328820" y="328815"/>
                  </a:lnTo>
                  <a:lnTo>
                    <a:pt x="44053" y="493229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7808" y="5902629"/>
              <a:ext cx="344805" cy="507365"/>
            </a:xfrm>
            <a:custGeom>
              <a:avLst/>
              <a:gdLst/>
              <a:ahLst/>
              <a:cxnLst/>
              <a:rect l="l" t="t" r="r" b="b"/>
              <a:pathLst>
                <a:path w="344805" h="507364">
                  <a:moveTo>
                    <a:pt x="0" y="0"/>
                  </a:moveTo>
                  <a:lnTo>
                    <a:pt x="6" y="37566"/>
                  </a:lnTo>
                  <a:lnTo>
                    <a:pt x="49562" y="41614"/>
                  </a:lnTo>
                  <a:lnTo>
                    <a:pt x="96626" y="53322"/>
                  </a:lnTo>
                  <a:lnTo>
                    <a:pt x="140596" y="72037"/>
                  </a:lnTo>
                  <a:lnTo>
                    <a:pt x="180820" y="97109"/>
                  </a:lnTo>
                  <a:lnTo>
                    <a:pt x="216645" y="127884"/>
                  </a:lnTo>
                  <a:lnTo>
                    <a:pt x="247419" y="163709"/>
                  </a:lnTo>
                  <a:lnTo>
                    <a:pt x="272490" y="203934"/>
                  </a:lnTo>
                  <a:lnTo>
                    <a:pt x="291206" y="247904"/>
                  </a:lnTo>
                  <a:lnTo>
                    <a:pt x="302914" y="294968"/>
                  </a:lnTo>
                  <a:lnTo>
                    <a:pt x="306961" y="344474"/>
                  </a:lnTo>
                  <a:lnTo>
                    <a:pt x="305246" y="376877"/>
                  </a:lnTo>
                  <a:lnTo>
                    <a:pt x="300137" y="408830"/>
                  </a:lnTo>
                  <a:lnTo>
                    <a:pt x="291694" y="440067"/>
                  </a:lnTo>
                  <a:lnTo>
                    <a:pt x="279972" y="470319"/>
                  </a:lnTo>
                  <a:lnTo>
                    <a:pt x="258353" y="457835"/>
                  </a:lnTo>
                  <a:lnTo>
                    <a:pt x="282113" y="507314"/>
                  </a:lnTo>
                  <a:lnTo>
                    <a:pt x="334289" y="501675"/>
                  </a:lnTo>
                  <a:lnTo>
                    <a:pt x="312661" y="489191"/>
                  </a:lnTo>
                  <a:lnTo>
                    <a:pt x="326499" y="454474"/>
                  </a:lnTo>
                  <a:lnTo>
                    <a:pt x="336471" y="418566"/>
                  </a:lnTo>
                  <a:lnTo>
                    <a:pt x="342506" y="381792"/>
                  </a:lnTo>
                  <a:lnTo>
                    <a:pt x="344534" y="344474"/>
                  </a:lnTo>
                  <a:lnTo>
                    <a:pt x="341365" y="297998"/>
                  </a:lnTo>
                  <a:lnTo>
                    <a:pt x="332140" y="253341"/>
                  </a:lnTo>
                  <a:lnTo>
                    <a:pt x="317284" y="210926"/>
                  </a:lnTo>
                  <a:lnTo>
                    <a:pt x="297219" y="171177"/>
                  </a:lnTo>
                  <a:lnTo>
                    <a:pt x="272370" y="134517"/>
                  </a:lnTo>
                  <a:lnTo>
                    <a:pt x="243161" y="101371"/>
                  </a:lnTo>
                  <a:lnTo>
                    <a:pt x="210014" y="72162"/>
                  </a:lnTo>
                  <a:lnTo>
                    <a:pt x="173354" y="47313"/>
                  </a:lnTo>
                  <a:lnTo>
                    <a:pt x="133605" y="27249"/>
                  </a:lnTo>
                  <a:lnTo>
                    <a:pt x="91190" y="12393"/>
                  </a:lnTo>
                  <a:lnTo>
                    <a:pt x="46532" y="3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51036" y="6424041"/>
              <a:ext cx="601980" cy="191135"/>
            </a:xfrm>
            <a:custGeom>
              <a:avLst/>
              <a:gdLst/>
              <a:ahLst/>
              <a:cxnLst/>
              <a:rect l="l" t="t" r="r" b="b"/>
              <a:pathLst>
                <a:path w="601980" h="191134">
                  <a:moveTo>
                    <a:pt x="568993" y="0"/>
                  </a:moveTo>
                  <a:lnTo>
                    <a:pt x="542775" y="38353"/>
                  </a:lnTo>
                  <a:lnTo>
                    <a:pt x="511511" y="71880"/>
                  </a:lnTo>
                  <a:lnTo>
                    <a:pt x="475878" y="100189"/>
                  </a:lnTo>
                  <a:lnTo>
                    <a:pt x="436556" y="122888"/>
                  </a:lnTo>
                  <a:lnTo>
                    <a:pt x="394222" y="139587"/>
                  </a:lnTo>
                  <a:lnTo>
                    <a:pt x="349553" y="149893"/>
                  </a:lnTo>
                  <a:lnTo>
                    <a:pt x="303229" y="153415"/>
                  </a:lnTo>
                  <a:lnTo>
                    <a:pt x="254579" y="149530"/>
                  </a:lnTo>
                  <a:lnTo>
                    <a:pt x="207709" y="138151"/>
                  </a:lnTo>
                  <a:lnTo>
                    <a:pt x="163434" y="119695"/>
                  </a:lnTo>
                  <a:lnTo>
                    <a:pt x="122566" y="94580"/>
                  </a:lnTo>
                  <a:lnTo>
                    <a:pt x="85921" y="63221"/>
                  </a:lnTo>
                  <a:lnTo>
                    <a:pt x="54311" y="26035"/>
                  </a:lnTo>
                  <a:lnTo>
                    <a:pt x="75928" y="13550"/>
                  </a:lnTo>
                  <a:lnTo>
                    <a:pt x="21196" y="9398"/>
                  </a:lnTo>
                  <a:lnTo>
                    <a:pt x="0" y="57403"/>
                  </a:lnTo>
                  <a:lnTo>
                    <a:pt x="21625" y="44907"/>
                  </a:lnTo>
                  <a:lnTo>
                    <a:pt x="51651" y="81814"/>
                  </a:lnTo>
                  <a:lnTo>
                    <a:pt x="86067" y="113888"/>
                  </a:lnTo>
                  <a:lnTo>
                    <a:pt x="124282" y="140821"/>
                  </a:lnTo>
                  <a:lnTo>
                    <a:pt x="165699" y="162304"/>
                  </a:lnTo>
                  <a:lnTo>
                    <a:pt x="209726" y="178031"/>
                  </a:lnTo>
                  <a:lnTo>
                    <a:pt x="255767" y="187693"/>
                  </a:lnTo>
                  <a:lnTo>
                    <a:pt x="303229" y="190982"/>
                  </a:lnTo>
                  <a:lnTo>
                    <a:pt x="355225" y="187028"/>
                  </a:lnTo>
                  <a:lnTo>
                    <a:pt x="405362" y="175461"/>
                  </a:lnTo>
                  <a:lnTo>
                    <a:pt x="452879" y="156718"/>
                  </a:lnTo>
                  <a:lnTo>
                    <a:pt x="497016" y="131241"/>
                  </a:lnTo>
                  <a:lnTo>
                    <a:pt x="537011" y="99468"/>
                  </a:lnTo>
                  <a:lnTo>
                    <a:pt x="572103" y="61840"/>
                  </a:lnTo>
                  <a:lnTo>
                    <a:pt x="601531" y="18796"/>
                  </a:lnTo>
                  <a:lnTo>
                    <a:pt x="568993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96190" y="5879045"/>
              <a:ext cx="344805" cy="540385"/>
            </a:xfrm>
            <a:custGeom>
              <a:avLst/>
              <a:gdLst/>
              <a:ahLst/>
              <a:cxnLst/>
              <a:rect l="l" t="t" r="r" b="b"/>
              <a:pathLst>
                <a:path w="344805" h="540385">
                  <a:moveTo>
                    <a:pt x="313567" y="0"/>
                  </a:moveTo>
                  <a:lnTo>
                    <a:pt x="313563" y="24968"/>
                  </a:lnTo>
                  <a:lnTo>
                    <a:pt x="266450" y="32548"/>
                  </a:lnTo>
                  <a:lnTo>
                    <a:pt x="221743" y="46289"/>
                  </a:lnTo>
                  <a:lnTo>
                    <a:pt x="179881" y="65712"/>
                  </a:lnTo>
                  <a:lnTo>
                    <a:pt x="141302" y="90337"/>
                  </a:lnTo>
                  <a:lnTo>
                    <a:pt x="106444" y="119683"/>
                  </a:lnTo>
                  <a:lnTo>
                    <a:pt x="75746" y="153271"/>
                  </a:lnTo>
                  <a:lnTo>
                    <a:pt x="49646" y="190622"/>
                  </a:lnTo>
                  <a:lnTo>
                    <a:pt x="28584" y="231256"/>
                  </a:lnTo>
                  <a:lnTo>
                    <a:pt x="12996" y="274693"/>
                  </a:lnTo>
                  <a:lnTo>
                    <a:pt x="3322" y="320454"/>
                  </a:lnTo>
                  <a:lnTo>
                    <a:pt x="0" y="368058"/>
                  </a:lnTo>
                  <a:lnTo>
                    <a:pt x="2959" y="413115"/>
                  </a:lnTo>
                  <a:lnTo>
                    <a:pt x="11738" y="457215"/>
                  </a:lnTo>
                  <a:lnTo>
                    <a:pt x="26185" y="499796"/>
                  </a:lnTo>
                  <a:lnTo>
                    <a:pt x="46151" y="540296"/>
                  </a:lnTo>
                  <a:lnTo>
                    <a:pt x="78691" y="521512"/>
                  </a:lnTo>
                  <a:lnTo>
                    <a:pt x="60903" y="485426"/>
                  </a:lnTo>
                  <a:lnTo>
                    <a:pt x="48032" y="447490"/>
                  </a:lnTo>
                  <a:lnTo>
                    <a:pt x="40210" y="408202"/>
                  </a:lnTo>
                  <a:lnTo>
                    <a:pt x="37573" y="368058"/>
                  </a:lnTo>
                  <a:lnTo>
                    <a:pt x="41091" y="321850"/>
                  </a:lnTo>
                  <a:lnTo>
                    <a:pt x="51306" y="277634"/>
                  </a:lnTo>
                  <a:lnTo>
                    <a:pt x="67715" y="235971"/>
                  </a:lnTo>
                  <a:lnTo>
                    <a:pt x="89812" y="197419"/>
                  </a:lnTo>
                  <a:lnTo>
                    <a:pt x="117091" y="162536"/>
                  </a:lnTo>
                  <a:lnTo>
                    <a:pt x="149049" y="131881"/>
                  </a:lnTo>
                  <a:lnTo>
                    <a:pt x="185179" y="106012"/>
                  </a:lnTo>
                  <a:lnTo>
                    <a:pt x="224977" y="85489"/>
                  </a:lnTo>
                  <a:lnTo>
                    <a:pt x="267938" y="70869"/>
                  </a:lnTo>
                  <a:lnTo>
                    <a:pt x="313557" y="62712"/>
                  </a:lnTo>
                  <a:lnTo>
                    <a:pt x="313553" y="87680"/>
                  </a:lnTo>
                  <a:lnTo>
                    <a:pt x="344531" y="42367"/>
                  </a:lnTo>
                  <a:lnTo>
                    <a:pt x="313567" y="0"/>
                  </a:lnTo>
                  <a:close/>
                </a:path>
              </a:pathLst>
            </a:custGeom>
            <a:solidFill>
              <a:srgbClr val="4F612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193039" y="6626624"/>
            <a:ext cx="3368675" cy="202565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ΥΠΟΒΑΘΜΙΣΗ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ΓΗΣ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ΜΕΤΡΑ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ΠΡΟΣΤΑΣΙΑΣ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481626" y="173706"/>
            <a:ext cx="660019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56741" y="341044"/>
            <a:ext cx="13900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2F1602"/>
                </a:solidFill>
                <a:latin typeface="Trebuchet MS"/>
                <a:cs typeface="Trebuchet MS"/>
              </a:rPr>
              <a:t>3.</a:t>
            </a:r>
            <a:r>
              <a:rPr dirty="0" sz="1800" spc="-10" b="1">
                <a:solidFill>
                  <a:srgbClr val="2F1602"/>
                </a:solidFill>
                <a:latin typeface="Trebuchet MS"/>
                <a:cs typeface="Trebuchet MS"/>
              </a:rPr>
              <a:t> ΣΥΜΠΙΕΣΗ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" name="object 2"/>
          <p:cNvGrpSpPr/>
          <p:nvPr/>
        </p:nvGrpSpPr>
        <p:grpSpPr>
          <a:xfrm>
            <a:off x="1064" y="2842260"/>
            <a:ext cx="9143365" cy="3841750"/>
            <a:chOff x="1064" y="2842260"/>
            <a:chExt cx="9143365" cy="3841750"/>
          </a:xfrm>
        </p:grpSpPr>
        <p:sp>
          <p:nvSpPr>
            <p:cNvPr id="3" name="object 3"/>
            <p:cNvSpPr/>
            <p:nvPr/>
          </p:nvSpPr>
          <p:spPr>
            <a:xfrm>
              <a:off x="1064" y="5867400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36033" y="2842260"/>
              <a:ext cx="4439602" cy="299209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30259" y="791377"/>
            <a:ext cx="8740140" cy="391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410209" marR="6985" indent="-285750">
              <a:lnSpc>
                <a:spcPct val="150000"/>
              </a:lnSpc>
              <a:spcBef>
                <a:spcPts val="100"/>
              </a:spcBef>
              <a:buFont typeface="Segoe UI Symbol"/>
              <a:buChar char="➢"/>
              <a:tabLst>
                <a:tab pos="410209" algn="l"/>
              </a:tabLst>
            </a:pPr>
            <a:r>
              <a:rPr dirty="0" sz="1600">
                <a:latin typeface="Trebuchet MS"/>
                <a:cs typeface="Trebuchet MS"/>
              </a:rPr>
              <a:t>Τα</a:t>
            </a:r>
            <a:r>
              <a:rPr dirty="0" sz="1600" spc="2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δομικά</a:t>
            </a:r>
            <a:r>
              <a:rPr dirty="0" sz="1600" spc="2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συσσωματώματα</a:t>
            </a:r>
            <a:r>
              <a:rPr dirty="0" sz="1600" spc="3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καταστρέφονται</a:t>
            </a:r>
            <a:r>
              <a:rPr dirty="0" sz="1600" spc="2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2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τα</a:t>
            </a:r>
            <a:r>
              <a:rPr dirty="0" sz="1600" spc="3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εδαφικά</a:t>
            </a:r>
            <a:r>
              <a:rPr dirty="0" sz="1600" spc="2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σωματίδια</a:t>
            </a:r>
            <a:r>
              <a:rPr dirty="0" sz="1600" spc="25">
                <a:latin typeface="Trebuchet MS"/>
                <a:cs typeface="Trebuchet MS"/>
              </a:rPr>
              <a:t>  </a:t>
            </a:r>
            <a:r>
              <a:rPr dirty="0" sz="1600" spc="-10">
                <a:latin typeface="Trebuchet MS"/>
                <a:cs typeface="Trebuchet MS"/>
              </a:rPr>
              <a:t>συμπιέζονται </a:t>
            </a:r>
            <a:r>
              <a:rPr dirty="0" sz="1600">
                <a:latin typeface="Trebuchet MS"/>
                <a:cs typeface="Trebuchet MS"/>
              </a:rPr>
              <a:t>έντονα,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αποτέλεσμα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ποσοστό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πόρων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να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μειώνεται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στο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μέγιστο.</a:t>
            </a:r>
            <a:endParaRPr sz="1600">
              <a:latin typeface="Trebuchet MS"/>
              <a:cs typeface="Trebuchet MS"/>
            </a:endParaRPr>
          </a:p>
          <a:p>
            <a:pPr algn="just" marL="410209" marR="5080" indent="-285750">
              <a:lnSpc>
                <a:spcPct val="150000"/>
              </a:lnSpc>
              <a:buFont typeface="Segoe UI Symbol"/>
              <a:buChar char="➢"/>
              <a:tabLst>
                <a:tab pos="410209" algn="l"/>
              </a:tabLst>
            </a:pPr>
            <a:r>
              <a:rPr dirty="0" sz="1600">
                <a:latin typeface="Trebuchet MS"/>
                <a:cs typeface="Trebuchet MS"/>
              </a:rPr>
              <a:t>Ως</a:t>
            </a:r>
            <a:r>
              <a:rPr dirty="0" sz="1600" spc="2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αποτέλεσμα</a:t>
            </a:r>
            <a:r>
              <a:rPr dirty="0" sz="1600" spc="2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2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εντατικής</a:t>
            </a:r>
            <a:r>
              <a:rPr dirty="0" sz="1600" spc="2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γεωργικής</a:t>
            </a:r>
            <a:r>
              <a:rPr dirty="0" sz="1600" spc="2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παραγωγής:</a:t>
            </a:r>
            <a:r>
              <a:rPr dirty="0" sz="1600" spc="2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χρήσης</a:t>
            </a:r>
            <a:r>
              <a:rPr dirty="0" sz="1600" spc="2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γεωργικών</a:t>
            </a:r>
            <a:r>
              <a:rPr dirty="0" sz="1600" spc="24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μηχανημάτων, </a:t>
            </a:r>
            <a:r>
              <a:rPr dirty="0" sz="1600">
                <a:latin typeface="Trebuchet MS"/>
                <a:cs typeface="Trebuchet MS"/>
              </a:rPr>
              <a:t>καλλιέργειας</a:t>
            </a:r>
            <a:r>
              <a:rPr dirty="0" sz="1600" spc="2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2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2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σε</a:t>
            </a:r>
            <a:r>
              <a:rPr dirty="0" sz="1600" spc="2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ακατάλληλο</a:t>
            </a:r>
            <a:r>
              <a:rPr dirty="0" sz="1600" spc="2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χρόνο</a:t>
            </a:r>
            <a:r>
              <a:rPr dirty="0" sz="1600" spc="2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(υπερβολικά</a:t>
            </a:r>
            <a:r>
              <a:rPr dirty="0" sz="1600" spc="2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ξηρό</a:t>
            </a:r>
            <a:r>
              <a:rPr dirty="0" sz="1600" spc="2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ή</a:t>
            </a:r>
            <a:r>
              <a:rPr dirty="0" sz="1600" spc="2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υπερβολικά</a:t>
            </a:r>
            <a:r>
              <a:rPr dirty="0" sz="1600" spc="245">
                <a:latin typeface="Trebuchet MS"/>
                <a:cs typeface="Trebuchet MS"/>
              </a:rPr>
              <a:t> </a:t>
            </a:r>
            <a:r>
              <a:rPr dirty="0" sz="1600" spc="-20">
                <a:latin typeface="Trebuchet MS"/>
                <a:cs typeface="Trebuchet MS"/>
              </a:rPr>
              <a:t>υγρό </a:t>
            </a:r>
            <a:r>
              <a:rPr dirty="0" sz="1600">
                <a:latin typeface="Trebuchet MS"/>
                <a:cs typeface="Trebuchet MS"/>
              </a:rPr>
              <a:t>έδαφος),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υπερβολικής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βόσκησης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ζώων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κ.λπ.</a:t>
            </a:r>
            <a:endParaRPr sz="1600">
              <a:latin typeface="Trebuchet MS"/>
              <a:cs typeface="Trebuchet MS"/>
            </a:endParaRPr>
          </a:p>
          <a:p>
            <a:pPr algn="just" marL="298450" marR="4646930" indent="-285750">
              <a:lnSpc>
                <a:spcPct val="150000"/>
              </a:lnSpc>
              <a:spcBef>
                <a:spcPts val="880"/>
              </a:spcBef>
              <a:buFont typeface="Segoe UI Symbol"/>
              <a:buChar char="➢"/>
              <a:tabLst>
                <a:tab pos="298450" algn="l"/>
              </a:tabLst>
            </a:pPr>
            <a:r>
              <a:rPr dirty="0" sz="1600">
                <a:latin typeface="Trebuchet MS"/>
                <a:cs typeface="Trebuchet MS"/>
              </a:rPr>
              <a:t>Η</a:t>
            </a:r>
            <a:r>
              <a:rPr dirty="0" sz="1600" spc="13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διαδικασία</a:t>
            </a:r>
            <a:r>
              <a:rPr dirty="0" sz="1600" spc="13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συμπίεσης</a:t>
            </a:r>
            <a:r>
              <a:rPr dirty="0" sz="1600" spc="13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130">
                <a:latin typeface="Trebuchet MS"/>
                <a:cs typeface="Trebuchet MS"/>
              </a:rPr>
              <a:t>  </a:t>
            </a:r>
            <a:r>
              <a:rPr dirty="0" sz="1600" spc="-10">
                <a:latin typeface="Trebuchet MS"/>
                <a:cs typeface="Trebuchet MS"/>
              </a:rPr>
              <a:t>εδάφους επηρεάζει: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Segoe UI Symbol"/>
              <a:buChar char="➢"/>
            </a:pPr>
            <a:endParaRPr sz="1600">
              <a:latin typeface="Trebuchet MS"/>
              <a:cs typeface="Trebuchet MS"/>
            </a:endParaRPr>
          </a:p>
          <a:p>
            <a:pPr lvl="1" marL="755015" indent="-285115">
              <a:lnSpc>
                <a:spcPct val="100000"/>
              </a:lnSpc>
              <a:buFont typeface="Arial"/>
              <a:buChar char="•"/>
              <a:tabLst>
                <a:tab pos="755015" algn="l"/>
              </a:tabLst>
            </a:pPr>
            <a:r>
              <a:rPr dirty="0" sz="1600">
                <a:latin typeface="Trebuchet MS"/>
                <a:cs typeface="Trebuchet MS"/>
              </a:rPr>
              <a:t>τη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δομή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εδάφους</a:t>
            </a:r>
            <a:endParaRPr sz="1600">
              <a:latin typeface="Trebuchet MS"/>
              <a:cs typeface="Trebuchet MS"/>
            </a:endParaRPr>
          </a:p>
          <a:p>
            <a:pPr lvl="1" marL="755650" marR="4645660" indent="-285750">
              <a:lnSpc>
                <a:spcPct val="150000"/>
              </a:lnSpc>
              <a:buFont typeface="Arial"/>
              <a:buChar char="•"/>
              <a:tabLst>
                <a:tab pos="755650" algn="l"/>
              </a:tabLst>
            </a:pP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1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πρόσληψη</a:t>
            </a:r>
            <a:r>
              <a:rPr dirty="0" sz="1600" spc="1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θρεπτικών</a:t>
            </a:r>
            <a:r>
              <a:rPr dirty="0" sz="1600" spc="12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στοιχείων </a:t>
            </a: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έδαφος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7459" y="4677409"/>
            <a:ext cx="169989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8450" marR="5080" indent="-285750">
              <a:lnSpc>
                <a:spcPct val="150000"/>
              </a:lnSpc>
              <a:spcBef>
                <a:spcPts val="100"/>
              </a:spcBef>
              <a:buFont typeface="Arial"/>
              <a:buChar char="•"/>
              <a:tabLst>
                <a:tab pos="298450" algn="l"/>
                <a:tab pos="820419" algn="l"/>
              </a:tabLst>
            </a:pPr>
            <a:r>
              <a:rPr dirty="0" sz="1600" spc="-25">
                <a:latin typeface="Trebuchet MS"/>
                <a:cs typeface="Trebuchet MS"/>
              </a:rPr>
              <a:t>την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10">
                <a:latin typeface="Trebuchet MS"/>
                <a:cs typeface="Trebuchet MS"/>
              </a:rPr>
              <a:t>ανάπτυξη φυτών</a:t>
            </a:r>
            <a:endParaRPr sz="16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απόδοση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81119" y="4799329"/>
            <a:ext cx="174815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6890" algn="l"/>
                <a:tab pos="1389380" algn="l"/>
              </a:tabLst>
            </a:pPr>
            <a:r>
              <a:rPr dirty="0" sz="1600" spc="-25">
                <a:latin typeface="Trebuchet MS"/>
                <a:cs typeface="Trebuchet MS"/>
              </a:rPr>
              <a:t>και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10">
                <a:latin typeface="Trebuchet MS"/>
                <a:cs typeface="Trebuchet MS"/>
              </a:rPr>
              <a:t>εξέλιξη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25">
                <a:latin typeface="Trebuchet MS"/>
                <a:cs typeface="Trebuchet MS"/>
              </a:rPr>
              <a:t>των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2301614" y="173706"/>
            <a:ext cx="660019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10" name="object 10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" name="object 2"/>
          <p:cNvGrpSpPr/>
          <p:nvPr/>
        </p:nvGrpSpPr>
        <p:grpSpPr>
          <a:xfrm>
            <a:off x="1064" y="618214"/>
            <a:ext cx="9143365" cy="6065520"/>
            <a:chOff x="1064" y="618214"/>
            <a:chExt cx="9143365" cy="6065520"/>
          </a:xfrm>
        </p:grpSpPr>
        <p:sp>
          <p:nvSpPr>
            <p:cNvPr id="3" name="object 3"/>
            <p:cNvSpPr/>
            <p:nvPr/>
          </p:nvSpPr>
          <p:spPr>
            <a:xfrm>
              <a:off x="1064" y="5867399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679307" y="630914"/>
              <a:ext cx="7560945" cy="2356485"/>
            </a:xfrm>
            <a:custGeom>
              <a:avLst/>
              <a:gdLst/>
              <a:ahLst/>
              <a:cxnLst/>
              <a:rect l="l" t="t" r="r" b="b"/>
              <a:pathLst>
                <a:path w="7560945" h="2356485">
                  <a:moveTo>
                    <a:pt x="7325194" y="0"/>
                  </a:moveTo>
                  <a:lnTo>
                    <a:pt x="235640" y="0"/>
                  </a:lnTo>
                  <a:lnTo>
                    <a:pt x="188401" y="4823"/>
                  </a:lnTo>
                  <a:lnTo>
                    <a:pt x="144286" y="18640"/>
                  </a:lnTo>
                  <a:lnTo>
                    <a:pt x="104275" y="40474"/>
                  </a:lnTo>
                  <a:lnTo>
                    <a:pt x="69344" y="69345"/>
                  </a:lnTo>
                  <a:lnTo>
                    <a:pt x="40473" y="104275"/>
                  </a:lnTo>
                  <a:lnTo>
                    <a:pt x="18640" y="144285"/>
                  </a:lnTo>
                  <a:lnTo>
                    <a:pt x="4823" y="188398"/>
                  </a:lnTo>
                  <a:lnTo>
                    <a:pt x="0" y="235635"/>
                  </a:lnTo>
                  <a:lnTo>
                    <a:pt x="0" y="2120773"/>
                  </a:lnTo>
                  <a:lnTo>
                    <a:pt x="4823" y="2168014"/>
                  </a:lnTo>
                  <a:lnTo>
                    <a:pt x="18640" y="2212130"/>
                  </a:lnTo>
                  <a:lnTo>
                    <a:pt x="40473" y="2252143"/>
                  </a:lnTo>
                  <a:lnTo>
                    <a:pt x="69344" y="2287074"/>
                  </a:lnTo>
                  <a:lnTo>
                    <a:pt x="104275" y="2315946"/>
                  </a:lnTo>
                  <a:lnTo>
                    <a:pt x="144287" y="2337780"/>
                  </a:lnTo>
                  <a:lnTo>
                    <a:pt x="188402" y="2351598"/>
                  </a:lnTo>
                  <a:lnTo>
                    <a:pt x="235642" y="2356421"/>
                  </a:lnTo>
                  <a:lnTo>
                    <a:pt x="7325194" y="2356421"/>
                  </a:lnTo>
                  <a:lnTo>
                    <a:pt x="7372435" y="2351598"/>
                  </a:lnTo>
                  <a:lnTo>
                    <a:pt x="7416552" y="2337780"/>
                  </a:lnTo>
                  <a:lnTo>
                    <a:pt x="7456565" y="2315946"/>
                  </a:lnTo>
                  <a:lnTo>
                    <a:pt x="7491496" y="2287074"/>
                  </a:lnTo>
                  <a:lnTo>
                    <a:pt x="7520368" y="2252143"/>
                  </a:lnTo>
                  <a:lnTo>
                    <a:pt x="7542202" y="2212130"/>
                  </a:lnTo>
                  <a:lnTo>
                    <a:pt x="7556020" y="2168014"/>
                  </a:lnTo>
                  <a:lnTo>
                    <a:pt x="7560843" y="2120773"/>
                  </a:lnTo>
                  <a:lnTo>
                    <a:pt x="7560843" y="235635"/>
                  </a:lnTo>
                  <a:lnTo>
                    <a:pt x="7556020" y="188398"/>
                  </a:lnTo>
                  <a:lnTo>
                    <a:pt x="7542202" y="144285"/>
                  </a:lnTo>
                  <a:lnTo>
                    <a:pt x="7520368" y="104275"/>
                  </a:lnTo>
                  <a:lnTo>
                    <a:pt x="7491496" y="69345"/>
                  </a:lnTo>
                  <a:lnTo>
                    <a:pt x="7456565" y="40474"/>
                  </a:lnTo>
                  <a:lnTo>
                    <a:pt x="7416552" y="18640"/>
                  </a:lnTo>
                  <a:lnTo>
                    <a:pt x="7372435" y="4823"/>
                  </a:lnTo>
                  <a:lnTo>
                    <a:pt x="7325194" y="0"/>
                  </a:lnTo>
                  <a:close/>
                </a:path>
              </a:pathLst>
            </a:custGeom>
            <a:solidFill>
              <a:srgbClr val="C3D59B">
                <a:alpha val="8980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79307" y="630914"/>
              <a:ext cx="7560945" cy="2356485"/>
            </a:xfrm>
            <a:custGeom>
              <a:avLst/>
              <a:gdLst/>
              <a:ahLst/>
              <a:cxnLst/>
              <a:rect l="l" t="t" r="r" b="b"/>
              <a:pathLst>
                <a:path w="7560945" h="2356485">
                  <a:moveTo>
                    <a:pt x="0" y="235635"/>
                  </a:moveTo>
                  <a:lnTo>
                    <a:pt x="4823" y="188398"/>
                  </a:lnTo>
                  <a:lnTo>
                    <a:pt x="18640" y="144285"/>
                  </a:lnTo>
                  <a:lnTo>
                    <a:pt x="40473" y="104275"/>
                  </a:lnTo>
                  <a:lnTo>
                    <a:pt x="69344" y="69345"/>
                  </a:lnTo>
                  <a:lnTo>
                    <a:pt x="104275" y="40474"/>
                  </a:lnTo>
                  <a:lnTo>
                    <a:pt x="144286" y="18640"/>
                  </a:lnTo>
                  <a:lnTo>
                    <a:pt x="188401" y="4823"/>
                  </a:lnTo>
                  <a:lnTo>
                    <a:pt x="235640" y="0"/>
                  </a:lnTo>
                  <a:lnTo>
                    <a:pt x="7325194" y="0"/>
                  </a:lnTo>
                  <a:lnTo>
                    <a:pt x="7372435" y="4823"/>
                  </a:lnTo>
                  <a:lnTo>
                    <a:pt x="7416552" y="18640"/>
                  </a:lnTo>
                  <a:lnTo>
                    <a:pt x="7456565" y="40474"/>
                  </a:lnTo>
                  <a:lnTo>
                    <a:pt x="7491496" y="69345"/>
                  </a:lnTo>
                  <a:lnTo>
                    <a:pt x="7520368" y="104275"/>
                  </a:lnTo>
                  <a:lnTo>
                    <a:pt x="7542202" y="144285"/>
                  </a:lnTo>
                  <a:lnTo>
                    <a:pt x="7556020" y="188398"/>
                  </a:lnTo>
                  <a:lnTo>
                    <a:pt x="7560843" y="235635"/>
                  </a:lnTo>
                  <a:lnTo>
                    <a:pt x="7560843" y="2120773"/>
                  </a:lnTo>
                  <a:lnTo>
                    <a:pt x="7556020" y="2168014"/>
                  </a:lnTo>
                  <a:lnTo>
                    <a:pt x="7542202" y="2212130"/>
                  </a:lnTo>
                  <a:lnTo>
                    <a:pt x="7520368" y="2252143"/>
                  </a:lnTo>
                  <a:lnTo>
                    <a:pt x="7491496" y="2287074"/>
                  </a:lnTo>
                  <a:lnTo>
                    <a:pt x="7456565" y="2315946"/>
                  </a:lnTo>
                  <a:lnTo>
                    <a:pt x="7416552" y="2337780"/>
                  </a:lnTo>
                  <a:lnTo>
                    <a:pt x="7372435" y="2351598"/>
                  </a:lnTo>
                  <a:lnTo>
                    <a:pt x="7325194" y="2356421"/>
                  </a:lnTo>
                  <a:lnTo>
                    <a:pt x="235642" y="2356421"/>
                  </a:lnTo>
                  <a:lnTo>
                    <a:pt x="188402" y="2351598"/>
                  </a:lnTo>
                  <a:lnTo>
                    <a:pt x="144287" y="2337780"/>
                  </a:lnTo>
                  <a:lnTo>
                    <a:pt x="104275" y="2315946"/>
                  </a:lnTo>
                  <a:lnTo>
                    <a:pt x="69344" y="2287074"/>
                  </a:lnTo>
                  <a:lnTo>
                    <a:pt x="40473" y="2252143"/>
                  </a:lnTo>
                  <a:lnTo>
                    <a:pt x="18640" y="2212130"/>
                  </a:lnTo>
                  <a:lnTo>
                    <a:pt x="4823" y="2168014"/>
                  </a:lnTo>
                  <a:lnTo>
                    <a:pt x="0" y="2120773"/>
                  </a:lnTo>
                  <a:lnTo>
                    <a:pt x="0" y="235635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1262" y="945103"/>
              <a:ext cx="3102457" cy="172803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81262" y="945103"/>
              <a:ext cx="3102610" cy="1728470"/>
            </a:xfrm>
            <a:custGeom>
              <a:avLst/>
              <a:gdLst/>
              <a:ahLst/>
              <a:cxnLst/>
              <a:rect l="l" t="t" r="r" b="b"/>
              <a:pathLst>
                <a:path w="3102610" h="1728470">
                  <a:moveTo>
                    <a:pt x="0" y="172808"/>
                  </a:moveTo>
                  <a:lnTo>
                    <a:pt x="6217" y="127089"/>
                  </a:lnTo>
                  <a:lnTo>
                    <a:pt x="23734" y="85870"/>
                  </a:lnTo>
                  <a:lnTo>
                    <a:pt x="50852" y="50852"/>
                  </a:lnTo>
                  <a:lnTo>
                    <a:pt x="85870" y="23734"/>
                  </a:lnTo>
                  <a:lnTo>
                    <a:pt x="127087" y="6216"/>
                  </a:lnTo>
                  <a:lnTo>
                    <a:pt x="172803" y="0"/>
                  </a:lnTo>
                  <a:lnTo>
                    <a:pt x="2929648" y="0"/>
                  </a:lnTo>
                  <a:lnTo>
                    <a:pt x="2975363" y="6216"/>
                  </a:lnTo>
                  <a:lnTo>
                    <a:pt x="3016581" y="23734"/>
                  </a:lnTo>
                  <a:lnTo>
                    <a:pt x="3051600" y="50852"/>
                  </a:lnTo>
                  <a:lnTo>
                    <a:pt x="3078720" y="85870"/>
                  </a:lnTo>
                  <a:lnTo>
                    <a:pt x="3096239" y="127089"/>
                  </a:lnTo>
                  <a:lnTo>
                    <a:pt x="3102457" y="172808"/>
                  </a:lnTo>
                  <a:lnTo>
                    <a:pt x="3102457" y="1555229"/>
                  </a:lnTo>
                  <a:lnTo>
                    <a:pt x="3096239" y="1600948"/>
                  </a:lnTo>
                  <a:lnTo>
                    <a:pt x="3078720" y="1642167"/>
                  </a:lnTo>
                  <a:lnTo>
                    <a:pt x="3051600" y="1677185"/>
                  </a:lnTo>
                  <a:lnTo>
                    <a:pt x="3016581" y="1704303"/>
                  </a:lnTo>
                  <a:lnTo>
                    <a:pt x="2975363" y="1721821"/>
                  </a:lnTo>
                  <a:lnTo>
                    <a:pt x="2929648" y="1728038"/>
                  </a:lnTo>
                  <a:lnTo>
                    <a:pt x="172803" y="1728038"/>
                  </a:lnTo>
                  <a:lnTo>
                    <a:pt x="127087" y="1721821"/>
                  </a:lnTo>
                  <a:lnTo>
                    <a:pt x="85870" y="1704303"/>
                  </a:lnTo>
                  <a:lnTo>
                    <a:pt x="50852" y="1677185"/>
                  </a:lnTo>
                  <a:lnTo>
                    <a:pt x="23734" y="1642167"/>
                  </a:lnTo>
                  <a:lnTo>
                    <a:pt x="6217" y="1600948"/>
                  </a:lnTo>
                  <a:lnTo>
                    <a:pt x="0" y="1555229"/>
                  </a:lnTo>
                  <a:lnTo>
                    <a:pt x="0" y="172808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907287" y="2987331"/>
              <a:ext cx="3450590" cy="2880360"/>
            </a:xfrm>
            <a:custGeom>
              <a:avLst/>
              <a:gdLst/>
              <a:ahLst/>
              <a:cxnLst/>
              <a:rect l="l" t="t" r="r" b="b"/>
              <a:pathLst>
                <a:path w="3450590" h="2880360">
                  <a:moveTo>
                    <a:pt x="3147993" y="2880067"/>
                  </a:moveTo>
                  <a:lnTo>
                    <a:pt x="302412" y="2880067"/>
                  </a:lnTo>
                  <a:lnTo>
                    <a:pt x="253631" y="2876079"/>
                  </a:lnTo>
                  <a:lnTo>
                    <a:pt x="207255" y="2864543"/>
                  </a:lnTo>
                  <a:lnTo>
                    <a:pt x="163929" y="2846102"/>
                  </a:lnTo>
                  <a:lnTo>
                    <a:pt x="124294" y="2821398"/>
                  </a:lnTo>
                  <a:lnTo>
                    <a:pt x="88993" y="2791075"/>
                  </a:lnTo>
                  <a:lnTo>
                    <a:pt x="58669" y="2755776"/>
                  </a:lnTo>
                  <a:lnTo>
                    <a:pt x="33965" y="2716142"/>
                  </a:lnTo>
                  <a:lnTo>
                    <a:pt x="15524" y="2672818"/>
                  </a:lnTo>
                  <a:lnTo>
                    <a:pt x="3988" y="2626446"/>
                  </a:lnTo>
                  <a:lnTo>
                    <a:pt x="0" y="2577668"/>
                  </a:lnTo>
                  <a:lnTo>
                    <a:pt x="0" y="0"/>
                  </a:lnTo>
                  <a:lnTo>
                    <a:pt x="3450399" y="0"/>
                  </a:lnTo>
                  <a:lnTo>
                    <a:pt x="3450399" y="2577668"/>
                  </a:lnTo>
                  <a:lnTo>
                    <a:pt x="3446411" y="2626446"/>
                  </a:lnTo>
                  <a:lnTo>
                    <a:pt x="3434875" y="2672818"/>
                  </a:lnTo>
                  <a:lnTo>
                    <a:pt x="3416433" y="2716142"/>
                  </a:lnTo>
                  <a:lnTo>
                    <a:pt x="3391730" y="2755776"/>
                  </a:lnTo>
                  <a:lnTo>
                    <a:pt x="3361407" y="2791075"/>
                  </a:lnTo>
                  <a:lnTo>
                    <a:pt x="3326107" y="2821398"/>
                  </a:lnTo>
                  <a:lnTo>
                    <a:pt x="3286472" y="2846102"/>
                  </a:lnTo>
                  <a:lnTo>
                    <a:pt x="3243147" y="2864543"/>
                  </a:lnTo>
                  <a:lnTo>
                    <a:pt x="3196773" y="2876079"/>
                  </a:lnTo>
                  <a:lnTo>
                    <a:pt x="3147993" y="2880067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834316" y="2827007"/>
            <a:ext cx="337248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Πηγή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: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Crops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Go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Uncovered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as South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African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Insurers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Weigh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Drought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-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Bloomberg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82733" y="3068929"/>
            <a:ext cx="309816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0520" algn="l"/>
                <a:tab pos="896619" algn="l"/>
                <a:tab pos="1385570" algn="l"/>
                <a:tab pos="2295525" algn="l"/>
              </a:tabLst>
            </a:pPr>
            <a:r>
              <a:rPr dirty="0" sz="1400" spc="-25" b="1">
                <a:latin typeface="Trebuchet MS"/>
                <a:cs typeface="Trebuchet MS"/>
              </a:rPr>
              <a:t>Σε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20" b="1">
                <a:latin typeface="Trebuchet MS"/>
                <a:cs typeface="Trebuchet MS"/>
              </a:rPr>
              <a:t>ξηρά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20" b="1">
                <a:latin typeface="Trebuchet MS"/>
                <a:cs typeface="Trebuchet MS"/>
              </a:rPr>
              <a:t>έτη: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10" b="1">
                <a:latin typeface="Trebuchet MS"/>
                <a:cs typeface="Trebuchet MS"/>
              </a:rPr>
              <a:t>μειωμένη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10" b="1">
                <a:latin typeface="Trebuchet MS"/>
                <a:cs typeface="Trebuchet MS"/>
              </a:rPr>
              <a:t>ανάπτυξη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40003" y="3602329"/>
            <a:ext cx="1631950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09220">
              <a:lnSpc>
                <a:spcPct val="150000"/>
              </a:lnSpc>
              <a:spcBef>
                <a:spcPts val="100"/>
              </a:spcBef>
              <a:tabLst>
                <a:tab pos="445134" algn="l"/>
                <a:tab pos="1358900" algn="l"/>
              </a:tabLst>
            </a:pPr>
            <a:r>
              <a:rPr dirty="0" sz="1400" spc="-10" b="1">
                <a:latin typeface="Trebuchet MS"/>
                <a:cs typeface="Trebuchet MS"/>
              </a:rPr>
              <a:t>περιεκτικότητας </a:t>
            </a:r>
            <a:r>
              <a:rPr dirty="0" sz="1400" spc="-25" b="1">
                <a:latin typeface="Trebuchet MS"/>
                <a:cs typeface="Trebuchet MS"/>
              </a:rPr>
              <a:t>σε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10" b="1">
                <a:latin typeface="Trebuchet MS"/>
                <a:cs typeface="Trebuchet MS"/>
              </a:rPr>
              <a:t>υγρασία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25" b="1">
                <a:latin typeface="Trebuchet MS"/>
                <a:cs typeface="Trebuchet MS"/>
              </a:rPr>
              <a:t>και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82733" y="3282289"/>
            <a:ext cx="3099435" cy="985519"/>
          </a:xfrm>
          <a:prstGeom prst="rect">
            <a:avLst/>
          </a:prstGeom>
        </p:spPr>
        <p:txBody>
          <a:bodyPr wrap="square" lIns="0" tIns="11938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40"/>
              </a:spcBef>
              <a:tabLst>
                <a:tab pos="496570" algn="l"/>
                <a:tab pos="1229995" algn="l"/>
                <a:tab pos="1633855" algn="l"/>
                <a:tab pos="2799080" algn="l"/>
              </a:tabLst>
            </a:pPr>
            <a:r>
              <a:rPr dirty="0" sz="1400" spc="-25" b="1">
                <a:latin typeface="Trebuchet MS"/>
                <a:cs typeface="Trebuchet MS"/>
              </a:rPr>
              <a:t>των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20" b="1">
                <a:latin typeface="Trebuchet MS"/>
                <a:cs typeface="Trebuchet MS"/>
              </a:rPr>
              <a:t>φυτών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25" b="1">
                <a:latin typeface="Trebuchet MS"/>
                <a:cs typeface="Trebuchet MS"/>
              </a:rPr>
              <a:t>ως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10" b="1">
                <a:latin typeface="Trebuchet MS"/>
                <a:cs typeface="Trebuchet MS"/>
              </a:rPr>
              <a:t>αποτέλεσμα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25" b="1">
                <a:latin typeface="Trebuchet MS"/>
                <a:cs typeface="Trebuchet MS"/>
              </a:rPr>
              <a:t>της</a:t>
            </a:r>
            <a:endParaRPr sz="1400">
              <a:latin typeface="Trebuchet MS"/>
              <a:cs typeface="Trebuchet MS"/>
            </a:endParaRPr>
          </a:p>
          <a:p>
            <a:pPr algn="r" marL="2812415" marR="5080" indent="-15240">
              <a:lnSpc>
                <a:spcPct val="150000"/>
              </a:lnSpc>
            </a:pPr>
            <a:r>
              <a:rPr dirty="0" sz="1400" spc="-25" b="1">
                <a:latin typeface="Trebuchet MS"/>
                <a:cs typeface="Trebuchet MS"/>
              </a:rPr>
              <a:t>του της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82733" y="3602329"/>
            <a:ext cx="894715" cy="9855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400" spc="-10" b="1">
                <a:latin typeface="Trebuchet MS"/>
                <a:cs typeface="Trebuchet MS"/>
              </a:rPr>
              <a:t>χαμηλής εδάφους εμφάνισης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01660" y="4349089"/>
            <a:ext cx="2078989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99160" algn="l"/>
              </a:tabLst>
            </a:pPr>
            <a:r>
              <a:rPr dirty="0" sz="1400" spc="-10" b="1">
                <a:latin typeface="Trebuchet MS"/>
                <a:cs typeface="Trebuchet MS"/>
              </a:rPr>
              <a:t>υδατικής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10" b="1">
                <a:latin typeface="Trebuchet MS"/>
                <a:cs typeface="Trebuchet MS"/>
              </a:rPr>
              <a:t>καταπόνησης,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82733" y="4562449"/>
            <a:ext cx="3098800" cy="9855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400" b="1">
                <a:latin typeface="Trebuchet MS"/>
                <a:cs typeface="Trebuchet MS"/>
              </a:rPr>
              <a:t>ενώ</a:t>
            </a:r>
            <a:r>
              <a:rPr dirty="0" sz="1400" spc="15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η</a:t>
            </a:r>
            <a:r>
              <a:rPr dirty="0" sz="1400" spc="15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ίδια</a:t>
            </a:r>
            <a:r>
              <a:rPr dirty="0" sz="1400" spc="15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η</a:t>
            </a:r>
            <a:r>
              <a:rPr dirty="0" sz="1400" spc="15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συμπίεση</a:t>
            </a:r>
            <a:r>
              <a:rPr dirty="0" sz="1400" spc="15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του</a:t>
            </a:r>
            <a:r>
              <a:rPr dirty="0" sz="1400" spc="150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εδάφους </a:t>
            </a:r>
            <a:r>
              <a:rPr dirty="0" sz="1400" b="1">
                <a:latin typeface="Trebuchet MS"/>
                <a:cs typeface="Trebuchet MS"/>
              </a:rPr>
              <a:t>οδηγεί</a:t>
            </a:r>
            <a:r>
              <a:rPr dirty="0" sz="1400" spc="60" b="1">
                <a:latin typeface="Trebuchet MS"/>
                <a:cs typeface="Trebuchet MS"/>
              </a:rPr>
              <a:t>  </a:t>
            </a:r>
            <a:r>
              <a:rPr dirty="0" sz="1400" b="1">
                <a:latin typeface="Trebuchet MS"/>
                <a:cs typeface="Trebuchet MS"/>
              </a:rPr>
              <a:t>σε</a:t>
            </a:r>
            <a:r>
              <a:rPr dirty="0" sz="1400" spc="60" b="1">
                <a:latin typeface="Trebuchet MS"/>
                <a:cs typeface="Trebuchet MS"/>
              </a:rPr>
              <a:t>  </a:t>
            </a:r>
            <a:r>
              <a:rPr dirty="0" sz="1400" b="1">
                <a:latin typeface="Trebuchet MS"/>
                <a:cs typeface="Trebuchet MS"/>
              </a:rPr>
              <a:t>μειωμένη</a:t>
            </a:r>
            <a:r>
              <a:rPr dirty="0" sz="1400" spc="60" b="1">
                <a:latin typeface="Trebuchet MS"/>
                <a:cs typeface="Trebuchet MS"/>
              </a:rPr>
              <a:t>  </a:t>
            </a:r>
            <a:r>
              <a:rPr dirty="0" sz="1400" b="1">
                <a:latin typeface="Trebuchet MS"/>
                <a:cs typeface="Trebuchet MS"/>
              </a:rPr>
              <a:t>ανάπτυξη</a:t>
            </a:r>
            <a:r>
              <a:rPr dirty="0" sz="1400" spc="60" b="1">
                <a:latin typeface="Trebuchet MS"/>
                <a:cs typeface="Trebuchet MS"/>
              </a:rPr>
              <a:t>  </a:t>
            </a:r>
            <a:r>
              <a:rPr dirty="0" sz="1400" spc="-25" b="1">
                <a:latin typeface="Trebuchet MS"/>
                <a:cs typeface="Trebuchet MS"/>
              </a:rPr>
              <a:t>και </a:t>
            </a:r>
            <a:r>
              <a:rPr dirty="0" sz="1400" b="1">
                <a:latin typeface="Trebuchet MS"/>
                <a:cs typeface="Trebuchet MS"/>
              </a:rPr>
              <a:t>εξέλιξη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της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ριζικής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μάζας.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655236" y="932403"/>
            <a:ext cx="3369945" cy="4947920"/>
            <a:chOff x="4655236" y="932403"/>
            <a:chExt cx="3369945" cy="4947920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8814" y="945103"/>
              <a:ext cx="3102457" cy="172803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788814" y="945103"/>
              <a:ext cx="3102610" cy="1728470"/>
            </a:xfrm>
            <a:custGeom>
              <a:avLst/>
              <a:gdLst/>
              <a:ahLst/>
              <a:cxnLst/>
              <a:rect l="l" t="t" r="r" b="b"/>
              <a:pathLst>
                <a:path w="3102609" h="1728470">
                  <a:moveTo>
                    <a:pt x="0" y="172808"/>
                  </a:moveTo>
                  <a:lnTo>
                    <a:pt x="6217" y="127089"/>
                  </a:lnTo>
                  <a:lnTo>
                    <a:pt x="23734" y="85870"/>
                  </a:lnTo>
                  <a:lnTo>
                    <a:pt x="50852" y="50852"/>
                  </a:lnTo>
                  <a:lnTo>
                    <a:pt x="85870" y="23734"/>
                  </a:lnTo>
                  <a:lnTo>
                    <a:pt x="127087" y="6216"/>
                  </a:lnTo>
                  <a:lnTo>
                    <a:pt x="172803" y="0"/>
                  </a:lnTo>
                  <a:lnTo>
                    <a:pt x="2929648" y="0"/>
                  </a:lnTo>
                  <a:lnTo>
                    <a:pt x="2975363" y="6216"/>
                  </a:lnTo>
                  <a:lnTo>
                    <a:pt x="3016581" y="23734"/>
                  </a:lnTo>
                  <a:lnTo>
                    <a:pt x="3051600" y="50852"/>
                  </a:lnTo>
                  <a:lnTo>
                    <a:pt x="3078720" y="85870"/>
                  </a:lnTo>
                  <a:lnTo>
                    <a:pt x="3096239" y="127089"/>
                  </a:lnTo>
                  <a:lnTo>
                    <a:pt x="3102457" y="172808"/>
                  </a:lnTo>
                  <a:lnTo>
                    <a:pt x="3102457" y="1555229"/>
                  </a:lnTo>
                  <a:lnTo>
                    <a:pt x="3096239" y="1600948"/>
                  </a:lnTo>
                  <a:lnTo>
                    <a:pt x="3078720" y="1642167"/>
                  </a:lnTo>
                  <a:lnTo>
                    <a:pt x="3051600" y="1677185"/>
                  </a:lnTo>
                  <a:lnTo>
                    <a:pt x="3016581" y="1704303"/>
                  </a:lnTo>
                  <a:lnTo>
                    <a:pt x="2975363" y="1721821"/>
                  </a:lnTo>
                  <a:lnTo>
                    <a:pt x="2929648" y="1728038"/>
                  </a:lnTo>
                  <a:lnTo>
                    <a:pt x="172803" y="1728038"/>
                  </a:lnTo>
                  <a:lnTo>
                    <a:pt x="127087" y="1721821"/>
                  </a:lnTo>
                  <a:lnTo>
                    <a:pt x="85870" y="1704303"/>
                  </a:lnTo>
                  <a:lnTo>
                    <a:pt x="50852" y="1677185"/>
                  </a:lnTo>
                  <a:lnTo>
                    <a:pt x="23734" y="1642167"/>
                  </a:lnTo>
                  <a:lnTo>
                    <a:pt x="6217" y="1600948"/>
                  </a:lnTo>
                  <a:lnTo>
                    <a:pt x="0" y="1555229"/>
                  </a:lnTo>
                  <a:lnTo>
                    <a:pt x="0" y="172808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667935" y="2987332"/>
              <a:ext cx="3344545" cy="2880360"/>
            </a:xfrm>
            <a:custGeom>
              <a:avLst/>
              <a:gdLst/>
              <a:ahLst/>
              <a:cxnLst/>
              <a:rect l="l" t="t" r="r" b="b"/>
              <a:pathLst>
                <a:path w="3344545" h="2880360">
                  <a:moveTo>
                    <a:pt x="3041821" y="2880067"/>
                  </a:moveTo>
                  <a:lnTo>
                    <a:pt x="302399" y="2880067"/>
                  </a:lnTo>
                  <a:lnTo>
                    <a:pt x="253621" y="2876079"/>
                  </a:lnTo>
                  <a:lnTo>
                    <a:pt x="207249" y="2864543"/>
                  </a:lnTo>
                  <a:lnTo>
                    <a:pt x="163925" y="2846102"/>
                  </a:lnTo>
                  <a:lnTo>
                    <a:pt x="124291" y="2821398"/>
                  </a:lnTo>
                  <a:lnTo>
                    <a:pt x="88992" y="2791075"/>
                  </a:lnTo>
                  <a:lnTo>
                    <a:pt x="58669" y="2755776"/>
                  </a:lnTo>
                  <a:lnTo>
                    <a:pt x="33965" y="2716142"/>
                  </a:lnTo>
                  <a:lnTo>
                    <a:pt x="15524" y="2672818"/>
                  </a:lnTo>
                  <a:lnTo>
                    <a:pt x="3988" y="2626446"/>
                  </a:lnTo>
                  <a:lnTo>
                    <a:pt x="0" y="2577668"/>
                  </a:lnTo>
                  <a:lnTo>
                    <a:pt x="0" y="0"/>
                  </a:lnTo>
                  <a:lnTo>
                    <a:pt x="3344227" y="0"/>
                  </a:lnTo>
                  <a:lnTo>
                    <a:pt x="3344227" y="2577668"/>
                  </a:lnTo>
                  <a:lnTo>
                    <a:pt x="3340239" y="2626446"/>
                  </a:lnTo>
                  <a:lnTo>
                    <a:pt x="3328703" y="2672818"/>
                  </a:lnTo>
                  <a:lnTo>
                    <a:pt x="3310261" y="2716142"/>
                  </a:lnTo>
                  <a:lnTo>
                    <a:pt x="3285558" y="2755776"/>
                  </a:lnTo>
                  <a:lnTo>
                    <a:pt x="3255235" y="2791075"/>
                  </a:lnTo>
                  <a:lnTo>
                    <a:pt x="3219935" y="2821398"/>
                  </a:lnTo>
                  <a:lnTo>
                    <a:pt x="3180300" y="2846102"/>
                  </a:lnTo>
                  <a:lnTo>
                    <a:pt x="3136975" y="2864543"/>
                  </a:lnTo>
                  <a:lnTo>
                    <a:pt x="3090601" y="2876079"/>
                  </a:lnTo>
                  <a:lnTo>
                    <a:pt x="3041821" y="2880067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5010784" y="2805099"/>
            <a:ext cx="301815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Πηγ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ή: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Wet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weather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requires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more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farm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safety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measures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|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Southern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dirty="0" u="sng" sz="800" spc="-2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Star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29149" y="2964027"/>
            <a:ext cx="3021330" cy="1122680"/>
          </a:xfrm>
          <a:prstGeom prst="rect">
            <a:avLst/>
          </a:prstGeom>
        </p:spPr>
        <p:txBody>
          <a:bodyPr wrap="square" lIns="0" tIns="10414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820"/>
              </a:spcBef>
            </a:pPr>
            <a:r>
              <a:rPr dirty="0" sz="1200" b="1">
                <a:latin typeface="Trebuchet MS"/>
                <a:cs typeface="Trebuchet MS"/>
              </a:rPr>
              <a:t>Σε</a:t>
            </a:r>
            <a:r>
              <a:rPr dirty="0" sz="1200" spc="3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υγρά</a:t>
            </a:r>
            <a:r>
              <a:rPr dirty="0" sz="1200" spc="3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έτη:</a:t>
            </a:r>
            <a:r>
              <a:rPr dirty="0" sz="1200" spc="3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εμφάνιση</a:t>
            </a:r>
            <a:r>
              <a:rPr dirty="0" sz="1200" spc="33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των</a:t>
            </a:r>
            <a:r>
              <a:rPr dirty="0" sz="1200" spc="325" b="1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λεγόμενων</a:t>
            </a:r>
            <a:endParaRPr sz="1200">
              <a:latin typeface="Trebuchet MS"/>
              <a:cs typeface="Trebuchet MS"/>
            </a:endParaRPr>
          </a:p>
          <a:p>
            <a:pPr algn="just" marL="12700" marR="5080">
              <a:lnSpc>
                <a:spcPct val="150000"/>
              </a:lnSpc>
            </a:pPr>
            <a:r>
              <a:rPr dirty="0" sz="1200" b="1">
                <a:latin typeface="Trebuchet MS"/>
                <a:cs typeface="Trebuchet MS"/>
              </a:rPr>
              <a:t>«νερολακκουβών»</a:t>
            </a:r>
            <a:r>
              <a:rPr dirty="0" sz="1200" spc="240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(μικρές</a:t>
            </a:r>
            <a:r>
              <a:rPr dirty="0" sz="1200" spc="240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λίμνες</a:t>
            </a:r>
            <a:r>
              <a:rPr dirty="0" sz="1200" spc="240" b="1">
                <a:latin typeface="Trebuchet MS"/>
                <a:cs typeface="Trebuchet MS"/>
              </a:rPr>
              <a:t>  </a:t>
            </a:r>
            <a:r>
              <a:rPr dirty="0" sz="1200" spc="-25" b="1">
                <a:latin typeface="Trebuchet MS"/>
                <a:cs typeface="Trebuchet MS"/>
              </a:rPr>
              <a:t>και </a:t>
            </a:r>
            <a:r>
              <a:rPr dirty="0" sz="1200" b="1">
                <a:latin typeface="Trebuchet MS"/>
                <a:cs typeface="Trebuchet MS"/>
              </a:rPr>
              <a:t>λιμνούλες).</a:t>
            </a:r>
            <a:r>
              <a:rPr dirty="0" sz="1200" spc="465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Μείωση</a:t>
            </a:r>
            <a:r>
              <a:rPr dirty="0" sz="1200" spc="465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της</a:t>
            </a:r>
            <a:r>
              <a:rPr dirty="0" sz="1200" spc="465" b="1">
                <a:latin typeface="Trebuchet MS"/>
                <a:cs typeface="Trebuchet MS"/>
              </a:rPr>
              <a:t>  </a:t>
            </a:r>
            <a:r>
              <a:rPr dirty="0" sz="1200" spc="-10" b="1">
                <a:latin typeface="Trebuchet MS"/>
                <a:cs typeface="Trebuchet MS"/>
              </a:rPr>
              <a:t>απόδοσης, </a:t>
            </a:r>
            <a:r>
              <a:rPr dirty="0" sz="1200" b="1">
                <a:latin typeface="Trebuchet MS"/>
                <a:cs typeface="Trebuchet MS"/>
              </a:rPr>
              <a:t>ασφυξία</a:t>
            </a:r>
            <a:r>
              <a:rPr dirty="0" sz="1200" spc="380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των</a:t>
            </a:r>
            <a:r>
              <a:rPr dirty="0" sz="1200" spc="380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ριζών,</a:t>
            </a:r>
            <a:r>
              <a:rPr dirty="0" sz="1200" spc="385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εμφάνιση</a:t>
            </a:r>
            <a:r>
              <a:rPr dirty="0" sz="1200" spc="380" b="1">
                <a:latin typeface="Trebuchet MS"/>
                <a:cs typeface="Trebuchet MS"/>
              </a:rPr>
              <a:t>  </a:t>
            </a:r>
            <a:r>
              <a:rPr dirty="0" sz="1200" spc="-25" b="1">
                <a:latin typeface="Trebuchet MS"/>
                <a:cs typeface="Trebuchet MS"/>
              </a:rPr>
              <a:t>και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29149" y="4061307"/>
            <a:ext cx="3021330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200" b="1">
                <a:latin typeface="Trebuchet MS"/>
                <a:cs typeface="Trebuchet MS"/>
              </a:rPr>
              <a:t>ανάπτυξη</a:t>
            </a:r>
            <a:r>
              <a:rPr dirty="0" sz="1200" spc="330" b="1">
                <a:latin typeface="Trebuchet MS"/>
                <a:cs typeface="Trebuchet MS"/>
              </a:rPr>
              <a:t>   </a:t>
            </a:r>
            <a:r>
              <a:rPr dirty="0" sz="1200" b="1">
                <a:latin typeface="Trebuchet MS"/>
                <a:cs typeface="Trebuchet MS"/>
              </a:rPr>
              <a:t>ασθενειών</a:t>
            </a:r>
            <a:r>
              <a:rPr dirty="0" sz="1200" spc="335" b="1">
                <a:latin typeface="Trebuchet MS"/>
                <a:cs typeface="Trebuchet MS"/>
              </a:rPr>
              <a:t>   </a:t>
            </a:r>
            <a:r>
              <a:rPr dirty="0" sz="1200" b="1">
                <a:latin typeface="Trebuchet MS"/>
                <a:cs typeface="Trebuchet MS"/>
              </a:rPr>
              <a:t>του</a:t>
            </a:r>
            <a:r>
              <a:rPr dirty="0" sz="1200" spc="335" b="1">
                <a:latin typeface="Trebuchet MS"/>
                <a:cs typeface="Trebuchet MS"/>
              </a:rPr>
              <a:t>   </a:t>
            </a:r>
            <a:r>
              <a:rPr dirty="0" sz="1200" spc="-10" b="1">
                <a:latin typeface="Trebuchet MS"/>
                <a:cs typeface="Trebuchet MS"/>
              </a:rPr>
              <a:t>ριζικού </a:t>
            </a:r>
            <a:r>
              <a:rPr dirty="0" sz="1200" b="1">
                <a:latin typeface="Trebuchet MS"/>
                <a:cs typeface="Trebuchet MS"/>
              </a:rPr>
              <a:t>συστήματος,</a:t>
            </a:r>
            <a:r>
              <a:rPr dirty="0" sz="1200" spc="38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το</a:t>
            </a:r>
            <a:r>
              <a:rPr dirty="0" sz="1200" spc="38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νερό</a:t>
            </a:r>
            <a:r>
              <a:rPr dirty="0" sz="1200" spc="38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της</a:t>
            </a:r>
            <a:r>
              <a:rPr dirty="0" sz="1200" spc="380" b="1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βροχόπτωσης </a:t>
            </a:r>
            <a:r>
              <a:rPr dirty="0" sz="1200" b="1">
                <a:latin typeface="Trebuchet MS"/>
                <a:cs typeface="Trebuchet MS"/>
              </a:rPr>
              <a:t>τρέχει</a:t>
            </a:r>
            <a:r>
              <a:rPr dirty="0" sz="1200" spc="31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από</a:t>
            </a:r>
            <a:r>
              <a:rPr dirty="0" sz="1200" spc="31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την</a:t>
            </a:r>
            <a:r>
              <a:rPr dirty="0" sz="1200" spc="31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επιφάνεια</a:t>
            </a:r>
            <a:r>
              <a:rPr dirty="0" sz="1200" spc="31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και</a:t>
            </a:r>
            <a:r>
              <a:rPr dirty="0" sz="1200" spc="310" b="1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προκαλεί </a:t>
            </a:r>
            <a:r>
              <a:rPr dirty="0" sz="1200" b="1">
                <a:latin typeface="Trebuchet MS"/>
                <a:cs typeface="Trebuchet MS"/>
              </a:rPr>
              <a:t>έντονη</a:t>
            </a:r>
            <a:r>
              <a:rPr dirty="0" sz="1200" spc="-5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υδατική</a:t>
            </a:r>
            <a:r>
              <a:rPr dirty="0" sz="1200" spc="-5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διάβρωση</a:t>
            </a:r>
            <a:r>
              <a:rPr dirty="0" sz="1200" spc="-5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και</a:t>
            </a:r>
            <a:r>
              <a:rPr dirty="0" sz="1200" spc="-50" b="1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πλημμύρες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7" name="object 7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48635" y="670604"/>
            <a:ext cx="8194040" cy="25165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AutoNum type="arabicPeriod" startAt="4"/>
              <a:tabLst>
                <a:tab pos="298450" algn="l"/>
              </a:tabLst>
            </a:pPr>
            <a:r>
              <a:rPr dirty="0" sz="1800" spc="-10" b="1">
                <a:solidFill>
                  <a:srgbClr val="2F1602"/>
                </a:solidFill>
                <a:latin typeface="Trebuchet MS"/>
                <a:cs typeface="Trebuchet MS"/>
              </a:rPr>
              <a:t>ΟΞΙΝΙΣΗ</a:t>
            </a:r>
            <a:endParaRPr sz="1800">
              <a:latin typeface="Trebuchet MS"/>
              <a:cs typeface="Trebuchet MS"/>
            </a:endParaRPr>
          </a:p>
          <a:p>
            <a:pPr lvl="1" marL="297815" indent="-285115">
              <a:lnSpc>
                <a:spcPct val="100000"/>
              </a:lnSpc>
              <a:spcBef>
                <a:spcPts val="1500"/>
              </a:spcBef>
              <a:buFont typeface="Segoe UI Symbol"/>
              <a:buChar char="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Ως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αποτέλεσμα:</a:t>
            </a:r>
            <a:endParaRPr sz="16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409"/>
              </a:spcBef>
              <a:buFont typeface="Segoe UI Symbol"/>
              <a:buChar char="➢"/>
            </a:pPr>
            <a:endParaRPr sz="1600">
              <a:latin typeface="Trebuchet MS"/>
              <a:cs typeface="Trebuchet MS"/>
            </a:endParaRPr>
          </a:p>
          <a:p>
            <a:pPr algn="just" lvl="2" marL="577215" indent="-284480">
              <a:lnSpc>
                <a:spcPct val="100000"/>
              </a:lnSpc>
              <a:buFont typeface="Arial"/>
              <a:buChar char="•"/>
              <a:tabLst>
                <a:tab pos="577215" algn="l"/>
              </a:tabLst>
            </a:pPr>
            <a:r>
              <a:rPr dirty="0" sz="1400">
                <a:latin typeface="Trebuchet MS"/>
                <a:cs typeface="Trebuchet MS"/>
              </a:rPr>
              <a:t>υπερβολικής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χρήσης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αζωτούχων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λιπασμάτων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+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θείου,</a:t>
            </a:r>
            <a:endParaRPr sz="1400">
              <a:latin typeface="Trebuchet MS"/>
              <a:cs typeface="Trebuchet MS"/>
            </a:endParaRPr>
          </a:p>
          <a:p>
            <a:pPr algn="just" lvl="2" marL="577215" indent="-28448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577215" algn="l"/>
              </a:tabLst>
            </a:pPr>
            <a:r>
              <a:rPr dirty="0" sz="1400">
                <a:latin typeface="Trebuchet MS"/>
                <a:cs typeface="Trebuchet MS"/>
              </a:rPr>
              <a:t>αποστράγγισης</a:t>
            </a:r>
            <a:r>
              <a:rPr dirty="0" sz="1400" spc="-50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ελών,</a:t>
            </a:r>
            <a:endParaRPr sz="1400">
              <a:latin typeface="Trebuchet MS"/>
              <a:cs typeface="Trebuchet MS"/>
            </a:endParaRPr>
          </a:p>
          <a:p>
            <a:pPr algn="just" lvl="2" marL="577215" marR="5080" indent="-284480">
              <a:lnSpc>
                <a:spcPct val="150000"/>
              </a:lnSpc>
              <a:buFont typeface="Arial"/>
              <a:buChar char="•"/>
              <a:tabLst>
                <a:tab pos="578485" algn="l"/>
              </a:tabLst>
            </a:pPr>
            <a:r>
              <a:rPr dirty="0" sz="1400">
                <a:latin typeface="Trebuchet MS"/>
                <a:cs typeface="Trebuchet MS"/>
              </a:rPr>
              <a:t>ατμοσφαιρικής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απόθεσης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διοξειδίου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θείου,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οξειδίων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αζώτου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αμμωνίας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 spc="-25">
                <a:latin typeface="Trebuchet MS"/>
                <a:cs typeface="Trebuchet MS"/>
              </a:rPr>
              <a:t>που </a:t>
            </a:r>
            <a:r>
              <a:rPr dirty="0" sz="1400" spc="-25">
                <a:latin typeface="Trebuchet MS"/>
                <a:cs typeface="Trebuchet MS"/>
              </a:rPr>
              <a:t>	</a:t>
            </a:r>
            <a:r>
              <a:rPr dirty="0" sz="1400">
                <a:latin typeface="Trebuchet MS"/>
                <a:cs typeface="Trebuchet MS"/>
              </a:rPr>
              <a:t>εκλύονται</a:t>
            </a:r>
            <a:r>
              <a:rPr dirty="0" sz="1400" spc="1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1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ενεργειακές</a:t>
            </a:r>
            <a:r>
              <a:rPr dirty="0" sz="1400" spc="1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1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βιομηχανικές</a:t>
            </a:r>
            <a:r>
              <a:rPr dirty="0" sz="1400" spc="1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εγκαταστάσεις,</a:t>
            </a:r>
            <a:r>
              <a:rPr dirty="0" sz="1400" spc="1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1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κυκλοφορία</a:t>
            </a:r>
            <a:r>
              <a:rPr dirty="0" sz="1400" spc="1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145">
                <a:latin typeface="Trebuchet MS"/>
                <a:cs typeface="Trebuchet MS"/>
              </a:rPr>
              <a:t>  </a:t>
            </a:r>
            <a:r>
              <a:rPr dirty="0" sz="1400" spc="-25">
                <a:latin typeface="Trebuchet MS"/>
                <a:cs typeface="Trebuchet MS"/>
              </a:rPr>
              <a:t>την </a:t>
            </a:r>
            <a:r>
              <a:rPr dirty="0" sz="1400" spc="-25">
                <a:latin typeface="Trebuchet MS"/>
                <a:cs typeface="Trebuchet MS"/>
              </a:rPr>
              <a:t>	</a:t>
            </a:r>
            <a:r>
              <a:rPr dirty="0" sz="1400" spc="-10">
                <a:latin typeface="Trebuchet MS"/>
                <a:cs typeface="Trebuchet MS"/>
              </a:rPr>
              <a:t>κτηνοτροφία.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5611" y="3383432"/>
            <a:ext cx="6990080" cy="2080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00990" indent="-285115">
              <a:lnSpc>
                <a:spcPct val="100000"/>
              </a:lnSpc>
              <a:spcBef>
                <a:spcPts val="100"/>
              </a:spcBef>
              <a:buFont typeface="Segoe UI Symbol"/>
              <a:buChar char="➢"/>
              <a:tabLst>
                <a:tab pos="300990" algn="l"/>
              </a:tabLst>
            </a:pPr>
            <a:r>
              <a:rPr dirty="0" sz="1600">
                <a:latin typeface="Trebuchet MS"/>
                <a:cs typeface="Trebuchet MS"/>
              </a:rPr>
              <a:t>Μεγάλη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αρνητική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επίδραση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στα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εδάφη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όξινη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αντίδραση</a:t>
            </a:r>
            <a:endParaRPr sz="16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1225"/>
              </a:spcBef>
              <a:buFont typeface="Segoe UI Symbol"/>
              <a:buChar char="➢"/>
              <a:tabLst>
                <a:tab pos="297815" algn="l"/>
              </a:tabLst>
            </a:pPr>
            <a:r>
              <a:rPr dirty="0" sz="1600" spc="-10">
                <a:latin typeface="Trebuchet MS"/>
                <a:cs typeface="Trebuchet MS"/>
              </a:rPr>
              <a:t>Ασβέστωση</a:t>
            </a:r>
            <a:endParaRPr sz="1600">
              <a:latin typeface="Trebuchet MS"/>
              <a:cs typeface="Trebuchet MS"/>
            </a:endParaRPr>
          </a:p>
          <a:p>
            <a:pPr lvl="1" marL="483870" indent="-132715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483870" algn="l"/>
              </a:tabLst>
            </a:pPr>
            <a:r>
              <a:rPr dirty="0" sz="1600">
                <a:latin typeface="Trebuchet MS"/>
                <a:cs typeface="Trebuchet MS"/>
              </a:rPr>
              <a:t>CaCO3,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CaO,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δολομίτης,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ιλύς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κορεσμού,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μάργες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ασβεστόλιθοι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κ.λπ.</a:t>
            </a:r>
            <a:endParaRPr sz="1600">
              <a:latin typeface="Trebuchet MS"/>
              <a:cs typeface="Trebuchet MS"/>
            </a:endParaRPr>
          </a:p>
          <a:p>
            <a:pPr lvl="1" marL="483870" indent="-132715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483870" algn="l"/>
              </a:tabLst>
            </a:pPr>
            <a:r>
              <a:rPr dirty="0" sz="1600">
                <a:latin typeface="Trebuchet MS"/>
                <a:cs typeface="Trebuchet MS"/>
              </a:rPr>
              <a:t>ισοδύναμη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αντικατάσταση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όξινων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κατιόντων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ιόντα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20">
                <a:latin typeface="Trebuchet MS"/>
                <a:cs typeface="Trebuchet MS"/>
              </a:rPr>
              <a:t>Ca++</a:t>
            </a:r>
            <a:endParaRPr sz="1600">
              <a:latin typeface="Trebuchet MS"/>
              <a:cs typeface="Trebuchet MS"/>
            </a:endParaRPr>
          </a:p>
          <a:p>
            <a:pPr lvl="1" marL="351155" marR="5080" indent="132715">
              <a:lnSpc>
                <a:spcPct val="150000"/>
              </a:lnSpc>
              <a:buFont typeface="Arial"/>
              <a:buChar char="•"/>
              <a:tabLst>
                <a:tab pos="483870" algn="l"/>
                <a:tab pos="1625600" algn="l"/>
                <a:tab pos="2453640" algn="l"/>
                <a:tab pos="3030220" algn="l"/>
                <a:tab pos="4404995" algn="l"/>
                <a:tab pos="4847590" algn="l"/>
                <a:tab pos="6087745" algn="l"/>
                <a:tab pos="6525259" algn="l"/>
              </a:tabLst>
            </a:pPr>
            <a:r>
              <a:rPr dirty="0" sz="1600" spc="-10">
                <a:latin typeface="Trebuchet MS"/>
                <a:cs typeface="Trebuchet MS"/>
              </a:rPr>
              <a:t>δαπανηρό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10">
                <a:latin typeface="Trebuchet MS"/>
                <a:cs typeface="Trebuchet MS"/>
              </a:rPr>
              <a:t>μέτρο,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25">
                <a:latin typeface="Trebuchet MS"/>
                <a:cs typeface="Trebuchet MS"/>
              </a:rPr>
              <a:t>που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10">
                <a:latin typeface="Trebuchet MS"/>
                <a:cs typeface="Trebuchet MS"/>
              </a:rPr>
              <a:t>εφαρμόζεται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25">
                <a:latin typeface="Trebuchet MS"/>
                <a:cs typeface="Trebuchet MS"/>
              </a:rPr>
              <a:t>σε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10">
                <a:latin typeface="Trebuchet MS"/>
                <a:cs typeface="Trebuchet MS"/>
              </a:rPr>
              <a:t>συνδυασμό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25">
                <a:latin typeface="Trebuchet MS"/>
                <a:cs typeface="Trebuchet MS"/>
              </a:rPr>
              <a:t>με</a:t>
            </a:r>
            <a:r>
              <a:rPr dirty="0" sz="1600">
                <a:latin typeface="Trebuchet MS"/>
                <a:cs typeface="Trebuchet MS"/>
              </a:rPr>
              <a:t>	</a:t>
            </a:r>
            <a:r>
              <a:rPr dirty="0" sz="1600" spc="-20">
                <a:latin typeface="Trebuchet MS"/>
                <a:cs typeface="Trebuchet MS"/>
              </a:rPr>
              <a:t>άλλα </a:t>
            </a:r>
            <a:r>
              <a:rPr dirty="0" sz="1600">
                <a:latin typeface="Trebuchet MS"/>
                <a:cs typeface="Trebuchet MS"/>
              </a:rPr>
              <a:t>(χουμοποίηση,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βελτιωτική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άροση,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λίπανση,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φυτοκάλυψη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κ.λπ.)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21683" y="4828108"/>
            <a:ext cx="55562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0">
                <a:latin typeface="Trebuchet MS"/>
                <a:cs typeface="Trebuchet MS"/>
              </a:rPr>
              <a:t>μέτρα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0" y="5867400"/>
            <a:ext cx="9144000" cy="954405"/>
            <a:chOff x="0" y="5867400"/>
            <a:chExt cx="9144000" cy="954405"/>
          </a:xfrm>
        </p:grpSpPr>
        <p:sp>
          <p:nvSpPr>
            <p:cNvPr id="3" name="object 3"/>
            <p:cNvSpPr/>
            <p:nvPr/>
          </p:nvSpPr>
          <p:spPr>
            <a:xfrm>
              <a:off x="1064" y="5867400"/>
              <a:ext cx="2826385" cy="704850"/>
            </a:xfrm>
            <a:custGeom>
              <a:avLst/>
              <a:gdLst/>
              <a:ahLst/>
              <a:cxnLst/>
              <a:rect l="l" t="t" r="r" b="b"/>
              <a:pathLst>
                <a:path w="2826385" h="704850">
                  <a:moveTo>
                    <a:pt x="0" y="704373"/>
                  </a:moveTo>
                  <a:lnTo>
                    <a:pt x="2825953" y="704373"/>
                  </a:lnTo>
                  <a:lnTo>
                    <a:pt x="2825953" y="0"/>
                  </a:lnTo>
                  <a:lnTo>
                    <a:pt x="0" y="0"/>
                  </a:lnTo>
                  <a:lnTo>
                    <a:pt x="0" y="704373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6571773"/>
              <a:ext cx="5646420" cy="250190"/>
            </a:xfrm>
            <a:custGeom>
              <a:avLst/>
              <a:gdLst/>
              <a:ahLst/>
              <a:cxnLst/>
              <a:rect l="l" t="t" r="r" b="b"/>
              <a:pathLst>
                <a:path w="5646420" h="250190">
                  <a:moveTo>
                    <a:pt x="5646422" y="249730"/>
                  </a:moveTo>
                  <a:lnTo>
                    <a:pt x="5646422" y="0"/>
                  </a:lnTo>
                  <a:lnTo>
                    <a:pt x="0" y="0"/>
                  </a:lnTo>
                  <a:lnTo>
                    <a:pt x="0" y="249730"/>
                  </a:lnTo>
                  <a:lnTo>
                    <a:pt x="5646422" y="24973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275090" y="6600278"/>
            <a:ext cx="33686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ΥΠΟΒΑΘΜΙΣΗ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ΓΗΣ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ΜΕΤΡΑ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ΠΡΟΣΤΑΣΙΑΣ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34816" y="6632575"/>
            <a:ext cx="8013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solidFill>
                  <a:srgbClr val="9AC43D"/>
                </a:solidFill>
                <a:latin typeface="Calibri"/>
                <a:cs typeface="Calibri"/>
              </a:rPr>
              <a:t>IPA-ADRION00239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3" name="object 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87141" y="1748358"/>
            <a:ext cx="2977349" cy="324815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03458" y="2055863"/>
            <a:ext cx="2507615" cy="604520"/>
          </a:xfrm>
          <a:prstGeom prst="rect">
            <a:avLst/>
          </a:prstGeom>
        </p:spPr>
        <p:txBody>
          <a:bodyPr wrap="square" lIns="0" tIns="46990" rIns="0" bIns="0" rtlCol="0" vert="horz">
            <a:spAutoFit/>
          </a:bodyPr>
          <a:lstStyle/>
          <a:p>
            <a:pPr marL="12700" marR="5080" indent="495300">
              <a:lnSpc>
                <a:spcPts val="2160"/>
              </a:lnSpc>
              <a:spcBef>
                <a:spcPts val="370"/>
              </a:spcBef>
            </a:pPr>
            <a:r>
              <a:rPr dirty="0" sz="2000" b="1" i="1">
                <a:latin typeface="Trebuchet MS"/>
                <a:cs typeface="Trebuchet MS"/>
              </a:rPr>
              <a:t>I.</a:t>
            </a:r>
            <a:r>
              <a:rPr dirty="0" sz="2000" spc="-35" b="1" i="1">
                <a:latin typeface="Trebuchet MS"/>
                <a:cs typeface="Trebuchet MS"/>
              </a:rPr>
              <a:t> </a:t>
            </a:r>
            <a:r>
              <a:rPr dirty="0" sz="2000" b="1" i="1">
                <a:latin typeface="Trebuchet MS"/>
                <a:cs typeface="Trebuchet MS"/>
              </a:rPr>
              <a:t>ΕΔΑΦΟΣ</a:t>
            </a:r>
            <a:r>
              <a:rPr dirty="0" sz="2000" spc="-30" b="1" i="1">
                <a:latin typeface="Trebuchet MS"/>
                <a:cs typeface="Trebuchet MS"/>
              </a:rPr>
              <a:t> </a:t>
            </a:r>
            <a:r>
              <a:rPr dirty="0" sz="2000" spc="-50" b="1" i="1">
                <a:latin typeface="Trebuchet MS"/>
                <a:cs typeface="Trebuchet MS"/>
              </a:rPr>
              <a:t>&amp; </a:t>
            </a:r>
            <a:r>
              <a:rPr dirty="0" sz="2000" b="1" i="1">
                <a:latin typeface="Trebuchet MS"/>
                <a:cs typeface="Trebuchet MS"/>
              </a:rPr>
              <a:t>ΠΟΙΟΤΗΤΑ</a:t>
            </a:r>
            <a:r>
              <a:rPr dirty="0" sz="2000" spc="-50" b="1" i="1">
                <a:latin typeface="Trebuchet MS"/>
                <a:cs typeface="Trebuchet MS"/>
              </a:rPr>
              <a:t> </a:t>
            </a:r>
            <a:r>
              <a:rPr dirty="0" sz="2000" spc="-10" b="1" i="1">
                <a:latin typeface="Trebuchet MS"/>
                <a:cs typeface="Trebuchet MS"/>
              </a:rPr>
              <a:t>ΕΔΑΦΟΥΣ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75363" y="3198710"/>
            <a:ext cx="3048000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 i="1">
                <a:latin typeface="Trebuchet MS"/>
                <a:cs typeface="Trebuchet MS"/>
              </a:rPr>
              <a:t>II.</a:t>
            </a:r>
            <a:r>
              <a:rPr dirty="0" sz="2000" spc="-40" b="1" i="1">
                <a:latin typeface="Trebuchet MS"/>
                <a:cs typeface="Trebuchet MS"/>
              </a:rPr>
              <a:t> </a:t>
            </a:r>
            <a:r>
              <a:rPr dirty="0" sz="2000" b="1" i="1">
                <a:latin typeface="Trebuchet MS"/>
                <a:cs typeface="Trebuchet MS"/>
              </a:rPr>
              <a:t>ΥΠΟΒΑΘΜΙΣΗ</a:t>
            </a:r>
            <a:r>
              <a:rPr dirty="0" sz="2000" spc="-40" b="1" i="1">
                <a:latin typeface="Trebuchet MS"/>
                <a:cs typeface="Trebuchet MS"/>
              </a:rPr>
              <a:t> </a:t>
            </a:r>
            <a:r>
              <a:rPr dirty="0" sz="2000" b="1" i="1">
                <a:latin typeface="Trebuchet MS"/>
                <a:cs typeface="Trebuchet MS"/>
              </a:rPr>
              <a:t>ΤΗΣ</a:t>
            </a:r>
            <a:r>
              <a:rPr dirty="0" sz="2000" spc="-40" b="1" i="1">
                <a:latin typeface="Trebuchet MS"/>
                <a:cs typeface="Trebuchet MS"/>
              </a:rPr>
              <a:t> </a:t>
            </a:r>
            <a:r>
              <a:rPr dirty="0" sz="2000" spc="-25" b="1" i="1">
                <a:latin typeface="Trebuchet MS"/>
                <a:cs typeface="Trebuchet MS"/>
              </a:rPr>
              <a:t>ΓΗΣ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2000" b="1" i="1">
                <a:latin typeface="Trebuchet MS"/>
                <a:cs typeface="Trebuchet MS"/>
              </a:rPr>
              <a:t>και</a:t>
            </a:r>
            <a:r>
              <a:rPr dirty="0" sz="2000" spc="-15" b="1" i="1">
                <a:latin typeface="Trebuchet MS"/>
                <a:cs typeface="Trebuchet MS"/>
              </a:rPr>
              <a:t> </a:t>
            </a:r>
            <a:r>
              <a:rPr dirty="0" sz="2000" b="1" i="1">
                <a:latin typeface="Trebuchet MS"/>
                <a:cs typeface="Trebuchet MS"/>
              </a:rPr>
              <a:t>μέτρα</a:t>
            </a:r>
            <a:r>
              <a:rPr dirty="0" sz="2000" spc="-10" b="1" i="1">
                <a:latin typeface="Trebuchet MS"/>
                <a:cs typeface="Trebuchet MS"/>
              </a:rPr>
              <a:t> προστασίας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7371" y="4966665"/>
            <a:ext cx="7493634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35150">
              <a:lnSpc>
                <a:spcPct val="100000"/>
              </a:lnSpc>
              <a:spcBef>
                <a:spcPts val="100"/>
              </a:spcBef>
            </a:pPr>
            <a:r>
              <a:rPr dirty="0" sz="2000" b="1" i="1">
                <a:latin typeface="Trebuchet MS"/>
                <a:cs typeface="Trebuchet MS"/>
              </a:rPr>
              <a:t>III.</a:t>
            </a:r>
            <a:r>
              <a:rPr dirty="0" sz="2000" spc="-60" b="1" i="1">
                <a:latin typeface="Trebuchet MS"/>
                <a:cs typeface="Trebuchet MS"/>
              </a:rPr>
              <a:t> </a:t>
            </a:r>
            <a:r>
              <a:rPr dirty="0" sz="2000" b="1" i="1">
                <a:latin typeface="Trebuchet MS"/>
                <a:cs typeface="Trebuchet MS"/>
              </a:rPr>
              <a:t>ΛΥΣΗ</a:t>
            </a:r>
            <a:r>
              <a:rPr dirty="0" sz="2000" spc="-55" b="1" i="1">
                <a:latin typeface="Trebuchet MS"/>
                <a:cs typeface="Trebuchet MS"/>
              </a:rPr>
              <a:t> </a:t>
            </a:r>
            <a:r>
              <a:rPr dirty="0" sz="2000" b="1" i="1">
                <a:latin typeface="Trebuchet MS"/>
                <a:cs typeface="Trebuchet MS"/>
              </a:rPr>
              <a:t>ΒΑΣΙΣΜΕΝΗ</a:t>
            </a:r>
            <a:r>
              <a:rPr dirty="0" sz="2000" spc="-60" b="1" i="1">
                <a:latin typeface="Trebuchet MS"/>
                <a:cs typeface="Trebuchet MS"/>
              </a:rPr>
              <a:t> </a:t>
            </a:r>
            <a:r>
              <a:rPr dirty="0" sz="2000" b="1" i="1">
                <a:latin typeface="Trebuchet MS"/>
                <a:cs typeface="Trebuchet MS"/>
              </a:rPr>
              <a:t>ΣΤΗ</a:t>
            </a:r>
            <a:r>
              <a:rPr dirty="0" sz="2000" spc="-55" b="1" i="1">
                <a:latin typeface="Trebuchet MS"/>
                <a:cs typeface="Trebuchet MS"/>
              </a:rPr>
              <a:t> </a:t>
            </a:r>
            <a:r>
              <a:rPr dirty="0" sz="2000" spc="-20" b="1" i="1">
                <a:latin typeface="Trebuchet MS"/>
                <a:cs typeface="Trebuchet MS"/>
              </a:rPr>
              <a:t>ΦΥΣΗ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2000" b="1" i="1">
                <a:latin typeface="Trebuchet MS"/>
                <a:cs typeface="Trebuchet MS"/>
              </a:rPr>
              <a:t>-</a:t>
            </a:r>
            <a:r>
              <a:rPr dirty="0" sz="2000" spc="-35" b="1" i="1">
                <a:latin typeface="Trebuchet MS"/>
                <a:cs typeface="Trebuchet MS"/>
              </a:rPr>
              <a:t> </a:t>
            </a:r>
            <a:r>
              <a:rPr dirty="0" sz="2000" b="1" i="1">
                <a:latin typeface="Trebuchet MS"/>
                <a:cs typeface="Trebuchet MS"/>
              </a:rPr>
              <a:t>βασική</a:t>
            </a:r>
            <a:r>
              <a:rPr dirty="0" sz="2000" spc="-35" b="1" i="1">
                <a:latin typeface="Trebuchet MS"/>
                <a:cs typeface="Trebuchet MS"/>
              </a:rPr>
              <a:t> </a:t>
            </a:r>
            <a:r>
              <a:rPr dirty="0" sz="2000" b="1" i="1">
                <a:latin typeface="Trebuchet MS"/>
                <a:cs typeface="Trebuchet MS"/>
              </a:rPr>
              <a:t>προσέγγιση</a:t>
            </a:r>
            <a:r>
              <a:rPr dirty="0" sz="2000" spc="-35" b="1" i="1">
                <a:latin typeface="Trebuchet MS"/>
                <a:cs typeface="Trebuchet MS"/>
              </a:rPr>
              <a:t> </a:t>
            </a:r>
            <a:r>
              <a:rPr dirty="0" sz="2000" b="1" i="1">
                <a:latin typeface="Trebuchet MS"/>
                <a:cs typeface="Trebuchet MS"/>
              </a:rPr>
              <a:t>για</a:t>
            </a:r>
            <a:r>
              <a:rPr dirty="0" sz="2000" spc="-35" b="1" i="1">
                <a:latin typeface="Trebuchet MS"/>
                <a:cs typeface="Trebuchet MS"/>
              </a:rPr>
              <a:t> </a:t>
            </a:r>
            <a:r>
              <a:rPr dirty="0" sz="2000" b="1" i="1">
                <a:latin typeface="Trebuchet MS"/>
                <a:cs typeface="Trebuchet MS"/>
              </a:rPr>
              <a:t>τη</a:t>
            </a:r>
            <a:r>
              <a:rPr dirty="0" sz="2000" spc="-35" b="1" i="1">
                <a:latin typeface="Trebuchet MS"/>
                <a:cs typeface="Trebuchet MS"/>
              </a:rPr>
              <a:t> </a:t>
            </a:r>
            <a:r>
              <a:rPr dirty="0" sz="2000" b="1" i="1">
                <a:latin typeface="Trebuchet MS"/>
                <a:cs typeface="Trebuchet MS"/>
              </a:rPr>
              <a:t>διατήρηση</a:t>
            </a:r>
            <a:r>
              <a:rPr dirty="0" sz="2000" spc="-35" b="1" i="1">
                <a:latin typeface="Trebuchet MS"/>
                <a:cs typeface="Trebuchet MS"/>
              </a:rPr>
              <a:t> </a:t>
            </a:r>
            <a:r>
              <a:rPr dirty="0" sz="2000" b="1" i="1">
                <a:latin typeface="Trebuchet MS"/>
                <a:cs typeface="Trebuchet MS"/>
              </a:rPr>
              <a:t>της</a:t>
            </a:r>
            <a:r>
              <a:rPr dirty="0" sz="2000" spc="-30" b="1" i="1">
                <a:latin typeface="Trebuchet MS"/>
                <a:cs typeface="Trebuchet MS"/>
              </a:rPr>
              <a:t> </a:t>
            </a:r>
            <a:r>
              <a:rPr dirty="0" sz="2000" b="1" i="1">
                <a:latin typeface="Trebuchet MS"/>
                <a:cs typeface="Trebuchet MS"/>
              </a:rPr>
              <a:t>υγείας</a:t>
            </a:r>
            <a:r>
              <a:rPr dirty="0" sz="2000" spc="-35" b="1" i="1">
                <a:latin typeface="Trebuchet MS"/>
                <a:cs typeface="Trebuchet MS"/>
              </a:rPr>
              <a:t> </a:t>
            </a:r>
            <a:r>
              <a:rPr dirty="0" sz="2000" b="1" i="1">
                <a:latin typeface="Trebuchet MS"/>
                <a:cs typeface="Trebuchet MS"/>
              </a:rPr>
              <a:t>του</a:t>
            </a:r>
            <a:r>
              <a:rPr dirty="0" sz="2000" spc="-35" b="1" i="1">
                <a:latin typeface="Trebuchet MS"/>
                <a:cs typeface="Trebuchet MS"/>
              </a:rPr>
              <a:t> </a:t>
            </a:r>
            <a:r>
              <a:rPr dirty="0" sz="2000" spc="-10" b="1" i="1">
                <a:latin typeface="Trebuchet MS"/>
                <a:cs typeface="Trebuchet MS"/>
              </a:rPr>
              <a:t>εδάφους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064" y="5867400"/>
            <a:ext cx="2826385" cy="816610"/>
          </a:xfrm>
          <a:custGeom>
            <a:avLst/>
            <a:gdLst/>
            <a:ahLst/>
            <a:cxnLst/>
            <a:rect l="l" t="t" r="r" b="b"/>
            <a:pathLst>
              <a:path w="2826385" h="816609">
                <a:moveTo>
                  <a:pt x="2825953" y="0"/>
                </a:moveTo>
                <a:lnTo>
                  <a:pt x="0" y="0"/>
                </a:lnTo>
                <a:lnTo>
                  <a:pt x="0" y="816000"/>
                </a:lnTo>
                <a:lnTo>
                  <a:pt x="2825953" y="816000"/>
                </a:lnTo>
                <a:lnTo>
                  <a:pt x="2825953" y="0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5731725" y="6039299"/>
            <a:ext cx="2578100" cy="476884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b="1" i="1">
                <a:latin typeface="Trebuchet MS"/>
                <a:cs typeface="Trebuchet MS"/>
              </a:rPr>
              <a:t>Ημερομηνία: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27-</a:t>
            </a:r>
            <a:r>
              <a:rPr dirty="0" sz="1200" spc="-25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28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Ιουλίου</a:t>
            </a:r>
            <a:r>
              <a:rPr dirty="0" sz="1200" spc="-25" b="1" i="1">
                <a:latin typeface="Trebuchet MS"/>
                <a:cs typeface="Trebuchet MS"/>
              </a:rPr>
              <a:t> </a:t>
            </a:r>
            <a:r>
              <a:rPr dirty="0" sz="1200" spc="-20" b="1" i="1">
                <a:latin typeface="Trebuchet MS"/>
                <a:cs typeface="Trebuchet MS"/>
              </a:rPr>
              <a:t>2026</a:t>
            </a: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1200" b="1" i="1">
                <a:latin typeface="Trebuchet MS"/>
                <a:cs typeface="Trebuchet MS"/>
              </a:rPr>
              <a:t>Περιοχή: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Σταμνά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spc="-10" b="1" i="1">
                <a:latin typeface="Trebuchet MS"/>
                <a:cs typeface="Trebuchet MS"/>
              </a:rPr>
              <a:t>Αιτωλοακαρνανίας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5" name="object 5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56630" y="819875"/>
            <a:ext cx="8700135" cy="48196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latin typeface="Trebuchet MS"/>
                <a:cs typeface="Trebuchet MS"/>
              </a:rPr>
              <a:t>5.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ΑΛΑΤΩΣΗ</a:t>
            </a:r>
            <a:r>
              <a:rPr dirty="0" sz="1600" spc="-2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ΚΑΙ</a:t>
            </a:r>
            <a:r>
              <a:rPr dirty="0" sz="1600" spc="-20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ΑΛΚΑΛΙΩΣΗ</a:t>
            </a:r>
            <a:endParaRPr sz="1600">
              <a:latin typeface="Trebuchet MS"/>
              <a:cs typeface="Trebuchet MS"/>
            </a:endParaRPr>
          </a:p>
          <a:p>
            <a:pPr marL="323215" indent="-285115">
              <a:lnSpc>
                <a:spcPct val="100000"/>
              </a:lnSpc>
              <a:spcBef>
                <a:spcPts val="1145"/>
              </a:spcBef>
              <a:buFont typeface="Segoe UI Symbol"/>
              <a:buChar char="➢"/>
              <a:tabLst>
                <a:tab pos="323215" algn="l"/>
              </a:tabLst>
            </a:pPr>
            <a:r>
              <a:rPr dirty="0" sz="1400">
                <a:latin typeface="Trebuchet MS"/>
                <a:cs typeface="Trebuchet MS"/>
              </a:rPr>
              <a:t>Αλάτωση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–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συσσώρευση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αλάτων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σε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κάποιο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μέρος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εδαφικού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προφίλ: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5"/>
              </a:spcBef>
              <a:buFont typeface="Segoe UI Symbol"/>
              <a:buChar char="➢"/>
            </a:pPr>
            <a:endParaRPr sz="1400">
              <a:latin typeface="Trebuchet MS"/>
              <a:cs typeface="Trebuchet MS"/>
            </a:endParaRPr>
          </a:p>
          <a:p>
            <a:pPr lvl="1" marL="765810" indent="-285750">
              <a:lnSpc>
                <a:spcPct val="100000"/>
              </a:lnSpc>
              <a:buFont typeface="Arial"/>
              <a:buChar char="•"/>
              <a:tabLst>
                <a:tab pos="765810" algn="l"/>
              </a:tabLst>
            </a:pPr>
            <a:r>
              <a:rPr dirty="0" sz="1400">
                <a:latin typeface="Trebuchet MS"/>
                <a:cs typeface="Trebuchet MS"/>
              </a:rPr>
              <a:t>Στην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επιφανειακή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στρώση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–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άρδευση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νερό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κακής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ποιότητας</a:t>
            </a:r>
            <a:endParaRPr sz="1400">
              <a:latin typeface="Trebuchet MS"/>
              <a:cs typeface="Trebuchet MS"/>
            </a:endParaRPr>
          </a:p>
          <a:p>
            <a:pPr lvl="1" marL="765810" marR="115570" indent="-285750">
              <a:lnSpc>
                <a:spcPct val="150000"/>
              </a:lnSpc>
              <a:buFont typeface="Arial"/>
              <a:buChar char="•"/>
              <a:tabLst>
                <a:tab pos="765810" algn="l"/>
              </a:tabLst>
            </a:pPr>
            <a:r>
              <a:rPr dirty="0" sz="1400">
                <a:latin typeface="Trebuchet MS"/>
                <a:cs typeface="Trebuchet MS"/>
              </a:rPr>
              <a:t>Στα</a:t>
            </a:r>
            <a:r>
              <a:rPr dirty="0" sz="1400" spc="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βαθύτερα</a:t>
            </a:r>
            <a:r>
              <a:rPr dirty="0" sz="1400" spc="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στρώματα</a:t>
            </a:r>
            <a:r>
              <a:rPr dirty="0" sz="1400" spc="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–</a:t>
            </a:r>
            <a:r>
              <a:rPr dirty="0" sz="1400" spc="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υπερβολική</a:t>
            </a:r>
            <a:r>
              <a:rPr dirty="0" sz="1400" spc="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άρδευση,</a:t>
            </a:r>
            <a:r>
              <a:rPr dirty="0" sz="1400" spc="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που</a:t>
            </a:r>
            <a:r>
              <a:rPr dirty="0" sz="1400" spc="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οδηγεί</a:t>
            </a:r>
            <a:r>
              <a:rPr dirty="0" sz="1400" spc="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σε</a:t>
            </a:r>
            <a:r>
              <a:rPr dirty="0" sz="1400" spc="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άνοδο</a:t>
            </a:r>
            <a:r>
              <a:rPr dirty="0" sz="1400" spc="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στάθμης</a:t>
            </a:r>
            <a:r>
              <a:rPr dirty="0" sz="1400" spc="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2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υπόγειων </a:t>
            </a:r>
            <a:r>
              <a:rPr dirty="0" sz="1400">
                <a:latin typeface="Trebuchet MS"/>
                <a:cs typeface="Trebuchet MS"/>
              </a:rPr>
              <a:t>υδάτων,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οποία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μπορεί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περιέχουν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διαλυμένα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άλατα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50">
                <a:latin typeface="Trebuchet MS"/>
                <a:cs typeface="Trebuchet MS"/>
              </a:rPr>
              <a:t>ή</a:t>
            </a:r>
            <a:endParaRPr sz="14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buFont typeface="Arial"/>
              <a:buChar char="•"/>
            </a:pPr>
            <a:endParaRPr sz="14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785"/>
              </a:spcBef>
              <a:buFont typeface="Arial"/>
              <a:buChar char="•"/>
            </a:pPr>
            <a:endParaRPr sz="1400">
              <a:latin typeface="Trebuchet MS"/>
              <a:cs typeface="Trebuchet MS"/>
            </a:endParaRPr>
          </a:p>
          <a:p>
            <a:pPr marL="364490" indent="-285750">
              <a:lnSpc>
                <a:spcPct val="100000"/>
              </a:lnSpc>
              <a:buFont typeface="Segoe UI Symbol"/>
              <a:buChar char="➢"/>
              <a:tabLst>
                <a:tab pos="364490" algn="l"/>
              </a:tabLst>
            </a:pPr>
            <a:r>
              <a:rPr dirty="0" sz="1400">
                <a:latin typeface="Trebuchet MS"/>
                <a:cs typeface="Trebuchet MS"/>
              </a:rPr>
              <a:t>Αυξάνεται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περιεκτικότητα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σε</a:t>
            </a:r>
            <a:r>
              <a:rPr dirty="0" sz="1400" spc="4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Na </a:t>
            </a:r>
            <a:r>
              <a:rPr dirty="0" baseline="30864" sz="1350">
                <a:latin typeface="Trebuchet MS"/>
                <a:cs typeface="Trebuchet MS"/>
              </a:rPr>
              <a:t>+</a:t>
            </a:r>
            <a:r>
              <a:rPr dirty="0" baseline="30864" sz="1350" spc="-7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)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σύμπλοκο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προσρόφησης.</a:t>
            </a:r>
            <a:endParaRPr sz="1400">
              <a:latin typeface="Trebuchet MS"/>
              <a:cs typeface="Trebuchet MS"/>
            </a:endParaRPr>
          </a:p>
          <a:p>
            <a:pPr marL="364490" indent="-28575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364490" algn="l"/>
              </a:tabLst>
            </a:pPr>
            <a:r>
              <a:rPr dirty="0" sz="1400">
                <a:latin typeface="Trebuchet MS"/>
                <a:cs typeface="Trebuchet MS"/>
              </a:rPr>
              <a:t>Γυψοκονίαμα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/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γύψωση–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CaSO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baseline="-12345" sz="1350">
                <a:latin typeface="Trebuchet MS"/>
                <a:cs typeface="Trebuchet MS"/>
              </a:rPr>
              <a:t>4</a:t>
            </a:r>
            <a:r>
              <a:rPr dirty="0" baseline="-12345" sz="1350" spc="-22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,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θειικό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οξύ,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σκόνη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θείου.</a:t>
            </a:r>
            <a:endParaRPr sz="1400">
              <a:latin typeface="Trebuchet MS"/>
              <a:cs typeface="Trebuchet MS"/>
            </a:endParaRPr>
          </a:p>
          <a:p>
            <a:pPr marL="364490" indent="-28575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364490" algn="l"/>
              </a:tabLst>
            </a:pPr>
            <a:r>
              <a:rPr dirty="0" sz="1400">
                <a:latin typeface="Trebuchet MS"/>
                <a:cs typeface="Trebuchet MS"/>
              </a:rPr>
              <a:t>Αντικατάσταση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ιόντων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Na </a:t>
            </a:r>
            <a:r>
              <a:rPr dirty="0" baseline="30864" sz="1350">
                <a:latin typeface="Trebuchet MS"/>
                <a:cs typeface="Trebuchet MS"/>
              </a:rPr>
              <a:t>+</a:t>
            </a:r>
            <a:r>
              <a:rPr dirty="0" baseline="30864" sz="1350" spc="6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ιόντα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Ca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++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(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baseline="30864" sz="1350">
                <a:latin typeface="Trebuchet MS"/>
                <a:cs typeface="Trebuchet MS"/>
              </a:rPr>
              <a:t>Na</a:t>
            </a:r>
            <a:r>
              <a:rPr dirty="0" baseline="30864" sz="1350" spc="-7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+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baseline="30864" sz="1350">
                <a:latin typeface="Trebuchet MS"/>
                <a:cs typeface="Trebuchet MS"/>
              </a:rPr>
              <a:t>+</a:t>
            </a:r>
            <a:r>
              <a:rPr dirty="0" baseline="30864" sz="1350" spc="-7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SO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baseline="-12345" sz="1350">
                <a:latin typeface="Trebuchet MS"/>
                <a:cs typeface="Trebuchet MS"/>
              </a:rPr>
              <a:t>4</a:t>
            </a:r>
            <a:r>
              <a:rPr dirty="0" baseline="-12345" sz="1350" spc="-15">
                <a:latin typeface="Trebuchet MS"/>
                <a:cs typeface="Trebuchet MS"/>
              </a:rPr>
              <a:t> </a:t>
            </a:r>
            <a:r>
              <a:rPr dirty="0" baseline="30864" sz="1350">
                <a:latin typeface="Trebuchet MS"/>
                <a:cs typeface="Trebuchet MS"/>
              </a:rPr>
              <a:t>2-</a:t>
            </a:r>
            <a:r>
              <a:rPr dirty="0" baseline="30864" sz="1350" spc="-7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=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Na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baseline="-12345" sz="1350">
                <a:latin typeface="Trebuchet MS"/>
                <a:cs typeface="Trebuchet MS"/>
              </a:rPr>
              <a:t>2</a:t>
            </a:r>
            <a:r>
              <a:rPr dirty="0" baseline="-12345" sz="1350" spc="-7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SO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baseline="-12345" sz="1350">
                <a:latin typeface="Trebuchet MS"/>
                <a:cs typeface="Trebuchet MS"/>
              </a:rPr>
              <a:t>4</a:t>
            </a:r>
            <a:r>
              <a:rPr dirty="0" baseline="-12345" sz="1350" spc="-7">
                <a:latin typeface="Trebuchet MS"/>
                <a:cs typeface="Trebuchet MS"/>
              </a:rPr>
              <a:t> </a:t>
            </a:r>
            <a:r>
              <a:rPr dirty="0" sz="1400" spc="-50">
                <a:latin typeface="Trebuchet MS"/>
                <a:cs typeface="Trebuchet MS"/>
              </a:rPr>
              <a:t>)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sz="1400">
              <a:latin typeface="Trebuchet MS"/>
              <a:cs typeface="Trebuchet MS"/>
            </a:endParaRPr>
          </a:p>
          <a:p>
            <a:pPr marL="186690">
              <a:lnSpc>
                <a:spcPct val="100000"/>
              </a:lnSpc>
            </a:pPr>
            <a:r>
              <a:rPr dirty="0" sz="1600" b="1">
                <a:latin typeface="Trebuchet MS"/>
                <a:cs typeface="Trebuchet MS"/>
              </a:rPr>
              <a:t>6.</a:t>
            </a:r>
            <a:r>
              <a:rPr dirty="0" sz="1600" spc="-10" b="1">
                <a:latin typeface="Trebuchet MS"/>
                <a:cs typeface="Trebuchet MS"/>
              </a:rPr>
              <a:t> ΙΖΗΜΑΤΟΓΕΝΕΣΗ </a:t>
            </a:r>
            <a:r>
              <a:rPr dirty="0" sz="1600" b="1">
                <a:latin typeface="Trebuchet MS"/>
                <a:cs typeface="Trebuchet MS"/>
              </a:rPr>
              <a:t>ή</a:t>
            </a:r>
            <a:r>
              <a:rPr dirty="0" sz="1600" spc="-1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«ΤΑΦΗ</a:t>
            </a:r>
            <a:r>
              <a:rPr dirty="0" sz="1600" spc="-1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ΤΩΝ</a:t>
            </a:r>
            <a:r>
              <a:rPr dirty="0" sz="1600" spc="-10" b="1">
                <a:latin typeface="Trebuchet MS"/>
                <a:cs typeface="Trebuchet MS"/>
              </a:rPr>
              <a:t> ΕΔΑΦΩΝ»</a:t>
            </a:r>
            <a:endParaRPr sz="1600">
              <a:latin typeface="Trebuchet MS"/>
              <a:cs typeface="Trebuchet MS"/>
            </a:endParaRPr>
          </a:p>
          <a:p>
            <a:pPr algn="just" marL="364490" marR="17780" indent="-285750">
              <a:lnSpc>
                <a:spcPct val="150000"/>
              </a:lnSpc>
              <a:spcBef>
                <a:spcPts val="360"/>
              </a:spcBef>
              <a:buFont typeface="Segoe UI Symbol"/>
              <a:buChar char="➢"/>
              <a:tabLst>
                <a:tab pos="364490" algn="l"/>
                <a:tab pos="365760" algn="l"/>
              </a:tabLst>
            </a:pPr>
            <a:r>
              <a:rPr dirty="0" sz="1400">
                <a:latin typeface="Trebuchet MS"/>
                <a:cs typeface="Trebuchet MS"/>
              </a:rPr>
              <a:t>	Εμφανίζεται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κατά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τις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πλημμύρες,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όταν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λιγότερο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γόνιμο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ίζημα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(έδαφος)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συσσωρεύεται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πάνω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σε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γόνιμο </a:t>
            </a:r>
            <a:r>
              <a:rPr dirty="0" sz="1400">
                <a:latin typeface="Trebuchet MS"/>
                <a:cs typeface="Trebuchet MS"/>
              </a:rPr>
              <a:t>έδαφος,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καθώς</a:t>
            </a:r>
            <a:r>
              <a:rPr dirty="0" sz="1400" spc="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κατά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αιολική</a:t>
            </a:r>
            <a:r>
              <a:rPr dirty="0" sz="1400" spc="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διάβρωση,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όταν</a:t>
            </a:r>
            <a:r>
              <a:rPr dirty="0" sz="1400" spc="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γόνιμο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έδαφος</a:t>
            </a:r>
            <a:r>
              <a:rPr dirty="0" sz="1400" spc="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καλύπτεται</a:t>
            </a:r>
            <a:r>
              <a:rPr dirty="0" sz="1400" spc="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άμμο,</a:t>
            </a:r>
            <a:r>
              <a:rPr dirty="0" sz="1400" spc="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ή</a:t>
            </a:r>
            <a:r>
              <a:rPr dirty="0" sz="1400" spc="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κατά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τη </a:t>
            </a:r>
            <a:r>
              <a:rPr dirty="0" sz="1400">
                <a:latin typeface="Trebuchet MS"/>
                <a:cs typeface="Trebuchet MS"/>
              </a:rPr>
              <a:t>διάρκεια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καταστροφικών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φαινομένων,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όπως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ηφαιστειακές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εκρήξεις.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064" y="5867400"/>
            <a:ext cx="2826385" cy="764540"/>
          </a:xfrm>
          <a:custGeom>
            <a:avLst/>
            <a:gdLst/>
            <a:ahLst/>
            <a:cxnLst/>
            <a:rect l="l" t="t" r="r" b="b"/>
            <a:pathLst>
              <a:path w="2826385" h="764540">
                <a:moveTo>
                  <a:pt x="0" y="764180"/>
                </a:moveTo>
                <a:lnTo>
                  <a:pt x="2825953" y="764180"/>
                </a:lnTo>
                <a:lnTo>
                  <a:pt x="2825953" y="0"/>
                </a:lnTo>
                <a:lnTo>
                  <a:pt x="0" y="0"/>
                </a:lnTo>
                <a:lnTo>
                  <a:pt x="0" y="764180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347516" y="6670675"/>
            <a:ext cx="77597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60"/>
              </a:lnSpc>
            </a:pPr>
            <a:r>
              <a:rPr dirty="0" sz="800" spc="-10" b="1">
                <a:solidFill>
                  <a:srgbClr val="9AC43D"/>
                </a:solidFill>
                <a:latin typeface="Calibri"/>
                <a:cs typeface="Calibri"/>
              </a:rPr>
              <a:t>IPA-ADRION00239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19" y="6631580"/>
            <a:ext cx="9136380" cy="226695"/>
          </a:xfrm>
          <a:custGeom>
            <a:avLst/>
            <a:gdLst/>
            <a:ahLst/>
            <a:cxnLst/>
            <a:rect l="l" t="t" r="r" b="b"/>
            <a:pathLst>
              <a:path w="9136380" h="226695">
                <a:moveTo>
                  <a:pt x="0" y="226419"/>
                </a:moveTo>
                <a:lnTo>
                  <a:pt x="0" y="0"/>
                </a:lnTo>
                <a:lnTo>
                  <a:pt x="9136380" y="0"/>
                </a:lnTo>
                <a:lnTo>
                  <a:pt x="9136380" y="226419"/>
                </a:lnTo>
                <a:lnTo>
                  <a:pt x="0" y="226419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88013" y="6660095"/>
            <a:ext cx="33686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ΥΠΟΒΑΘΜΙΣΗ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ΓΗΣ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ΜΕΤΡΑ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ΠΡΟΣΤΑΣΙΑΣ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2481626" y="173706"/>
            <a:ext cx="660019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11" name="object 11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37369" y="570576"/>
            <a:ext cx="8405495" cy="32042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9225">
              <a:lnSpc>
                <a:spcPts val="2160"/>
              </a:lnSpc>
              <a:spcBef>
                <a:spcPts val="100"/>
              </a:spcBef>
            </a:pPr>
            <a:r>
              <a:rPr dirty="0" sz="1800" b="1">
                <a:latin typeface="Trebuchet MS"/>
                <a:cs typeface="Trebuchet MS"/>
              </a:rPr>
              <a:t>7.</a:t>
            </a:r>
            <a:r>
              <a:rPr dirty="0" sz="1800" spc="-6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ΥΠΕΡΒΟΛΙΚΗ</a:t>
            </a:r>
            <a:r>
              <a:rPr dirty="0" sz="1800" spc="-60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ΥΓΡΑΝΣΗ</a:t>
            </a:r>
            <a:endParaRPr sz="1800">
              <a:latin typeface="Trebuchet MS"/>
              <a:cs typeface="Trebuchet MS"/>
            </a:endParaRPr>
          </a:p>
          <a:p>
            <a:pPr marL="297815" indent="-285115">
              <a:lnSpc>
                <a:spcPts val="1920"/>
              </a:lnSpc>
              <a:buFont typeface="Segoe UI Symbol"/>
              <a:buChar char="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Προκαλείται</a:t>
            </a:r>
            <a:r>
              <a:rPr dirty="0" sz="1600" spc="1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1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1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άνοδο</a:t>
            </a:r>
            <a:r>
              <a:rPr dirty="0" sz="1600" spc="1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1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στάθμης</a:t>
            </a:r>
            <a:r>
              <a:rPr dirty="0" sz="1600" spc="1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1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υπόγειων</a:t>
            </a:r>
            <a:r>
              <a:rPr dirty="0" sz="1600" spc="1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υδάτων,</a:t>
            </a:r>
            <a:r>
              <a:rPr dirty="0" sz="1600" spc="1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τα</a:t>
            </a:r>
            <a:r>
              <a:rPr dirty="0" sz="1600" spc="1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οποία</a:t>
            </a:r>
            <a:r>
              <a:rPr dirty="0" sz="1600" spc="15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ανέρχονται</a:t>
            </a:r>
            <a:endParaRPr sz="1600">
              <a:latin typeface="Trebuchet MS"/>
              <a:cs typeface="Trebuchet MS"/>
            </a:endParaRPr>
          </a:p>
          <a:p>
            <a:pPr marL="298450">
              <a:lnSpc>
                <a:spcPct val="100000"/>
              </a:lnSpc>
              <a:spcBef>
                <a:spcPts val="960"/>
              </a:spcBef>
            </a:pPr>
            <a:r>
              <a:rPr dirty="0" sz="1600">
                <a:latin typeface="Trebuchet MS"/>
                <a:cs typeface="Trebuchet MS"/>
              </a:rPr>
              <a:t>προς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επιφάνεια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τριχοειδή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δράση.</a:t>
            </a:r>
            <a:endParaRPr sz="16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960"/>
              </a:spcBef>
              <a:buFont typeface="Segoe UI Symbol"/>
              <a:buChar char="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Ως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αποτέλεσμα::</a:t>
            </a:r>
            <a:endParaRPr sz="1600">
              <a:latin typeface="Trebuchet MS"/>
              <a:cs typeface="Trebuchet MS"/>
            </a:endParaRPr>
          </a:p>
          <a:p>
            <a:pPr lvl="1" marL="575945" indent="-285750">
              <a:lnSpc>
                <a:spcPct val="100000"/>
              </a:lnSpc>
              <a:spcBef>
                <a:spcPts val="915"/>
              </a:spcBef>
              <a:buFont typeface="Arial"/>
              <a:buChar char="•"/>
              <a:tabLst>
                <a:tab pos="575945" algn="l"/>
              </a:tabLst>
            </a:pPr>
            <a:r>
              <a:rPr dirty="0" sz="1600">
                <a:latin typeface="Trebuchet MS"/>
                <a:cs typeface="Trebuchet MS"/>
              </a:rPr>
              <a:t>ανεπαρκούς</a:t>
            </a:r>
            <a:r>
              <a:rPr dirty="0" sz="1600" spc="-9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αποστράγγισης</a:t>
            </a:r>
            <a:r>
              <a:rPr dirty="0" sz="1600" spc="-9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-8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επιφανειακών</a:t>
            </a:r>
            <a:r>
              <a:rPr dirty="0" sz="1600" spc="-9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υδάτων,</a:t>
            </a:r>
            <a:endParaRPr sz="1600">
              <a:latin typeface="Trebuchet MS"/>
              <a:cs typeface="Trebuchet MS"/>
            </a:endParaRPr>
          </a:p>
          <a:p>
            <a:pPr lvl="1" marL="575945" indent="-285750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575945" algn="l"/>
              </a:tabLst>
            </a:pPr>
            <a:r>
              <a:rPr dirty="0" sz="1600">
                <a:latin typeface="Trebuchet MS"/>
                <a:cs typeface="Trebuchet MS"/>
              </a:rPr>
              <a:t>υπερβολικού</a:t>
            </a:r>
            <a:r>
              <a:rPr dirty="0" sz="1600" spc="-8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ποτίσματος,</a:t>
            </a:r>
            <a:endParaRPr sz="1600">
              <a:latin typeface="Trebuchet MS"/>
              <a:cs typeface="Trebuchet MS"/>
            </a:endParaRPr>
          </a:p>
          <a:p>
            <a:pPr lvl="1" marL="575945" marR="5080" indent="-285750">
              <a:lnSpc>
                <a:spcPct val="150000"/>
              </a:lnSpc>
              <a:buFont typeface="Arial"/>
              <a:buChar char="•"/>
              <a:tabLst>
                <a:tab pos="575945" algn="l"/>
              </a:tabLst>
            </a:pPr>
            <a:r>
              <a:rPr dirty="0" sz="1600">
                <a:latin typeface="Trebuchet MS"/>
                <a:cs typeface="Trebuchet MS"/>
              </a:rPr>
              <a:t>εμφάνισης</a:t>
            </a:r>
            <a:r>
              <a:rPr dirty="0" sz="1600" spc="5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πλημμυρικών</a:t>
            </a:r>
            <a:r>
              <a:rPr dirty="0" sz="1600" spc="5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υδάτων,</a:t>
            </a:r>
            <a:r>
              <a:rPr dirty="0" sz="1600" spc="5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ως</a:t>
            </a:r>
            <a:r>
              <a:rPr dirty="0" sz="1600" spc="5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αποτέλεσμα</a:t>
            </a:r>
            <a:r>
              <a:rPr dirty="0" sz="1600" spc="5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5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εκδήλωσης</a:t>
            </a:r>
            <a:r>
              <a:rPr dirty="0" sz="1600" spc="55">
                <a:latin typeface="Trebuchet MS"/>
                <a:cs typeface="Trebuchet MS"/>
              </a:rPr>
              <a:t>  </a:t>
            </a:r>
            <a:r>
              <a:rPr dirty="0" sz="1600" spc="-10">
                <a:latin typeface="Trebuchet MS"/>
                <a:cs typeface="Trebuchet MS"/>
              </a:rPr>
              <a:t>βραχύχρονων </a:t>
            </a:r>
            <a:r>
              <a:rPr dirty="0" sz="1600">
                <a:latin typeface="Trebuchet MS"/>
                <a:cs typeface="Trebuchet MS"/>
              </a:rPr>
              <a:t>βροχοπτώσεων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υψηλής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έντασης</a:t>
            </a:r>
            <a:endParaRPr sz="16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1800"/>
              </a:spcBef>
              <a:buFont typeface="Segoe UI Symbol"/>
              <a:buChar char="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έλλειψη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οξυγόνου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ασφυξία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φυτών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0" y="3995623"/>
            <a:ext cx="9144000" cy="2687955"/>
            <a:chOff x="0" y="3995623"/>
            <a:chExt cx="9144000" cy="2687955"/>
          </a:xfrm>
        </p:grpSpPr>
        <p:sp>
          <p:nvSpPr>
            <p:cNvPr id="3" name="object 3"/>
            <p:cNvSpPr/>
            <p:nvPr/>
          </p:nvSpPr>
          <p:spPr>
            <a:xfrm>
              <a:off x="1064" y="5867400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4065587"/>
              <a:ext cx="9109075" cy="1643380"/>
            </a:xfrm>
            <a:custGeom>
              <a:avLst/>
              <a:gdLst/>
              <a:ahLst/>
              <a:cxnLst/>
              <a:rect l="l" t="t" r="r" b="b"/>
              <a:pathLst>
                <a:path w="9109075" h="1643379">
                  <a:moveTo>
                    <a:pt x="9109057" y="0"/>
                  </a:moveTo>
                  <a:lnTo>
                    <a:pt x="0" y="0"/>
                  </a:lnTo>
                  <a:lnTo>
                    <a:pt x="0" y="1643075"/>
                  </a:lnTo>
                  <a:lnTo>
                    <a:pt x="9109057" y="1643075"/>
                  </a:lnTo>
                  <a:lnTo>
                    <a:pt x="910905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291116" y="4094416"/>
              <a:ext cx="2569845" cy="1948814"/>
            </a:xfrm>
            <a:custGeom>
              <a:avLst/>
              <a:gdLst/>
              <a:ahLst/>
              <a:cxnLst/>
              <a:rect l="l" t="t" r="r" b="b"/>
              <a:pathLst>
                <a:path w="2569845" h="1948814">
                  <a:moveTo>
                    <a:pt x="2569235" y="0"/>
                  </a:moveTo>
                  <a:lnTo>
                    <a:pt x="0" y="0"/>
                  </a:lnTo>
                  <a:lnTo>
                    <a:pt x="0" y="1948713"/>
                  </a:lnTo>
                  <a:lnTo>
                    <a:pt x="2569235" y="1948713"/>
                  </a:lnTo>
                  <a:lnTo>
                    <a:pt x="2569235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92335" y="3995623"/>
              <a:ext cx="2569235" cy="194871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402" y="4017352"/>
              <a:ext cx="2927769" cy="195183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82754" y="4074845"/>
              <a:ext cx="2824924" cy="1882101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8334816" y="6632575"/>
            <a:ext cx="8013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solidFill>
                  <a:srgbClr val="9AC43D"/>
                </a:solidFill>
                <a:latin typeface="Calibri"/>
                <a:cs typeface="Calibri"/>
              </a:rPr>
              <a:t>IPA-ADRION00239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0353" y="6693522"/>
            <a:ext cx="40227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Source: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Irrigation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development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and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management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in South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Australia's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Riverland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-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History of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Ag</a:t>
            </a:r>
            <a:r>
              <a:rPr dirty="0" u="sng" sz="8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dirty="0" u="sng" sz="800" spc="-2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SA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3000" y="838206"/>
            <a:ext cx="3819525" cy="5162550"/>
            <a:chOff x="1143000" y="838206"/>
            <a:chExt cx="3819525" cy="5162550"/>
          </a:xfrm>
        </p:grpSpPr>
        <p:sp>
          <p:nvSpPr>
            <p:cNvPr id="3" name="object 3"/>
            <p:cNvSpPr/>
            <p:nvPr/>
          </p:nvSpPr>
          <p:spPr>
            <a:xfrm>
              <a:off x="1143000" y="838206"/>
              <a:ext cx="1377315" cy="5162550"/>
            </a:xfrm>
            <a:custGeom>
              <a:avLst/>
              <a:gdLst/>
              <a:ahLst/>
              <a:cxnLst/>
              <a:rect l="l" t="t" r="r" b="b"/>
              <a:pathLst>
                <a:path w="1377314" h="5162550">
                  <a:moveTo>
                    <a:pt x="1376768" y="0"/>
                  </a:moveTo>
                  <a:lnTo>
                    <a:pt x="0" y="0"/>
                  </a:lnTo>
                  <a:lnTo>
                    <a:pt x="0" y="5162550"/>
                  </a:lnTo>
                  <a:lnTo>
                    <a:pt x="1376768" y="5162550"/>
                  </a:lnTo>
                  <a:lnTo>
                    <a:pt x="1376768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50971" y="1095795"/>
              <a:ext cx="15316" cy="135392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55034" y="2924229"/>
              <a:ext cx="592444" cy="34204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769355" y="2845591"/>
              <a:ext cx="2828925" cy="1633220"/>
            </a:xfrm>
            <a:custGeom>
              <a:avLst/>
              <a:gdLst/>
              <a:ahLst/>
              <a:cxnLst/>
              <a:rect l="l" t="t" r="r" b="b"/>
              <a:pathLst>
                <a:path w="2828925" h="1633220">
                  <a:moveTo>
                    <a:pt x="2828679" y="816571"/>
                  </a:moveTo>
                  <a:lnTo>
                    <a:pt x="2803101" y="859353"/>
                  </a:lnTo>
                  <a:lnTo>
                    <a:pt x="2776332" y="901174"/>
                  </a:lnTo>
                  <a:lnTo>
                    <a:pt x="2748402" y="942018"/>
                  </a:lnTo>
                  <a:lnTo>
                    <a:pt x="2719340" y="981867"/>
                  </a:lnTo>
                  <a:lnTo>
                    <a:pt x="2689174" y="1020706"/>
                  </a:lnTo>
                  <a:lnTo>
                    <a:pt x="2657934" y="1058517"/>
                  </a:lnTo>
                  <a:lnTo>
                    <a:pt x="2625648" y="1095284"/>
                  </a:lnTo>
                  <a:lnTo>
                    <a:pt x="2592345" y="1130991"/>
                  </a:lnTo>
                  <a:lnTo>
                    <a:pt x="2558055" y="1165619"/>
                  </a:lnTo>
                  <a:lnTo>
                    <a:pt x="2522805" y="1199154"/>
                  </a:lnTo>
                  <a:lnTo>
                    <a:pt x="2486625" y="1231578"/>
                  </a:lnTo>
                  <a:lnTo>
                    <a:pt x="2449544" y="1262874"/>
                  </a:lnTo>
                  <a:lnTo>
                    <a:pt x="2411590" y="1293026"/>
                  </a:lnTo>
                  <a:lnTo>
                    <a:pt x="2372793" y="1322018"/>
                  </a:lnTo>
                  <a:lnTo>
                    <a:pt x="2333182" y="1349832"/>
                  </a:lnTo>
                  <a:lnTo>
                    <a:pt x="2292784" y="1376451"/>
                  </a:lnTo>
                  <a:lnTo>
                    <a:pt x="2251630" y="1401860"/>
                  </a:lnTo>
                  <a:lnTo>
                    <a:pt x="2209747" y="1426041"/>
                  </a:lnTo>
                  <a:lnTo>
                    <a:pt x="2167166" y="1448978"/>
                  </a:lnTo>
                  <a:lnTo>
                    <a:pt x="2123914" y="1470654"/>
                  </a:lnTo>
                  <a:lnTo>
                    <a:pt x="2080021" y="1491052"/>
                  </a:lnTo>
                  <a:lnTo>
                    <a:pt x="2035515" y="1510156"/>
                  </a:lnTo>
                  <a:lnTo>
                    <a:pt x="1990426" y="1527949"/>
                  </a:lnTo>
                  <a:lnTo>
                    <a:pt x="1944782" y="1544415"/>
                  </a:lnTo>
                  <a:lnTo>
                    <a:pt x="1898612" y="1559536"/>
                  </a:lnTo>
                  <a:lnTo>
                    <a:pt x="1851945" y="1573296"/>
                  </a:lnTo>
                  <a:lnTo>
                    <a:pt x="1804810" y="1585679"/>
                  </a:lnTo>
                  <a:lnTo>
                    <a:pt x="1757236" y="1596667"/>
                  </a:lnTo>
                  <a:lnTo>
                    <a:pt x="1709251" y="1606244"/>
                  </a:lnTo>
                  <a:lnTo>
                    <a:pt x="1660885" y="1614394"/>
                  </a:lnTo>
                  <a:lnTo>
                    <a:pt x="1612167" y="1621099"/>
                  </a:lnTo>
                  <a:lnTo>
                    <a:pt x="1563124" y="1626344"/>
                  </a:lnTo>
                  <a:lnTo>
                    <a:pt x="1513787" y="1630110"/>
                  </a:lnTo>
                  <a:lnTo>
                    <a:pt x="1464184" y="1632382"/>
                  </a:lnTo>
                  <a:lnTo>
                    <a:pt x="1414344" y="1633143"/>
                  </a:lnTo>
                  <a:lnTo>
                    <a:pt x="1364503" y="1632382"/>
                  </a:lnTo>
                  <a:lnTo>
                    <a:pt x="1314900" y="1630110"/>
                  </a:lnTo>
                  <a:lnTo>
                    <a:pt x="1265563" y="1626344"/>
                  </a:lnTo>
                  <a:lnTo>
                    <a:pt x="1216520" y="1621099"/>
                  </a:lnTo>
                  <a:lnTo>
                    <a:pt x="1167801" y="1614394"/>
                  </a:lnTo>
                  <a:lnTo>
                    <a:pt x="1119435" y="1606244"/>
                  </a:lnTo>
                  <a:lnTo>
                    <a:pt x="1071450" y="1596667"/>
                  </a:lnTo>
                  <a:lnTo>
                    <a:pt x="1023876" y="1585679"/>
                  </a:lnTo>
                  <a:lnTo>
                    <a:pt x="976741" y="1573296"/>
                  </a:lnTo>
                  <a:lnTo>
                    <a:pt x="930074" y="1559536"/>
                  </a:lnTo>
                  <a:lnTo>
                    <a:pt x="883903" y="1544415"/>
                  </a:lnTo>
                  <a:lnTo>
                    <a:pt x="838259" y="1527949"/>
                  </a:lnTo>
                  <a:lnTo>
                    <a:pt x="793170" y="1510156"/>
                  </a:lnTo>
                  <a:lnTo>
                    <a:pt x="748664" y="1491052"/>
                  </a:lnTo>
                  <a:lnTo>
                    <a:pt x="704771" y="1470654"/>
                  </a:lnTo>
                  <a:lnTo>
                    <a:pt x="661519" y="1448978"/>
                  </a:lnTo>
                  <a:lnTo>
                    <a:pt x="618937" y="1426041"/>
                  </a:lnTo>
                  <a:lnTo>
                    <a:pt x="577055" y="1401860"/>
                  </a:lnTo>
                  <a:lnTo>
                    <a:pt x="535900" y="1376451"/>
                  </a:lnTo>
                  <a:lnTo>
                    <a:pt x="495502" y="1349832"/>
                  </a:lnTo>
                  <a:lnTo>
                    <a:pt x="455890" y="1322018"/>
                  </a:lnTo>
                  <a:lnTo>
                    <a:pt x="417093" y="1293026"/>
                  </a:lnTo>
                  <a:lnTo>
                    <a:pt x="379139" y="1262874"/>
                  </a:lnTo>
                  <a:lnTo>
                    <a:pt x="342058" y="1231578"/>
                  </a:lnTo>
                  <a:lnTo>
                    <a:pt x="305878" y="1199154"/>
                  </a:lnTo>
                  <a:lnTo>
                    <a:pt x="270628" y="1165619"/>
                  </a:lnTo>
                  <a:lnTo>
                    <a:pt x="236337" y="1130991"/>
                  </a:lnTo>
                  <a:lnTo>
                    <a:pt x="203034" y="1095284"/>
                  </a:lnTo>
                  <a:lnTo>
                    <a:pt x="170748" y="1058517"/>
                  </a:lnTo>
                  <a:lnTo>
                    <a:pt x="139507" y="1020706"/>
                  </a:lnTo>
                  <a:lnTo>
                    <a:pt x="109341" y="981867"/>
                  </a:lnTo>
                  <a:lnTo>
                    <a:pt x="80278" y="942018"/>
                  </a:lnTo>
                  <a:lnTo>
                    <a:pt x="52348" y="901174"/>
                  </a:lnTo>
                  <a:lnTo>
                    <a:pt x="25579" y="859353"/>
                  </a:lnTo>
                  <a:lnTo>
                    <a:pt x="0" y="816571"/>
                  </a:lnTo>
                  <a:lnTo>
                    <a:pt x="1414344" y="0"/>
                  </a:lnTo>
                  <a:lnTo>
                    <a:pt x="2828679" y="816571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3283" y="1095795"/>
              <a:ext cx="1633143" cy="244971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483283" y="1095795"/>
              <a:ext cx="1633220" cy="2449830"/>
            </a:xfrm>
            <a:custGeom>
              <a:avLst/>
              <a:gdLst/>
              <a:ahLst/>
              <a:cxnLst/>
              <a:rect l="l" t="t" r="r" b="b"/>
              <a:pathLst>
                <a:path w="1633220" h="2449829">
                  <a:moveTo>
                    <a:pt x="218799" y="2449715"/>
                  </a:moveTo>
                  <a:lnTo>
                    <a:pt x="194212" y="2405564"/>
                  </a:lnTo>
                  <a:lnTo>
                    <a:pt x="171043" y="2360754"/>
                  </a:lnTo>
                  <a:lnTo>
                    <a:pt x="149301" y="2315319"/>
                  </a:lnTo>
                  <a:lnTo>
                    <a:pt x="128996" y="2269296"/>
                  </a:lnTo>
                  <a:lnTo>
                    <a:pt x="110137" y="2222717"/>
                  </a:lnTo>
                  <a:lnTo>
                    <a:pt x="92733" y="2175619"/>
                  </a:lnTo>
                  <a:lnTo>
                    <a:pt x="76794" y="2128036"/>
                  </a:lnTo>
                  <a:lnTo>
                    <a:pt x="62328" y="2080001"/>
                  </a:lnTo>
                  <a:lnTo>
                    <a:pt x="49346" y="2031551"/>
                  </a:lnTo>
                  <a:lnTo>
                    <a:pt x="37857" y="1982720"/>
                  </a:lnTo>
                  <a:lnTo>
                    <a:pt x="27869" y="1933543"/>
                  </a:lnTo>
                  <a:lnTo>
                    <a:pt x="19392" y="1884053"/>
                  </a:lnTo>
                  <a:lnTo>
                    <a:pt x="12435" y="1834287"/>
                  </a:lnTo>
                  <a:lnTo>
                    <a:pt x="7009" y="1784278"/>
                  </a:lnTo>
                  <a:lnTo>
                    <a:pt x="3121" y="1734061"/>
                  </a:lnTo>
                  <a:lnTo>
                    <a:pt x="781" y="1683671"/>
                  </a:lnTo>
                  <a:lnTo>
                    <a:pt x="0" y="1633143"/>
                  </a:lnTo>
                  <a:lnTo>
                    <a:pt x="701" y="1585303"/>
                  </a:lnTo>
                  <a:lnTo>
                    <a:pt x="2794" y="1537785"/>
                  </a:lnTo>
                  <a:lnTo>
                    <a:pt x="6258" y="1490611"/>
                  </a:lnTo>
                  <a:lnTo>
                    <a:pt x="11073" y="1443800"/>
                  </a:lnTo>
                  <a:lnTo>
                    <a:pt x="17219" y="1397372"/>
                  </a:lnTo>
                  <a:lnTo>
                    <a:pt x="24677" y="1351345"/>
                  </a:lnTo>
                  <a:lnTo>
                    <a:pt x="33427" y="1305742"/>
                  </a:lnTo>
                  <a:lnTo>
                    <a:pt x="43449" y="1260580"/>
                  </a:lnTo>
                  <a:lnTo>
                    <a:pt x="54724" y="1215880"/>
                  </a:lnTo>
                  <a:lnTo>
                    <a:pt x="67231" y="1171661"/>
                  </a:lnTo>
                  <a:lnTo>
                    <a:pt x="80951" y="1127944"/>
                  </a:lnTo>
                  <a:lnTo>
                    <a:pt x="95864" y="1084748"/>
                  </a:lnTo>
                  <a:lnTo>
                    <a:pt x="111950" y="1042092"/>
                  </a:lnTo>
                  <a:lnTo>
                    <a:pt x="129190" y="999998"/>
                  </a:lnTo>
                  <a:lnTo>
                    <a:pt x="147563" y="958483"/>
                  </a:lnTo>
                  <a:lnTo>
                    <a:pt x="167051" y="917569"/>
                  </a:lnTo>
                  <a:lnTo>
                    <a:pt x="187633" y="877275"/>
                  </a:lnTo>
                  <a:lnTo>
                    <a:pt x="209290" y="837620"/>
                  </a:lnTo>
                  <a:lnTo>
                    <a:pt x="232001" y="798624"/>
                  </a:lnTo>
                  <a:lnTo>
                    <a:pt x="255747" y="760308"/>
                  </a:lnTo>
                  <a:lnTo>
                    <a:pt x="280508" y="722691"/>
                  </a:lnTo>
                  <a:lnTo>
                    <a:pt x="306265" y="685792"/>
                  </a:lnTo>
                  <a:lnTo>
                    <a:pt x="332997" y="649632"/>
                  </a:lnTo>
                  <a:lnTo>
                    <a:pt x="360686" y="614230"/>
                  </a:lnTo>
                  <a:lnTo>
                    <a:pt x="389310" y="579607"/>
                  </a:lnTo>
                  <a:lnTo>
                    <a:pt x="418851" y="545781"/>
                  </a:lnTo>
                  <a:lnTo>
                    <a:pt x="449288" y="512772"/>
                  </a:lnTo>
                  <a:lnTo>
                    <a:pt x="480602" y="480601"/>
                  </a:lnTo>
                  <a:lnTo>
                    <a:pt x="512774" y="449287"/>
                  </a:lnTo>
                  <a:lnTo>
                    <a:pt x="545782" y="418849"/>
                  </a:lnTo>
                  <a:lnTo>
                    <a:pt x="579608" y="389309"/>
                  </a:lnTo>
                  <a:lnTo>
                    <a:pt x="614232" y="360684"/>
                  </a:lnTo>
                  <a:lnTo>
                    <a:pt x="649634" y="332996"/>
                  </a:lnTo>
                  <a:lnTo>
                    <a:pt x="685794" y="306264"/>
                  </a:lnTo>
                  <a:lnTo>
                    <a:pt x="722693" y="280507"/>
                  </a:lnTo>
                  <a:lnTo>
                    <a:pt x="760310" y="255746"/>
                  </a:lnTo>
                  <a:lnTo>
                    <a:pt x="798626" y="232000"/>
                  </a:lnTo>
                  <a:lnTo>
                    <a:pt x="837621" y="209289"/>
                  </a:lnTo>
                  <a:lnTo>
                    <a:pt x="877276" y="187632"/>
                  </a:lnTo>
                  <a:lnTo>
                    <a:pt x="917571" y="167050"/>
                  </a:lnTo>
                  <a:lnTo>
                    <a:pt x="958485" y="147563"/>
                  </a:lnTo>
                  <a:lnTo>
                    <a:pt x="999999" y="129189"/>
                  </a:lnTo>
                  <a:lnTo>
                    <a:pt x="1042094" y="111949"/>
                  </a:lnTo>
                  <a:lnTo>
                    <a:pt x="1084749" y="95863"/>
                  </a:lnTo>
                  <a:lnTo>
                    <a:pt x="1127945" y="80950"/>
                  </a:lnTo>
                  <a:lnTo>
                    <a:pt x="1171663" y="67230"/>
                  </a:lnTo>
                  <a:lnTo>
                    <a:pt x="1215881" y="54723"/>
                  </a:lnTo>
                  <a:lnTo>
                    <a:pt x="1260581" y="43449"/>
                  </a:lnTo>
                  <a:lnTo>
                    <a:pt x="1305743" y="33427"/>
                  </a:lnTo>
                  <a:lnTo>
                    <a:pt x="1351346" y="24677"/>
                  </a:lnTo>
                  <a:lnTo>
                    <a:pt x="1397372" y="17219"/>
                  </a:lnTo>
                  <a:lnTo>
                    <a:pt x="1443801" y="11073"/>
                  </a:lnTo>
                  <a:lnTo>
                    <a:pt x="1490612" y="6258"/>
                  </a:lnTo>
                  <a:lnTo>
                    <a:pt x="1537786" y="2794"/>
                  </a:lnTo>
                  <a:lnTo>
                    <a:pt x="1585303" y="701"/>
                  </a:lnTo>
                  <a:lnTo>
                    <a:pt x="1633143" y="0"/>
                  </a:lnTo>
                  <a:lnTo>
                    <a:pt x="1633143" y="1633143"/>
                  </a:lnTo>
                  <a:lnTo>
                    <a:pt x="218799" y="2449715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250958" y="1018030"/>
              <a:ext cx="1711325" cy="2520315"/>
            </a:xfrm>
            <a:custGeom>
              <a:avLst/>
              <a:gdLst/>
              <a:ahLst/>
              <a:cxnLst/>
              <a:rect l="l" t="t" r="r" b="b"/>
              <a:pathLst>
                <a:path w="1711325" h="2520315">
                  <a:moveTo>
                    <a:pt x="0" y="0"/>
                  </a:moveTo>
                  <a:lnTo>
                    <a:pt x="25" y="186613"/>
                  </a:lnTo>
                  <a:lnTo>
                    <a:pt x="48353" y="187373"/>
                  </a:lnTo>
                  <a:lnTo>
                    <a:pt x="96075" y="189636"/>
                  </a:lnTo>
                  <a:lnTo>
                    <a:pt x="143422" y="193380"/>
                  </a:lnTo>
                  <a:lnTo>
                    <a:pt x="190372" y="198582"/>
                  </a:lnTo>
                  <a:lnTo>
                    <a:pt x="236901" y="205218"/>
                  </a:lnTo>
                  <a:lnTo>
                    <a:pt x="282986" y="213267"/>
                  </a:lnTo>
                  <a:lnTo>
                    <a:pt x="328604" y="222703"/>
                  </a:lnTo>
                  <a:lnTo>
                    <a:pt x="373732" y="233505"/>
                  </a:lnTo>
                  <a:lnTo>
                    <a:pt x="418348" y="245650"/>
                  </a:lnTo>
                  <a:lnTo>
                    <a:pt x="462427" y="259114"/>
                  </a:lnTo>
                  <a:lnTo>
                    <a:pt x="505947" y="273874"/>
                  </a:lnTo>
                  <a:lnTo>
                    <a:pt x="548886" y="289908"/>
                  </a:lnTo>
                  <a:lnTo>
                    <a:pt x="591219" y="307192"/>
                  </a:lnTo>
                  <a:lnTo>
                    <a:pt x="632924" y="325704"/>
                  </a:lnTo>
                  <a:lnTo>
                    <a:pt x="673977" y="345420"/>
                  </a:lnTo>
                  <a:lnTo>
                    <a:pt x="714357" y="366316"/>
                  </a:lnTo>
                  <a:lnTo>
                    <a:pt x="754039" y="388371"/>
                  </a:lnTo>
                  <a:lnTo>
                    <a:pt x="793001" y="411562"/>
                  </a:lnTo>
                  <a:lnTo>
                    <a:pt x="831219" y="435864"/>
                  </a:lnTo>
                  <a:lnTo>
                    <a:pt x="868671" y="461255"/>
                  </a:lnTo>
                  <a:lnTo>
                    <a:pt x="905334" y="487712"/>
                  </a:lnTo>
                  <a:lnTo>
                    <a:pt x="941184" y="515213"/>
                  </a:lnTo>
                  <a:lnTo>
                    <a:pt x="976198" y="543733"/>
                  </a:lnTo>
                  <a:lnTo>
                    <a:pt x="1010354" y="573250"/>
                  </a:lnTo>
                  <a:lnTo>
                    <a:pt x="1043628" y="603740"/>
                  </a:lnTo>
                  <a:lnTo>
                    <a:pt x="1075997" y="635182"/>
                  </a:lnTo>
                  <a:lnTo>
                    <a:pt x="1107439" y="667551"/>
                  </a:lnTo>
                  <a:lnTo>
                    <a:pt x="1137930" y="700825"/>
                  </a:lnTo>
                  <a:lnTo>
                    <a:pt x="1167447" y="734981"/>
                  </a:lnTo>
                  <a:lnTo>
                    <a:pt x="1195968" y="769995"/>
                  </a:lnTo>
                  <a:lnTo>
                    <a:pt x="1223468" y="805845"/>
                  </a:lnTo>
                  <a:lnTo>
                    <a:pt x="1249926" y="842508"/>
                  </a:lnTo>
                  <a:lnTo>
                    <a:pt x="1275317" y="879960"/>
                  </a:lnTo>
                  <a:lnTo>
                    <a:pt x="1299620" y="918178"/>
                  </a:lnTo>
                  <a:lnTo>
                    <a:pt x="1322810" y="957140"/>
                  </a:lnTo>
                  <a:lnTo>
                    <a:pt x="1344865" y="996822"/>
                  </a:lnTo>
                  <a:lnTo>
                    <a:pt x="1365762" y="1037202"/>
                  </a:lnTo>
                  <a:lnTo>
                    <a:pt x="1385478" y="1078255"/>
                  </a:lnTo>
                  <a:lnTo>
                    <a:pt x="1403990" y="1119960"/>
                  </a:lnTo>
                  <a:lnTo>
                    <a:pt x="1421274" y="1162294"/>
                  </a:lnTo>
                  <a:lnTo>
                    <a:pt x="1437308" y="1205232"/>
                  </a:lnTo>
                  <a:lnTo>
                    <a:pt x="1452069" y="1248752"/>
                  </a:lnTo>
                  <a:lnTo>
                    <a:pt x="1465533" y="1292832"/>
                  </a:lnTo>
                  <a:lnTo>
                    <a:pt x="1477678" y="1337448"/>
                  </a:lnTo>
                  <a:lnTo>
                    <a:pt x="1488481" y="1382576"/>
                  </a:lnTo>
                  <a:lnTo>
                    <a:pt x="1497917" y="1428195"/>
                  </a:lnTo>
                  <a:lnTo>
                    <a:pt x="1505965" y="1474280"/>
                  </a:lnTo>
                  <a:lnTo>
                    <a:pt x="1512602" y="1520810"/>
                  </a:lnTo>
                  <a:lnTo>
                    <a:pt x="1517804" y="1567760"/>
                  </a:lnTo>
                  <a:lnTo>
                    <a:pt x="1521548" y="1615108"/>
                  </a:lnTo>
                  <a:lnTo>
                    <a:pt x="1523811" y="1662831"/>
                  </a:lnTo>
                  <a:lnTo>
                    <a:pt x="1524571" y="1710905"/>
                  </a:lnTo>
                  <a:lnTo>
                    <a:pt x="1523761" y="1760579"/>
                  </a:lnTo>
                  <a:lnTo>
                    <a:pt x="1521337" y="1810129"/>
                  </a:lnTo>
                  <a:lnTo>
                    <a:pt x="1517308" y="1859515"/>
                  </a:lnTo>
                  <a:lnTo>
                    <a:pt x="1511681" y="1908700"/>
                  </a:lnTo>
                  <a:lnTo>
                    <a:pt x="1504465" y="1957644"/>
                  </a:lnTo>
                  <a:lnTo>
                    <a:pt x="1495668" y="2006310"/>
                  </a:lnTo>
                  <a:lnTo>
                    <a:pt x="1485299" y="2054659"/>
                  </a:lnTo>
                  <a:lnTo>
                    <a:pt x="1473365" y="2102652"/>
                  </a:lnTo>
                  <a:lnTo>
                    <a:pt x="1459875" y="2150251"/>
                  </a:lnTo>
                  <a:lnTo>
                    <a:pt x="1444838" y="2197417"/>
                  </a:lnTo>
                  <a:lnTo>
                    <a:pt x="1428261" y="2244113"/>
                  </a:lnTo>
                  <a:lnTo>
                    <a:pt x="1410153" y="2290298"/>
                  </a:lnTo>
                  <a:lnTo>
                    <a:pt x="1390523" y="2335936"/>
                  </a:lnTo>
                  <a:lnTo>
                    <a:pt x="1283144" y="2273947"/>
                  </a:lnTo>
                  <a:lnTo>
                    <a:pt x="1401152" y="2519705"/>
                  </a:lnTo>
                  <a:lnTo>
                    <a:pt x="1660296" y="2491689"/>
                  </a:lnTo>
                  <a:lnTo>
                    <a:pt x="1552879" y="2429675"/>
                  </a:lnTo>
                  <a:lnTo>
                    <a:pt x="1573064" y="2384361"/>
                  </a:lnTo>
                  <a:lnTo>
                    <a:pt x="1591902" y="2338544"/>
                  </a:lnTo>
                  <a:lnTo>
                    <a:pt x="1609386" y="2292253"/>
                  </a:lnTo>
                  <a:lnTo>
                    <a:pt x="1625511" y="2245520"/>
                  </a:lnTo>
                  <a:lnTo>
                    <a:pt x="1640268" y="2198375"/>
                  </a:lnTo>
                  <a:lnTo>
                    <a:pt x="1653652" y="2150847"/>
                  </a:lnTo>
                  <a:lnTo>
                    <a:pt x="1665655" y="2102968"/>
                  </a:lnTo>
                  <a:lnTo>
                    <a:pt x="1676271" y="2054767"/>
                  </a:lnTo>
                  <a:lnTo>
                    <a:pt x="1685494" y="2006274"/>
                  </a:lnTo>
                  <a:lnTo>
                    <a:pt x="1693316" y="1957522"/>
                  </a:lnTo>
                  <a:lnTo>
                    <a:pt x="1699731" y="1908538"/>
                  </a:lnTo>
                  <a:lnTo>
                    <a:pt x="1704732" y="1859354"/>
                  </a:lnTo>
                  <a:lnTo>
                    <a:pt x="1708312" y="1810001"/>
                  </a:lnTo>
                  <a:lnTo>
                    <a:pt x="1710466" y="1760508"/>
                  </a:lnTo>
                  <a:lnTo>
                    <a:pt x="1711185" y="1710905"/>
                  </a:lnTo>
                  <a:lnTo>
                    <a:pt x="1710499" y="1662509"/>
                  </a:lnTo>
                  <a:lnTo>
                    <a:pt x="1708455" y="1614429"/>
                  </a:lnTo>
                  <a:lnTo>
                    <a:pt x="1705070" y="1566682"/>
                  </a:lnTo>
                  <a:lnTo>
                    <a:pt x="1700363" y="1519287"/>
                  </a:lnTo>
                  <a:lnTo>
                    <a:pt x="1694354" y="1472264"/>
                  </a:lnTo>
                  <a:lnTo>
                    <a:pt x="1687060" y="1425630"/>
                  </a:lnTo>
                  <a:lnTo>
                    <a:pt x="1678501" y="1379405"/>
                  </a:lnTo>
                  <a:lnTo>
                    <a:pt x="1668694" y="1333607"/>
                  </a:lnTo>
                  <a:lnTo>
                    <a:pt x="1657659" y="1288254"/>
                  </a:lnTo>
                  <a:lnTo>
                    <a:pt x="1645415" y="1243365"/>
                  </a:lnTo>
                  <a:lnTo>
                    <a:pt x="1631979" y="1198960"/>
                  </a:lnTo>
                  <a:lnTo>
                    <a:pt x="1617370" y="1155056"/>
                  </a:lnTo>
                  <a:lnTo>
                    <a:pt x="1601608" y="1111672"/>
                  </a:lnTo>
                  <a:lnTo>
                    <a:pt x="1584711" y="1068827"/>
                  </a:lnTo>
                  <a:lnTo>
                    <a:pt x="1566696" y="1026540"/>
                  </a:lnTo>
                  <a:lnTo>
                    <a:pt x="1547584" y="984828"/>
                  </a:lnTo>
                  <a:lnTo>
                    <a:pt x="1527393" y="943712"/>
                  </a:lnTo>
                  <a:lnTo>
                    <a:pt x="1506141" y="903208"/>
                  </a:lnTo>
                  <a:lnTo>
                    <a:pt x="1483847" y="863337"/>
                  </a:lnTo>
                  <a:lnTo>
                    <a:pt x="1460530" y="824116"/>
                  </a:lnTo>
                  <a:lnTo>
                    <a:pt x="1436207" y="785565"/>
                  </a:lnTo>
                  <a:lnTo>
                    <a:pt x="1410899" y="747701"/>
                  </a:lnTo>
                  <a:lnTo>
                    <a:pt x="1384623" y="710545"/>
                  </a:lnTo>
                  <a:lnTo>
                    <a:pt x="1357398" y="674113"/>
                  </a:lnTo>
                  <a:lnTo>
                    <a:pt x="1329244" y="638425"/>
                  </a:lnTo>
                  <a:lnTo>
                    <a:pt x="1300177" y="603500"/>
                  </a:lnTo>
                  <a:lnTo>
                    <a:pt x="1270218" y="569355"/>
                  </a:lnTo>
                  <a:lnTo>
                    <a:pt x="1239384" y="536011"/>
                  </a:lnTo>
                  <a:lnTo>
                    <a:pt x="1207695" y="503485"/>
                  </a:lnTo>
                  <a:lnTo>
                    <a:pt x="1175169" y="471796"/>
                  </a:lnTo>
                  <a:lnTo>
                    <a:pt x="1141824" y="440962"/>
                  </a:lnTo>
                  <a:lnTo>
                    <a:pt x="1107679" y="411003"/>
                  </a:lnTo>
                  <a:lnTo>
                    <a:pt x="1072754" y="381937"/>
                  </a:lnTo>
                  <a:lnTo>
                    <a:pt x="1037066" y="353782"/>
                  </a:lnTo>
                  <a:lnTo>
                    <a:pt x="1000634" y="326558"/>
                  </a:lnTo>
                  <a:lnTo>
                    <a:pt x="963477" y="300282"/>
                  </a:lnTo>
                  <a:lnTo>
                    <a:pt x="925614" y="274974"/>
                  </a:lnTo>
                  <a:lnTo>
                    <a:pt x="887062" y="250652"/>
                  </a:lnTo>
                  <a:lnTo>
                    <a:pt x="847842" y="227335"/>
                  </a:lnTo>
                  <a:lnTo>
                    <a:pt x="807970" y="205041"/>
                  </a:lnTo>
                  <a:lnTo>
                    <a:pt x="767467" y="183789"/>
                  </a:lnTo>
                  <a:lnTo>
                    <a:pt x="726351" y="163598"/>
                  </a:lnTo>
                  <a:lnTo>
                    <a:pt x="684639" y="144486"/>
                  </a:lnTo>
                  <a:lnTo>
                    <a:pt x="642352" y="126472"/>
                  </a:lnTo>
                  <a:lnTo>
                    <a:pt x="599507" y="109575"/>
                  </a:lnTo>
                  <a:lnTo>
                    <a:pt x="556123" y="93813"/>
                  </a:lnTo>
                  <a:lnTo>
                    <a:pt x="512220" y="79205"/>
                  </a:lnTo>
                  <a:lnTo>
                    <a:pt x="467814" y="65769"/>
                  </a:lnTo>
                  <a:lnTo>
                    <a:pt x="422926" y="53524"/>
                  </a:lnTo>
                  <a:lnTo>
                    <a:pt x="377574" y="42489"/>
                  </a:lnTo>
                  <a:lnTo>
                    <a:pt x="331776" y="32683"/>
                  </a:lnTo>
                  <a:lnTo>
                    <a:pt x="285551" y="24124"/>
                  </a:lnTo>
                  <a:lnTo>
                    <a:pt x="238918" y="16830"/>
                  </a:lnTo>
                  <a:lnTo>
                    <a:pt x="191895" y="10821"/>
                  </a:lnTo>
                  <a:lnTo>
                    <a:pt x="144501" y="6114"/>
                  </a:lnTo>
                  <a:lnTo>
                    <a:pt x="96754" y="2730"/>
                  </a:lnTo>
                  <a:lnTo>
                    <a:pt x="48674" y="6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C8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677661" y="3607713"/>
              <a:ext cx="2987675" cy="948690"/>
            </a:xfrm>
            <a:custGeom>
              <a:avLst/>
              <a:gdLst/>
              <a:ahLst/>
              <a:cxnLst/>
              <a:rect l="l" t="t" r="r" b="b"/>
              <a:pathLst>
                <a:path w="2987675" h="948689">
                  <a:moveTo>
                    <a:pt x="2826000" y="0"/>
                  </a:moveTo>
                  <a:lnTo>
                    <a:pt x="2800640" y="42312"/>
                  </a:lnTo>
                  <a:lnTo>
                    <a:pt x="2774033" y="83616"/>
                  </a:lnTo>
                  <a:lnTo>
                    <a:pt x="2746211" y="123891"/>
                  </a:lnTo>
                  <a:lnTo>
                    <a:pt x="2717206" y="163119"/>
                  </a:lnTo>
                  <a:lnTo>
                    <a:pt x="2687050" y="201281"/>
                  </a:lnTo>
                  <a:lnTo>
                    <a:pt x="2655776" y="238360"/>
                  </a:lnTo>
                  <a:lnTo>
                    <a:pt x="2623416" y="274336"/>
                  </a:lnTo>
                  <a:lnTo>
                    <a:pt x="2590001" y="309191"/>
                  </a:lnTo>
                  <a:lnTo>
                    <a:pt x="2555565" y="342906"/>
                  </a:lnTo>
                  <a:lnTo>
                    <a:pt x="2520138" y="375463"/>
                  </a:lnTo>
                  <a:lnTo>
                    <a:pt x="2483754" y="406844"/>
                  </a:lnTo>
                  <a:lnTo>
                    <a:pt x="2446443" y="437029"/>
                  </a:lnTo>
                  <a:lnTo>
                    <a:pt x="2408240" y="466000"/>
                  </a:lnTo>
                  <a:lnTo>
                    <a:pt x="2369175" y="493739"/>
                  </a:lnTo>
                  <a:lnTo>
                    <a:pt x="2329281" y="520227"/>
                  </a:lnTo>
                  <a:lnTo>
                    <a:pt x="2288590" y="545445"/>
                  </a:lnTo>
                  <a:lnTo>
                    <a:pt x="2247134" y="569375"/>
                  </a:lnTo>
                  <a:lnTo>
                    <a:pt x="2204945" y="591999"/>
                  </a:lnTo>
                  <a:lnTo>
                    <a:pt x="2162055" y="613298"/>
                  </a:lnTo>
                  <a:lnTo>
                    <a:pt x="2118497" y="633253"/>
                  </a:lnTo>
                  <a:lnTo>
                    <a:pt x="2074303" y="651845"/>
                  </a:lnTo>
                  <a:lnTo>
                    <a:pt x="2029505" y="669057"/>
                  </a:lnTo>
                  <a:lnTo>
                    <a:pt x="1984134" y="684870"/>
                  </a:lnTo>
                  <a:lnTo>
                    <a:pt x="1938224" y="699264"/>
                  </a:lnTo>
                  <a:lnTo>
                    <a:pt x="1891805" y="712222"/>
                  </a:lnTo>
                  <a:lnTo>
                    <a:pt x="1844912" y="723725"/>
                  </a:lnTo>
                  <a:lnTo>
                    <a:pt x="1797574" y="733755"/>
                  </a:lnTo>
                  <a:lnTo>
                    <a:pt x="1749826" y="742292"/>
                  </a:lnTo>
                  <a:lnTo>
                    <a:pt x="1701698" y="749319"/>
                  </a:lnTo>
                  <a:lnTo>
                    <a:pt x="1653223" y="754817"/>
                  </a:lnTo>
                  <a:lnTo>
                    <a:pt x="1604433" y="758767"/>
                  </a:lnTo>
                  <a:lnTo>
                    <a:pt x="1555361" y="761150"/>
                  </a:lnTo>
                  <a:lnTo>
                    <a:pt x="1506038" y="761949"/>
                  </a:lnTo>
                  <a:lnTo>
                    <a:pt x="1455518" y="761111"/>
                  </a:lnTo>
                  <a:lnTo>
                    <a:pt x="1405240" y="758610"/>
                  </a:lnTo>
                  <a:lnTo>
                    <a:pt x="1355239" y="754464"/>
                  </a:lnTo>
                  <a:lnTo>
                    <a:pt x="1305551" y="748692"/>
                  </a:lnTo>
                  <a:lnTo>
                    <a:pt x="1256211" y="741311"/>
                  </a:lnTo>
                  <a:lnTo>
                    <a:pt x="1207256" y="732340"/>
                  </a:lnTo>
                  <a:lnTo>
                    <a:pt x="1158721" y="721798"/>
                  </a:lnTo>
                  <a:lnTo>
                    <a:pt x="1110643" y="709702"/>
                  </a:lnTo>
                  <a:lnTo>
                    <a:pt x="1063056" y="696071"/>
                  </a:lnTo>
                  <a:lnTo>
                    <a:pt x="1015997" y="680923"/>
                  </a:lnTo>
                  <a:lnTo>
                    <a:pt x="969501" y="664278"/>
                  </a:lnTo>
                  <a:lnTo>
                    <a:pt x="923605" y="646152"/>
                  </a:lnTo>
                  <a:lnTo>
                    <a:pt x="878344" y="626564"/>
                  </a:lnTo>
                  <a:lnTo>
                    <a:pt x="833754" y="605533"/>
                  </a:lnTo>
                  <a:lnTo>
                    <a:pt x="789870" y="583077"/>
                  </a:lnTo>
                  <a:lnTo>
                    <a:pt x="746729" y="559214"/>
                  </a:lnTo>
                  <a:lnTo>
                    <a:pt x="704366" y="533962"/>
                  </a:lnTo>
                  <a:lnTo>
                    <a:pt x="662817" y="507340"/>
                  </a:lnTo>
                  <a:lnTo>
                    <a:pt x="622118" y="479367"/>
                  </a:lnTo>
                  <a:lnTo>
                    <a:pt x="582305" y="450060"/>
                  </a:lnTo>
                  <a:lnTo>
                    <a:pt x="543413" y="419438"/>
                  </a:lnTo>
                  <a:lnTo>
                    <a:pt x="505479" y="387519"/>
                  </a:lnTo>
                  <a:lnTo>
                    <a:pt x="468537" y="354321"/>
                  </a:lnTo>
                  <a:lnTo>
                    <a:pt x="432625" y="319863"/>
                  </a:lnTo>
                  <a:lnTo>
                    <a:pt x="397777" y="284163"/>
                  </a:lnTo>
                  <a:lnTo>
                    <a:pt x="364029" y="247240"/>
                  </a:lnTo>
                  <a:lnTo>
                    <a:pt x="331418" y="209111"/>
                  </a:lnTo>
                  <a:lnTo>
                    <a:pt x="299979" y="169795"/>
                  </a:lnTo>
                  <a:lnTo>
                    <a:pt x="269748" y="129311"/>
                  </a:lnTo>
                  <a:lnTo>
                    <a:pt x="377113" y="67309"/>
                  </a:lnTo>
                  <a:lnTo>
                    <a:pt x="105277" y="46672"/>
                  </a:lnTo>
                  <a:lnTo>
                    <a:pt x="0" y="285114"/>
                  </a:lnTo>
                  <a:lnTo>
                    <a:pt x="107407" y="223075"/>
                  </a:lnTo>
                  <a:lnTo>
                    <a:pt x="137070" y="263885"/>
                  </a:lnTo>
                  <a:lnTo>
                    <a:pt x="167819" y="303669"/>
                  </a:lnTo>
                  <a:lnTo>
                    <a:pt x="199626" y="342413"/>
                  </a:lnTo>
                  <a:lnTo>
                    <a:pt x="232463" y="380102"/>
                  </a:lnTo>
                  <a:lnTo>
                    <a:pt x="266301" y="416722"/>
                  </a:lnTo>
                  <a:lnTo>
                    <a:pt x="301113" y="452258"/>
                  </a:lnTo>
                  <a:lnTo>
                    <a:pt x="336869" y="486695"/>
                  </a:lnTo>
                  <a:lnTo>
                    <a:pt x="373543" y="520019"/>
                  </a:lnTo>
                  <a:lnTo>
                    <a:pt x="411106" y="552215"/>
                  </a:lnTo>
                  <a:lnTo>
                    <a:pt x="449529" y="583269"/>
                  </a:lnTo>
                  <a:lnTo>
                    <a:pt x="488785" y="613165"/>
                  </a:lnTo>
                  <a:lnTo>
                    <a:pt x="528846" y="641890"/>
                  </a:lnTo>
                  <a:lnTo>
                    <a:pt x="569682" y="669429"/>
                  </a:lnTo>
                  <a:lnTo>
                    <a:pt x="611267" y="695766"/>
                  </a:lnTo>
                  <a:lnTo>
                    <a:pt x="653571" y="720889"/>
                  </a:lnTo>
                  <a:lnTo>
                    <a:pt x="696567" y="744781"/>
                  </a:lnTo>
                  <a:lnTo>
                    <a:pt x="740227" y="767428"/>
                  </a:lnTo>
                  <a:lnTo>
                    <a:pt x="784522" y="788816"/>
                  </a:lnTo>
                  <a:lnTo>
                    <a:pt x="829424" y="808930"/>
                  </a:lnTo>
                  <a:lnTo>
                    <a:pt x="874905" y="827755"/>
                  </a:lnTo>
                  <a:lnTo>
                    <a:pt x="920937" y="845277"/>
                  </a:lnTo>
                  <a:lnTo>
                    <a:pt x="967492" y="861481"/>
                  </a:lnTo>
                  <a:lnTo>
                    <a:pt x="1014542" y="876353"/>
                  </a:lnTo>
                  <a:lnTo>
                    <a:pt x="1062057" y="889878"/>
                  </a:lnTo>
                  <a:lnTo>
                    <a:pt x="1110011" y="902042"/>
                  </a:lnTo>
                  <a:lnTo>
                    <a:pt x="1158375" y="912829"/>
                  </a:lnTo>
                  <a:lnTo>
                    <a:pt x="1207121" y="922225"/>
                  </a:lnTo>
                  <a:lnTo>
                    <a:pt x="1256221" y="930215"/>
                  </a:lnTo>
                  <a:lnTo>
                    <a:pt x="1305646" y="936786"/>
                  </a:lnTo>
                  <a:lnTo>
                    <a:pt x="1355368" y="941922"/>
                  </a:lnTo>
                  <a:lnTo>
                    <a:pt x="1405360" y="945608"/>
                  </a:lnTo>
                  <a:lnTo>
                    <a:pt x="1455592" y="947831"/>
                  </a:lnTo>
                  <a:lnTo>
                    <a:pt x="1506038" y="948575"/>
                  </a:lnTo>
                  <a:lnTo>
                    <a:pt x="1555428" y="947862"/>
                  </a:lnTo>
                  <a:lnTo>
                    <a:pt x="1604597" y="945732"/>
                  </a:lnTo>
                  <a:lnTo>
                    <a:pt x="1653520" y="942199"/>
                  </a:lnTo>
                  <a:lnTo>
                    <a:pt x="1702172" y="937280"/>
                  </a:lnTo>
                  <a:lnTo>
                    <a:pt x="1750525" y="930987"/>
                  </a:lnTo>
                  <a:lnTo>
                    <a:pt x="1798556" y="923337"/>
                  </a:lnTo>
                  <a:lnTo>
                    <a:pt x="1846238" y="914344"/>
                  </a:lnTo>
                  <a:lnTo>
                    <a:pt x="1893546" y="904023"/>
                  </a:lnTo>
                  <a:lnTo>
                    <a:pt x="1940454" y="892388"/>
                  </a:lnTo>
                  <a:lnTo>
                    <a:pt x="1986936" y="879455"/>
                  </a:lnTo>
                  <a:lnTo>
                    <a:pt x="2032967" y="865237"/>
                  </a:lnTo>
                  <a:lnTo>
                    <a:pt x="2078522" y="849751"/>
                  </a:lnTo>
                  <a:lnTo>
                    <a:pt x="2123574" y="833010"/>
                  </a:lnTo>
                  <a:lnTo>
                    <a:pt x="2168099" y="815029"/>
                  </a:lnTo>
                  <a:lnTo>
                    <a:pt x="2212070" y="795824"/>
                  </a:lnTo>
                  <a:lnTo>
                    <a:pt x="2255462" y="775409"/>
                  </a:lnTo>
                  <a:lnTo>
                    <a:pt x="2298249" y="753798"/>
                  </a:lnTo>
                  <a:lnTo>
                    <a:pt x="2340406" y="731007"/>
                  </a:lnTo>
                  <a:lnTo>
                    <a:pt x="2381907" y="707050"/>
                  </a:lnTo>
                  <a:lnTo>
                    <a:pt x="2422727" y="681943"/>
                  </a:lnTo>
                  <a:lnTo>
                    <a:pt x="2462839" y="655699"/>
                  </a:lnTo>
                  <a:lnTo>
                    <a:pt x="2502219" y="628333"/>
                  </a:lnTo>
                  <a:lnTo>
                    <a:pt x="2540841" y="599861"/>
                  </a:lnTo>
                  <a:lnTo>
                    <a:pt x="2578679" y="570297"/>
                  </a:lnTo>
                  <a:lnTo>
                    <a:pt x="2615707" y="539657"/>
                  </a:lnTo>
                  <a:lnTo>
                    <a:pt x="2651901" y="507953"/>
                  </a:lnTo>
                  <a:lnTo>
                    <a:pt x="2687234" y="475203"/>
                  </a:lnTo>
                  <a:lnTo>
                    <a:pt x="2721680" y="441419"/>
                  </a:lnTo>
                  <a:lnTo>
                    <a:pt x="2755215" y="406618"/>
                  </a:lnTo>
                  <a:lnTo>
                    <a:pt x="2787812" y="370813"/>
                  </a:lnTo>
                  <a:lnTo>
                    <a:pt x="2819446" y="334020"/>
                  </a:lnTo>
                  <a:lnTo>
                    <a:pt x="2850092" y="296253"/>
                  </a:lnTo>
                  <a:lnTo>
                    <a:pt x="2879723" y="257528"/>
                  </a:lnTo>
                  <a:lnTo>
                    <a:pt x="2908315" y="217858"/>
                  </a:lnTo>
                  <a:lnTo>
                    <a:pt x="2935841" y="177259"/>
                  </a:lnTo>
                  <a:lnTo>
                    <a:pt x="2962276" y="135745"/>
                  </a:lnTo>
                  <a:lnTo>
                    <a:pt x="2987594" y="93332"/>
                  </a:lnTo>
                  <a:lnTo>
                    <a:pt x="2826000" y="0"/>
                  </a:lnTo>
                  <a:close/>
                </a:path>
              </a:pathLst>
            </a:custGeom>
            <a:solidFill>
              <a:srgbClr val="7B7B7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405256" y="900898"/>
              <a:ext cx="1711325" cy="2683510"/>
            </a:xfrm>
            <a:custGeom>
              <a:avLst/>
              <a:gdLst/>
              <a:ahLst/>
              <a:cxnLst/>
              <a:rect l="l" t="t" r="r" b="b"/>
              <a:pathLst>
                <a:path w="1711325" h="2683510">
                  <a:moveTo>
                    <a:pt x="1557387" y="0"/>
                  </a:moveTo>
                  <a:lnTo>
                    <a:pt x="1557361" y="124040"/>
                  </a:lnTo>
                  <a:lnTo>
                    <a:pt x="1509711" y="129008"/>
                  </a:lnTo>
                  <a:lnTo>
                    <a:pt x="1462469" y="135277"/>
                  </a:lnTo>
                  <a:lnTo>
                    <a:pt x="1415653" y="142826"/>
                  </a:lnTo>
                  <a:lnTo>
                    <a:pt x="1369280" y="151637"/>
                  </a:lnTo>
                  <a:lnTo>
                    <a:pt x="1323368" y="161692"/>
                  </a:lnTo>
                  <a:lnTo>
                    <a:pt x="1277934" y="172970"/>
                  </a:lnTo>
                  <a:lnTo>
                    <a:pt x="1232995" y="185453"/>
                  </a:lnTo>
                  <a:lnTo>
                    <a:pt x="1188569" y="199122"/>
                  </a:lnTo>
                  <a:lnTo>
                    <a:pt x="1144673" y="213958"/>
                  </a:lnTo>
                  <a:lnTo>
                    <a:pt x="1101325" y="229942"/>
                  </a:lnTo>
                  <a:lnTo>
                    <a:pt x="1058542" y="247054"/>
                  </a:lnTo>
                  <a:lnTo>
                    <a:pt x="1016341" y="265276"/>
                  </a:lnTo>
                  <a:lnTo>
                    <a:pt x="974741" y="284588"/>
                  </a:lnTo>
                  <a:lnTo>
                    <a:pt x="933758" y="304972"/>
                  </a:lnTo>
                  <a:lnTo>
                    <a:pt x="893410" y="326409"/>
                  </a:lnTo>
                  <a:lnTo>
                    <a:pt x="853714" y="348878"/>
                  </a:lnTo>
                  <a:lnTo>
                    <a:pt x="814687" y="372362"/>
                  </a:lnTo>
                  <a:lnTo>
                    <a:pt x="776348" y="396841"/>
                  </a:lnTo>
                  <a:lnTo>
                    <a:pt x="738713" y="422297"/>
                  </a:lnTo>
                  <a:lnTo>
                    <a:pt x="701800" y="448709"/>
                  </a:lnTo>
                  <a:lnTo>
                    <a:pt x="665626" y="476060"/>
                  </a:lnTo>
                  <a:lnTo>
                    <a:pt x="630209" y="504329"/>
                  </a:lnTo>
                  <a:lnTo>
                    <a:pt x="595567" y="533499"/>
                  </a:lnTo>
                  <a:lnTo>
                    <a:pt x="561716" y="563549"/>
                  </a:lnTo>
                  <a:lnTo>
                    <a:pt x="528673" y="594461"/>
                  </a:lnTo>
                  <a:lnTo>
                    <a:pt x="496458" y="626216"/>
                  </a:lnTo>
                  <a:lnTo>
                    <a:pt x="465086" y="658795"/>
                  </a:lnTo>
                  <a:lnTo>
                    <a:pt x="434575" y="692178"/>
                  </a:lnTo>
                  <a:lnTo>
                    <a:pt x="404943" y="726347"/>
                  </a:lnTo>
                  <a:lnTo>
                    <a:pt x="376207" y="761282"/>
                  </a:lnTo>
                  <a:lnTo>
                    <a:pt x="348385" y="796965"/>
                  </a:lnTo>
                  <a:lnTo>
                    <a:pt x="321494" y="833377"/>
                  </a:lnTo>
                  <a:lnTo>
                    <a:pt x="295551" y="870497"/>
                  </a:lnTo>
                  <a:lnTo>
                    <a:pt x="270573" y="908308"/>
                  </a:lnTo>
                  <a:lnTo>
                    <a:pt x="246579" y="946790"/>
                  </a:lnTo>
                  <a:lnTo>
                    <a:pt x="223586" y="985924"/>
                  </a:lnTo>
                  <a:lnTo>
                    <a:pt x="201611" y="1025692"/>
                  </a:lnTo>
                  <a:lnTo>
                    <a:pt x="180671" y="1066073"/>
                  </a:lnTo>
                  <a:lnTo>
                    <a:pt x="160784" y="1107050"/>
                  </a:lnTo>
                  <a:lnTo>
                    <a:pt x="141967" y="1148602"/>
                  </a:lnTo>
                  <a:lnTo>
                    <a:pt x="124238" y="1190711"/>
                  </a:lnTo>
                  <a:lnTo>
                    <a:pt x="107614" y="1233358"/>
                  </a:lnTo>
                  <a:lnTo>
                    <a:pt x="92113" y="1276524"/>
                  </a:lnTo>
                  <a:lnTo>
                    <a:pt x="77752" y="1320189"/>
                  </a:lnTo>
                  <a:lnTo>
                    <a:pt x="64548" y="1364335"/>
                  </a:lnTo>
                  <a:lnTo>
                    <a:pt x="52519" y="1408943"/>
                  </a:lnTo>
                  <a:lnTo>
                    <a:pt x="41682" y="1453993"/>
                  </a:lnTo>
                  <a:lnTo>
                    <a:pt x="32055" y="1499467"/>
                  </a:lnTo>
                  <a:lnTo>
                    <a:pt x="23655" y="1545345"/>
                  </a:lnTo>
                  <a:lnTo>
                    <a:pt x="16500" y="1591608"/>
                  </a:lnTo>
                  <a:lnTo>
                    <a:pt x="10606" y="1638238"/>
                  </a:lnTo>
                  <a:lnTo>
                    <a:pt x="5992" y="1685214"/>
                  </a:lnTo>
                  <a:lnTo>
                    <a:pt x="2674" y="1732519"/>
                  </a:lnTo>
                  <a:lnTo>
                    <a:pt x="671" y="1780133"/>
                  </a:lnTo>
                  <a:lnTo>
                    <a:pt x="0" y="1828037"/>
                  </a:lnTo>
                  <a:lnTo>
                    <a:pt x="730" y="1878035"/>
                  </a:lnTo>
                  <a:lnTo>
                    <a:pt x="2917" y="1927904"/>
                  </a:lnTo>
                  <a:lnTo>
                    <a:pt x="6551" y="1977616"/>
                  </a:lnTo>
                  <a:lnTo>
                    <a:pt x="11625" y="2027138"/>
                  </a:lnTo>
                  <a:lnTo>
                    <a:pt x="18131" y="2076442"/>
                  </a:lnTo>
                  <a:lnTo>
                    <a:pt x="26059" y="2125495"/>
                  </a:lnTo>
                  <a:lnTo>
                    <a:pt x="35403" y="2174268"/>
                  </a:lnTo>
                  <a:lnTo>
                    <a:pt x="46153" y="2222729"/>
                  </a:lnTo>
                  <a:lnTo>
                    <a:pt x="58301" y="2270848"/>
                  </a:lnTo>
                  <a:lnTo>
                    <a:pt x="71840" y="2318595"/>
                  </a:lnTo>
                  <a:lnTo>
                    <a:pt x="86761" y="2365939"/>
                  </a:lnTo>
                  <a:lnTo>
                    <a:pt x="103056" y="2412849"/>
                  </a:lnTo>
                  <a:lnTo>
                    <a:pt x="120717" y="2459295"/>
                  </a:lnTo>
                  <a:lnTo>
                    <a:pt x="139735" y="2505245"/>
                  </a:lnTo>
                  <a:lnTo>
                    <a:pt x="160102" y="2550670"/>
                  </a:lnTo>
                  <a:lnTo>
                    <a:pt x="181811" y="2595538"/>
                  </a:lnTo>
                  <a:lnTo>
                    <a:pt x="204852" y="2639820"/>
                  </a:lnTo>
                  <a:lnTo>
                    <a:pt x="229218" y="2683484"/>
                  </a:lnTo>
                  <a:lnTo>
                    <a:pt x="390833" y="2590177"/>
                  </a:lnTo>
                  <a:lnTo>
                    <a:pt x="366494" y="2546375"/>
                  </a:lnTo>
                  <a:lnTo>
                    <a:pt x="343651" y="2501880"/>
                  </a:lnTo>
                  <a:lnTo>
                    <a:pt x="322312" y="2456732"/>
                  </a:lnTo>
                  <a:lnTo>
                    <a:pt x="302489" y="2410969"/>
                  </a:lnTo>
                  <a:lnTo>
                    <a:pt x="284191" y="2364631"/>
                  </a:lnTo>
                  <a:lnTo>
                    <a:pt x="267431" y="2317756"/>
                  </a:lnTo>
                  <a:lnTo>
                    <a:pt x="252217" y="2270384"/>
                  </a:lnTo>
                  <a:lnTo>
                    <a:pt x="238560" y="2222552"/>
                  </a:lnTo>
                  <a:lnTo>
                    <a:pt x="226471" y="2174300"/>
                  </a:lnTo>
                  <a:lnTo>
                    <a:pt x="215960" y="2125667"/>
                  </a:lnTo>
                  <a:lnTo>
                    <a:pt x="207038" y="2076691"/>
                  </a:lnTo>
                  <a:lnTo>
                    <a:pt x="199714" y="2027412"/>
                  </a:lnTo>
                  <a:lnTo>
                    <a:pt x="194000" y="1977868"/>
                  </a:lnTo>
                  <a:lnTo>
                    <a:pt x="189905" y="1928099"/>
                  </a:lnTo>
                  <a:lnTo>
                    <a:pt x="187441" y="1878142"/>
                  </a:lnTo>
                  <a:lnTo>
                    <a:pt x="186617" y="1828037"/>
                  </a:lnTo>
                  <a:lnTo>
                    <a:pt x="187390" y="1779546"/>
                  </a:lnTo>
                  <a:lnTo>
                    <a:pt x="189693" y="1731388"/>
                  </a:lnTo>
                  <a:lnTo>
                    <a:pt x="193503" y="1683590"/>
                  </a:lnTo>
                  <a:lnTo>
                    <a:pt x="198797" y="1636176"/>
                  </a:lnTo>
                  <a:lnTo>
                    <a:pt x="205554" y="1589172"/>
                  </a:lnTo>
                  <a:lnTo>
                    <a:pt x="213751" y="1542602"/>
                  </a:lnTo>
                  <a:lnTo>
                    <a:pt x="223364" y="1496492"/>
                  </a:lnTo>
                  <a:lnTo>
                    <a:pt x="234370" y="1450867"/>
                  </a:lnTo>
                  <a:lnTo>
                    <a:pt x="246749" y="1405752"/>
                  </a:lnTo>
                  <a:lnTo>
                    <a:pt x="260476" y="1361172"/>
                  </a:lnTo>
                  <a:lnTo>
                    <a:pt x="275528" y="1317151"/>
                  </a:lnTo>
                  <a:lnTo>
                    <a:pt x="291884" y="1273716"/>
                  </a:lnTo>
                  <a:lnTo>
                    <a:pt x="309521" y="1230892"/>
                  </a:lnTo>
                  <a:lnTo>
                    <a:pt x="328416" y="1188702"/>
                  </a:lnTo>
                  <a:lnTo>
                    <a:pt x="348546" y="1147174"/>
                  </a:lnTo>
                  <a:lnTo>
                    <a:pt x="369888" y="1106330"/>
                  </a:lnTo>
                  <a:lnTo>
                    <a:pt x="392420" y="1066198"/>
                  </a:lnTo>
                  <a:lnTo>
                    <a:pt x="416120" y="1026801"/>
                  </a:lnTo>
                  <a:lnTo>
                    <a:pt x="440963" y="988165"/>
                  </a:lnTo>
                  <a:lnTo>
                    <a:pt x="466929" y="950315"/>
                  </a:lnTo>
                  <a:lnTo>
                    <a:pt x="493994" y="913276"/>
                  </a:lnTo>
                  <a:lnTo>
                    <a:pt x="522135" y="877073"/>
                  </a:lnTo>
                  <a:lnTo>
                    <a:pt x="551330" y="841732"/>
                  </a:lnTo>
                  <a:lnTo>
                    <a:pt x="581556" y="807277"/>
                  </a:lnTo>
                  <a:lnTo>
                    <a:pt x="612791" y="773733"/>
                  </a:lnTo>
                  <a:lnTo>
                    <a:pt x="645011" y="741126"/>
                  </a:lnTo>
                  <a:lnTo>
                    <a:pt x="678195" y="709480"/>
                  </a:lnTo>
                  <a:lnTo>
                    <a:pt x="712318" y="678821"/>
                  </a:lnTo>
                  <a:lnTo>
                    <a:pt x="747360" y="649174"/>
                  </a:lnTo>
                  <a:lnTo>
                    <a:pt x="783296" y="620564"/>
                  </a:lnTo>
                  <a:lnTo>
                    <a:pt x="820104" y="593016"/>
                  </a:lnTo>
                  <a:lnTo>
                    <a:pt x="857763" y="566555"/>
                  </a:lnTo>
                  <a:lnTo>
                    <a:pt x="896248" y="541206"/>
                  </a:lnTo>
                  <a:lnTo>
                    <a:pt x="935537" y="516995"/>
                  </a:lnTo>
                  <a:lnTo>
                    <a:pt x="975608" y="493946"/>
                  </a:lnTo>
                  <a:lnTo>
                    <a:pt x="1016438" y="472084"/>
                  </a:lnTo>
                  <a:lnTo>
                    <a:pt x="1058005" y="451435"/>
                  </a:lnTo>
                  <a:lnTo>
                    <a:pt x="1100284" y="432024"/>
                  </a:lnTo>
                  <a:lnTo>
                    <a:pt x="1143255" y="413875"/>
                  </a:lnTo>
                  <a:lnTo>
                    <a:pt x="1186894" y="397015"/>
                  </a:lnTo>
                  <a:lnTo>
                    <a:pt x="1231178" y="381467"/>
                  </a:lnTo>
                  <a:lnTo>
                    <a:pt x="1276085" y="367258"/>
                  </a:lnTo>
                  <a:lnTo>
                    <a:pt x="1321592" y="354411"/>
                  </a:lnTo>
                  <a:lnTo>
                    <a:pt x="1367677" y="342953"/>
                  </a:lnTo>
                  <a:lnTo>
                    <a:pt x="1414316" y="332908"/>
                  </a:lnTo>
                  <a:lnTo>
                    <a:pt x="1461487" y="324302"/>
                  </a:lnTo>
                  <a:lnTo>
                    <a:pt x="1509168" y="317159"/>
                  </a:lnTo>
                  <a:lnTo>
                    <a:pt x="1557336" y="311505"/>
                  </a:lnTo>
                  <a:lnTo>
                    <a:pt x="1557310" y="435495"/>
                  </a:lnTo>
                  <a:lnTo>
                    <a:pt x="1711171" y="210438"/>
                  </a:lnTo>
                  <a:lnTo>
                    <a:pt x="1557387" y="0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3066567" y="3955922"/>
            <a:ext cx="5296535" cy="27813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6435" marR="5080">
              <a:lnSpc>
                <a:spcPct val="100000"/>
              </a:lnSpc>
              <a:spcBef>
                <a:spcPts val="100"/>
              </a:spcBef>
            </a:pPr>
            <a:r>
              <a:rPr dirty="0" sz="2700" b="1">
                <a:latin typeface="Trebuchet MS"/>
                <a:cs typeface="Trebuchet MS"/>
              </a:rPr>
              <a:t>ΣΗΜΑΣΙΑ</a:t>
            </a:r>
            <a:r>
              <a:rPr dirty="0" sz="2700" spc="-135" b="1">
                <a:latin typeface="Trebuchet MS"/>
                <a:cs typeface="Trebuchet MS"/>
              </a:rPr>
              <a:t> </a:t>
            </a:r>
            <a:r>
              <a:rPr dirty="0" sz="2700" spc="-25" b="1">
                <a:latin typeface="Trebuchet MS"/>
                <a:cs typeface="Trebuchet MS"/>
              </a:rPr>
              <a:t>ΤΗΣ </a:t>
            </a:r>
            <a:r>
              <a:rPr dirty="0" sz="2700" b="1">
                <a:latin typeface="Trebuchet MS"/>
                <a:cs typeface="Trebuchet MS"/>
              </a:rPr>
              <a:t>ΟΡΓΑΝΙΚΗΣ</a:t>
            </a:r>
            <a:r>
              <a:rPr dirty="0" sz="2700" spc="-135" b="1">
                <a:latin typeface="Trebuchet MS"/>
                <a:cs typeface="Trebuchet MS"/>
              </a:rPr>
              <a:t> </a:t>
            </a:r>
            <a:r>
              <a:rPr dirty="0" sz="2700" spc="-10" b="1">
                <a:latin typeface="Trebuchet MS"/>
                <a:cs typeface="Trebuchet MS"/>
              </a:rPr>
              <a:t>ΟΥΣΙΑΣ </a:t>
            </a:r>
            <a:r>
              <a:rPr dirty="0" sz="2700" b="1">
                <a:latin typeface="Trebuchet MS"/>
                <a:cs typeface="Trebuchet MS"/>
              </a:rPr>
              <a:t>ΤΟΥ</a:t>
            </a:r>
            <a:r>
              <a:rPr dirty="0" sz="2700" spc="-40" b="1">
                <a:latin typeface="Trebuchet MS"/>
                <a:cs typeface="Trebuchet MS"/>
              </a:rPr>
              <a:t> </a:t>
            </a:r>
            <a:r>
              <a:rPr dirty="0" sz="2700" b="1">
                <a:latin typeface="Trebuchet MS"/>
                <a:cs typeface="Trebuchet MS"/>
              </a:rPr>
              <a:t>ΕΔΑΦΟΥΣ</a:t>
            </a:r>
            <a:r>
              <a:rPr dirty="0" sz="2700" spc="-40" b="1">
                <a:latin typeface="Trebuchet MS"/>
                <a:cs typeface="Trebuchet MS"/>
              </a:rPr>
              <a:t> </a:t>
            </a:r>
            <a:r>
              <a:rPr dirty="0" sz="2700" spc="-10" b="1">
                <a:latin typeface="Trebuchet MS"/>
                <a:cs typeface="Trebuchet MS"/>
              </a:rPr>
              <a:t>(SOM)</a:t>
            </a:r>
            <a:endParaRPr sz="2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360"/>
              </a:spcBef>
            </a:pPr>
            <a:endParaRPr sz="2700">
              <a:latin typeface="Trebuchet MS"/>
              <a:cs typeface="Trebuchet MS"/>
            </a:endParaRPr>
          </a:p>
          <a:p>
            <a:pPr marL="12700" marR="1191260">
              <a:lnSpc>
                <a:spcPct val="100000"/>
              </a:lnSpc>
            </a:pPr>
            <a:r>
              <a:rPr dirty="0" sz="2700" i="1">
                <a:latin typeface="Calibri"/>
                <a:cs typeface="Calibri"/>
              </a:rPr>
              <a:t>Οργανική</a:t>
            </a:r>
            <a:r>
              <a:rPr dirty="0" sz="2700" spc="-35" i="1">
                <a:latin typeface="Calibri"/>
                <a:cs typeface="Calibri"/>
              </a:rPr>
              <a:t> </a:t>
            </a:r>
            <a:r>
              <a:rPr dirty="0" sz="2700" i="1">
                <a:latin typeface="Calibri"/>
                <a:cs typeface="Calibri"/>
              </a:rPr>
              <a:t>ύλη</a:t>
            </a:r>
            <a:r>
              <a:rPr dirty="0" sz="2700" spc="-35" i="1">
                <a:latin typeface="Calibri"/>
                <a:cs typeface="Calibri"/>
              </a:rPr>
              <a:t> </a:t>
            </a:r>
            <a:r>
              <a:rPr dirty="0" sz="2700" i="1">
                <a:latin typeface="Calibri"/>
                <a:cs typeface="Calibri"/>
              </a:rPr>
              <a:t>του</a:t>
            </a:r>
            <a:r>
              <a:rPr dirty="0" sz="2700" spc="-35" i="1">
                <a:latin typeface="Calibri"/>
                <a:cs typeface="Calibri"/>
              </a:rPr>
              <a:t> </a:t>
            </a:r>
            <a:r>
              <a:rPr dirty="0" sz="2700" i="1">
                <a:latin typeface="Calibri"/>
                <a:cs typeface="Calibri"/>
              </a:rPr>
              <a:t>εδάφους</a:t>
            </a:r>
            <a:r>
              <a:rPr dirty="0" sz="2700" spc="-35" i="1">
                <a:latin typeface="Calibri"/>
                <a:cs typeface="Calibri"/>
              </a:rPr>
              <a:t> </a:t>
            </a:r>
            <a:r>
              <a:rPr dirty="0" sz="2700" spc="-50" i="1">
                <a:latin typeface="Calibri"/>
                <a:cs typeface="Calibri"/>
              </a:rPr>
              <a:t>– </a:t>
            </a:r>
            <a:r>
              <a:rPr dirty="0" sz="2700" i="1">
                <a:latin typeface="Calibri"/>
                <a:cs typeface="Calibri"/>
              </a:rPr>
              <a:t>Αποθήκευση</a:t>
            </a:r>
            <a:r>
              <a:rPr dirty="0" sz="2700" spc="-80" i="1">
                <a:latin typeface="Calibri"/>
                <a:cs typeface="Calibri"/>
              </a:rPr>
              <a:t> </a:t>
            </a:r>
            <a:r>
              <a:rPr dirty="0" sz="2700" spc="-25" i="1">
                <a:latin typeface="Calibri"/>
                <a:cs typeface="Calibri"/>
              </a:rPr>
              <a:t>CO2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5B9BD4">
              <a:alpha val="9803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851015"/>
          </a:xfrm>
          <a:custGeom>
            <a:avLst/>
            <a:gdLst/>
            <a:ahLst/>
            <a:cxnLst/>
            <a:rect l="l" t="t" r="r" b="b"/>
            <a:pathLst>
              <a:path w="9144000" h="6851015">
                <a:moveTo>
                  <a:pt x="9143999" y="6850916"/>
                </a:moveTo>
                <a:lnTo>
                  <a:pt x="0" y="6850916"/>
                </a:lnTo>
                <a:lnTo>
                  <a:pt x="0" y="0"/>
                </a:lnTo>
                <a:lnTo>
                  <a:pt x="9143998" y="0"/>
                </a:lnTo>
                <a:lnTo>
                  <a:pt x="9143999" y="6850916"/>
                </a:lnTo>
                <a:close/>
              </a:path>
            </a:pathLst>
          </a:custGeom>
          <a:solidFill>
            <a:srgbClr val="5B9BD4">
              <a:alpha val="9803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963" y="503952"/>
            <a:ext cx="633620" cy="6021391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091741" y="456272"/>
            <a:ext cx="7135495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000000"/>
                </a:solidFill>
                <a:latin typeface="Trebuchet MS"/>
                <a:cs typeface="Trebuchet MS"/>
              </a:rPr>
              <a:t>ΔΕΣΜΕΥΣΗ</a:t>
            </a:r>
            <a:r>
              <a:rPr dirty="0" sz="2000" spc="-2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>
                <a:solidFill>
                  <a:srgbClr val="000000"/>
                </a:solidFill>
                <a:latin typeface="Trebuchet MS"/>
                <a:cs typeface="Trebuchet MS"/>
              </a:rPr>
              <a:t>ΑΝΘΡΑΚΑ</a:t>
            </a:r>
            <a:r>
              <a:rPr dirty="0" sz="2000" spc="-2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>
                <a:solidFill>
                  <a:srgbClr val="000000"/>
                </a:solidFill>
                <a:latin typeface="Trebuchet MS"/>
                <a:cs typeface="Trebuchet MS"/>
              </a:rPr>
              <a:t>=</a:t>
            </a:r>
            <a:r>
              <a:rPr dirty="0" sz="2000" spc="-2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>
                <a:solidFill>
                  <a:srgbClr val="000000"/>
                </a:solidFill>
                <a:latin typeface="Trebuchet MS"/>
                <a:cs typeface="Trebuchet MS"/>
              </a:rPr>
              <a:t>ΚΛΙΜΑΤΙΚΗ</a:t>
            </a:r>
            <a:r>
              <a:rPr dirty="0" sz="2000" spc="-2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>
                <a:solidFill>
                  <a:srgbClr val="000000"/>
                </a:solidFill>
                <a:latin typeface="Trebuchet MS"/>
                <a:cs typeface="Trebuchet MS"/>
              </a:rPr>
              <a:t>ΑΛΛΑΓΗ</a:t>
            </a:r>
            <a:r>
              <a:rPr dirty="0" sz="2000" spc="-2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>
                <a:solidFill>
                  <a:srgbClr val="000000"/>
                </a:solidFill>
                <a:latin typeface="Trebuchet MS"/>
                <a:cs typeface="Trebuchet MS"/>
              </a:rPr>
              <a:t>=</a:t>
            </a:r>
            <a:r>
              <a:rPr dirty="0" sz="2000" spc="-2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>
                <a:solidFill>
                  <a:srgbClr val="000000"/>
                </a:solidFill>
                <a:latin typeface="Trebuchet MS"/>
                <a:cs typeface="Trebuchet MS"/>
              </a:rPr>
              <a:t>ΥΓΙΕΣ</a:t>
            </a:r>
            <a:r>
              <a:rPr dirty="0" sz="2000" spc="-2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 spc="-10">
                <a:solidFill>
                  <a:srgbClr val="000000"/>
                </a:solidFill>
                <a:latin typeface="Trebuchet MS"/>
                <a:cs typeface="Trebuchet MS"/>
              </a:rPr>
              <a:t>ΕΔΑΦΟΣ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46019" y="1376768"/>
            <a:ext cx="7038340" cy="4538980"/>
          </a:xfrm>
          <a:custGeom>
            <a:avLst/>
            <a:gdLst/>
            <a:ahLst/>
            <a:cxnLst/>
            <a:rect l="l" t="t" r="r" b="b"/>
            <a:pathLst>
              <a:path w="7038340" h="4538980">
                <a:moveTo>
                  <a:pt x="7038111" y="0"/>
                </a:moveTo>
                <a:lnTo>
                  <a:pt x="0" y="0"/>
                </a:lnTo>
                <a:lnTo>
                  <a:pt x="0" y="4538357"/>
                </a:lnTo>
                <a:lnTo>
                  <a:pt x="7038111" y="4538357"/>
                </a:lnTo>
                <a:lnTo>
                  <a:pt x="7038111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124758" y="1378432"/>
            <a:ext cx="6826884" cy="44513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5425" marR="86995" indent="-213995">
              <a:lnSpc>
                <a:spcPct val="110000"/>
              </a:lnSpc>
              <a:spcBef>
                <a:spcPts val="100"/>
              </a:spcBef>
              <a:buFont typeface="Segoe UI Symbol"/>
              <a:buChar char="➢"/>
              <a:tabLst>
                <a:tab pos="226695" algn="l"/>
              </a:tabLst>
            </a:pPr>
            <a:r>
              <a:rPr dirty="0" sz="1650">
                <a:latin typeface="Trebuchet MS"/>
                <a:cs typeface="Trebuchet MS"/>
              </a:rPr>
              <a:t>Ο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οργανικός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άνθρακας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του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εδάφους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αποτελεί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τη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βάση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της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υγείας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 spc="-25">
                <a:latin typeface="Trebuchet MS"/>
                <a:cs typeface="Trebuchet MS"/>
              </a:rPr>
              <a:t>του </a:t>
            </a:r>
            <a:r>
              <a:rPr dirty="0" sz="1650" spc="-25">
                <a:latin typeface="Trebuchet MS"/>
                <a:cs typeface="Trebuchet MS"/>
              </a:rPr>
              <a:t>	</a:t>
            </a:r>
            <a:r>
              <a:rPr dirty="0" sz="1650" spc="-10">
                <a:latin typeface="Trebuchet MS"/>
                <a:cs typeface="Trebuchet MS"/>
              </a:rPr>
              <a:t>εδάφους.</a:t>
            </a:r>
            <a:endParaRPr sz="1650">
              <a:latin typeface="Trebuchet MS"/>
              <a:cs typeface="Trebuchet MS"/>
            </a:endParaRPr>
          </a:p>
          <a:p>
            <a:pPr marL="225425" marR="456565" indent="-213995">
              <a:lnSpc>
                <a:spcPct val="110000"/>
              </a:lnSpc>
              <a:buFont typeface="Segoe UI Symbol"/>
              <a:buChar char="➢"/>
              <a:tabLst>
                <a:tab pos="226695" algn="l"/>
              </a:tabLst>
            </a:pPr>
            <a:r>
              <a:rPr dirty="0" sz="1650">
                <a:latin typeface="Trebuchet MS"/>
                <a:cs typeface="Trebuchet MS"/>
              </a:rPr>
              <a:t>Είναι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μια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φυσική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αποθήκη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ενέργειας,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που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προέρχεται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από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 spc="-25">
                <a:latin typeface="Trebuchet MS"/>
                <a:cs typeface="Trebuchet MS"/>
              </a:rPr>
              <a:t>την </a:t>
            </a:r>
            <a:r>
              <a:rPr dirty="0" sz="1650" spc="-25">
                <a:latin typeface="Trebuchet MS"/>
                <a:cs typeface="Trebuchet MS"/>
              </a:rPr>
              <a:t>	</a:t>
            </a:r>
            <a:r>
              <a:rPr dirty="0" sz="1650">
                <a:latin typeface="Trebuchet MS"/>
                <a:cs typeface="Trebuchet MS"/>
              </a:rPr>
              <a:t>οργανική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ουσία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η</a:t>
            </a:r>
            <a:r>
              <a:rPr dirty="0" sz="1650" spc="-3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οποία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εισέρχεται</a:t>
            </a:r>
            <a:r>
              <a:rPr dirty="0" sz="1650" spc="-3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στο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έδαφος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και</a:t>
            </a:r>
            <a:r>
              <a:rPr dirty="0" sz="1650" spc="-3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θεωρείται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 spc="-25">
                <a:latin typeface="Trebuchet MS"/>
                <a:cs typeface="Trebuchet MS"/>
              </a:rPr>
              <a:t>ένα </a:t>
            </a:r>
            <a:r>
              <a:rPr dirty="0" sz="1650" spc="-25">
                <a:latin typeface="Trebuchet MS"/>
                <a:cs typeface="Trebuchet MS"/>
              </a:rPr>
              <a:t>	</a:t>
            </a:r>
            <a:r>
              <a:rPr dirty="0" sz="1650">
                <a:latin typeface="Trebuchet MS"/>
                <a:cs typeface="Trebuchet MS"/>
              </a:rPr>
              <a:t>ιδιαίτερα</a:t>
            </a:r>
            <a:r>
              <a:rPr dirty="0" sz="1650" spc="-6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πολύτιμο</a:t>
            </a:r>
            <a:r>
              <a:rPr dirty="0" sz="1650" spc="-5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εδαφικό</a:t>
            </a:r>
            <a:r>
              <a:rPr dirty="0" sz="1650" spc="-55">
                <a:latin typeface="Trebuchet MS"/>
                <a:cs typeface="Trebuchet MS"/>
              </a:rPr>
              <a:t> </a:t>
            </a:r>
            <a:r>
              <a:rPr dirty="0" sz="1650" spc="-10">
                <a:latin typeface="Trebuchet MS"/>
                <a:cs typeface="Trebuchet MS"/>
              </a:rPr>
              <a:t>βιοπολυμερές.</a:t>
            </a:r>
            <a:endParaRPr sz="1650">
              <a:latin typeface="Trebuchet MS"/>
              <a:cs typeface="Trebuchet MS"/>
            </a:endParaRPr>
          </a:p>
          <a:p>
            <a:pPr marL="225425" marR="24765" indent="-213995">
              <a:lnSpc>
                <a:spcPct val="110000"/>
              </a:lnSpc>
              <a:buFont typeface="Segoe UI Symbol"/>
              <a:buChar char="➢"/>
              <a:tabLst>
                <a:tab pos="226695" algn="l"/>
              </a:tabLst>
            </a:pPr>
            <a:r>
              <a:rPr dirty="0" sz="1650">
                <a:latin typeface="Trebuchet MS"/>
                <a:cs typeface="Trebuchet MS"/>
              </a:rPr>
              <a:t>Ο</a:t>
            </a:r>
            <a:r>
              <a:rPr dirty="0" sz="1650" spc="-5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οργανικός</a:t>
            </a:r>
            <a:r>
              <a:rPr dirty="0" sz="1650" spc="-5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άνθρακας</a:t>
            </a:r>
            <a:r>
              <a:rPr dirty="0" sz="1650" spc="-5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του</a:t>
            </a:r>
            <a:r>
              <a:rPr dirty="0" sz="1650" spc="-5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εδάφους</a:t>
            </a:r>
            <a:r>
              <a:rPr dirty="0" sz="1650" spc="-5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βελτιώνει</a:t>
            </a:r>
            <a:r>
              <a:rPr dirty="0" sz="1650" spc="-5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τις</a:t>
            </a:r>
            <a:r>
              <a:rPr dirty="0" sz="1650" spc="-5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βιολογικές,</a:t>
            </a:r>
            <a:r>
              <a:rPr dirty="0" sz="1650" spc="-50">
                <a:latin typeface="Trebuchet MS"/>
                <a:cs typeface="Trebuchet MS"/>
              </a:rPr>
              <a:t> </a:t>
            </a:r>
            <a:r>
              <a:rPr dirty="0" sz="1650" spc="-10">
                <a:latin typeface="Trebuchet MS"/>
                <a:cs typeface="Trebuchet MS"/>
              </a:rPr>
              <a:t>χημικές </a:t>
            </a:r>
            <a:r>
              <a:rPr dirty="0" sz="1650" spc="-10">
                <a:latin typeface="Trebuchet MS"/>
                <a:cs typeface="Trebuchet MS"/>
              </a:rPr>
              <a:t>	</a:t>
            </a:r>
            <a:r>
              <a:rPr dirty="0" sz="1650">
                <a:latin typeface="Trebuchet MS"/>
                <a:cs typeface="Trebuchet MS"/>
              </a:rPr>
              <a:t>και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φυσικές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ιδιότητες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του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εδάφους,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την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ικανότητά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του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να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 spc="-10">
                <a:latin typeface="Trebuchet MS"/>
                <a:cs typeface="Trebuchet MS"/>
              </a:rPr>
              <a:t>συγκρατεί </a:t>
            </a:r>
            <a:r>
              <a:rPr dirty="0" sz="1650" spc="-10">
                <a:latin typeface="Trebuchet MS"/>
                <a:cs typeface="Trebuchet MS"/>
              </a:rPr>
              <a:t>	</a:t>
            </a:r>
            <a:r>
              <a:rPr dirty="0" sz="1650">
                <a:latin typeface="Trebuchet MS"/>
                <a:cs typeface="Trebuchet MS"/>
              </a:rPr>
              <a:t>νερό</a:t>
            </a:r>
            <a:r>
              <a:rPr dirty="0" sz="1650" spc="-3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και</a:t>
            </a:r>
            <a:r>
              <a:rPr dirty="0" sz="1650" spc="-3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τη</a:t>
            </a:r>
            <a:r>
              <a:rPr dirty="0" sz="1650" spc="-3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δομική</a:t>
            </a:r>
            <a:r>
              <a:rPr dirty="0" sz="1650" spc="-3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του</a:t>
            </a:r>
            <a:r>
              <a:rPr dirty="0" sz="1650" spc="-30">
                <a:latin typeface="Trebuchet MS"/>
                <a:cs typeface="Trebuchet MS"/>
              </a:rPr>
              <a:t> </a:t>
            </a:r>
            <a:r>
              <a:rPr dirty="0" sz="1650" spc="-10">
                <a:latin typeface="Trebuchet MS"/>
                <a:cs typeface="Trebuchet MS"/>
              </a:rPr>
              <a:t>σταθερότητα.</a:t>
            </a:r>
            <a:endParaRPr sz="1650">
              <a:latin typeface="Trebuchet MS"/>
              <a:cs typeface="Trebuchet MS"/>
            </a:endParaRPr>
          </a:p>
          <a:p>
            <a:pPr marL="225425" marR="88900" indent="-213995">
              <a:lnSpc>
                <a:spcPct val="110000"/>
              </a:lnSpc>
              <a:buFont typeface="Segoe UI Symbol"/>
              <a:buChar char="➢"/>
              <a:tabLst>
                <a:tab pos="226695" algn="l"/>
              </a:tabLst>
            </a:pPr>
            <a:r>
              <a:rPr dirty="0" sz="1650">
                <a:latin typeface="Trebuchet MS"/>
                <a:cs typeface="Trebuchet MS"/>
              </a:rPr>
              <a:t>Διαδραματίζει</a:t>
            </a:r>
            <a:r>
              <a:rPr dirty="0" sz="1650" spc="-5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αναπόσπαστο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ρόλο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στον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σχηματισμό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οργανικών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 spc="-10">
                <a:latin typeface="Trebuchet MS"/>
                <a:cs typeface="Trebuchet MS"/>
              </a:rPr>
              <a:t>οξέων </a:t>
            </a:r>
            <a:r>
              <a:rPr dirty="0" sz="1650" spc="-10">
                <a:latin typeface="Trebuchet MS"/>
                <a:cs typeface="Trebuchet MS"/>
              </a:rPr>
              <a:t>	</a:t>
            </a:r>
            <a:r>
              <a:rPr dirty="0" sz="1650">
                <a:latin typeface="Trebuchet MS"/>
                <a:cs typeface="Trebuchet MS"/>
              </a:rPr>
              <a:t>του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εδάφους,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τα</a:t>
            </a:r>
            <a:r>
              <a:rPr dirty="0" sz="1650" spc="-3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οποία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είναι</a:t>
            </a:r>
            <a:r>
              <a:rPr dirty="0" sz="1650" spc="-3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καθοριστικά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για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τη</a:t>
            </a:r>
            <a:r>
              <a:rPr dirty="0" sz="1650" spc="-3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διάλυση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 spc="-25">
                <a:latin typeface="Trebuchet MS"/>
                <a:cs typeface="Trebuchet MS"/>
              </a:rPr>
              <a:t>των </a:t>
            </a:r>
            <a:r>
              <a:rPr dirty="0" sz="1650" spc="-25">
                <a:latin typeface="Trebuchet MS"/>
                <a:cs typeface="Trebuchet MS"/>
              </a:rPr>
              <a:t>	</a:t>
            </a:r>
            <a:r>
              <a:rPr dirty="0" sz="1650">
                <a:latin typeface="Trebuchet MS"/>
                <a:cs typeface="Trebuchet MS"/>
              </a:rPr>
              <a:t>εδαφικών</a:t>
            </a:r>
            <a:r>
              <a:rPr dirty="0" sz="1650" spc="-3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ορυκτών</a:t>
            </a:r>
            <a:r>
              <a:rPr dirty="0" sz="1650" spc="-3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και</a:t>
            </a:r>
            <a:r>
              <a:rPr dirty="0" sz="1650" spc="-3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τη</a:t>
            </a:r>
            <a:r>
              <a:rPr dirty="0" sz="1650" spc="-3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διάθεσή</a:t>
            </a:r>
            <a:r>
              <a:rPr dirty="0" sz="1650" spc="-3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τους</a:t>
            </a:r>
            <a:r>
              <a:rPr dirty="0" sz="1650" spc="-3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στα</a:t>
            </a:r>
            <a:r>
              <a:rPr dirty="0" sz="1650" spc="-35">
                <a:latin typeface="Trebuchet MS"/>
                <a:cs typeface="Trebuchet MS"/>
              </a:rPr>
              <a:t> </a:t>
            </a:r>
            <a:r>
              <a:rPr dirty="0" sz="1650" spc="-10">
                <a:latin typeface="Trebuchet MS"/>
                <a:cs typeface="Trebuchet MS"/>
              </a:rPr>
              <a:t>φυτά.</a:t>
            </a:r>
            <a:endParaRPr sz="1650">
              <a:latin typeface="Trebuchet MS"/>
              <a:cs typeface="Trebuchet MS"/>
            </a:endParaRPr>
          </a:p>
          <a:p>
            <a:pPr marL="225425" marR="120014" indent="-213995">
              <a:lnSpc>
                <a:spcPct val="110000"/>
              </a:lnSpc>
              <a:buFont typeface="Segoe UI Symbol"/>
              <a:buChar char="➢"/>
              <a:tabLst>
                <a:tab pos="226695" algn="l"/>
              </a:tabLst>
            </a:pPr>
            <a:r>
              <a:rPr dirty="0" sz="1650">
                <a:latin typeface="Trebuchet MS"/>
                <a:cs typeface="Trebuchet MS"/>
              </a:rPr>
              <a:t>Ο</a:t>
            </a:r>
            <a:r>
              <a:rPr dirty="0" sz="1650" spc="-5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οργανικός</a:t>
            </a:r>
            <a:r>
              <a:rPr dirty="0" sz="1650" spc="-5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άνθρακας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προστατεύει</a:t>
            </a:r>
            <a:r>
              <a:rPr dirty="0" sz="1650" spc="-5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τις</a:t>
            </a:r>
            <a:r>
              <a:rPr dirty="0" sz="1650" spc="-5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ιδιότητες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του</a:t>
            </a:r>
            <a:r>
              <a:rPr dirty="0" sz="1650" spc="-5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εδάφους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 spc="-25">
                <a:latin typeface="Trebuchet MS"/>
                <a:cs typeface="Trebuchet MS"/>
              </a:rPr>
              <a:t>από </a:t>
            </a:r>
            <a:r>
              <a:rPr dirty="0" sz="1650" spc="-25">
                <a:latin typeface="Trebuchet MS"/>
                <a:cs typeface="Trebuchet MS"/>
              </a:rPr>
              <a:t>	</a:t>
            </a:r>
            <a:r>
              <a:rPr dirty="0" sz="1650">
                <a:latin typeface="Trebuchet MS"/>
                <a:cs typeface="Trebuchet MS"/>
              </a:rPr>
              <a:t>ακραίες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μεταβολές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και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αποτελεί,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στην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πραγματικότητα,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μια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 spc="-10">
                <a:latin typeface="Trebuchet MS"/>
                <a:cs typeface="Trebuchet MS"/>
              </a:rPr>
              <a:t>τεράστια </a:t>
            </a:r>
            <a:r>
              <a:rPr dirty="0" sz="1650" spc="-10">
                <a:latin typeface="Trebuchet MS"/>
                <a:cs typeface="Trebuchet MS"/>
              </a:rPr>
              <a:t>	</a:t>
            </a:r>
            <a:r>
              <a:rPr dirty="0" sz="1650">
                <a:latin typeface="Trebuchet MS"/>
                <a:cs typeface="Trebuchet MS"/>
              </a:rPr>
              <a:t>δεξαμενή</a:t>
            </a:r>
            <a:r>
              <a:rPr dirty="0" sz="1650" spc="-90">
                <a:latin typeface="Trebuchet MS"/>
                <a:cs typeface="Trebuchet MS"/>
              </a:rPr>
              <a:t> </a:t>
            </a:r>
            <a:r>
              <a:rPr dirty="0" sz="1650" spc="-10">
                <a:latin typeface="Trebuchet MS"/>
                <a:cs typeface="Trebuchet MS"/>
              </a:rPr>
              <a:t>άνθρακα.</a:t>
            </a:r>
            <a:endParaRPr sz="1650">
              <a:latin typeface="Trebuchet MS"/>
              <a:cs typeface="Trebuchet MS"/>
            </a:endParaRPr>
          </a:p>
          <a:p>
            <a:pPr marL="225425" marR="5080" indent="-213995">
              <a:lnSpc>
                <a:spcPct val="110000"/>
              </a:lnSpc>
              <a:buFont typeface="Segoe UI Symbol"/>
              <a:buChar char="➢"/>
              <a:tabLst>
                <a:tab pos="226695" algn="l"/>
              </a:tabLst>
            </a:pPr>
            <a:r>
              <a:rPr dirty="0" sz="1650">
                <a:latin typeface="Trebuchet MS"/>
                <a:cs typeface="Trebuchet MS"/>
              </a:rPr>
              <a:t>Διαδραματίζει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σημαντικό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ρόλο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σε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πολλές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λειτουργίες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του</a:t>
            </a:r>
            <a:r>
              <a:rPr dirty="0" sz="1650" spc="-40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εδάφους</a:t>
            </a:r>
            <a:r>
              <a:rPr dirty="0" sz="1650" spc="-45">
                <a:latin typeface="Trebuchet MS"/>
                <a:cs typeface="Trebuchet MS"/>
              </a:rPr>
              <a:t> </a:t>
            </a:r>
            <a:r>
              <a:rPr dirty="0" sz="1650" spc="-25">
                <a:latin typeface="Trebuchet MS"/>
                <a:cs typeface="Trebuchet MS"/>
              </a:rPr>
              <a:t>και </a:t>
            </a:r>
            <a:r>
              <a:rPr dirty="0" sz="1650" spc="-25">
                <a:latin typeface="Trebuchet MS"/>
                <a:cs typeface="Trebuchet MS"/>
              </a:rPr>
              <a:t>	</a:t>
            </a:r>
            <a:r>
              <a:rPr dirty="0" sz="1650">
                <a:latin typeface="Trebuchet MS"/>
                <a:cs typeface="Trebuchet MS"/>
              </a:rPr>
              <a:t>στις</a:t>
            </a:r>
            <a:r>
              <a:rPr dirty="0" sz="1650" spc="-55">
                <a:latin typeface="Trebuchet MS"/>
                <a:cs typeface="Trebuchet MS"/>
              </a:rPr>
              <a:t> </a:t>
            </a:r>
            <a:r>
              <a:rPr dirty="0" sz="1650">
                <a:latin typeface="Trebuchet MS"/>
                <a:cs typeface="Trebuchet MS"/>
              </a:rPr>
              <a:t>οικοσυστημικές</a:t>
            </a:r>
            <a:r>
              <a:rPr dirty="0" sz="1650" spc="-55">
                <a:latin typeface="Trebuchet MS"/>
                <a:cs typeface="Trebuchet MS"/>
              </a:rPr>
              <a:t> </a:t>
            </a:r>
            <a:r>
              <a:rPr dirty="0" sz="1650" spc="-10">
                <a:latin typeface="Trebuchet MS"/>
                <a:cs typeface="Trebuchet MS"/>
              </a:rPr>
              <a:t>υπηρεσίες.</a:t>
            </a:r>
            <a:endParaRPr sz="16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76657" y="6450317"/>
            <a:ext cx="15113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>
                <a:solidFill>
                  <a:srgbClr val="FFFFFF"/>
                </a:solidFill>
                <a:latin typeface="Calibri"/>
                <a:cs typeface="Calibri"/>
              </a:rPr>
              <a:t>33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5B9BD4">
              <a:alpha val="9803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6851015"/>
            <a:chOff x="0" y="0"/>
            <a:chExt cx="9144000" cy="685101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851015"/>
            </a:xfrm>
            <a:custGeom>
              <a:avLst/>
              <a:gdLst/>
              <a:ahLst/>
              <a:cxnLst/>
              <a:rect l="l" t="t" r="r" b="b"/>
              <a:pathLst>
                <a:path w="9144000" h="6851015">
                  <a:moveTo>
                    <a:pt x="9143999" y="6850916"/>
                  </a:moveTo>
                  <a:lnTo>
                    <a:pt x="0" y="6850916"/>
                  </a:lnTo>
                  <a:lnTo>
                    <a:pt x="0" y="0"/>
                  </a:lnTo>
                  <a:lnTo>
                    <a:pt x="9143998" y="0"/>
                  </a:lnTo>
                  <a:lnTo>
                    <a:pt x="9143999" y="6850916"/>
                  </a:lnTo>
                  <a:close/>
                </a:path>
              </a:pathLst>
            </a:custGeom>
            <a:solidFill>
              <a:srgbClr val="5B9BD4">
                <a:alpha val="980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900545" y="1472641"/>
              <a:ext cx="6883400" cy="3519170"/>
            </a:xfrm>
            <a:custGeom>
              <a:avLst/>
              <a:gdLst/>
              <a:ahLst/>
              <a:cxnLst/>
              <a:rect l="l" t="t" r="r" b="b"/>
              <a:pathLst>
                <a:path w="6883400" h="3519170">
                  <a:moveTo>
                    <a:pt x="6882853" y="0"/>
                  </a:moveTo>
                  <a:lnTo>
                    <a:pt x="0" y="0"/>
                  </a:lnTo>
                  <a:lnTo>
                    <a:pt x="0" y="3518979"/>
                  </a:lnTo>
                  <a:lnTo>
                    <a:pt x="6882853" y="3518979"/>
                  </a:lnTo>
                  <a:lnTo>
                    <a:pt x="6882853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963" y="503952"/>
            <a:ext cx="633620" cy="6021391"/>
          </a:xfrm>
          <a:prstGeom prst="rect">
            <a:avLst/>
          </a:prstGeom>
        </p:spPr>
      </p:pic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1266367" y="281075"/>
            <a:ext cx="5989320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000000"/>
                </a:solidFill>
                <a:latin typeface="Trebuchet MS"/>
                <a:cs typeface="Trebuchet MS"/>
              </a:rPr>
              <a:t>ΒΙΩΣΙΜΗ</a:t>
            </a:r>
            <a:r>
              <a:rPr dirty="0" sz="2400" spc="-4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000000"/>
                </a:solidFill>
                <a:latin typeface="Trebuchet MS"/>
                <a:cs typeface="Trebuchet MS"/>
              </a:rPr>
              <a:t>ΔΙΑΧΕΙΡΙΣΗ</a:t>
            </a:r>
            <a:r>
              <a:rPr dirty="0" sz="2400" spc="-4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000000"/>
                </a:solidFill>
                <a:latin typeface="Trebuchet MS"/>
                <a:cs typeface="Trebuchet MS"/>
              </a:rPr>
              <a:t>ΤΟΥ</a:t>
            </a:r>
            <a:r>
              <a:rPr dirty="0" sz="2400" spc="-4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000000"/>
                </a:solidFill>
                <a:latin typeface="Trebuchet MS"/>
                <a:cs typeface="Trebuchet MS"/>
              </a:rPr>
              <a:t>ΕΔΑΦΟΥΣ</a:t>
            </a:r>
            <a:r>
              <a:rPr dirty="0" sz="2400" spc="-4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000000"/>
                </a:solidFill>
                <a:latin typeface="Trebuchet MS"/>
                <a:cs typeface="Trebuchet MS"/>
              </a:rPr>
              <a:t>ΓΙΑ</a:t>
            </a:r>
            <a:r>
              <a:rPr dirty="0" sz="2400" spc="-4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400" spc="-25">
                <a:solidFill>
                  <a:srgbClr val="000000"/>
                </a:solidFill>
                <a:latin typeface="Trebuchet MS"/>
                <a:cs typeface="Trebuchet MS"/>
              </a:rPr>
              <a:t>ΤΗ </a:t>
            </a:r>
            <a:r>
              <a:rPr dirty="0" sz="2400">
                <a:solidFill>
                  <a:srgbClr val="000000"/>
                </a:solidFill>
                <a:latin typeface="Trebuchet MS"/>
                <a:cs typeface="Trebuchet MS"/>
              </a:rPr>
              <a:t>ΔΙΑΤΗΡΗΣΗ</a:t>
            </a:r>
            <a:r>
              <a:rPr dirty="0" sz="2400" spc="-6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000000"/>
                </a:solidFill>
                <a:latin typeface="Trebuchet MS"/>
                <a:cs typeface="Trebuchet MS"/>
              </a:rPr>
              <a:t>ΤΗΣ</a:t>
            </a:r>
            <a:r>
              <a:rPr dirty="0" sz="2400" spc="-5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000000"/>
                </a:solidFill>
                <a:latin typeface="Trebuchet MS"/>
                <a:cs typeface="Trebuchet MS"/>
              </a:rPr>
              <a:t>ΟΡΓΑΝΙΚΗΣ</a:t>
            </a:r>
            <a:r>
              <a:rPr dirty="0" sz="2400" spc="-5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400">
                <a:solidFill>
                  <a:srgbClr val="000000"/>
                </a:solidFill>
                <a:latin typeface="Trebuchet MS"/>
                <a:cs typeface="Trebuchet MS"/>
              </a:rPr>
              <a:t>ΟΥΣΙΑΣ</a:t>
            </a:r>
            <a:r>
              <a:rPr dirty="0" sz="2400" spc="-6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400" spc="-25">
                <a:solidFill>
                  <a:srgbClr val="000000"/>
                </a:solidFill>
                <a:latin typeface="Trebuchet MS"/>
                <a:cs typeface="Trebuchet MS"/>
              </a:rPr>
              <a:t>ΤΟΥ </a:t>
            </a:r>
            <a:r>
              <a:rPr dirty="0" sz="2400" spc="-10">
                <a:solidFill>
                  <a:srgbClr val="000000"/>
                </a:solidFill>
                <a:latin typeface="Trebuchet MS"/>
                <a:cs typeface="Trebuchet MS"/>
              </a:rPr>
              <a:t>ΕΔΑΦΟΥΣ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9285" y="1479054"/>
            <a:ext cx="6724650" cy="3190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26695" marR="5715" indent="-214629">
              <a:lnSpc>
                <a:spcPct val="110000"/>
              </a:lnSpc>
              <a:spcBef>
                <a:spcPts val="100"/>
              </a:spcBef>
              <a:buFont typeface="Segoe UI Symbol"/>
              <a:buChar char="➢"/>
              <a:tabLst>
                <a:tab pos="226695" algn="l"/>
              </a:tabLst>
            </a:pP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1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καλύτερη</a:t>
            </a:r>
            <a:r>
              <a:rPr dirty="0" sz="1400" spc="1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διαχείριση</a:t>
            </a:r>
            <a:r>
              <a:rPr dirty="0" sz="1400" spc="1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1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1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μπορεί</a:t>
            </a:r>
            <a:r>
              <a:rPr dirty="0" sz="1400" spc="1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1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μειώσει</a:t>
            </a:r>
            <a:r>
              <a:rPr dirty="0" sz="1400" spc="1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σημαντικά</a:t>
            </a:r>
            <a:r>
              <a:rPr dirty="0" sz="1400" spc="1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τις</a:t>
            </a:r>
            <a:r>
              <a:rPr dirty="0" sz="1400" spc="13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εκπομπές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αποθηκεύσει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μέρος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CO2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που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δεσμεύεται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ατμόσφαιρα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 spc="-35">
                <a:latin typeface="Trebuchet MS"/>
                <a:cs typeface="Trebuchet MS"/>
              </a:rPr>
              <a:t>τα </a:t>
            </a:r>
            <a:r>
              <a:rPr dirty="0" sz="1400">
                <a:latin typeface="Trebuchet MS"/>
                <a:cs typeface="Trebuchet MS"/>
              </a:rPr>
              <a:t>φυτά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ως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άνθρακας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(C)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στην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οργανική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ουσία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εδάφους.</a:t>
            </a:r>
            <a:endParaRPr sz="1400">
              <a:latin typeface="Trebuchet MS"/>
              <a:cs typeface="Trebuchet MS"/>
            </a:endParaRPr>
          </a:p>
          <a:p>
            <a:pPr algn="just" marL="226695" marR="5080" indent="-214629">
              <a:lnSpc>
                <a:spcPct val="110000"/>
              </a:lnSpc>
              <a:spcBef>
                <a:spcPts val="450"/>
              </a:spcBef>
              <a:buFont typeface="Segoe UI Symbol"/>
              <a:buChar char="➢"/>
              <a:tabLst>
                <a:tab pos="226695" algn="l"/>
              </a:tabLst>
            </a:pP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βιώσιμη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διαχείριση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αυξάνει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αποθήκευση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οργανικής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ουσίας </a:t>
            </a:r>
            <a:r>
              <a:rPr dirty="0" sz="1400">
                <a:latin typeface="Trebuchet MS"/>
                <a:cs typeface="Trebuchet MS"/>
              </a:rPr>
              <a:t>και δεσμεύει άζωτο (N) στο έδαφος,</a:t>
            </a:r>
            <a:r>
              <a:rPr dirty="0" sz="1400" spc="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 αποτέλεσμα τη βελτίωση της </a:t>
            </a:r>
            <a:r>
              <a:rPr dirty="0" sz="1400" spc="-10">
                <a:latin typeface="Trebuchet MS"/>
                <a:cs typeface="Trebuchet MS"/>
              </a:rPr>
              <a:t>γονιμότητας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4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4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παραγωγικότητας,</a:t>
            </a:r>
            <a:r>
              <a:rPr dirty="0" sz="1400" spc="4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4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αύξηση</a:t>
            </a:r>
            <a:r>
              <a:rPr dirty="0" sz="1400" spc="4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4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βιοποικιλότητας,</a:t>
            </a:r>
            <a:r>
              <a:rPr dirty="0" sz="1400" spc="4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4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μείωση</a:t>
            </a:r>
            <a:r>
              <a:rPr dirty="0" sz="1400" spc="48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της </a:t>
            </a:r>
            <a:r>
              <a:rPr dirty="0" sz="1400">
                <a:latin typeface="Trebuchet MS"/>
                <a:cs typeface="Trebuchet MS"/>
              </a:rPr>
              <a:t>διάβρωσης</a:t>
            </a:r>
            <a:r>
              <a:rPr dirty="0" sz="1400" spc="4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ρύπανσης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υδάτων,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καλύτερη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προσαρμογή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των </a:t>
            </a:r>
            <a:r>
              <a:rPr dirty="0" sz="1400">
                <a:latin typeface="Trebuchet MS"/>
                <a:cs typeface="Trebuchet MS"/>
              </a:rPr>
              <a:t>γεωργικών</a:t>
            </a:r>
            <a:r>
              <a:rPr dirty="0" sz="1400" spc="3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συστημάτων</a:t>
            </a:r>
            <a:r>
              <a:rPr dirty="0" sz="1400" spc="3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3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3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βοσκοτόπων</a:t>
            </a:r>
            <a:r>
              <a:rPr dirty="0" sz="1400" spc="3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στις</a:t>
            </a:r>
            <a:r>
              <a:rPr dirty="0" sz="1400" spc="3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επιπτώσεις</a:t>
            </a:r>
            <a:r>
              <a:rPr dirty="0" sz="1400" spc="3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33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κλιματικής </a:t>
            </a:r>
            <a:r>
              <a:rPr dirty="0" sz="1400">
                <a:latin typeface="Trebuchet MS"/>
                <a:cs typeface="Trebuchet MS"/>
              </a:rPr>
              <a:t>αλλαγής</a:t>
            </a:r>
            <a:r>
              <a:rPr dirty="0" sz="1400" spc="8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και,</a:t>
            </a:r>
            <a:r>
              <a:rPr dirty="0" sz="1400" spc="8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8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ΣΗΜΑΝΤΙΚΟΤΕΡΟ,</a:t>
            </a:r>
            <a:r>
              <a:rPr dirty="0" sz="1400" spc="8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8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μείωση</a:t>
            </a:r>
            <a:r>
              <a:rPr dirty="0" sz="1400" spc="8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8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εκπομπών</a:t>
            </a:r>
            <a:r>
              <a:rPr dirty="0" sz="1400" spc="8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αερίων</a:t>
            </a:r>
            <a:r>
              <a:rPr dirty="0" sz="1400" spc="80">
                <a:latin typeface="Trebuchet MS"/>
                <a:cs typeface="Trebuchet MS"/>
              </a:rPr>
              <a:t>  </a:t>
            </a:r>
            <a:r>
              <a:rPr dirty="0" sz="1400" spc="-25">
                <a:latin typeface="Trebuchet MS"/>
                <a:cs typeface="Trebuchet MS"/>
              </a:rPr>
              <a:t>του </a:t>
            </a:r>
            <a:r>
              <a:rPr dirty="0" sz="1400">
                <a:latin typeface="Trebuchet MS"/>
                <a:cs typeface="Trebuchet MS"/>
              </a:rPr>
              <a:t>θερμοκηπίου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στην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ατμόσφαιρα.</a:t>
            </a:r>
            <a:endParaRPr sz="1400">
              <a:latin typeface="Trebuchet MS"/>
              <a:cs typeface="Trebuchet MS"/>
            </a:endParaRPr>
          </a:p>
          <a:p>
            <a:pPr algn="just" marL="226695" marR="5715" indent="-214629">
              <a:lnSpc>
                <a:spcPct val="110000"/>
              </a:lnSpc>
              <a:spcBef>
                <a:spcPts val="450"/>
              </a:spcBef>
              <a:buFont typeface="Segoe UI Symbol"/>
              <a:buChar char="➢"/>
              <a:tabLst>
                <a:tab pos="226695" algn="l"/>
              </a:tabLst>
            </a:pPr>
            <a:r>
              <a:rPr dirty="0" sz="1400">
                <a:latin typeface="Trebuchet MS"/>
                <a:cs typeface="Trebuchet MS"/>
              </a:rPr>
              <a:t>Με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προστασία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αύξηση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οργανικής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ουσίας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εδάφους,</a:t>
            </a:r>
            <a:r>
              <a:rPr dirty="0" sz="1400" spc="-10">
                <a:latin typeface="Trebuchet MS"/>
                <a:cs typeface="Trebuchet MS"/>
              </a:rPr>
              <a:t> αυξάνουμε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γονιμότητα</a:t>
            </a:r>
            <a:r>
              <a:rPr dirty="0" sz="1400" spc="1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1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εδάφους,</a:t>
            </a:r>
            <a:r>
              <a:rPr dirty="0" sz="1400" spc="1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μειώνουμε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1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διάβρωση</a:t>
            </a:r>
            <a:r>
              <a:rPr dirty="0" sz="1400" spc="1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1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διατηρούμε</a:t>
            </a:r>
            <a:r>
              <a:rPr dirty="0" sz="1400" spc="1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φυσικά </a:t>
            </a:r>
            <a:r>
              <a:rPr dirty="0" sz="1400">
                <a:latin typeface="Trebuchet MS"/>
                <a:cs typeface="Trebuchet MS"/>
              </a:rPr>
              <a:t>οικοσυστήματα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φυσικούς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οικοτόπους.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98808" y="5114251"/>
            <a:ext cx="3440429" cy="9855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50" spc="-10" b="1">
                <a:solidFill>
                  <a:srgbClr val="FF0000"/>
                </a:solidFill>
                <a:latin typeface="Trebuchet MS"/>
                <a:cs typeface="Trebuchet MS"/>
              </a:rPr>
              <a:t>----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-</a:t>
            </a:r>
            <a:r>
              <a:rPr dirty="0" sz="1050" spc="120" b="1">
                <a:solidFill>
                  <a:srgbClr val="FF0000"/>
                </a:solidFill>
                <a:latin typeface="Trebuchet MS"/>
                <a:cs typeface="Trebuchet MS"/>
              </a:rPr>
              <a:t> 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Όλα</a:t>
            </a:r>
            <a:r>
              <a:rPr dirty="0" sz="1050" spc="120" b="1">
                <a:solidFill>
                  <a:srgbClr val="FF0000"/>
                </a:solidFill>
                <a:latin typeface="Trebuchet MS"/>
                <a:cs typeface="Trebuchet MS"/>
              </a:rPr>
              <a:t> 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αυτά</a:t>
            </a:r>
            <a:r>
              <a:rPr dirty="0" sz="1050" spc="120" b="1">
                <a:solidFill>
                  <a:srgbClr val="FF0000"/>
                </a:solidFill>
                <a:latin typeface="Trebuchet MS"/>
                <a:cs typeface="Trebuchet MS"/>
              </a:rPr>
              <a:t> 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είναι</a:t>
            </a:r>
            <a:r>
              <a:rPr dirty="0" sz="1050" spc="120" b="1">
                <a:solidFill>
                  <a:srgbClr val="FF0000"/>
                </a:solidFill>
                <a:latin typeface="Trebuchet MS"/>
                <a:cs typeface="Trebuchet MS"/>
              </a:rPr>
              <a:t> 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σύμφωνα</a:t>
            </a:r>
            <a:r>
              <a:rPr dirty="0" sz="1050" spc="125" b="1">
                <a:solidFill>
                  <a:srgbClr val="FF0000"/>
                </a:solidFill>
                <a:latin typeface="Trebuchet MS"/>
                <a:cs typeface="Trebuchet MS"/>
              </a:rPr>
              <a:t> 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με</a:t>
            </a:r>
            <a:r>
              <a:rPr dirty="0" sz="1050" spc="120" b="1">
                <a:solidFill>
                  <a:srgbClr val="FF0000"/>
                </a:solidFill>
                <a:latin typeface="Trebuchet MS"/>
                <a:cs typeface="Trebuchet MS"/>
              </a:rPr>
              <a:t> 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τους</a:t>
            </a:r>
            <a:r>
              <a:rPr dirty="0" sz="1050" spc="120" b="1">
                <a:solidFill>
                  <a:srgbClr val="FF0000"/>
                </a:solidFill>
                <a:latin typeface="Trebuchet MS"/>
                <a:cs typeface="Trebuchet MS"/>
              </a:rPr>
              <a:t>  </a:t>
            </a:r>
            <a:r>
              <a:rPr dirty="0" sz="1050" spc="-10" b="1">
                <a:solidFill>
                  <a:srgbClr val="FF0000"/>
                </a:solidFill>
                <a:latin typeface="Trebuchet MS"/>
                <a:cs typeface="Trebuchet MS"/>
              </a:rPr>
              <a:t>Στόχους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Βιώσιμης</a:t>
            </a:r>
            <a:r>
              <a:rPr dirty="0" sz="1050" spc="35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Ανάπτυξης</a:t>
            </a:r>
            <a:r>
              <a:rPr dirty="0" sz="1050" spc="35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(SDGs)</a:t>
            </a:r>
            <a:r>
              <a:rPr dirty="0" sz="1050" spc="35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των</a:t>
            </a:r>
            <a:r>
              <a:rPr dirty="0" sz="1050" spc="36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Ηνωμένων</a:t>
            </a:r>
            <a:r>
              <a:rPr dirty="0" sz="1050" spc="35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spc="-10" b="1">
                <a:solidFill>
                  <a:srgbClr val="FF0000"/>
                </a:solidFill>
                <a:latin typeface="Trebuchet MS"/>
                <a:cs typeface="Trebuchet MS"/>
              </a:rPr>
              <a:t>Εθνών,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τους</a:t>
            </a:r>
            <a:r>
              <a:rPr dirty="0" sz="1050" spc="15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στόχους</a:t>
            </a:r>
            <a:r>
              <a:rPr dirty="0" sz="1050" spc="15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της</a:t>
            </a:r>
            <a:r>
              <a:rPr dirty="0" sz="1050" spc="15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spc="-20" b="1">
                <a:solidFill>
                  <a:srgbClr val="FF0000"/>
                </a:solidFill>
                <a:latin typeface="Trebuchet MS"/>
                <a:cs typeface="Trebuchet MS"/>
              </a:rPr>
              <a:t>Σύμβασης-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Πλαισίου</a:t>
            </a:r>
            <a:r>
              <a:rPr dirty="0" sz="1050" spc="15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των</a:t>
            </a:r>
            <a:r>
              <a:rPr dirty="0" sz="1050" spc="15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spc="-10" b="1">
                <a:solidFill>
                  <a:srgbClr val="FF0000"/>
                </a:solidFill>
                <a:latin typeface="Trebuchet MS"/>
                <a:cs typeface="Trebuchet MS"/>
              </a:rPr>
              <a:t>Ηνωμένων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Εθνών</a:t>
            </a:r>
            <a:r>
              <a:rPr dirty="0" sz="1050" spc="30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για</a:t>
            </a:r>
            <a:r>
              <a:rPr dirty="0" sz="1050" spc="31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την</a:t>
            </a:r>
            <a:r>
              <a:rPr dirty="0" sz="1050" spc="31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Κλιματική</a:t>
            </a:r>
            <a:r>
              <a:rPr dirty="0" sz="1050" spc="31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Αλλαγή</a:t>
            </a:r>
            <a:r>
              <a:rPr dirty="0" sz="1050" spc="30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(UNFCCC)</a:t>
            </a:r>
            <a:r>
              <a:rPr dirty="0" sz="1050" spc="31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και</a:t>
            </a:r>
            <a:r>
              <a:rPr dirty="0" sz="1050" spc="31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spc="-25" b="1">
                <a:solidFill>
                  <a:srgbClr val="FF0000"/>
                </a:solidFill>
                <a:latin typeface="Trebuchet MS"/>
                <a:cs typeface="Trebuchet MS"/>
              </a:rPr>
              <a:t>τη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Σύμβαση</a:t>
            </a:r>
            <a:r>
              <a:rPr dirty="0" sz="1050" spc="-2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των</a:t>
            </a:r>
            <a:r>
              <a:rPr dirty="0" sz="1050" spc="-2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Ηνωμένων</a:t>
            </a:r>
            <a:r>
              <a:rPr dirty="0" sz="1050" spc="-2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Εθνών</a:t>
            </a:r>
            <a:r>
              <a:rPr dirty="0" sz="1050" spc="-2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για</a:t>
            </a:r>
            <a:r>
              <a:rPr dirty="0" sz="1050" spc="-2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την</a:t>
            </a:r>
            <a:r>
              <a:rPr dirty="0" sz="1050" spc="-2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spc="-10" b="1">
                <a:solidFill>
                  <a:srgbClr val="FF0000"/>
                </a:solidFill>
                <a:latin typeface="Trebuchet MS"/>
                <a:cs typeface="Trebuchet MS"/>
              </a:rPr>
              <a:t>Καταπολέμηση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της</a:t>
            </a:r>
            <a:r>
              <a:rPr dirty="0" sz="1050" spc="-4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Ερημοποίησης</a:t>
            </a:r>
            <a:r>
              <a:rPr dirty="0" sz="1050" spc="-3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b="1">
                <a:solidFill>
                  <a:srgbClr val="FF0000"/>
                </a:solidFill>
                <a:latin typeface="Trebuchet MS"/>
                <a:cs typeface="Trebuchet MS"/>
              </a:rPr>
              <a:t>(UNCCD)</a:t>
            </a:r>
            <a:r>
              <a:rPr dirty="0" sz="1050" spc="-4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050" spc="-10" b="1">
                <a:solidFill>
                  <a:srgbClr val="FF0000"/>
                </a:solidFill>
                <a:latin typeface="Trebuchet MS"/>
                <a:cs typeface="Trebuchet MS"/>
              </a:rPr>
              <a:t>----</a:t>
            </a:r>
            <a:r>
              <a:rPr dirty="0" sz="1050" spc="-50" b="1">
                <a:solidFill>
                  <a:srgbClr val="FF0000"/>
                </a:solidFill>
                <a:latin typeface="Trebuchet MS"/>
                <a:cs typeface="Trebuchet MS"/>
              </a:rPr>
              <a:t>-</a:t>
            </a:r>
            <a:endParaRPr sz="10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62308" y="197275"/>
            <a:ext cx="2846070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ΟΡΓΑΝΙΚΗ</a:t>
            </a:r>
            <a:r>
              <a:rPr dirty="0" sz="3200" spc="-5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-25">
                <a:solidFill>
                  <a:srgbClr val="000000"/>
                </a:solidFill>
                <a:latin typeface="Trebuchet MS"/>
                <a:cs typeface="Trebuchet MS"/>
              </a:rPr>
              <a:t>ΥΛΗ</a:t>
            </a:r>
            <a:endParaRPr sz="32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75840" y="1329712"/>
            <a:ext cx="2254250" cy="2235200"/>
            <a:chOff x="1175840" y="1329712"/>
            <a:chExt cx="2254250" cy="2235200"/>
          </a:xfrm>
        </p:grpSpPr>
        <p:sp>
          <p:nvSpPr>
            <p:cNvPr id="5" name="object 5"/>
            <p:cNvSpPr/>
            <p:nvPr/>
          </p:nvSpPr>
          <p:spPr>
            <a:xfrm>
              <a:off x="1632273" y="1329712"/>
              <a:ext cx="650875" cy="1107440"/>
            </a:xfrm>
            <a:custGeom>
              <a:avLst/>
              <a:gdLst/>
              <a:ahLst/>
              <a:cxnLst/>
              <a:rect l="l" t="t" r="r" b="b"/>
              <a:pathLst>
                <a:path w="650875" h="1107439">
                  <a:moveTo>
                    <a:pt x="650836" y="0"/>
                  </a:moveTo>
                  <a:lnTo>
                    <a:pt x="600840" y="1129"/>
                  </a:lnTo>
                  <a:lnTo>
                    <a:pt x="551095" y="4502"/>
                  </a:lnTo>
                  <a:lnTo>
                    <a:pt x="501675" y="10096"/>
                  </a:lnTo>
                  <a:lnTo>
                    <a:pt x="452651" y="17886"/>
                  </a:lnTo>
                  <a:lnTo>
                    <a:pt x="404095" y="27849"/>
                  </a:lnTo>
                  <a:lnTo>
                    <a:pt x="356078" y="39963"/>
                  </a:lnTo>
                  <a:lnTo>
                    <a:pt x="308673" y="54203"/>
                  </a:lnTo>
                  <a:lnTo>
                    <a:pt x="261951" y="70547"/>
                  </a:lnTo>
                  <a:lnTo>
                    <a:pt x="215985" y="88970"/>
                  </a:lnTo>
                  <a:lnTo>
                    <a:pt x="170846" y="109450"/>
                  </a:lnTo>
                  <a:lnTo>
                    <a:pt x="126606" y="131963"/>
                  </a:lnTo>
                  <a:lnTo>
                    <a:pt x="83337" y="156486"/>
                  </a:lnTo>
                  <a:lnTo>
                    <a:pt x="41111" y="182995"/>
                  </a:lnTo>
                  <a:lnTo>
                    <a:pt x="0" y="211467"/>
                  </a:lnTo>
                  <a:lnTo>
                    <a:pt x="650836" y="1107262"/>
                  </a:lnTo>
                  <a:lnTo>
                    <a:pt x="650836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840" y="1541180"/>
              <a:ext cx="1107440" cy="895985"/>
            </a:xfrm>
            <a:custGeom>
              <a:avLst/>
              <a:gdLst/>
              <a:ahLst/>
              <a:cxnLst/>
              <a:rect l="l" t="t" r="r" b="b"/>
              <a:pathLst>
                <a:path w="1107439" h="895985">
                  <a:moveTo>
                    <a:pt x="456432" y="0"/>
                  </a:moveTo>
                  <a:lnTo>
                    <a:pt x="416300" y="30579"/>
                  </a:lnTo>
                  <a:lnTo>
                    <a:pt x="377789" y="62795"/>
                  </a:lnTo>
                  <a:lnTo>
                    <a:pt x="340933" y="96580"/>
                  </a:lnTo>
                  <a:lnTo>
                    <a:pt x="305767" y="131868"/>
                  </a:lnTo>
                  <a:lnTo>
                    <a:pt x="272326" y="168588"/>
                  </a:lnTo>
                  <a:lnTo>
                    <a:pt x="240644" y="206675"/>
                  </a:lnTo>
                  <a:lnTo>
                    <a:pt x="210756" y="246060"/>
                  </a:lnTo>
                  <a:lnTo>
                    <a:pt x="182696" y="286675"/>
                  </a:lnTo>
                  <a:lnTo>
                    <a:pt x="156499" y="328453"/>
                  </a:lnTo>
                  <a:lnTo>
                    <a:pt x="132199" y="371326"/>
                  </a:lnTo>
                  <a:lnTo>
                    <a:pt x="109831" y="415226"/>
                  </a:lnTo>
                  <a:lnTo>
                    <a:pt x="89429" y="460085"/>
                  </a:lnTo>
                  <a:lnTo>
                    <a:pt x="71028" y="505835"/>
                  </a:lnTo>
                  <a:lnTo>
                    <a:pt x="54663" y="552409"/>
                  </a:lnTo>
                  <a:lnTo>
                    <a:pt x="40368" y="599739"/>
                  </a:lnTo>
                  <a:lnTo>
                    <a:pt x="28177" y="647757"/>
                  </a:lnTo>
                  <a:lnTo>
                    <a:pt x="18125" y="696395"/>
                  </a:lnTo>
                  <a:lnTo>
                    <a:pt x="10247" y="745585"/>
                  </a:lnTo>
                  <a:lnTo>
                    <a:pt x="4577" y="795261"/>
                  </a:lnTo>
                  <a:lnTo>
                    <a:pt x="1150" y="845353"/>
                  </a:lnTo>
                  <a:lnTo>
                    <a:pt x="0" y="895794"/>
                  </a:lnTo>
                  <a:lnTo>
                    <a:pt x="1107269" y="895794"/>
                  </a:lnTo>
                  <a:lnTo>
                    <a:pt x="456432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175840" y="2436974"/>
              <a:ext cx="1107440" cy="650875"/>
            </a:xfrm>
            <a:custGeom>
              <a:avLst/>
              <a:gdLst/>
              <a:ahLst/>
              <a:cxnLst/>
              <a:rect l="l" t="t" r="r" b="b"/>
              <a:pathLst>
                <a:path w="1107439" h="650875">
                  <a:moveTo>
                    <a:pt x="1107269" y="0"/>
                  </a:moveTo>
                  <a:lnTo>
                    <a:pt x="0" y="0"/>
                  </a:lnTo>
                  <a:lnTo>
                    <a:pt x="1129" y="49996"/>
                  </a:lnTo>
                  <a:lnTo>
                    <a:pt x="4502" y="99740"/>
                  </a:lnTo>
                  <a:lnTo>
                    <a:pt x="10095" y="149161"/>
                  </a:lnTo>
                  <a:lnTo>
                    <a:pt x="17885" y="198185"/>
                  </a:lnTo>
                  <a:lnTo>
                    <a:pt x="27848" y="246741"/>
                  </a:lnTo>
                  <a:lnTo>
                    <a:pt x="39961" y="294758"/>
                  </a:lnTo>
                  <a:lnTo>
                    <a:pt x="54201" y="342163"/>
                  </a:lnTo>
                  <a:lnTo>
                    <a:pt x="70544" y="388884"/>
                  </a:lnTo>
                  <a:lnTo>
                    <a:pt x="88968" y="434851"/>
                  </a:lnTo>
                  <a:lnTo>
                    <a:pt x="109448" y="479990"/>
                  </a:lnTo>
                  <a:lnTo>
                    <a:pt x="131961" y="524230"/>
                  </a:lnTo>
                  <a:lnTo>
                    <a:pt x="156485" y="567499"/>
                  </a:lnTo>
                  <a:lnTo>
                    <a:pt x="182995" y="609725"/>
                  </a:lnTo>
                  <a:lnTo>
                    <a:pt x="211468" y="650836"/>
                  </a:lnTo>
                  <a:lnTo>
                    <a:pt x="1107269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426772" y="1349816"/>
              <a:ext cx="2003425" cy="2214880"/>
            </a:xfrm>
            <a:custGeom>
              <a:avLst/>
              <a:gdLst/>
              <a:ahLst/>
              <a:cxnLst/>
              <a:rect l="l" t="t" r="r" b="b"/>
              <a:pathLst>
                <a:path w="2003425" h="2214879">
                  <a:moveTo>
                    <a:pt x="895797" y="0"/>
                  </a:moveTo>
                  <a:lnTo>
                    <a:pt x="895797" y="1107274"/>
                  </a:lnTo>
                  <a:lnTo>
                    <a:pt x="0" y="1758111"/>
                  </a:lnTo>
                  <a:lnTo>
                    <a:pt x="30579" y="1798243"/>
                  </a:lnTo>
                  <a:lnTo>
                    <a:pt x="62796" y="1836753"/>
                  </a:lnTo>
                  <a:lnTo>
                    <a:pt x="96581" y="1873608"/>
                  </a:lnTo>
                  <a:lnTo>
                    <a:pt x="131869" y="1908773"/>
                  </a:lnTo>
                  <a:lnTo>
                    <a:pt x="168590" y="1942213"/>
                  </a:lnTo>
                  <a:lnTo>
                    <a:pt x="206677" y="1973895"/>
                  </a:lnTo>
                  <a:lnTo>
                    <a:pt x="246062" y="2003782"/>
                  </a:lnTo>
                  <a:lnTo>
                    <a:pt x="286677" y="2031842"/>
                  </a:lnTo>
                  <a:lnTo>
                    <a:pt x="328455" y="2058039"/>
                  </a:lnTo>
                  <a:lnTo>
                    <a:pt x="371328" y="2082338"/>
                  </a:lnTo>
                  <a:lnTo>
                    <a:pt x="415228" y="2104706"/>
                  </a:lnTo>
                  <a:lnTo>
                    <a:pt x="460087" y="2125108"/>
                  </a:lnTo>
                  <a:lnTo>
                    <a:pt x="505837" y="2143508"/>
                  </a:lnTo>
                  <a:lnTo>
                    <a:pt x="552411" y="2159873"/>
                  </a:lnTo>
                  <a:lnTo>
                    <a:pt x="599741" y="2174169"/>
                  </a:lnTo>
                  <a:lnTo>
                    <a:pt x="647759" y="2186359"/>
                  </a:lnTo>
                  <a:lnTo>
                    <a:pt x="696397" y="2196411"/>
                  </a:lnTo>
                  <a:lnTo>
                    <a:pt x="745588" y="2204289"/>
                  </a:lnTo>
                  <a:lnTo>
                    <a:pt x="795263" y="2209959"/>
                  </a:lnTo>
                  <a:lnTo>
                    <a:pt x="845355" y="2213386"/>
                  </a:lnTo>
                  <a:lnTo>
                    <a:pt x="895797" y="2214537"/>
                  </a:lnTo>
                  <a:lnTo>
                    <a:pt x="943521" y="2213505"/>
                  </a:lnTo>
                  <a:lnTo>
                    <a:pt x="990755" y="2210440"/>
                  </a:lnTo>
                  <a:lnTo>
                    <a:pt x="1037456" y="2205384"/>
                  </a:lnTo>
                  <a:lnTo>
                    <a:pt x="1083582" y="2198379"/>
                  </a:lnTo>
                  <a:lnTo>
                    <a:pt x="1129089" y="2189469"/>
                  </a:lnTo>
                  <a:lnTo>
                    <a:pt x="1173934" y="2178697"/>
                  </a:lnTo>
                  <a:lnTo>
                    <a:pt x="1218076" y="2166105"/>
                  </a:lnTo>
                  <a:lnTo>
                    <a:pt x="1261469" y="2151737"/>
                  </a:lnTo>
                  <a:lnTo>
                    <a:pt x="1304073" y="2135634"/>
                  </a:lnTo>
                  <a:lnTo>
                    <a:pt x="1345844" y="2117841"/>
                  </a:lnTo>
                  <a:lnTo>
                    <a:pt x="1386738" y="2098400"/>
                  </a:lnTo>
                  <a:lnTo>
                    <a:pt x="1426714" y="2077354"/>
                  </a:lnTo>
                  <a:lnTo>
                    <a:pt x="1465728" y="2054746"/>
                  </a:lnTo>
                  <a:lnTo>
                    <a:pt x="1503737" y="2030618"/>
                  </a:lnTo>
                  <a:lnTo>
                    <a:pt x="1540699" y="2005014"/>
                  </a:lnTo>
                  <a:lnTo>
                    <a:pt x="1576570" y="1977976"/>
                  </a:lnTo>
                  <a:lnTo>
                    <a:pt x="1611308" y="1949548"/>
                  </a:lnTo>
                  <a:lnTo>
                    <a:pt x="1644870" y="1919772"/>
                  </a:lnTo>
                  <a:lnTo>
                    <a:pt x="1677213" y="1888691"/>
                  </a:lnTo>
                  <a:lnTo>
                    <a:pt x="1708294" y="1856348"/>
                  </a:lnTo>
                  <a:lnTo>
                    <a:pt x="1738070" y="1822786"/>
                  </a:lnTo>
                  <a:lnTo>
                    <a:pt x="1766498" y="1788048"/>
                  </a:lnTo>
                  <a:lnTo>
                    <a:pt x="1793536" y="1752177"/>
                  </a:lnTo>
                  <a:lnTo>
                    <a:pt x="1819140" y="1715215"/>
                  </a:lnTo>
                  <a:lnTo>
                    <a:pt x="1843268" y="1677206"/>
                  </a:lnTo>
                  <a:lnTo>
                    <a:pt x="1865876" y="1638192"/>
                  </a:lnTo>
                  <a:lnTo>
                    <a:pt x="1886922" y="1598216"/>
                  </a:lnTo>
                  <a:lnTo>
                    <a:pt x="1906363" y="1557321"/>
                  </a:lnTo>
                  <a:lnTo>
                    <a:pt x="1924157" y="1515551"/>
                  </a:lnTo>
                  <a:lnTo>
                    <a:pt x="1940259" y="1472947"/>
                  </a:lnTo>
                  <a:lnTo>
                    <a:pt x="1954627" y="1429553"/>
                  </a:lnTo>
                  <a:lnTo>
                    <a:pt x="1967219" y="1385412"/>
                  </a:lnTo>
                  <a:lnTo>
                    <a:pt x="1977991" y="1340567"/>
                  </a:lnTo>
                  <a:lnTo>
                    <a:pt x="1986901" y="1295060"/>
                  </a:lnTo>
                  <a:lnTo>
                    <a:pt x="1993906" y="1248934"/>
                  </a:lnTo>
                  <a:lnTo>
                    <a:pt x="1998962" y="1202233"/>
                  </a:lnTo>
                  <a:lnTo>
                    <a:pt x="2002027" y="1154999"/>
                  </a:lnTo>
                  <a:lnTo>
                    <a:pt x="2003059" y="1107274"/>
                  </a:lnTo>
                  <a:lnTo>
                    <a:pt x="2002027" y="1059550"/>
                  </a:lnTo>
                  <a:lnTo>
                    <a:pt x="1998962" y="1012316"/>
                  </a:lnTo>
                  <a:lnTo>
                    <a:pt x="1993906" y="965614"/>
                  </a:lnTo>
                  <a:lnTo>
                    <a:pt x="1986901" y="919489"/>
                  </a:lnTo>
                  <a:lnTo>
                    <a:pt x="1977991" y="873981"/>
                  </a:lnTo>
                  <a:lnTo>
                    <a:pt x="1967219" y="829136"/>
                  </a:lnTo>
                  <a:lnTo>
                    <a:pt x="1954627" y="784994"/>
                  </a:lnTo>
                  <a:lnTo>
                    <a:pt x="1940259" y="741600"/>
                  </a:lnTo>
                  <a:lnTo>
                    <a:pt x="1924157" y="698996"/>
                  </a:lnTo>
                  <a:lnTo>
                    <a:pt x="1906363" y="657225"/>
                  </a:lnTo>
                  <a:lnTo>
                    <a:pt x="1886922" y="616330"/>
                  </a:lnTo>
                  <a:lnTo>
                    <a:pt x="1865876" y="576354"/>
                  </a:lnTo>
                  <a:lnTo>
                    <a:pt x="1843268" y="537340"/>
                  </a:lnTo>
                  <a:lnTo>
                    <a:pt x="1819140" y="499330"/>
                  </a:lnTo>
                  <a:lnTo>
                    <a:pt x="1793536" y="462368"/>
                  </a:lnTo>
                  <a:lnTo>
                    <a:pt x="1766498" y="426496"/>
                  </a:lnTo>
                  <a:lnTo>
                    <a:pt x="1738070" y="391757"/>
                  </a:lnTo>
                  <a:lnTo>
                    <a:pt x="1708294" y="358195"/>
                  </a:lnTo>
                  <a:lnTo>
                    <a:pt x="1677213" y="325851"/>
                  </a:lnTo>
                  <a:lnTo>
                    <a:pt x="1644870" y="294770"/>
                  </a:lnTo>
                  <a:lnTo>
                    <a:pt x="1611308" y="264993"/>
                  </a:lnTo>
                  <a:lnTo>
                    <a:pt x="1576570" y="236565"/>
                  </a:lnTo>
                  <a:lnTo>
                    <a:pt x="1540699" y="209527"/>
                  </a:lnTo>
                  <a:lnTo>
                    <a:pt x="1503737" y="183922"/>
                  </a:lnTo>
                  <a:lnTo>
                    <a:pt x="1465728" y="159794"/>
                  </a:lnTo>
                  <a:lnTo>
                    <a:pt x="1426714" y="137185"/>
                  </a:lnTo>
                  <a:lnTo>
                    <a:pt x="1386738" y="116139"/>
                  </a:lnTo>
                  <a:lnTo>
                    <a:pt x="1345844" y="96697"/>
                  </a:lnTo>
                  <a:lnTo>
                    <a:pt x="1304073" y="78904"/>
                  </a:lnTo>
                  <a:lnTo>
                    <a:pt x="1261469" y="62801"/>
                  </a:lnTo>
                  <a:lnTo>
                    <a:pt x="1218076" y="48432"/>
                  </a:lnTo>
                  <a:lnTo>
                    <a:pt x="1173934" y="35840"/>
                  </a:lnTo>
                  <a:lnTo>
                    <a:pt x="1129089" y="25067"/>
                  </a:lnTo>
                  <a:lnTo>
                    <a:pt x="1083582" y="16157"/>
                  </a:lnTo>
                  <a:lnTo>
                    <a:pt x="1037456" y="9153"/>
                  </a:lnTo>
                  <a:lnTo>
                    <a:pt x="990755" y="4096"/>
                  </a:lnTo>
                  <a:lnTo>
                    <a:pt x="943521" y="1031"/>
                  </a:lnTo>
                  <a:lnTo>
                    <a:pt x="895797" y="0"/>
                  </a:lnTo>
                  <a:close/>
                </a:path>
              </a:pathLst>
            </a:custGeom>
            <a:solidFill>
              <a:srgbClr val="FAE4D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/>
          <p:nvPr/>
        </p:nvSpPr>
        <p:spPr>
          <a:xfrm>
            <a:off x="509795" y="3863553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799" y="0"/>
                </a:moveTo>
                <a:lnTo>
                  <a:pt x="0" y="0"/>
                </a:lnTo>
                <a:lnTo>
                  <a:pt x="0" y="64795"/>
                </a:lnTo>
                <a:lnTo>
                  <a:pt x="64799" y="64795"/>
                </a:lnTo>
                <a:lnTo>
                  <a:pt x="64799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26182" y="3863553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5" h="65404">
                <a:moveTo>
                  <a:pt x="64799" y="0"/>
                </a:moveTo>
                <a:lnTo>
                  <a:pt x="0" y="0"/>
                </a:lnTo>
                <a:lnTo>
                  <a:pt x="0" y="64795"/>
                </a:lnTo>
                <a:lnTo>
                  <a:pt x="64799" y="64795"/>
                </a:lnTo>
                <a:lnTo>
                  <a:pt x="64799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982743" y="3863553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5" h="65404">
                <a:moveTo>
                  <a:pt x="64799" y="0"/>
                </a:moveTo>
                <a:lnTo>
                  <a:pt x="0" y="0"/>
                </a:lnTo>
                <a:lnTo>
                  <a:pt x="0" y="64795"/>
                </a:lnTo>
                <a:lnTo>
                  <a:pt x="64799" y="64795"/>
                </a:lnTo>
                <a:lnTo>
                  <a:pt x="64799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86429" y="908720"/>
            <a:ext cx="4104640" cy="3139440"/>
          </a:xfrm>
          <a:prstGeom prst="rect">
            <a:avLst/>
          </a:prstGeom>
          <a:ln w="6349">
            <a:solidFill>
              <a:srgbClr val="858585"/>
            </a:solidFill>
          </a:ln>
        </p:spPr>
        <p:txBody>
          <a:bodyPr wrap="square" lIns="0" tIns="76200" rIns="0" bIns="0" rtlCol="0" vert="horz">
            <a:spAutoFit/>
          </a:bodyPr>
          <a:lstStyle/>
          <a:p>
            <a:pPr marL="1761489" marR="633730" indent="-1098550">
              <a:lnSpc>
                <a:spcPct val="100000"/>
              </a:lnSpc>
              <a:spcBef>
                <a:spcPts val="600"/>
              </a:spcBef>
            </a:pPr>
            <a:r>
              <a:rPr dirty="0" sz="1050" spc="20" b="1">
                <a:solidFill>
                  <a:srgbClr val="585858"/>
                </a:solidFill>
                <a:latin typeface="Calibri"/>
                <a:cs typeface="Calibri"/>
              </a:rPr>
              <a:t>ΠΕΡΙΕΚΤΙΚΟΤΗΤΑ</a:t>
            </a:r>
            <a:r>
              <a:rPr dirty="0" sz="1050" spc="2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50" spc="20" b="1">
                <a:solidFill>
                  <a:srgbClr val="585858"/>
                </a:solidFill>
                <a:latin typeface="Calibri"/>
                <a:cs typeface="Calibri"/>
              </a:rPr>
              <a:t>ΤΟΥ</a:t>
            </a:r>
            <a:r>
              <a:rPr dirty="0" sz="1050" spc="2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50" spc="20" b="1">
                <a:solidFill>
                  <a:srgbClr val="585858"/>
                </a:solidFill>
                <a:latin typeface="Calibri"/>
                <a:cs typeface="Calibri"/>
              </a:rPr>
              <a:t>ΕΔΑΦΟΥΣ</a:t>
            </a:r>
            <a:r>
              <a:rPr dirty="0" sz="1050" spc="2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50" spc="20" b="1">
                <a:solidFill>
                  <a:srgbClr val="585858"/>
                </a:solidFill>
                <a:latin typeface="Calibri"/>
                <a:cs typeface="Calibri"/>
              </a:rPr>
              <a:t>ΣΕ</a:t>
            </a:r>
            <a:r>
              <a:rPr dirty="0" sz="1050" spc="2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585858"/>
                </a:solidFill>
                <a:latin typeface="Calibri"/>
                <a:cs typeface="Calibri"/>
              </a:rPr>
              <a:t>ΟΡΓΑΝΙΚΟ ΑΝΘΡΑΚΑ</a:t>
            </a:r>
            <a:endParaRPr sz="1050">
              <a:latin typeface="Calibri"/>
              <a:cs typeface="Calibri"/>
            </a:endParaRPr>
          </a:p>
          <a:p>
            <a:pPr algn="ctr" marR="478155">
              <a:lnSpc>
                <a:spcPct val="100000"/>
              </a:lnSpc>
              <a:spcBef>
                <a:spcPts val="1005"/>
              </a:spcBef>
            </a:pPr>
            <a:r>
              <a:rPr dirty="0" sz="900" spc="-25" b="1">
                <a:latin typeface="Calibri"/>
                <a:cs typeface="Calibri"/>
              </a:rPr>
              <a:t>10%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endParaRPr sz="900">
              <a:latin typeface="Calibri"/>
              <a:cs typeface="Calibri"/>
            </a:endParaRPr>
          </a:p>
          <a:p>
            <a:pPr marL="1170940">
              <a:lnSpc>
                <a:spcPct val="100000"/>
              </a:lnSpc>
            </a:pPr>
            <a:r>
              <a:rPr dirty="0" sz="900" spc="-25" b="1">
                <a:latin typeface="Calibri"/>
                <a:cs typeface="Calibri"/>
              </a:rPr>
              <a:t>15%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900">
              <a:latin typeface="Calibri"/>
              <a:cs typeface="Calibri"/>
            </a:endParaRPr>
          </a:p>
          <a:p>
            <a:pPr marL="1110615">
              <a:lnSpc>
                <a:spcPct val="100000"/>
              </a:lnSpc>
            </a:pPr>
            <a:r>
              <a:rPr dirty="0" sz="900" spc="-25" b="1">
                <a:latin typeface="Calibri"/>
                <a:cs typeface="Calibri"/>
              </a:rPr>
              <a:t>10%</a:t>
            </a:r>
            <a:endParaRPr sz="900">
              <a:latin typeface="Calibri"/>
              <a:cs typeface="Calibri"/>
            </a:endParaRPr>
          </a:p>
          <a:p>
            <a:pPr marL="2890520">
              <a:lnSpc>
                <a:spcPct val="100000"/>
              </a:lnSpc>
              <a:spcBef>
                <a:spcPts val="145"/>
              </a:spcBef>
            </a:pPr>
            <a:r>
              <a:rPr dirty="0" sz="900" spc="-25" b="1">
                <a:latin typeface="Calibri"/>
                <a:cs typeface="Calibri"/>
              </a:rPr>
              <a:t>65%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900">
              <a:latin typeface="Calibri"/>
              <a:cs typeface="Calibri"/>
            </a:endParaRPr>
          </a:p>
          <a:p>
            <a:pPr marL="433070">
              <a:lnSpc>
                <a:spcPct val="100000"/>
              </a:lnSpc>
              <a:tabLst>
                <a:tab pos="949325" algn="l"/>
                <a:tab pos="1906270" algn="l"/>
                <a:tab pos="3235325" algn="l"/>
              </a:tabLst>
            </a:pPr>
            <a:r>
              <a:rPr dirty="0" sz="900" spc="-10">
                <a:solidFill>
                  <a:srgbClr val="585858"/>
                </a:solidFill>
                <a:latin typeface="Calibri"/>
                <a:cs typeface="Calibri"/>
              </a:rPr>
              <a:t>Humus</a:t>
            </a: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	Living</a:t>
            </a:r>
            <a:r>
              <a:rPr dirty="0" sz="900" spc="-5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85858"/>
                </a:solidFill>
                <a:latin typeface="Calibri"/>
                <a:cs typeface="Calibri"/>
              </a:rPr>
              <a:t>organisms</a:t>
            </a: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	Resistant</a:t>
            </a:r>
            <a:r>
              <a:rPr dirty="0" sz="900" spc="-3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organic</a:t>
            </a:r>
            <a:r>
              <a:rPr dirty="0" sz="900" spc="-3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85858"/>
                </a:solidFill>
                <a:latin typeface="Calibri"/>
                <a:cs typeface="Calibri"/>
              </a:rPr>
              <a:t>matter</a:t>
            </a: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	Fresh</a:t>
            </a:r>
            <a:r>
              <a:rPr dirty="0" sz="900" spc="-2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85858"/>
                </a:solidFill>
                <a:latin typeface="Calibri"/>
                <a:cs typeface="Calibri"/>
              </a:rPr>
              <a:t>residues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312039" y="3863553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799" y="0"/>
                </a:moveTo>
                <a:lnTo>
                  <a:pt x="0" y="0"/>
                </a:lnTo>
                <a:lnTo>
                  <a:pt x="0" y="64795"/>
                </a:lnTo>
                <a:lnTo>
                  <a:pt x="64799" y="64795"/>
                </a:lnTo>
                <a:lnTo>
                  <a:pt x="64799" y="0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399140" y="916086"/>
            <a:ext cx="4438650" cy="4500880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84150" marR="273685" indent="-171450">
              <a:lnSpc>
                <a:spcPts val="1460"/>
              </a:lnSpc>
              <a:spcBef>
                <a:spcPts val="280"/>
              </a:spcBef>
              <a:buFont typeface="Arial"/>
              <a:buChar char="•"/>
              <a:tabLst>
                <a:tab pos="184150" algn="l"/>
              </a:tabLst>
            </a:pP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οργανική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ύλη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του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εδάφους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αποτελεί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μόνο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 spc="-20">
                <a:latin typeface="Trebuchet MS"/>
                <a:cs typeface="Trebuchet MS"/>
              </a:rPr>
              <a:t>2–</a:t>
            </a:r>
            <a:r>
              <a:rPr dirty="0" sz="1350" spc="-25">
                <a:latin typeface="Trebuchet MS"/>
                <a:cs typeface="Trebuchet MS"/>
              </a:rPr>
              <a:t>10 </a:t>
            </a:r>
            <a:r>
              <a:rPr dirty="0" sz="1350">
                <a:latin typeface="Trebuchet MS"/>
                <a:cs typeface="Trebuchet MS"/>
              </a:rPr>
              <a:t>τοις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εκατό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της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μάζας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του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εδάφους,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αλλά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είναι </a:t>
            </a:r>
            <a:r>
              <a:rPr dirty="0" sz="1350">
                <a:latin typeface="Trebuchet MS"/>
                <a:cs typeface="Trebuchet MS"/>
              </a:rPr>
              <a:t>απαραίτητη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για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φυσική,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χημική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βιολογική </a:t>
            </a:r>
            <a:r>
              <a:rPr dirty="0" sz="1350">
                <a:latin typeface="Trebuchet MS"/>
                <a:cs typeface="Trebuchet MS"/>
              </a:rPr>
              <a:t>λειτουργία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 spc="-20">
                <a:latin typeface="Trebuchet MS"/>
                <a:cs typeface="Trebuchet MS"/>
              </a:rPr>
              <a:t>του.</a:t>
            </a:r>
            <a:endParaRPr sz="1350">
              <a:latin typeface="Trebuchet MS"/>
              <a:cs typeface="Trebuchet MS"/>
            </a:endParaRPr>
          </a:p>
          <a:p>
            <a:pPr marL="184150" marR="606425" indent="-171450">
              <a:lnSpc>
                <a:spcPts val="1460"/>
              </a:lnSpc>
              <a:spcBef>
                <a:spcPts val="740"/>
              </a:spcBef>
              <a:buFont typeface="Arial"/>
              <a:buChar char="•"/>
              <a:tabLst>
                <a:tab pos="184150" algn="l"/>
              </a:tabLst>
            </a:pPr>
            <a:r>
              <a:rPr dirty="0" sz="1350">
                <a:latin typeface="Trebuchet MS"/>
                <a:cs typeface="Trebuchet MS"/>
              </a:rPr>
              <a:t>Όλη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οργανική</a:t>
            </a:r>
            <a:r>
              <a:rPr dirty="0" sz="1350" spc="-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ύλη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του</a:t>
            </a:r>
            <a:r>
              <a:rPr dirty="0" sz="1350" spc="-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εδάφους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είναι</a:t>
            </a:r>
            <a:r>
              <a:rPr dirty="0" sz="1350" spc="-2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φυτικής προέλευσης.</a:t>
            </a:r>
            <a:endParaRPr sz="1350">
              <a:latin typeface="Trebuchet MS"/>
              <a:cs typeface="Trebuchet MS"/>
            </a:endParaRPr>
          </a:p>
          <a:p>
            <a:pPr marL="184150" marR="123189" indent="-171450">
              <a:lnSpc>
                <a:spcPts val="1460"/>
              </a:lnSpc>
              <a:spcBef>
                <a:spcPts val="750"/>
              </a:spcBef>
              <a:buFont typeface="Arial"/>
              <a:buChar char="•"/>
              <a:tabLst>
                <a:tab pos="184150" algn="l"/>
              </a:tabLst>
            </a:pPr>
            <a:r>
              <a:rPr dirty="0" sz="1350">
                <a:latin typeface="Trebuchet MS"/>
                <a:cs typeface="Trebuchet MS"/>
              </a:rPr>
              <a:t>Μπορεί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να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διακριθεί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σε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«ζωντανά»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«νεκρά» </a:t>
            </a:r>
            <a:r>
              <a:rPr dirty="0" sz="1350">
                <a:latin typeface="Trebuchet MS"/>
                <a:cs typeface="Trebuchet MS"/>
              </a:rPr>
              <a:t>συστατικά,</a:t>
            </a:r>
            <a:r>
              <a:rPr dirty="0" sz="1350" spc="-6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σε</a:t>
            </a:r>
            <a:r>
              <a:rPr dirty="0" sz="1350" spc="-5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διαφορετικά</a:t>
            </a:r>
            <a:r>
              <a:rPr dirty="0" sz="1350" spc="-5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στάδια</a:t>
            </a:r>
            <a:r>
              <a:rPr dirty="0" sz="1350" spc="-6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αποσύνθεσης,</a:t>
            </a:r>
            <a:r>
              <a:rPr dirty="0" sz="1350" spc="-55">
                <a:latin typeface="Trebuchet MS"/>
                <a:cs typeface="Trebuchet MS"/>
              </a:rPr>
              <a:t> </a:t>
            </a:r>
            <a:r>
              <a:rPr dirty="0" sz="1350" spc="-25">
                <a:latin typeface="Trebuchet MS"/>
                <a:cs typeface="Trebuchet MS"/>
              </a:rPr>
              <a:t>από </a:t>
            </a:r>
            <a:r>
              <a:rPr dirty="0" sz="1350">
                <a:latin typeface="Trebuchet MS"/>
                <a:cs typeface="Trebuchet MS"/>
              </a:rPr>
              <a:t>εκείνα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που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έχουν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προστεθεί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πολύ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πρόσφατα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(νωπά </a:t>
            </a:r>
            <a:r>
              <a:rPr dirty="0" sz="1350">
                <a:latin typeface="Trebuchet MS"/>
                <a:cs typeface="Trebuchet MS"/>
              </a:rPr>
              <a:t>υπολείμματα)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έως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εκείνα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ηλικίας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χιλιάδων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 spc="-20">
                <a:latin typeface="Trebuchet MS"/>
                <a:cs typeface="Trebuchet MS"/>
              </a:rPr>
              <a:t>ετών </a:t>
            </a:r>
            <a:r>
              <a:rPr dirty="0" sz="1350">
                <a:latin typeface="Trebuchet MS"/>
                <a:cs typeface="Trebuchet MS"/>
              </a:rPr>
              <a:t>(ανθεκτική</a:t>
            </a:r>
            <a:r>
              <a:rPr dirty="0" sz="1350" spc="-6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οργανική</a:t>
            </a:r>
            <a:r>
              <a:rPr dirty="0" sz="1350" spc="-60">
                <a:latin typeface="Trebuchet MS"/>
                <a:cs typeface="Trebuchet MS"/>
              </a:rPr>
              <a:t> </a:t>
            </a:r>
            <a:r>
              <a:rPr dirty="0" sz="1350" spc="-20">
                <a:latin typeface="Trebuchet MS"/>
                <a:cs typeface="Trebuchet MS"/>
              </a:rPr>
              <a:t>ύλη).</a:t>
            </a:r>
            <a:endParaRPr sz="1350">
              <a:latin typeface="Trebuchet MS"/>
              <a:cs typeface="Trebuchet MS"/>
            </a:endParaRPr>
          </a:p>
          <a:p>
            <a:pPr marL="184150" marR="5080" indent="-171450">
              <a:lnSpc>
                <a:spcPts val="1460"/>
              </a:lnSpc>
              <a:spcBef>
                <a:spcPts val="740"/>
              </a:spcBef>
              <a:buFont typeface="Arial"/>
              <a:buChar char="•"/>
              <a:tabLst>
                <a:tab pos="184150" algn="l"/>
              </a:tabLst>
            </a:pP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οργανική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ύλη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του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εδάφους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αποτελείται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από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άνθρακα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άλλα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οργανικά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σωματίδια,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όπως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υδρογόνο, </a:t>
            </a:r>
            <a:r>
              <a:rPr dirty="0" sz="1350">
                <a:latin typeface="Trebuchet MS"/>
                <a:cs typeface="Trebuchet MS"/>
              </a:rPr>
              <a:t>οξυγόνο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μικρές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ποσότητες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αζώτου,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φωσφόρου, </a:t>
            </a:r>
            <a:r>
              <a:rPr dirty="0" sz="1350">
                <a:latin typeface="Trebuchet MS"/>
                <a:cs typeface="Trebuchet MS"/>
              </a:rPr>
              <a:t>θείου,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καλίου,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ασβεστίου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μαγνησίου.</a:t>
            </a:r>
            <a:endParaRPr sz="1350">
              <a:latin typeface="Trebuchet MS"/>
              <a:cs typeface="Trebuchet MS"/>
            </a:endParaRPr>
          </a:p>
          <a:p>
            <a:pPr marL="184150" marR="83185" indent="-171450">
              <a:lnSpc>
                <a:spcPts val="1460"/>
              </a:lnSpc>
              <a:spcBef>
                <a:spcPts val="740"/>
              </a:spcBef>
              <a:buFont typeface="Arial"/>
              <a:buChar char="•"/>
              <a:tabLst>
                <a:tab pos="184150" algn="l"/>
              </a:tabLst>
            </a:pP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οργανική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ύλη</a:t>
            </a:r>
            <a:r>
              <a:rPr dirty="0" sz="1350" spc="-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στο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έδαφος</a:t>
            </a:r>
            <a:r>
              <a:rPr dirty="0" sz="1350" spc="-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είναι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μια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ύλη</a:t>
            </a:r>
            <a:r>
              <a:rPr dirty="0" sz="1350" spc="-20">
                <a:latin typeface="Trebuchet MS"/>
                <a:cs typeface="Trebuchet MS"/>
              </a:rPr>
              <a:t> </a:t>
            </a:r>
            <a:r>
              <a:rPr dirty="0" sz="1350" spc="-25">
                <a:latin typeface="Trebuchet MS"/>
                <a:cs typeface="Trebuchet MS"/>
              </a:rPr>
              <a:t>που </a:t>
            </a:r>
            <a:r>
              <a:rPr dirty="0" sz="1350">
                <a:latin typeface="Trebuchet MS"/>
                <a:cs typeface="Trebuchet MS"/>
              </a:rPr>
              <a:t>αποτελείται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από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διάφορες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μορφές,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με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χρόνους </a:t>
            </a:r>
            <a:r>
              <a:rPr dirty="0" sz="1350">
                <a:latin typeface="Trebuchet MS"/>
                <a:cs typeface="Trebuchet MS"/>
              </a:rPr>
              <a:t>αποσύνθεσης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που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κυμαίνονται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από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λεπτά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 spc="-25">
                <a:latin typeface="Trebuchet MS"/>
                <a:cs typeface="Trebuchet MS"/>
              </a:rPr>
              <a:t>έως </a:t>
            </a:r>
            <a:r>
              <a:rPr dirty="0" sz="1350">
                <a:latin typeface="Trebuchet MS"/>
                <a:cs typeface="Trebuchet MS"/>
              </a:rPr>
              <a:t>εκατοντάδες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ή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ακόμη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χιλιάδες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χρόνια.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Υπάρχει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spc="-25">
                <a:latin typeface="Trebuchet MS"/>
                <a:cs typeface="Trebuchet MS"/>
              </a:rPr>
              <a:t>σε </a:t>
            </a:r>
            <a:r>
              <a:rPr dirty="0" sz="1350">
                <a:latin typeface="Trebuchet MS"/>
                <a:cs typeface="Trebuchet MS"/>
              </a:rPr>
              <a:t>τέσσερα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διαφορετικά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κλάσματα,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καθένα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από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τα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οποία </a:t>
            </a:r>
            <a:r>
              <a:rPr dirty="0" sz="1350">
                <a:latin typeface="Trebuchet MS"/>
                <a:cs typeface="Trebuchet MS"/>
              </a:rPr>
              <a:t>διαφέρει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ως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προς</a:t>
            </a:r>
            <a:r>
              <a:rPr dirty="0" sz="1350" spc="-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τις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ιδιότητές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του</a:t>
            </a:r>
            <a:r>
              <a:rPr dirty="0" sz="1350" spc="-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τον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ρυθμό </a:t>
            </a:r>
            <a:r>
              <a:rPr dirty="0" sz="1350">
                <a:latin typeface="Trebuchet MS"/>
                <a:cs typeface="Trebuchet MS"/>
              </a:rPr>
              <a:t>αποσύνθεσής</a:t>
            </a:r>
            <a:r>
              <a:rPr dirty="0" sz="1350" spc="-75">
                <a:latin typeface="Trebuchet MS"/>
                <a:cs typeface="Trebuchet MS"/>
              </a:rPr>
              <a:t> </a:t>
            </a:r>
            <a:r>
              <a:rPr dirty="0" sz="1350" spc="-20">
                <a:latin typeface="Trebuchet MS"/>
                <a:cs typeface="Trebuchet MS"/>
              </a:rPr>
              <a:t>του.</a:t>
            </a:r>
            <a:endParaRPr sz="1350">
              <a:latin typeface="Trebuchet MS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3460" y="5949276"/>
            <a:ext cx="9121140" cy="816610"/>
            <a:chOff x="23460" y="5949276"/>
            <a:chExt cx="9121140" cy="816610"/>
          </a:xfrm>
        </p:grpSpPr>
        <p:sp>
          <p:nvSpPr>
            <p:cNvPr id="15" name="object 15"/>
            <p:cNvSpPr/>
            <p:nvPr/>
          </p:nvSpPr>
          <p:spPr>
            <a:xfrm>
              <a:off x="5668810" y="5949276"/>
              <a:ext cx="3475354" cy="161925"/>
            </a:xfrm>
            <a:custGeom>
              <a:avLst/>
              <a:gdLst/>
              <a:ahLst/>
              <a:cxnLst/>
              <a:rect l="l" t="t" r="r" b="b"/>
              <a:pathLst>
                <a:path w="3475354" h="161925">
                  <a:moveTo>
                    <a:pt x="0" y="161582"/>
                  </a:moveTo>
                  <a:lnTo>
                    <a:pt x="3475189" y="161582"/>
                  </a:lnTo>
                  <a:lnTo>
                    <a:pt x="3475189" y="0"/>
                  </a:lnTo>
                  <a:lnTo>
                    <a:pt x="0" y="0"/>
                  </a:lnTo>
                  <a:lnTo>
                    <a:pt x="0" y="161582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42856" y="5949276"/>
              <a:ext cx="2825953" cy="81600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3460" y="5949276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90309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90299" y="391067"/>
            <a:ext cx="5608955" cy="952500"/>
          </a:xfrm>
          <a:prstGeom prst="rect"/>
        </p:spPr>
        <p:txBody>
          <a:bodyPr wrap="square" lIns="0" tIns="67310" rIns="0" bIns="0" rtlCol="0" vert="horz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0"/>
              </a:spcBef>
            </a:pP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ΛΕΙΤΟΥΡΓΙΕΣ</a:t>
            </a:r>
            <a:r>
              <a:rPr dirty="0" sz="3200" spc="-7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ΤΗΣ</a:t>
            </a:r>
            <a:r>
              <a:rPr dirty="0" sz="3200" spc="-7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-10">
                <a:solidFill>
                  <a:srgbClr val="000000"/>
                </a:solidFill>
                <a:latin typeface="Trebuchet MS"/>
                <a:cs typeface="Trebuchet MS"/>
              </a:rPr>
              <a:t>ΟΡΓΑΝΙΚΗΣ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ΥΛΗΣ</a:t>
            </a:r>
            <a:r>
              <a:rPr dirty="0" sz="3200" spc="-5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ΤΟΥ</a:t>
            </a:r>
            <a:r>
              <a:rPr dirty="0" sz="3200" spc="-4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-10">
                <a:solidFill>
                  <a:srgbClr val="000000"/>
                </a:solidFill>
                <a:latin typeface="Trebuchet MS"/>
                <a:cs typeface="Trebuchet MS"/>
              </a:rPr>
              <a:t>ΕΔΑΦΟΥΣ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6933" y="1545209"/>
            <a:ext cx="7694930" cy="39096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4150" marR="654050" indent="-171450">
              <a:lnSpc>
                <a:spcPct val="110000"/>
              </a:lnSpc>
              <a:spcBef>
                <a:spcPts val="100"/>
              </a:spcBef>
              <a:buFont typeface="Arial"/>
              <a:buChar char="•"/>
              <a:tabLst>
                <a:tab pos="184150" algn="l"/>
              </a:tabLst>
            </a:pP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οργανική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ύλη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καθιστά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έδαφος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πιο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ανθεκτικό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στις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περιβαλλοντικές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μεταβολές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και </a:t>
            </a:r>
            <a:r>
              <a:rPr dirty="0" sz="1400">
                <a:latin typeface="Trebuchet MS"/>
                <a:cs typeface="Trebuchet MS"/>
              </a:rPr>
              <a:t>επηρεάζει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χαρακτηριστικά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όπως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χρώμα,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ευθρυπτότητα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κατεργασιμότητα.</a:t>
            </a:r>
            <a:endParaRPr sz="1400">
              <a:latin typeface="Trebuchet MS"/>
              <a:cs typeface="Trebuchet MS"/>
            </a:endParaRPr>
          </a:p>
          <a:p>
            <a:pPr marL="184150" marR="618490" indent="-171450">
              <a:lnSpc>
                <a:spcPct val="110000"/>
              </a:lnSpc>
              <a:spcBef>
                <a:spcPts val="750"/>
              </a:spcBef>
              <a:buFont typeface="Arial"/>
              <a:buChar char="•"/>
              <a:tabLst>
                <a:tab pos="184150" algn="l"/>
              </a:tabLst>
            </a:pPr>
            <a:r>
              <a:rPr dirty="0" sz="1400">
                <a:latin typeface="Trebuchet MS"/>
                <a:cs typeface="Trebuchet MS"/>
              </a:rPr>
              <a:t>Αποτελεί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κεντρικό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στοιχείο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πολλών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φυσικών,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χημικών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βιολογικών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διεργασιών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στο </a:t>
            </a:r>
            <a:r>
              <a:rPr dirty="0" sz="1400" spc="-10">
                <a:latin typeface="Trebuchet MS"/>
                <a:cs typeface="Trebuchet MS"/>
              </a:rPr>
              <a:t>έδαφος.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 sz="1400">
                <a:latin typeface="Trebuchet MS"/>
                <a:cs typeface="Trebuchet MS"/>
              </a:rPr>
              <a:t>Οι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διεργασίες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αυτές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περιλαμβάνουν:</a:t>
            </a:r>
            <a:endParaRPr sz="1400">
              <a:latin typeface="Trebuchet MS"/>
              <a:cs typeface="Trebuchet MS"/>
            </a:endParaRPr>
          </a:p>
          <a:p>
            <a:pPr lvl="1" marL="568325" indent="-212725">
              <a:lnSpc>
                <a:spcPct val="100000"/>
              </a:lnSpc>
              <a:spcBef>
                <a:spcPts val="175"/>
              </a:spcBef>
              <a:buFont typeface="Arial"/>
              <a:buChar char="•"/>
              <a:tabLst>
                <a:tab pos="568325" algn="l"/>
              </a:tabLst>
            </a:pPr>
            <a:r>
              <a:rPr dirty="0" sz="1200">
                <a:latin typeface="Trebuchet MS"/>
                <a:cs typeface="Trebuchet MS"/>
              </a:rPr>
              <a:t>ανταλλαγή</a:t>
            </a:r>
            <a:r>
              <a:rPr dirty="0" sz="1200" spc="-6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6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ανανέωση</a:t>
            </a:r>
            <a:r>
              <a:rPr dirty="0" sz="1200" spc="-6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θρεπτικών</a:t>
            </a:r>
            <a:r>
              <a:rPr dirty="0" sz="1200" spc="-6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στοιχείων,</a:t>
            </a:r>
            <a:endParaRPr sz="1200">
              <a:latin typeface="Trebuchet MS"/>
              <a:cs typeface="Trebuchet MS"/>
            </a:endParaRPr>
          </a:p>
          <a:p>
            <a:pPr lvl="1" marL="568325" indent="-213360">
              <a:lnSpc>
                <a:spcPct val="100000"/>
              </a:lnSpc>
              <a:spcBef>
                <a:spcPts val="145"/>
              </a:spcBef>
              <a:buFont typeface="Arial"/>
              <a:buChar char="•"/>
              <a:tabLst>
                <a:tab pos="568325" algn="l"/>
              </a:tabLst>
            </a:pPr>
            <a:r>
              <a:rPr dirty="0" sz="1200">
                <a:latin typeface="Trebuchet MS"/>
                <a:cs typeface="Trebuchet MS"/>
              </a:rPr>
              <a:t>σταθερότητα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της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δομής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εδάφους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αερισμό,</a:t>
            </a:r>
            <a:endParaRPr sz="1200">
              <a:latin typeface="Trebuchet MS"/>
              <a:cs typeface="Trebuchet MS"/>
            </a:endParaRPr>
          </a:p>
          <a:p>
            <a:pPr lvl="1" marL="568325" indent="-213360">
              <a:lnSpc>
                <a:spcPct val="100000"/>
              </a:lnSpc>
              <a:spcBef>
                <a:spcPts val="145"/>
              </a:spcBef>
              <a:buFont typeface="Arial"/>
              <a:buChar char="•"/>
              <a:tabLst>
                <a:tab pos="568325" algn="l"/>
              </a:tabLst>
            </a:pPr>
            <a:r>
              <a:rPr dirty="0" sz="1200">
                <a:latin typeface="Trebuchet MS"/>
                <a:cs typeface="Trebuchet MS"/>
              </a:rPr>
              <a:t>συγκράτηση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διαθεσιμότητα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της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υγρασίας,</a:t>
            </a:r>
            <a:endParaRPr sz="1200">
              <a:latin typeface="Trebuchet MS"/>
              <a:cs typeface="Trebuchet MS"/>
            </a:endParaRPr>
          </a:p>
          <a:p>
            <a:pPr lvl="1" marL="568325" indent="-213360">
              <a:lnSpc>
                <a:spcPct val="100000"/>
              </a:lnSpc>
              <a:spcBef>
                <a:spcPts val="140"/>
              </a:spcBef>
              <a:buFont typeface="Arial"/>
              <a:buChar char="•"/>
              <a:tabLst>
                <a:tab pos="568325" algn="l"/>
              </a:tabLst>
            </a:pPr>
            <a:r>
              <a:rPr dirty="0" sz="1200" spc="-10">
                <a:latin typeface="Trebuchet MS"/>
                <a:cs typeface="Trebuchet MS"/>
              </a:rPr>
              <a:t>αποικοδόμηση</a:t>
            </a:r>
            <a:r>
              <a:rPr dirty="0" sz="1200" spc="2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ρύπων,</a:t>
            </a:r>
            <a:endParaRPr sz="1200">
              <a:latin typeface="Trebuchet MS"/>
              <a:cs typeface="Trebuchet MS"/>
            </a:endParaRPr>
          </a:p>
          <a:p>
            <a:pPr lvl="1" marL="568325" indent="-213360">
              <a:lnSpc>
                <a:spcPct val="100000"/>
              </a:lnSpc>
              <a:spcBef>
                <a:spcPts val="145"/>
              </a:spcBef>
              <a:buFont typeface="Arial"/>
              <a:buChar char="•"/>
              <a:tabLst>
                <a:tab pos="568325" algn="l"/>
              </a:tabLst>
            </a:pPr>
            <a:r>
              <a:rPr dirty="0" sz="1200">
                <a:latin typeface="Trebuchet MS"/>
                <a:cs typeface="Trebuchet MS"/>
              </a:rPr>
              <a:t>εκπομπές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αερίων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θερμοκηπίου,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 spc="-25">
                <a:latin typeface="Trebuchet MS"/>
                <a:cs typeface="Trebuchet MS"/>
              </a:rPr>
              <a:t>και</a:t>
            </a:r>
            <a:endParaRPr sz="1200">
              <a:latin typeface="Trebuchet MS"/>
              <a:cs typeface="Trebuchet MS"/>
            </a:endParaRPr>
          </a:p>
          <a:p>
            <a:pPr lvl="1" marL="568325" indent="-213360">
              <a:lnSpc>
                <a:spcPct val="100000"/>
              </a:lnSpc>
              <a:spcBef>
                <a:spcPts val="145"/>
              </a:spcBef>
              <a:buFont typeface="Arial"/>
              <a:buChar char="•"/>
              <a:tabLst>
                <a:tab pos="568325" algn="l"/>
              </a:tabLst>
            </a:pPr>
            <a:r>
              <a:rPr dirty="0" sz="1200">
                <a:latin typeface="Trebuchet MS"/>
                <a:cs typeface="Trebuchet MS"/>
              </a:rPr>
              <a:t>ρυθμιστική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ικανότητα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εδάφους.</a:t>
            </a:r>
            <a:endParaRPr sz="1200">
              <a:latin typeface="Trebuchet MS"/>
              <a:cs typeface="Trebuchet MS"/>
            </a:endParaRPr>
          </a:p>
          <a:p>
            <a:pPr marL="225425" marR="5080" indent="-213360">
              <a:lnSpc>
                <a:spcPts val="1850"/>
              </a:lnSpc>
              <a:spcBef>
                <a:spcPts val="60"/>
              </a:spcBef>
              <a:buFont typeface="Segoe UI Symbol"/>
              <a:buChar char="➢"/>
              <a:tabLst>
                <a:tab pos="225425" algn="l"/>
              </a:tabLst>
            </a:pPr>
            <a:r>
              <a:rPr dirty="0" sz="1400" b="1">
                <a:latin typeface="Trebuchet MS"/>
                <a:cs typeface="Trebuchet MS"/>
              </a:rPr>
              <a:t>Το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βέλτιστο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επίπεδο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οργανικής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ύλης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στο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έδαφος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είναι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δύσκολο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να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προσδιοριστεί,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επειδή </a:t>
            </a:r>
            <a:r>
              <a:rPr dirty="0" sz="1400" b="1">
                <a:latin typeface="Trebuchet MS"/>
                <a:cs typeface="Trebuchet MS"/>
              </a:rPr>
              <a:t>η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ποιότητα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και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η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ποσότητα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των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διαφορετικών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κλασμάτων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της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οργανικής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ύλης</a:t>
            </a:r>
            <a:r>
              <a:rPr dirty="0" sz="1400" spc="-5" b="1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που </a:t>
            </a:r>
            <a:r>
              <a:rPr dirty="0" sz="1400">
                <a:latin typeface="Trebuchet MS"/>
                <a:cs typeface="Trebuchet MS"/>
              </a:rPr>
              <a:t>απαιτούνται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στήριξη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διαφόρων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λειτουργιών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διαφέρουν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ανάλογα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με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τον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τύπο</a:t>
            </a:r>
            <a:r>
              <a:rPr dirty="0" sz="1400" spc="-25" b="1">
                <a:latin typeface="Trebuchet MS"/>
                <a:cs typeface="Trebuchet MS"/>
              </a:rPr>
              <a:t> του </a:t>
            </a:r>
            <a:r>
              <a:rPr dirty="0" sz="1400" b="1">
                <a:latin typeface="Trebuchet MS"/>
                <a:cs typeface="Trebuchet MS"/>
              </a:rPr>
              <a:t>εδάφους,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κλίμα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και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τις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πρακτικές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διαχείρισης.</a:t>
            </a:r>
            <a:endParaRPr sz="1400">
              <a:latin typeface="Trebuchet MS"/>
              <a:cs typeface="Trebuchet MS"/>
            </a:endParaRPr>
          </a:p>
          <a:p>
            <a:pPr marL="226060" indent="-213360">
              <a:lnSpc>
                <a:spcPct val="100000"/>
              </a:lnSpc>
              <a:spcBef>
                <a:spcPts val="70"/>
              </a:spcBef>
              <a:buFont typeface="Segoe UI Symbol"/>
              <a:buChar char="➢"/>
              <a:tabLst>
                <a:tab pos="226060" algn="l"/>
              </a:tabLst>
            </a:pPr>
            <a:r>
              <a:rPr dirty="0" sz="1400">
                <a:latin typeface="Trebuchet MS"/>
                <a:cs typeface="Trebuchet MS"/>
              </a:rPr>
              <a:t>Ωστόσο,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εδάφη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περιεκτικότητα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σε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οργανικό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άνθρακα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μικρότερη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από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ένα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τοις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spc="-20" b="1">
                <a:latin typeface="Trebuchet MS"/>
                <a:cs typeface="Trebuchet MS"/>
              </a:rPr>
              <a:t>εκατό</a:t>
            </a:r>
            <a:endParaRPr sz="1400">
              <a:latin typeface="Trebuchet MS"/>
              <a:cs typeface="Trebuchet MS"/>
            </a:endParaRPr>
          </a:p>
          <a:p>
            <a:pPr marL="225425">
              <a:lnSpc>
                <a:spcPct val="100000"/>
              </a:lnSpc>
              <a:spcBef>
                <a:spcPts val="170"/>
              </a:spcBef>
            </a:pPr>
            <a:r>
              <a:rPr dirty="0" sz="1400">
                <a:latin typeface="Trebuchet MS"/>
                <a:cs typeface="Trebuchet MS"/>
              </a:rPr>
              <a:t>θεωρούνται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γενικά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ότι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έχουν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υποβαθμισμένες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λειτουργίες.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957696"/>
            <a:ext cx="9143365" cy="816610"/>
            <a:chOff x="0" y="5957696"/>
            <a:chExt cx="9143365" cy="816610"/>
          </a:xfrm>
        </p:grpSpPr>
        <p:sp>
          <p:nvSpPr>
            <p:cNvPr id="5" name="object 5"/>
            <p:cNvSpPr/>
            <p:nvPr/>
          </p:nvSpPr>
          <p:spPr>
            <a:xfrm>
              <a:off x="5645353" y="5957696"/>
              <a:ext cx="3497579" cy="161925"/>
            </a:xfrm>
            <a:custGeom>
              <a:avLst/>
              <a:gdLst/>
              <a:ahLst/>
              <a:cxnLst/>
              <a:rect l="l" t="t" r="r" b="b"/>
              <a:pathLst>
                <a:path w="3497579" h="161925">
                  <a:moveTo>
                    <a:pt x="0" y="161582"/>
                  </a:moveTo>
                  <a:lnTo>
                    <a:pt x="3497584" y="161582"/>
                  </a:lnTo>
                  <a:lnTo>
                    <a:pt x="3497584" y="0"/>
                  </a:lnTo>
                  <a:lnTo>
                    <a:pt x="0" y="0"/>
                  </a:lnTo>
                  <a:lnTo>
                    <a:pt x="0" y="161582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19400" y="5957696"/>
              <a:ext cx="2825953" cy="816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5957696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90309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34316" y="351739"/>
            <a:ext cx="5476240" cy="952500"/>
          </a:xfrm>
          <a:prstGeom prst="rect"/>
        </p:spPr>
        <p:txBody>
          <a:bodyPr wrap="square" lIns="0" tIns="67310" rIns="0" bIns="0" rtlCol="0" vert="horz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0"/>
              </a:spcBef>
            </a:pP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Αναλογία</a:t>
            </a:r>
            <a:r>
              <a:rPr dirty="0" sz="3200" spc="-5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C/N</a:t>
            </a:r>
            <a:r>
              <a:rPr dirty="0" sz="3200" spc="-5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στην</a:t>
            </a:r>
            <a:r>
              <a:rPr dirty="0" sz="3200" spc="-5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-10">
                <a:solidFill>
                  <a:srgbClr val="000000"/>
                </a:solidFill>
                <a:latin typeface="Trebuchet MS"/>
                <a:cs typeface="Trebuchet MS"/>
              </a:rPr>
              <a:t>οργανική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ύλη</a:t>
            </a:r>
            <a:r>
              <a:rPr dirty="0" sz="3200" spc="-1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του</a:t>
            </a:r>
            <a:r>
              <a:rPr dirty="0" sz="3200" spc="-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-10">
                <a:solidFill>
                  <a:srgbClr val="000000"/>
                </a:solidFill>
                <a:latin typeface="Trebuchet MS"/>
                <a:cs typeface="Trebuchet MS"/>
              </a:rPr>
              <a:t>εδάφους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8634" y="1761223"/>
            <a:ext cx="7882255" cy="3311525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226060" indent="-213360">
              <a:lnSpc>
                <a:spcPct val="100000"/>
              </a:lnSpc>
              <a:spcBef>
                <a:spcPts val="265"/>
              </a:spcBef>
              <a:buFont typeface="Segoe UI Symbol"/>
              <a:buChar char="➢"/>
              <a:tabLst>
                <a:tab pos="226060" algn="l"/>
              </a:tabLst>
            </a:pP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φυτικό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υλικό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περιέχει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περίπου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45%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άνθρακα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μεταξύ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0,5–</a:t>
            </a:r>
            <a:r>
              <a:rPr dirty="0" sz="1400">
                <a:latin typeface="Trebuchet MS"/>
                <a:cs typeface="Trebuchet MS"/>
              </a:rPr>
              <a:t>10%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αζώτου</a:t>
            </a:r>
            <a:endParaRPr sz="1400">
              <a:latin typeface="Trebuchet MS"/>
              <a:cs typeface="Trebuchet MS"/>
            </a:endParaRPr>
          </a:p>
          <a:p>
            <a:pPr marL="225425" marR="177800" indent="-213360">
              <a:lnSpc>
                <a:spcPct val="110000"/>
              </a:lnSpc>
              <a:buFont typeface="Segoe UI Symbol"/>
              <a:buChar char="➢"/>
              <a:tabLst>
                <a:tab pos="225425" algn="l"/>
              </a:tabLst>
            </a:pP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αναλογία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οργανικού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άνθρακα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προς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ολικό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άζωτο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ονομάζεται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αναλογία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άνθρακα</a:t>
            </a:r>
            <a:r>
              <a:rPr dirty="0" sz="1400" spc="-20">
                <a:latin typeface="Trebuchet MS"/>
                <a:cs typeface="Trebuchet MS"/>
              </a:rPr>
              <a:t> προς </a:t>
            </a:r>
            <a:r>
              <a:rPr dirty="0" sz="1400" spc="-10">
                <a:latin typeface="Trebuchet MS"/>
                <a:cs typeface="Trebuchet MS"/>
              </a:rPr>
              <a:t>άζωτο.</a:t>
            </a:r>
            <a:endParaRPr sz="1400">
              <a:latin typeface="Trebuchet MS"/>
              <a:cs typeface="Trebuchet MS"/>
            </a:endParaRPr>
          </a:p>
          <a:p>
            <a:pPr marL="226060" indent="-213360">
              <a:lnSpc>
                <a:spcPct val="100000"/>
              </a:lnSpc>
              <a:spcBef>
                <a:spcPts val="170"/>
              </a:spcBef>
              <a:buFont typeface="Segoe UI Symbol"/>
              <a:buChar char="➢"/>
              <a:tabLst>
                <a:tab pos="226060" algn="l"/>
              </a:tabLst>
            </a:pPr>
            <a:r>
              <a:rPr dirty="0" sz="1400">
                <a:latin typeface="Trebuchet MS"/>
                <a:cs typeface="Trebuchet MS"/>
              </a:rPr>
              <a:t>Δείχνει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πόσο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εύκολα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αποσυντίθεται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οργανική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ύλη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ρυθμό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απελευθέρωσης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αζώτου.</a:t>
            </a:r>
            <a:endParaRPr sz="1400">
              <a:latin typeface="Trebuchet MS"/>
              <a:cs typeface="Trebuchet MS"/>
            </a:endParaRPr>
          </a:p>
          <a:p>
            <a:pPr marL="225425" marR="132715" indent="-213360">
              <a:lnSpc>
                <a:spcPct val="110000"/>
              </a:lnSpc>
              <a:buFont typeface="Segoe UI Symbol"/>
              <a:buChar char="➢"/>
              <a:tabLst>
                <a:tab pos="225425" algn="l"/>
              </a:tabLst>
            </a:pP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οργανική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ύλη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παρουσιάζει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ευρύ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φάσμα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αναλογιών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C/N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και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αυτό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δείχνει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πόσο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εύκολα αποσυντίθεται,</a:t>
            </a:r>
            <a:r>
              <a:rPr dirty="0" sz="1400" spc="-15" b="1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δίνοντας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ένδειξη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ποσότητα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ρυθμό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απελευθέρωσης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αζώτου </a:t>
            </a:r>
            <a:r>
              <a:rPr dirty="0" sz="1400">
                <a:latin typeface="Trebuchet MS"/>
                <a:cs typeface="Trebuchet MS"/>
              </a:rPr>
              <a:t>που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μπορεί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αναμένεται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ως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αποτέλεσμα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10">
                <a:latin typeface="Trebuchet MS"/>
                <a:cs typeface="Trebuchet MS"/>
              </a:rPr>
              <a:t> αποσύνθεσης.</a:t>
            </a:r>
            <a:endParaRPr sz="1400">
              <a:latin typeface="Trebuchet MS"/>
              <a:cs typeface="Trebuchet MS"/>
            </a:endParaRPr>
          </a:p>
          <a:p>
            <a:pPr marL="225425" marR="433070" indent="-213360">
              <a:lnSpc>
                <a:spcPct val="110000"/>
              </a:lnSpc>
              <a:buFont typeface="Segoe UI Symbol"/>
              <a:buChar char="➢"/>
              <a:tabLst>
                <a:tab pos="225425" algn="l"/>
              </a:tabLst>
            </a:pP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ανάπτυξη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αναπαραγωγή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τους,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οι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μικροοργανισμοί</a:t>
            </a:r>
            <a:r>
              <a:rPr dirty="0" sz="1400" spc="-2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του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εδάφους</a:t>
            </a:r>
            <a:r>
              <a:rPr dirty="0" sz="1400" spc="-20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απαιτούν </a:t>
            </a:r>
            <a:r>
              <a:rPr dirty="0" sz="1400" b="1">
                <a:latin typeface="Trebuchet MS"/>
                <a:cs typeface="Trebuchet MS"/>
              </a:rPr>
              <a:t>ισορροπημένη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ποσότητα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άνθρακα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και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αζώτου</a:t>
            </a:r>
            <a:r>
              <a:rPr dirty="0" sz="1400">
                <a:latin typeface="Trebuchet MS"/>
                <a:cs typeface="Trebuchet MS"/>
              </a:rPr>
              <a:t>,</a:t>
            </a:r>
            <a:r>
              <a:rPr dirty="0" sz="1400" spc="-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γενικά</a:t>
            </a:r>
            <a:r>
              <a:rPr dirty="0" sz="1400" spc="-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μικρότερη</a:t>
            </a:r>
            <a:r>
              <a:rPr dirty="0" sz="1400" spc="-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-4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15:1.</a:t>
            </a:r>
            <a:endParaRPr sz="1400">
              <a:latin typeface="Trebuchet MS"/>
              <a:cs typeface="Trebuchet MS"/>
            </a:endParaRPr>
          </a:p>
          <a:p>
            <a:pPr marL="225425" marR="5080" indent="-213360">
              <a:lnSpc>
                <a:spcPct val="110000"/>
              </a:lnSpc>
              <a:buFont typeface="Segoe UI Symbol"/>
              <a:buChar char="➢"/>
              <a:tabLst>
                <a:tab pos="225425" algn="l"/>
              </a:tabLst>
            </a:pPr>
            <a:r>
              <a:rPr dirty="0" sz="1400">
                <a:latin typeface="Trebuchet MS"/>
                <a:cs typeface="Trebuchet MS"/>
              </a:rPr>
              <a:t>Στα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φυτικά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υπολείμματα,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όπως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άχυρο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σίτου</a:t>
            </a:r>
            <a:r>
              <a:rPr dirty="0" sz="1400">
                <a:latin typeface="Trebuchet MS"/>
                <a:cs typeface="Trebuchet MS"/>
              </a:rPr>
              <a:t>,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οποίο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έχει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υψηλή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αναλογία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C/N</a:t>
            </a:r>
            <a:r>
              <a:rPr dirty="0" sz="1400" spc="-20" b="1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(120:1)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και </a:t>
            </a:r>
            <a:r>
              <a:rPr dirty="0" sz="1400">
                <a:latin typeface="Trebuchet MS"/>
                <a:cs typeface="Trebuchet MS"/>
              </a:rPr>
              <a:t>περιέχει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σχετικά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περισσότερο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άνθρακα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άζωτο,</a:t>
            </a:r>
            <a:endParaRPr sz="1400">
              <a:latin typeface="Trebuchet MS"/>
              <a:cs typeface="Trebuchet MS"/>
            </a:endParaRPr>
          </a:p>
          <a:p>
            <a:pPr marL="225425" marR="193675" indent="-213360">
              <a:lnSpc>
                <a:spcPct val="110000"/>
              </a:lnSpc>
              <a:buFont typeface="Segoe UI Symbol"/>
              <a:buChar char="➢"/>
              <a:tabLst>
                <a:tab pos="225425" algn="l"/>
              </a:tabLst>
            </a:pPr>
            <a:r>
              <a:rPr dirty="0" sz="1400" b="1">
                <a:latin typeface="Trebuchet MS"/>
                <a:cs typeface="Trebuchet MS"/>
              </a:rPr>
              <a:t>Oι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μικροοργανισμοί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του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εδάφους</a:t>
            </a:r>
            <a:r>
              <a:rPr dirty="0" sz="1400" spc="-20" b="1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πρέπει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βρουν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άλλη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πηγή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αζώτου</a:t>
            </a:r>
            <a:r>
              <a:rPr dirty="0" sz="1400" spc="-20" b="1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αποσυνθέσουν </a:t>
            </a:r>
            <a:r>
              <a:rPr dirty="0" sz="1400">
                <a:latin typeface="Trebuchet MS"/>
                <a:cs typeface="Trebuchet MS"/>
              </a:rPr>
              <a:t>πλήρως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άχυρο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σίτου,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αυτό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συχνά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έχει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ως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αποτέλεσμα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την</a:t>
            </a:r>
            <a:r>
              <a:rPr dirty="0" sz="1400" spc="-2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ακινητοποίηση</a:t>
            </a:r>
            <a:r>
              <a:rPr dirty="0" sz="1400" spc="-15" b="1">
                <a:latin typeface="Trebuchet MS"/>
                <a:cs typeface="Trebuchet MS"/>
              </a:rPr>
              <a:t> </a:t>
            </a:r>
            <a:r>
              <a:rPr dirty="0" sz="1400" spc="-25" b="1">
                <a:latin typeface="Trebuchet MS"/>
                <a:cs typeface="Trebuchet MS"/>
              </a:rPr>
              <a:t>των </a:t>
            </a:r>
            <a:r>
              <a:rPr dirty="0" sz="1400" b="1">
                <a:latin typeface="Trebuchet MS"/>
                <a:cs typeface="Trebuchet MS"/>
              </a:rPr>
              <a:t>αποθεμάτων</a:t>
            </a:r>
            <a:r>
              <a:rPr dirty="0" sz="1400" spc="-4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θρεπτικών</a:t>
            </a:r>
            <a:r>
              <a:rPr dirty="0" sz="1400" spc="-4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στοιχείων</a:t>
            </a:r>
            <a:r>
              <a:rPr dirty="0" sz="1400" spc="-4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του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εδάφους</a:t>
            </a:r>
            <a:r>
              <a:rPr dirty="0" sz="1400" spc="-4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και</a:t>
            </a:r>
            <a:r>
              <a:rPr dirty="0" sz="1400" spc="-4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την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έλλειψη</a:t>
            </a:r>
            <a:r>
              <a:rPr dirty="0" sz="1400" spc="-4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αζώτου</a:t>
            </a:r>
            <a:r>
              <a:rPr dirty="0" sz="1400" spc="-4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για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τα</a:t>
            </a:r>
            <a:r>
              <a:rPr dirty="0" sz="1400" spc="-45" b="1">
                <a:latin typeface="Trebuchet MS"/>
                <a:cs typeface="Trebuchet MS"/>
              </a:rPr>
              <a:t> </a:t>
            </a:r>
            <a:r>
              <a:rPr dirty="0" sz="1400" spc="-20" b="1">
                <a:latin typeface="Trebuchet MS"/>
                <a:cs typeface="Trebuchet MS"/>
              </a:rPr>
              <a:t>φυτά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928842"/>
            <a:ext cx="9143365" cy="816610"/>
            <a:chOff x="0" y="5928842"/>
            <a:chExt cx="9143365" cy="816610"/>
          </a:xfrm>
        </p:grpSpPr>
        <p:sp>
          <p:nvSpPr>
            <p:cNvPr id="5" name="object 5"/>
            <p:cNvSpPr/>
            <p:nvPr/>
          </p:nvSpPr>
          <p:spPr>
            <a:xfrm>
              <a:off x="5645353" y="5928842"/>
              <a:ext cx="3497579" cy="161925"/>
            </a:xfrm>
            <a:custGeom>
              <a:avLst/>
              <a:gdLst/>
              <a:ahLst/>
              <a:cxnLst/>
              <a:rect l="l" t="t" r="r" b="b"/>
              <a:pathLst>
                <a:path w="3497579" h="161925">
                  <a:moveTo>
                    <a:pt x="0" y="161582"/>
                  </a:moveTo>
                  <a:lnTo>
                    <a:pt x="3497584" y="161582"/>
                  </a:lnTo>
                  <a:lnTo>
                    <a:pt x="3497584" y="0"/>
                  </a:lnTo>
                  <a:lnTo>
                    <a:pt x="0" y="0"/>
                  </a:lnTo>
                  <a:lnTo>
                    <a:pt x="0" y="161582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19400" y="5928842"/>
              <a:ext cx="2825953" cy="816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5928842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90309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54741" y="361275"/>
            <a:ext cx="5931535" cy="894080"/>
          </a:xfrm>
          <a:prstGeom prst="rect"/>
        </p:spPr>
        <p:txBody>
          <a:bodyPr wrap="square" lIns="0" tIns="64135" rIns="0" bIns="0" rtlCol="0" vert="horz">
            <a:spAutoFit/>
          </a:bodyPr>
          <a:lstStyle/>
          <a:p>
            <a:pPr marL="12700" marR="5080">
              <a:lnSpc>
                <a:spcPts val="3240"/>
              </a:lnSpc>
              <a:spcBef>
                <a:spcPts val="505"/>
              </a:spcBef>
            </a:pPr>
            <a:r>
              <a:rPr dirty="0" sz="3000">
                <a:solidFill>
                  <a:srgbClr val="000000"/>
                </a:solidFill>
                <a:latin typeface="Trebuchet MS"/>
                <a:cs typeface="Trebuchet MS"/>
              </a:rPr>
              <a:t>Βιολογική</a:t>
            </a:r>
            <a:r>
              <a:rPr dirty="0" sz="3000" spc="-114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00">
                <a:solidFill>
                  <a:srgbClr val="000000"/>
                </a:solidFill>
                <a:latin typeface="Trebuchet MS"/>
                <a:cs typeface="Trebuchet MS"/>
              </a:rPr>
              <a:t>αποσύνθεση</a:t>
            </a:r>
            <a:r>
              <a:rPr dirty="0" sz="3000" spc="-114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00" spc="-25">
                <a:solidFill>
                  <a:srgbClr val="000000"/>
                </a:solidFill>
                <a:latin typeface="Trebuchet MS"/>
                <a:cs typeface="Trebuchet MS"/>
              </a:rPr>
              <a:t>του </a:t>
            </a:r>
            <a:r>
              <a:rPr dirty="0" sz="3000">
                <a:solidFill>
                  <a:srgbClr val="000000"/>
                </a:solidFill>
                <a:latin typeface="Trebuchet MS"/>
                <a:cs typeface="Trebuchet MS"/>
              </a:rPr>
              <a:t>οργανικού</a:t>
            </a:r>
            <a:r>
              <a:rPr dirty="0" sz="3000" spc="-10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00">
                <a:solidFill>
                  <a:srgbClr val="000000"/>
                </a:solidFill>
                <a:latin typeface="Trebuchet MS"/>
                <a:cs typeface="Trebuchet MS"/>
              </a:rPr>
              <a:t>άνθρακα</a:t>
            </a:r>
            <a:r>
              <a:rPr dirty="0" sz="3000" spc="-10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00">
                <a:solidFill>
                  <a:srgbClr val="000000"/>
                </a:solidFill>
                <a:latin typeface="Trebuchet MS"/>
                <a:cs typeface="Trebuchet MS"/>
              </a:rPr>
              <a:t>του</a:t>
            </a:r>
            <a:r>
              <a:rPr dirty="0" sz="3000" spc="-10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00" spc="-10">
                <a:solidFill>
                  <a:srgbClr val="000000"/>
                </a:solidFill>
                <a:latin typeface="Trebuchet MS"/>
                <a:cs typeface="Trebuchet MS"/>
              </a:rPr>
              <a:t>εδάφους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4741" y="1455674"/>
            <a:ext cx="5332095" cy="3853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4150" marR="172720" indent="-171450">
              <a:lnSpc>
                <a:spcPct val="110000"/>
              </a:lnSpc>
              <a:spcBef>
                <a:spcPts val="100"/>
              </a:spcBef>
              <a:buFont typeface="Arial"/>
              <a:buChar char="•"/>
              <a:tabLst>
                <a:tab pos="184150" algn="l"/>
              </a:tabLst>
            </a:pPr>
            <a:r>
              <a:rPr dirty="0" sz="1200">
                <a:latin typeface="Trebuchet MS"/>
                <a:cs typeface="Trebuchet MS"/>
              </a:rPr>
              <a:t>Ένα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ευρύ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φάσμα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οργανισμών,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τόσο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ωφέλιμων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όσο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επιβλαβών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για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25">
                <a:latin typeface="Trebuchet MS"/>
                <a:cs typeface="Trebuchet MS"/>
              </a:rPr>
              <a:t>τα </a:t>
            </a:r>
            <a:r>
              <a:rPr dirty="0" sz="1200">
                <a:latin typeface="Trebuchet MS"/>
                <a:cs typeface="Trebuchet MS"/>
              </a:rPr>
              <a:t>φυτά,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είναι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ενεργό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στο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έδαφος.</a:t>
            </a:r>
            <a:endParaRPr sz="1200">
              <a:latin typeface="Trebuchet MS"/>
              <a:cs typeface="Trebuchet MS"/>
            </a:endParaRPr>
          </a:p>
          <a:p>
            <a:pPr marL="184150" marR="66040" indent="-171450">
              <a:lnSpc>
                <a:spcPct val="110000"/>
              </a:lnSpc>
              <a:buFont typeface="Arial"/>
              <a:buChar char="•"/>
              <a:tabLst>
                <a:tab pos="184150" algn="l"/>
              </a:tabLst>
            </a:pPr>
            <a:r>
              <a:rPr dirty="0" sz="1200">
                <a:latin typeface="Trebuchet MS"/>
                <a:cs typeface="Trebuchet MS"/>
              </a:rPr>
              <a:t>Οι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οργανισμοί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αυτοί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συμβάλλουν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σημαντικά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στο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ζωντανό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συστατικό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 spc="-25">
                <a:latin typeface="Trebuchet MS"/>
                <a:cs typeface="Trebuchet MS"/>
              </a:rPr>
              <a:t>της </a:t>
            </a:r>
            <a:r>
              <a:rPr dirty="0" sz="1200">
                <a:latin typeface="Trebuchet MS"/>
                <a:cs typeface="Trebuchet MS"/>
              </a:rPr>
              <a:t>οργανικής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ύλης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εδάφους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μπορούν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να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ταξινομηθούν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ανάλογα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με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 spc="-25">
                <a:latin typeface="Trebuchet MS"/>
                <a:cs typeface="Trebuchet MS"/>
              </a:rPr>
              <a:t>το </a:t>
            </a:r>
            <a:r>
              <a:rPr dirty="0" sz="1200">
                <a:latin typeface="Trebuchet MS"/>
                <a:cs typeface="Trebuchet MS"/>
              </a:rPr>
              <a:t>μέγεθός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τους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ή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λειτουργία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τους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στο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έδαφος:</a:t>
            </a:r>
            <a:endParaRPr sz="1200">
              <a:latin typeface="Trebuchet MS"/>
              <a:cs typeface="Trebuchet MS"/>
            </a:endParaRPr>
          </a:p>
          <a:p>
            <a:pPr marL="184150" marR="60960" indent="-171450">
              <a:lnSpc>
                <a:spcPct val="110000"/>
              </a:lnSpc>
              <a:buFont typeface="Arial"/>
              <a:buChar char="•"/>
              <a:tabLst>
                <a:tab pos="184150" algn="l"/>
              </a:tabLst>
            </a:pPr>
            <a:r>
              <a:rPr dirty="0" sz="1200" spc="-10" b="1">
                <a:latin typeface="Trebuchet MS"/>
                <a:cs typeface="Trebuchet MS"/>
              </a:rPr>
              <a:t>Μικροοργανισμοί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(π.χ.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βακτήρια,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μύκητες,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ακτινομύκητες,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ιοί,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πρωτόζωα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άλγες)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με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μέγεθος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μικρότερο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από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0,2</a:t>
            </a:r>
            <a:r>
              <a:rPr dirty="0" sz="1200" spc="-25">
                <a:latin typeface="Trebuchet MS"/>
                <a:cs typeface="Trebuchet MS"/>
              </a:rPr>
              <a:t> mm.</a:t>
            </a:r>
            <a:endParaRPr sz="1200">
              <a:latin typeface="Trebuchet MS"/>
              <a:cs typeface="Trebuchet MS"/>
            </a:endParaRPr>
          </a:p>
          <a:p>
            <a:pPr marL="184150" marR="41910" indent="-171450">
              <a:lnSpc>
                <a:spcPct val="110000"/>
              </a:lnSpc>
              <a:buFont typeface="Arial"/>
              <a:buChar char="•"/>
              <a:tabLst>
                <a:tab pos="184150" algn="l"/>
              </a:tabLst>
            </a:pPr>
            <a:r>
              <a:rPr dirty="0" sz="1200" b="1">
                <a:latin typeface="Trebuchet MS"/>
                <a:cs typeface="Trebuchet MS"/>
              </a:rPr>
              <a:t>Εδαφική</a:t>
            </a:r>
            <a:r>
              <a:rPr dirty="0" sz="1200" spc="-3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πανίδα</a:t>
            </a:r>
            <a:r>
              <a:rPr dirty="0" sz="1200" spc="-35" b="1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(π.χ.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γαιοσκώληκες,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μυρμήγκια,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νηματώδεις,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σκαθάρια, </a:t>
            </a:r>
            <a:r>
              <a:rPr dirty="0" sz="1200">
                <a:latin typeface="Trebuchet MS"/>
                <a:cs typeface="Trebuchet MS"/>
              </a:rPr>
              <a:t>τερμίτες</a:t>
            </a:r>
            <a:r>
              <a:rPr dirty="0" sz="1200" spc="-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κ.λπ.),</a:t>
            </a:r>
            <a:r>
              <a:rPr dirty="0" sz="1200" spc="-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που</a:t>
            </a:r>
            <a:r>
              <a:rPr dirty="0" sz="1200" spc="-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περιλαμβάνει</a:t>
            </a:r>
            <a:r>
              <a:rPr dirty="0" sz="1200">
                <a:latin typeface="Trebuchet MS"/>
                <a:cs typeface="Trebuchet MS"/>
              </a:rPr>
              <a:t> τόσο</a:t>
            </a:r>
            <a:r>
              <a:rPr dirty="0" sz="1200" spc="-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μακροοργανισμούς</a:t>
            </a:r>
            <a:r>
              <a:rPr dirty="0" sz="1200" spc="-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(μεγαλύτερους </a:t>
            </a:r>
            <a:r>
              <a:rPr dirty="0" sz="1200">
                <a:latin typeface="Trebuchet MS"/>
                <a:cs typeface="Trebuchet MS"/>
              </a:rPr>
              <a:t>από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2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mm)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όσο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10">
                <a:latin typeface="Trebuchet MS"/>
                <a:cs typeface="Trebuchet MS"/>
              </a:rPr>
              <a:t> μεσοοργανισμούς </a:t>
            </a:r>
            <a:r>
              <a:rPr dirty="0" sz="1200">
                <a:latin typeface="Trebuchet MS"/>
                <a:cs typeface="Trebuchet MS"/>
              </a:rPr>
              <a:t>(με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μέγεθος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μεταξύ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0,2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2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 spc="-20">
                <a:latin typeface="Trebuchet MS"/>
                <a:cs typeface="Trebuchet MS"/>
              </a:rPr>
              <a:t>mm).</a:t>
            </a:r>
            <a:endParaRPr sz="1200">
              <a:latin typeface="Trebuchet MS"/>
              <a:cs typeface="Trebuchet MS"/>
            </a:endParaRPr>
          </a:p>
          <a:p>
            <a:pPr marL="183515" marR="5080" indent="-171450">
              <a:lnSpc>
                <a:spcPct val="110000"/>
              </a:lnSpc>
              <a:buFont typeface="Arial"/>
              <a:buChar char="•"/>
              <a:tabLst>
                <a:tab pos="183515" algn="l"/>
              </a:tabLst>
            </a:pPr>
            <a:r>
              <a:rPr dirty="0" sz="1200" b="1">
                <a:latin typeface="Trebuchet MS"/>
                <a:cs typeface="Trebuchet MS"/>
              </a:rPr>
              <a:t>Οι</a:t>
            </a:r>
            <a:r>
              <a:rPr dirty="0" sz="1200" spc="-20" b="1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μικροοργανισμοί </a:t>
            </a:r>
            <a:r>
              <a:rPr dirty="0" sz="1200">
                <a:latin typeface="Trebuchet MS"/>
                <a:cs typeface="Trebuchet MS"/>
              </a:rPr>
              <a:t>αποδομούν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έως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το</a:t>
            </a:r>
            <a:r>
              <a:rPr dirty="0" sz="1200" spc="-2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90</a:t>
            </a:r>
            <a:r>
              <a:rPr dirty="0" sz="1200" spc="-1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τοις</a:t>
            </a:r>
            <a:r>
              <a:rPr dirty="0" sz="1200" spc="-2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εκατό</a:t>
            </a:r>
            <a:r>
              <a:rPr dirty="0" sz="1200" spc="-2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του</a:t>
            </a:r>
            <a:r>
              <a:rPr dirty="0" sz="1200" spc="-20" b="1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οργανικού </a:t>
            </a:r>
            <a:r>
              <a:rPr dirty="0" sz="1200" b="1">
                <a:latin typeface="Trebuchet MS"/>
                <a:cs typeface="Trebuchet MS"/>
              </a:rPr>
              <a:t>άνθρακα</a:t>
            </a:r>
            <a:r>
              <a:rPr dirty="0" sz="1200" spc="-40" b="1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που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εισέρχεται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στο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έδαφος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μέσω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οργανικών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υπολειμμάτων.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 spc="-20">
                <a:latin typeface="Trebuchet MS"/>
                <a:cs typeface="Trebuchet MS"/>
              </a:rPr>
              <a:t>Κατά </a:t>
            </a:r>
            <a:r>
              <a:rPr dirty="0" sz="1200">
                <a:latin typeface="Trebuchet MS"/>
                <a:cs typeface="Trebuchet MS"/>
              </a:rPr>
              <a:t>τη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διαδικασία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αυτή,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απελευθερώνουν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τον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άνθρακα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πίσω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στην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ατμόσφαιρα</a:t>
            </a:r>
            <a:endParaRPr sz="1200">
              <a:latin typeface="Trebuchet MS"/>
              <a:cs typeface="Trebuchet MS"/>
            </a:endParaRPr>
          </a:p>
          <a:p>
            <a:pPr marL="183515">
              <a:lnSpc>
                <a:spcPct val="100000"/>
              </a:lnSpc>
              <a:spcBef>
                <a:spcPts val="185"/>
              </a:spcBef>
            </a:pPr>
            <a:r>
              <a:rPr dirty="0" sz="1200">
                <a:latin typeface="Trebuchet MS"/>
                <a:cs typeface="Trebuchet MS"/>
              </a:rPr>
              <a:t>ως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διοξείδιο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άνθρακα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(CO</a:t>
            </a:r>
            <a:r>
              <a:rPr dirty="0" sz="1200" spc="-10">
                <a:latin typeface="Microsoft Sans Serif"/>
                <a:cs typeface="Microsoft Sans Serif"/>
              </a:rPr>
              <a:t>₂</a:t>
            </a:r>
            <a:r>
              <a:rPr dirty="0" sz="1200" spc="-10">
                <a:latin typeface="Trebuchet MS"/>
                <a:cs typeface="Trebuchet MS"/>
              </a:rPr>
              <a:t>).</a:t>
            </a:r>
            <a:endParaRPr sz="1200">
              <a:latin typeface="Trebuchet MS"/>
              <a:cs typeface="Trebuchet MS"/>
            </a:endParaRPr>
          </a:p>
          <a:p>
            <a:pPr marL="184150" marR="174625" indent="-171450">
              <a:lnSpc>
                <a:spcPct val="110000"/>
              </a:lnSpc>
              <a:spcBef>
                <a:spcPts val="5"/>
              </a:spcBef>
              <a:buFont typeface="Arial"/>
              <a:buChar char="•"/>
              <a:tabLst>
                <a:tab pos="184150" algn="l"/>
              </a:tabLst>
            </a:pPr>
            <a:r>
              <a:rPr dirty="0" sz="1200">
                <a:latin typeface="Trebuchet MS"/>
                <a:cs typeface="Trebuchet MS"/>
              </a:rPr>
              <a:t>Οι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μικροοργανισμοί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αποδομούν</a:t>
            </a:r>
            <a:r>
              <a:rPr dirty="0" sz="1200" spc="-20" b="1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συνεχώς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τα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οργανικά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υπολείμματα</a:t>
            </a:r>
            <a:r>
              <a:rPr dirty="0" sz="1200" spc="-15" b="1">
                <a:latin typeface="Trebuchet MS"/>
                <a:cs typeface="Trebuchet MS"/>
              </a:rPr>
              <a:t> </a:t>
            </a:r>
            <a:r>
              <a:rPr dirty="0" sz="1200" spc="-25">
                <a:latin typeface="Trebuchet MS"/>
                <a:cs typeface="Trebuchet MS"/>
              </a:rPr>
              <a:t>και </a:t>
            </a:r>
            <a:r>
              <a:rPr dirty="0" sz="1200">
                <a:latin typeface="Trebuchet MS"/>
                <a:cs typeface="Trebuchet MS"/>
              </a:rPr>
              <a:t>τελικά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μετατρέπουν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ένα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μικρό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μέρος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τους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σε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χούμο</a:t>
            </a:r>
            <a:r>
              <a:rPr dirty="0" sz="1200">
                <a:latin typeface="Trebuchet MS"/>
                <a:cs typeface="Trebuchet MS"/>
              </a:rPr>
              <a:t>,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οποίος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δίνει</a:t>
            </a:r>
            <a:r>
              <a:rPr dirty="0" sz="1200" spc="-25">
                <a:latin typeface="Trebuchet MS"/>
                <a:cs typeface="Trebuchet MS"/>
              </a:rPr>
              <a:t> στο </a:t>
            </a:r>
            <a:r>
              <a:rPr dirty="0" sz="1200" spc="-10">
                <a:latin typeface="Trebuchet MS"/>
                <a:cs typeface="Trebuchet MS"/>
              </a:rPr>
              <a:t>επιφανειακό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έδαφος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σκούρο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χρώμα</a:t>
            </a:r>
            <a:r>
              <a:rPr dirty="0" sz="1200" spc="-20">
                <a:latin typeface="Trebuchet MS"/>
                <a:cs typeface="Trebuchet MS"/>
              </a:rPr>
              <a:t> του.</a:t>
            </a:r>
            <a:endParaRPr sz="1200">
              <a:latin typeface="Trebuchet MS"/>
              <a:cs typeface="Trebuchet MS"/>
            </a:endParaRPr>
          </a:p>
          <a:p>
            <a:pPr marL="184150" marR="276225" indent="-171450">
              <a:lnSpc>
                <a:spcPct val="110000"/>
              </a:lnSpc>
              <a:buFont typeface="Arial"/>
              <a:buChar char="•"/>
              <a:tabLst>
                <a:tab pos="184150" algn="l"/>
              </a:tabLst>
            </a:pPr>
            <a:r>
              <a:rPr dirty="0" sz="1200">
                <a:latin typeface="Trebuchet MS"/>
                <a:cs typeface="Trebuchet MS"/>
              </a:rPr>
              <a:t>Έως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30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τοις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εκατό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των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οργανικών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εισροών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μπορεί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τελικά</a:t>
            </a:r>
            <a:r>
              <a:rPr dirty="0" sz="1200" spc="-25" b="1">
                <a:latin typeface="Trebuchet MS"/>
                <a:cs typeface="Trebuchet MS"/>
              </a:rPr>
              <a:t> να </a:t>
            </a:r>
            <a:r>
              <a:rPr dirty="0" sz="1200" b="1">
                <a:latin typeface="Trebuchet MS"/>
                <a:cs typeface="Trebuchet MS"/>
              </a:rPr>
              <a:t>μετατραπεί</a:t>
            </a:r>
            <a:r>
              <a:rPr dirty="0" sz="1200" spc="-3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σε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χούμο</a:t>
            </a:r>
            <a:r>
              <a:rPr dirty="0" sz="1200">
                <a:latin typeface="Trebuchet MS"/>
                <a:cs typeface="Trebuchet MS"/>
              </a:rPr>
              <a:t>,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ανάλογα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με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τον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τύπο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εδάφους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κλίμα.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98088" y="1093508"/>
            <a:ext cx="1149032" cy="172355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22149" y="2877985"/>
            <a:ext cx="1789201" cy="10841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09372" y="4023068"/>
            <a:ext cx="1326718" cy="1871002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0" y="5954991"/>
            <a:ext cx="9143365" cy="816610"/>
            <a:chOff x="0" y="5954991"/>
            <a:chExt cx="9143365" cy="816610"/>
          </a:xfrm>
        </p:grpSpPr>
        <p:sp>
          <p:nvSpPr>
            <p:cNvPr id="8" name="object 8"/>
            <p:cNvSpPr/>
            <p:nvPr/>
          </p:nvSpPr>
          <p:spPr>
            <a:xfrm>
              <a:off x="5645353" y="5954991"/>
              <a:ext cx="3497579" cy="161925"/>
            </a:xfrm>
            <a:custGeom>
              <a:avLst/>
              <a:gdLst/>
              <a:ahLst/>
              <a:cxnLst/>
              <a:rect l="l" t="t" r="r" b="b"/>
              <a:pathLst>
                <a:path w="3497579" h="161925">
                  <a:moveTo>
                    <a:pt x="0" y="161582"/>
                  </a:moveTo>
                  <a:lnTo>
                    <a:pt x="3497584" y="161582"/>
                  </a:lnTo>
                  <a:lnTo>
                    <a:pt x="3497584" y="0"/>
                  </a:lnTo>
                  <a:lnTo>
                    <a:pt x="0" y="0"/>
                  </a:lnTo>
                  <a:lnTo>
                    <a:pt x="0" y="161582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19400" y="5954991"/>
              <a:ext cx="2825953" cy="8160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5954991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90309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62308" y="324304"/>
            <a:ext cx="6325235" cy="952500"/>
          </a:xfrm>
          <a:prstGeom prst="rect"/>
        </p:spPr>
        <p:txBody>
          <a:bodyPr wrap="square" lIns="0" tIns="67310" rIns="0" bIns="0" rtlCol="0" vert="horz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0"/>
              </a:spcBef>
            </a:pP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Βιολογική</a:t>
            </a:r>
            <a:r>
              <a:rPr dirty="0" sz="3200" spc="-7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αποσύνθεση</a:t>
            </a:r>
            <a:r>
              <a:rPr dirty="0" sz="3200" spc="-7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-25">
                <a:solidFill>
                  <a:srgbClr val="000000"/>
                </a:solidFill>
                <a:latin typeface="Trebuchet MS"/>
                <a:cs typeface="Trebuchet MS"/>
              </a:rPr>
              <a:t>του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οργανικού</a:t>
            </a:r>
            <a:r>
              <a:rPr dirty="0" sz="3200" spc="-4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άνθρακα</a:t>
            </a:r>
            <a:r>
              <a:rPr dirty="0" sz="3200" spc="-4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του</a:t>
            </a:r>
            <a:r>
              <a:rPr dirty="0" sz="3200" spc="-4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-10">
                <a:solidFill>
                  <a:srgbClr val="000000"/>
                </a:solidFill>
                <a:latin typeface="Trebuchet MS"/>
                <a:cs typeface="Trebuchet MS"/>
              </a:rPr>
              <a:t>εδάφους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0168" y="1664906"/>
            <a:ext cx="2940151" cy="352818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02671" y="1590763"/>
            <a:ext cx="4284980" cy="31788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3515" indent="-170815">
              <a:lnSpc>
                <a:spcPts val="1835"/>
              </a:lnSpc>
              <a:spcBef>
                <a:spcPts val="100"/>
              </a:spcBef>
              <a:buFont typeface="Arial"/>
              <a:buChar char="•"/>
              <a:tabLst>
                <a:tab pos="183515" algn="l"/>
              </a:tabLst>
            </a:pPr>
            <a:r>
              <a:rPr dirty="0" sz="1800">
                <a:latin typeface="Trebuchet MS"/>
                <a:cs typeface="Trebuchet MS"/>
              </a:rPr>
              <a:t>Η</a:t>
            </a:r>
            <a:r>
              <a:rPr dirty="0" sz="1800" spc="-1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«ροή»</a:t>
            </a:r>
            <a:r>
              <a:rPr dirty="0" sz="1800" spc="-1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ή</a:t>
            </a:r>
            <a:r>
              <a:rPr dirty="0" sz="1800" spc="-1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ο</a:t>
            </a:r>
            <a:r>
              <a:rPr dirty="0" sz="1800" spc="-1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ρυθμός</a:t>
            </a:r>
            <a:r>
              <a:rPr dirty="0" sz="1800" spc="-1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αποσύνθεσης</a:t>
            </a:r>
            <a:r>
              <a:rPr dirty="0" sz="1800" spc="-15">
                <a:latin typeface="Trebuchet MS"/>
                <a:cs typeface="Trebuchet MS"/>
              </a:rPr>
              <a:t> </a:t>
            </a:r>
            <a:r>
              <a:rPr dirty="0" sz="1800" spc="-25">
                <a:latin typeface="Trebuchet MS"/>
                <a:cs typeface="Trebuchet MS"/>
              </a:rPr>
              <a:t>της</a:t>
            </a:r>
            <a:endParaRPr sz="1800">
              <a:latin typeface="Trebuchet MS"/>
              <a:cs typeface="Trebuchet MS"/>
            </a:endParaRPr>
          </a:p>
          <a:p>
            <a:pPr marL="184150">
              <a:lnSpc>
                <a:spcPts val="1510"/>
              </a:lnSpc>
            </a:pPr>
            <a:r>
              <a:rPr dirty="0" sz="1800">
                <a:latin typeface="Trebuchet MS"/>
                <a:cs typeface="Trebuchet MS"/>
              </a:rPr>
              <a:t>οργανικής</a:t>
            </a:r>
            <a:r>
              <a:rPr dirty="0" sz="1800" spc="-4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ύλης</a:t>
            </a:r>
            <a:r>
              <a:rPr dirty="0" sz="1800" spc="-4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αναφέρεται</a:t>
            </a:r>
            <a:r>
              <a:rPr dirty="0" sz="1800" spc="-3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στον</a:t>
            </a:r>
            <a:r>
              <a:rPr dirty="0" sz="1800" spc="-40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χρόνο</a:t>
            </a:r>
            <a:endParaRPr sz="1800">
              <a:latin typeface="Trebuchet MS"/>
              <a:cs typeface="Trebuchet MS"/>
            </a:endParaRPr>
          </a:p>
          <a:p>
            <a:pPr marL="184150">
              <a:lnSpc>
                <a:spcPts val="1510"/>
              </a:lnSpc>
            </a:pPr>
            <a:r>
              <a:rPr dirty="0" sz="1800">
                <a:latin typeface="Trebuchet MS"/>
                <a:cs typeface="Trebuchet MS"/>
              </a:rPr>
              <a:t>που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απαιτείται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ώστε</a:t>
            </a:r>
            <a:r>
              <a:rPr dirty="0" sz="1800" spc="-2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η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οργανική</a:t>
            </a:r>
            <a:r>
              <a:rPr dirty="0" sz="1800" spc="-2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ύλη</a:t>
            </a:r>
            <a:r>
              <a:rPr dirty="0" sz="1800" spc="-25">
                <a:latin typeface="Trebuchet MS"/>
                <a:cs typeface="Trebuchet MS"/>
              </a:rPr>
              <a:t> να</a:t>
            </a:r>
            <a:endParaRPr sz="1800">
              <a:latin typeface="Trebuchet MS"/>
              <a:cs typeface="Trebuchet MS"/>
            </a:endParaRPr>
          </a:p>
          <a:p>
            <a:pPr marL="184150">
              <a:lnSpc>
                <a:spcPts val="1510"/>
              </a:lnSpc>
            </a:pPr>
            <a:r>
              <a:rPr dirty="0" sz="1800">
                <a:latin typeface="Trebuchet MS"/>
                <a:cs typeface="Trebuchet MS"/>
              </a:rPr>
              <a:t>μετατραπεί</a:t>
            </a:r>
            <a:r>
              <a:rPr dirty="0" sz="1800" spc="-4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από</a:t>
            </a:r>
            <a:r>
              <a:rPr dirty="0" sz="1800" spc="-4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μία</a:t>
            </a:r>
            <a:r>
              <a:rPr dirty="0" sz="1800" spc="-4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μορφή</a:t>
            </a:r>
            <a:r>
              <a:rPr dirty="0" sz="1800" spc="-45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οργανικής</a:t>
            </a:r>
            <a:endParaRPr sz="1800">
              <a:latin typeface="Trebuchet MS"/>
              <a:cs typeface="Trebuchet MS"/>
            </a:endParaRPr>
          </a:p>
          <a:p>
            <a:pPr marL="184150">
              <a:lnSpc>
                <a:spcPts val="1510"/>
              </a:lnSpc>
            </a:pPr>
            <a:r>
              <a:rPr dirty="0" sz="1800">
                <a:latin typeface="Trebuchet MS"/>
                <a:cs typeface="Trebuchet MS"/>
              </a:rPr>
              <a:t>ύλης</a:t>
            </a:r>
            <a:r>
              <a:rPr dirty="0" sz="1800" spc="-1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σε</a:t>
            </a:r>
            <a:r>
              <a:rPr dirty="0" sz="1800" spc="-1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μια</a:t>
            </a:r>
            <a:r>
              <a:rPr dirty="0" sz="1800" spc="-1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άλλη,</a:t>
            </a:r>
            <a:r>
              <a:rPr dirty="0" sz="1800" spc="-10">
                <a:latin typeface="Trebuchet MS"/>
                <a:cs typeface="Trebuchet MS"/>
              </a:rPr>
              <a:t> περιλαμβανομένης</a:t>
            </a:r>
            <a:endParaRPr sz="1800">
              <a:latin typeface="Trebuchet MS"/>
              <a:cs typeface="Trebuchet MS"/>
            </a:endParaRPr>
          </a:p>
          <a:p>
            <a:pPr marL="184150">
              <a:lnSpc>
                <a:spcPts val="1510"/>
              </a:lnSpc>
            </a:pPr>
            <a:r>
              <a:rPr dirty="0" sz="1800">
                <a:latin typeface="Trebuchet MS"/>
                <a:cs typeface="Trebuchet MS"/>
              </a:rPr>
              <a:t>της</a:t>
            </a:r>
            <a:r>
              <a:rPr dirty="0" sz="1800" spc="-3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ζωντανής,</a:t>
            </a:r>
            <a:r>
              <a:rPr dirty="0" sz="1800" spc="-3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της</a:t>
            </a:r>
            <a:r>
              <a:rPr dirty="0" sz="1800" spc="-30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ενεργά</a:t>
            </a:r>
            <a:endParaRPr sz="1800">
              <a:latin typeface="Trebuchet MS"/>
              <a:cs typeface="Trebuchet MS"/>
            </a:endParaRPr>
          </a:p>
          <a:p>
            <a:pPr marL="184150" marR="541020">
              <a:lnSpc>
                <a:spcPct val="70000"/>
              </a:lnSpc>
              <a:spcBef>
                <a:spcPts val="320"/>
              </a:spcBef>
            </a:pPr>
            <a:r>
              <a:rPr dirty="0" sz="1800">
                <a:latin typeface="Trebuchet MS"/>
                <a:cs typeface="Trebuchet MS"/>
              </a:rPr>
              <a:t>αποσυντιθέμενης</a:t>
            </a:r>
            <a:r>
              <a:rPr dirty="0" sz="1800" spc="-4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και</a:t>
            </a:r>
            <a:r>
              <a:rPr dirty="0" sz="1800" spc="-4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της</a:t>
            </a:r>
            <a:r>
              <a:rPr dirty="0" sz="1800" spc="-40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σταθερής ύλης.</a:t>
            </a:r>
            <a:endParaRPr sz="1800">
              <a:latin typeface="Trebuchet MS"/>
              <a:cs typeface="Trebuchet MS"/>
            </a:endParaRPr>
          </a:p>
          <a:p>
            <a:pPr marL="183515" indent="-170815">
              <a:lnSpc>
                <a:spcPts val="1835"/>
              </a:lnSpc>
              <a:spcBef>
                <a:spcPts val="105"/>
              </a:spcBef>
              <a:buFont typeface="Arial"/>
              <a:buChar char="•"/>
              <a:tabLst>
                <a:tab pos="183515" algn="l"/>
              </a:tabLst>
            </a:pPr>
            <a:r>
              <a:rPr dirty="0" sz="1800">
                <a:latin typeface="Trebuchet MS"/>
                <a:cs typeface="Trebuchet MS"/>
              </a:rPr>
              <a:t>Αυτή</a:t>
            </a:r>
            <a:r>
              <a:rPr dirty="0" sz="1800" spc="-3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η</a:t>
            </a:r>
            <a:r>
              <a:rPr dirty="0" sz="1800" spc="-3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μετακίνηση</a:t>
            </a:r>
            <a:r>
              <a:rPr dirty="0" sz="1800" spc="-3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είναι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μια</a:t>
            </a:r>
            <a:r>
              <a:rPr dirty="0" sz="1800" spc="-30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συνεχής</a:t>
            </a:r>
            <a:endParaRPr sz="1800">
              <a:latin typeface="Trebuchet MS"/>
              <a:cs typeface="Trebuchet MS"/>
            </a:endParaRPr>
          </a:p>
          <a:p>
            <a:pPr algn="r" marL="184150" marR="90170">
              <a:lnSpc>
                <a:spcPct val="70000"/>
              </a:lnSpc>
              <a:spcBef>
                <a:spcPts val="325"/>
              </a:spcBef>
            </a:pPr>
            <a:r>
              <a:rPr dirty="0" sz="1800">
                <a:latin typeface="Trebuchet MS"/>
                <a:cs typeface="Trebuchet MS"/>
              </a:rPr>
              <a:t>διαδικασία</a:t>
            </a:r>
            <a:r>
              <a:rPr dirty="0" sz="1800" spc="-4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και</a:t>
            </a:r>
            <a:r>
              <a:rPr dirty="0" sz="1800" spc="-5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είναι</a:t>
            </a:r>
            <a:r>
              <a:rPr dirty="0" sz="1800" spc="-4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απαραίτητη</a:t>
            </a:r>
            <a:r>
              <a:rPr dirty="0" sz="1800" spc="-4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για</a:t>
            </a:r>
            <a:r>
              <a:rPr dirty="0" sz="1800" spc="-45">
                <a:latin typeface="Trebuchet MS"/>
                <a:cs typeface="Trebuchet MS"/>
              </a:rPr>
              <a:t> </a:t>
            </a:r>
            <a:r>
              <a:rPr dirty="0" sz="1800" spc="-25">
                <a:latin typeface="Trebuchet MS"/>
                <a:cs typeface="Trebuchet MS"/>
              </a:rPr>
              <a:t>τη </a:t>
            </a:r>
            <a:r>
              <a:rPr dirty="0" sz="1800">
                <a:latin typeface="Trebuchet MS"/>
                <a:cs typeface="Trebuchet MS"/>
              </a:rPr>
              <a:t>λειτουργία</a:t>
            </a:r>
            <a:r>
              <a:rPr dirty="0" sz="1800" spc="-1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όλων</a:t>
            </a:r>
            <a:r>
              <a:rPr dirty="0" sz="1800" spc="-1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των</a:t>
            </a:r>
            <a:r>
              <a:rPr dirty="0" sz="1800" spc="-15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οικοσυστημάτων.</a:t>
            </a:r>
            <a:endParaRPr sz="1800">
              <a:latin typeface="Trebuchet MS"/>
              <a:cs typeface="Trebuchet MS"/>
            </a:endParaRPr>
          </a:p>
          <a:p>
            <a:pPr algn="r" marL="170815" marR="155575" indent="-170815">
              <a:lnSpc>
                <a:spcPts val="1835"/>
              </a:lnSpc>
              <a:spcBef>
                <a:spcPts val="100"/>
              </a:spcBef>
              <a:buFont typeface="Arial"/>
              <a:buChar char="•"/>
              <a:tabLst>
                <a:tab pos="170815" algn="l"/>
              </a:tabLst>
            </a:pPr>
            <a:r>
              <a:rPr dirty="0" sz="1800">
                <a:latin typeface="Trebuchet MS"/>
                <a:cs typeface="Trebuchet MS"/>
              </a:rPr>
              <a:t>Όταν</a:t>
            </a:r>
            <a:r>
              <a:rPr dirty="0" sz="1800" spc="-3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νέα</a:t>
            </a:r>
            <a:r>
              <a:rPr dirty="0" sz="1800" spc="-3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οργανική</a:t>
            </a:r>
            <a:r>
              <a:rPr dirty="0" sz="1800" spc="-3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ύλη</a:t>
            </a:r>
            <a:r>
              <a:rPr dirty="0" sz="1800" spc="-3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εισέρχεται</a:t>
            </a:r>
            <a:r>
              <a:rPr dirty="0" sz="1800" spc="-30">
                <a:latin typeface="Trebuchet MS"/>
                <a:cs typeface="Trebuchet MS"/>
              </a:rPr>
              <a:t> </a:t>
            </a:r>
            <a:r>
              <a:rPr dirty="0" sz="1800" spc="-25">
                <a:latin typeface="Trebuchet MS"/>
                <a:cs typeface="Trebuchet MS"/>
              </a:rPr>
              <a:t>στο</a:t>
            </a:r>
            <a:endParaRPr sz="1800">
              <a:latin typeface="Trebuchet MS"/>
              <a:cs typeface="Trebuchet MS"/>
            </a:endParaRPr>
          </a:p>
          <a:p>
            <a:pPr marL="184150">
              <a:lnSpc>
                <a:spcPts val="1510"/>
              </a:lnSpc>
            </a:pPr>
            <a:r>
              <a:rPr dirty="0" sz="1800">
                <a:latin typeface="Trebuchet MS"/>
                <a:cs typeface="Trebuchet MS"/>
              </a:rPr>
              <a:t>έδαφος,</a:t>
            </a:r>
            <a:r>
              <a:rPr dirty="0" sz="1800" spc="-3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υποστηρίζει</a:t>
            </a:r>
            <a:r>
              <a:rPr dirty="0" sz="1800" spc="-3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τις</a:t>
            </a:r>
            <a:r>
              <a:rPr dirty="0" sz="1800" spc="-30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βιολογικές</a:t>
            </a:r>
            <a:endParaRPr sz="1800">
              <a:latin typeface="Trebuchet MS"/>
              <a:cs typeface="Trebuchet MS"/>
            </a:endParaRPr>
          </a:p>
          <a:p>
            <a:pPr marL="184150" marR="5080">
              <a:lnSpc>
                <a:spcPct val="70000"/>
              </a:lnSpc>
              <a:spcBef>
                <a:spcPts val="325"/>
              </a:spcBef>
            </a:pPr>
            <a:r>
              <a:rPr dirty="0" sz="1800">
                <a:latin typeface="Trebuchet MS"/>
                <a:cs typeface="Trebuchet MS"/>
              </a:rPr>
              <a:t>διεργασίες</a:t>
            </a:r>
            <a:r>
              <a:rPr dirty="0" sz="1800" spc="-5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και</a:t>
            </a:r>
            <a:r>
              <a:rPr dirty="0" sz="1800" spc="-4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απελευθερώνει</a:t>
            </a:r>
            <a:r>
              <a:rPr dirty="0" sz="1800" spc="-35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θρεπτικά στοιχεία.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9471" y="5903886"/>
            <a:ext cx="9124950" cy="816610"/>
            <a:chOff x="19471" y="5903886"/>
            <a:chExt cx="9124950" cy="816610"/>
          </a:xfrm>
        </p:grpSpPr>
        <p:sp>
          <p:nvSpPr>
            <p:cNvPr id="6" name="object 6"/>
            <p:cNvSpPr/>
            <p:nvPr/>
          </p:nvSpPr>
          <p:spPr>
            <a:xfrm>
              <a:off x="5664822" y="5903887"/>
              <a:ext cx="3479800" cy="161925"/>
            </a:xfrm>
            <a:custGeom>
              <a:avLst/>
              <a:gdLst/>
              <a:ahLst/>
              <a:cxnLst/>
              <a:rect l="l" t="t" r="r" b="b"/>
              <a:pathLst>
                <a:path w="3479800" h="161925">
                  <a:moveTo>
                    <a:pt x="0" y="161582"/>
                  </a:moveTo>
                  <a:lnTo>
                    <a:pt x="3479177" y="161582"/>
                  </a:lnTo>
                  <a:lnTo>
                    <a:pt x="3479177" y="0"/>
                  </a:lnTo>
                  <a:lnTo>
                    <a:pt x="0" y="0"/>
                  </a:lnTo>
                  <a:lnTo>
                    <a:pt x="0" y="161582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38869" y="5903886"/>
              <a:ext cx="2825953" cy="816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9471" y="5903886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83908" rIns="0" bIns="0" rtlCol="0" vert="horz">
            <a:spAutoFit/>
          </a:bodyPr>
          <a:lstStyle/>
          <a:p>
            <a:pPr marL="16510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subTitle" idx="4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Calibri"/>
                <a:cs typeface="Calibri"/>
              </a:rPr>
              <a:t>ΕΝΟΤΗΤΑ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II.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Υποβάθμιση</a:t>
            </a:r>
            <a:r>
              <a:rPr dirty="0" sz="1800" spc="-40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της</a:t>
            </a:r>
            <a:r>
              <a:rPr dirty="0" sz="1800" spc="-40" b="1">
                <a:latin typeface="Calibri"/>
                <a:cs typeface="Calibri"/>
              </a:rPr>
              <a:t> </a:t>
            </a:r>
            <a:r>
              <a:rPr dirty="0" sz="1800" spc="-20" b="1">
                <a:latin typeface="Calibri"/>
                <a:cs typeface="Calibri"/>
              </a:rPr>
              <a:t>Γης–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475"/>
              </a:spcBef>
            </a:pPr>
            <a:r>
              <a:rPr dirty="0" sz="1800" b="1">
                <a:latin typeface="Calibri"/>
                <a:cs typeface="Calibri"/>
              </a:rPr>
              <a:t>Μηχανισμοί,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Επιπτώσεις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και</a:t>
            </a:r>
            <a:r>
              <a:rPr dirty="0" sz="1800" spc="-20" b="1">
                <a:latin typeface="Calibri"/>
                <a:cs typeface="Calibri"/>
              </a:rPr>
              <a:t> </a:t>
            </a:r>
            <a:r>
              <a:rPr dirty="0" sz="1800" spc="-10" b="1">
                <a:latin typeface="Calibri"/>
                <a:cs typeface="Calibri"/>
              </a:rPr>
              <a:t>Μετριασμός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31725" y="6039299"/>
            <a:ext cx="2578100" cy="476884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b="1" i="1">
                <a:latin typeface="Trebuchet MS"/>
                <a:cs typeface="Trebuchet MS"/>
              </a:rPr>
              <a:t>Ημερομηνία: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27-</a:t>
            </a:r>
            <a:r>
              <a:rPr dirty="0" sz="1200" spc="-25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28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Ιουλίου</a:t>
            </a:r>
            <a:r>
              <a:rPr dirty="0" sz="1200" spc="-25" b="1" i="1">
                <a:latin typeface="Trebuchet MS"/>
                <a:cs typeface="Trebuchet MS"/>
              </a:rPr>
              <a:t> </a:t>
            </a:r>
            <a:r>
              <a:rPr dirty="0" sz="1200" spc="-20" b="1" i="1">
                <a:latin typeface="Trebuchet MS"/>
                <a:cs typeface="Trebuchet MS"/>
              </a:rPr>
              <a:t>2026</a:t>
            </a: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1200" b="1" i="1">
                <a:latin typeface="Trebuchet MS"/>
                <a:cs typeface="Trebuchet MS"/>
              </a:rPr>
              <a:t>Περιοχή: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Σταμνά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spc="-10" b="1" i="1">
                <a:latin typeface="Trebuchet MS"/>
                <a:cs typeface="Trebuchet MS"/>
              </a:rPr>
              <a:t>Αιτωλοακαρνανίας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88634" y="574904"/>
            <a:ext cx="4807585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Μετακίνηση</a:t>
            </a:r>
            <a:r>
              <a:rPr dirty="0" sz="3200" spc="-9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του</a:t>
            </a:r>
            <a:r>
              <a:rPr dirty="0" sz="3200" spc="-9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-10">
                <a:solidFill>
                  <a:srgbClr val="000000"/>
                </a:solidFill>
                <a:latin typeface="Trebuchet MS"/>
                <a:cs typeface="Trebuchet MS"/>
              </a:rPr>
              <a:t>άνθρακα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5747" y="1454048"/>
            <a:ext cx="3942079" cy="4220210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83515" marR="59055" indent="-171450">
              <a:lnSpc>
                <a:spcPts val="1460"/>
              </a:lnSpc>
              <a:spcBef>
                <a:spcPts val="280"/>
              </a:spcBef>
              <a:buFont typeface="Arial"/>
              <a:buChar char="•"/>
              <a:tabLst>
                <a:tab pos="183515" algn="l"/>
              </a:tabLst>
            </a:pPr>
            <a:r>
              <a:rPr dirty="0" sz="1350" b="1">
                <a:latin typeface="Trebuchet MS"/>
                <a:cs typeface="Trebuchet MS"/>
              </a:rPr>
              <a:t>Σημαντικό</a:t>
            </a:r>
            <a:r>
              <a:rPr dirty="0" sz="1350" spc="-5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μέρος</a:t>
            </a:r>
            <a:r>
              <a:rPr dirty="0" sz="1350" spc="-5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του</a:t>
            </a:r>
            <a:r>
              <a:rPr dirty="0" sz="1350" spc="-5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οργανικού</a:t>
            </a:r>
            <a:r>
              <a:rPr dirty="0" sz="1350" spc="-5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άνθρακα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spc="-25">
                <a:latin typeface="Trebuchet MS"/>
                <a:cs typeface="Trebuchet MS"/>
              </a:rPr>
              <a:t>που </a:t>
            </a:r>
            <a:r>
              <a:rPr dirty="0" sz="1350">
                <a:latin typeface="Trebuchet MS"/>
                <a:cs typeface="Trebuchet MS"/>
              </a:rPr>
              <a:t>συσσωρεύεται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στα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εδάφη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είναι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αποτέλεσμα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spc="-25" b="1">
                <a:latin typeface="Trebuchet MS"/>
                <a:cs typeface="Trebuchet MS"/>
              </a:rPr>
              <a:t>της </a:t>
            </a:r>
            <a:r>
              <a:rPr dirty="0" sz="1350" b="1">
                <a:latin typeface="Trebuchet MS"/>
                <a:cs typeface="Trebuchet MS"/>
              </a:rPr>
              <a:t>φωτοσύνθεσης</a:t>
            </a:r>
            <a:r>
              <a:rPr dirty="0" sz="1350">
                <a:latin typeface="Trebuchet MS"/>
                <a:cs typeface="Trebuchet MS"/>
              </a:rPr>
              <a:t>,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κατά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την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οποία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τα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 spc="-20">
                <a:latin typeface="Trebuchet MS"/>
                <a:cs typeface="Trebuchet MS"/>
              </a:rPr>
              <a:t>φυτά </a:t>
            </a:r>
            <a:r>
              <a:rPr dirty="0" sz="1350">
                <a:latin typeface="Trebuchet MS"/>
                <a:cs typeface="Trebuchet MS"/>
              </a:rPr>
              <a:t>μετατρέπουν</a:t>
            </a:r>
            <a:r>
              <a:rPr dirty="0" sz="1350" spc="-5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</a:t>
            </a:r>
            <a:r>
              <a:rPr dirty="0" sz="1350" spc="-5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ατμοσφαιρικό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διοξείδιο</a:t>
            </a:r>
            <a:r>
              <a:rPr dirty="0" sz="1350" spc="-55">
                <a:latin typeface="Trebuchet MS"/>
                <a:cs typeface="Trebuchet MS"/>
              </a:rPr>
              <a:t> </a:t>
            </a:r>
            <a:r>
              <a:rPr dirty="0" sz="1350" spc="-25">
                <a:latin typeface="Trebuchet MS"/>
                <a:cs typeface="Trebuchet MS"/>
              </a:rPr>
              <a:t>του </a:t>
            </a:r>
            <a:r>
              <a:rPr dirty="0" sz="1350">
                <a:latin typeface="Trebuchet MS"/>
                <a:cs typeface="Trebuchet MS"/>
              </a:rPr>
              <a:t>άνθρακα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σε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υπέργεια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υπόγεια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(ριζικό </a:t>
            </a:r>
            <a:r>
              <a:rPr dirty="0" sz="1350">
                <a:latin typeface="Trebuchet MS"/>
                <a:cs typeface="Trebuchet MS"/>
              </a:rPr>
              <a:t>σύστημα)</a:t>
            </a:r>
            <a:r>
              <a:rPr dirty="0" sz="1350" spc="-5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βιομάζα,</a:t>
            </a:r>
            <a:endParaRPr sz="1350">
              <a:latin typeface="Trebuchet MS"/>
              <a:cs typeface="Trebuchet MS"/>
            </a:endParaRPr>
          </a:p>
          <a:p>
            <a:pPr marL="183515" marR="57150" indent="-171450">
              <a:lnSpc>
                <a:spcPts val="1460"/>
              </a:lnSpc>
              <a:spcBef>
                <a:spcPts val="740"/>
              </a:spcBef>
              <a:buFont typeface="Arial"/>
              <a:buChar char="•"/>
              <a:tabLst>
                <a:tab pos="183515" algn="l"/>
              </a:tabLst>
            </a:pPr>
            <a:r>
              <a:rPr dirty="0" sz="1350" b="1">
                <a:latin typeface="Trebuchet MS"/>
                <a:cs typeface="Trebuchet MS"/>
              </a:rPr>
              <a:t>Με</a:t>
            </a:r>
            <a:r>
              <a:rPr dirty="0" sz="1350" spc="-2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την</a:t>
            </a:r>
            <a:r>
              <a:rPr dirty="0" sz="1350" spc="-2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αύξηση</a:t>
            </a:r>
            <a:r>
              <a:rPr dirty="0" sz="1350" spc="-2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της</a:t>
            </a:r>
            <a:r>
              <a:rPr dirty="0" sz="1350" spc="-20" b="1">
                <a:latin typeface="Trebuchet MS"/>
                <a:cs typeface="Trebuchet MS"/>
              </a:rPr>
              <a:t> </a:t>
            </a:r>
            <a:r>
              <a:rPr dirty="0" sz="1350" spc="-10" b="1">
                <a:latin typeface="Trebuchet MS"/>
                <a:cs typeface="Trebuchet MS"/>
              </a:rPr>
              <a:t>πρωτογενούς παραγωγικότητας</a:t>
            </a:r>
            <a:r>
              <a:rPr dirty="0" sz="1350" spc="-10">
                <a:latin typeface="Trebuchet MS"/>
                <a:cs typeface="Trebuchet MS"/>
              </a:rPr>
              <a:t>,</a:t>
            </a:r>
            <a:r>
              <a:rPr dirty="0" sz="1350" spc="-1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αυξάνονται</a:t>
            </a:r>
            <a:r>
              <a:rPr dirty="0" sz="1350" spc="-1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οι</a:t>
            </a:r>
            <a:r>
              <a:rPr dirty="0" sz="1350" spc="-10">
                <a:latin typeface="Trebuchet MS"/>
                <a:cs typeface="Trebuchet MS"/>
              </a:rPr>
              <a:t> οργανικές </a:t>
            </a:r>
            <a:r>
              <a:rPr dirty="0" sz="1350">
                <a:latin typeface="Trebuchet MS"/>
                <a:cs typeface="Trebuchet MS"/>
              </a:rPr>
              <a:t>εισροές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από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τα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φυτά,</a:t>
            </a:r>
            <a:r>
              <a:rPr dirty="0" sz="1350" spc="-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ριζική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μάζα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20">
                <a:latin typeface="Trebuchet MS"/>
                <a:cs typeface="Trebuchet MS"/>
              </a:rPr>
              <a:t> </a:t>
            </a:r>
            <a:r>
              <a:rPr dirty="0" sz="1350" spc="-50">
                <a:latin typeface="Trebuchet MS"/>
                <a:cs typeface="Trebuchet MS"/>
              </a:rPr>
              <a:t>ο </a:t>
            </a:r>
            <a:r>
              <a:rPr dirty="0" sz="1350">
                <a:latin typeface="Trebuchet MS"/>
                <a:cs typeface="Trebuchet MS"/>
              </a:rPr>
              <a:t>αριθμός</a:t>
            </a:r>
            <a:r>
              <a:rPr dirty="0" sz="1350" spc="-1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των</a:t>
            </a:r>
            <a:r>
              <a:rPr dirty="0" sz="1350" spc="-10">
                <a:latin typeface="Trebuchet MS"/>
                <a:cs typeface="Trebuchet MS"/>
              </a:rPr>
              <a:t> μικροοργανισμών,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10">
                <a:latin typeface="Trebuchet MS"/>
                <a:cs typeface="Trebuchet MS"/>
              </a:rPr>
              <a:t> συμβάλλουν </a:t>
            </a:r>
            <a:r>
              <a:rPr dirty="0" sz="1350">
                <a:latin typeface="Trebuchet MS"/>
                <a:cs typeface="Trebuchet MS"/>
              </a:rPr>
              <a:t>στην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αύξηση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του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οργανικού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άνθρακα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spc="-25" b="1">
                <a:latin typeface="Trebuchet MS"/>
                <a:cs typeface="Trebuchet MS"/>
              </a:rPr>
              <a:t>του </a:t>
            </a:r>
            <a:r>
              <a:rPr dirty="0" sz="1350" spc="-10" b="1">
                <a:latin typeface="Trebuchet MS"/>
                <a:cs typeface="Trebuchet MS"/>
              </a:rPr>
              <a:t>εδάφους.</a:t>
            </a:r>
            <a:endParaRPr sz="1350">
              <a:latin typeface="Trebuchet MS"/>
              <a:cs typeface="Trebuchet MS"/>
            </a:endParaRPr>
          </a:p>
          <a:p>
            <a:pPr marL="183515" marR="5080" indent="-171450">
              <a:lnSpc>
                <a:spcPts val="1460"/>
              </a:lnSpc>
              <a:spcBef>
                <a:spcPts val="735"/>
              </a:spcBef>
              <a:buFont typeface="Arial"/>
              <a:buChar char="•"/>
              <a:tabLst>
                <a:tab pos="183515" algn="l"/>
              </a:tabLst>
            </a:pPr>
            <a:r>
              <a:rPr dirty="0" sz="1350" b="1">
                <a:latin typeface="Trebuchet MS"/>
                <a:cs typeface="Trebuchet MS"/>
              </a:rPr>
              <a:t>Οι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εκπομπές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άνθρακα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από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έδαφος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πίσω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spc="-20">
                <a:latin typeface="Trebuchet MS"/>
                <a:cs typeface="Trebuchet MS"/>
              </a:rPr>
              <a:t>στην </a:t>
            </a:r>
            <a:r>
              <a:rPr dirty="0" sz="1350">
                <a:latin typeface="Trebuchet MS"/>
                <a:cs typeface="Trebuchet MS"/>
              </a:rPr>
              <a:t>ατμόσφαιρα</a:t>
            </a:r>
            <a:r>
              <a:rPr dirty="0" sz="1350" spc="-1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πραγματοποιούνται</a:t>
            </a:r>
            <a:r>
              <a:rPr dirty="0" sz="1350" spc="-1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με</a:t>
            </a:r>
            <a:r>
              <a:rPr dirty="0" sz="1350" spc="-1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</a:t>
            </a:r>
            <a:r>
              <a:rPr dirty="0" sz="1350" spc="-10">
                <a:latin typeface="Trebuchet MS"/>
                <a:cs typeface="Trebuchet MS"/>
              </a:rPr>
              <a:t> μορφή </a:t>
            </a:r>
            <a:r>
              <a:rPr dirty="0" sz="1350">
                <a:latin typeface="Trebuchet MS"/>
                <a:cs typeface="Trebuchet MS"/>
              </a:rPr>
              <a:t>διοξειδίου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του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άνθρακα,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κυρίως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ως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αποτέλεσμα </a:t>
            </a:r>
            <a:r>
              <a:rPr dirty="0" sz="1350">
                <a:latin typeface="Trebuchet MS"/>
                <a:cs typeface="Trebuchet MS"/>
              </a:rPr>
              <a:t>γεωργικών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πρακτικών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που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 spc="-10" b="1">
                <a:latin typeface="Trebuchet MS"/>
                <a:cs typeface="Trebuchet MS"/>
              </a:rPr>
              <a:t>προκαλούν </a:t>
            </a:r>
            <a:r>
              <a:rPr dirty="0" sz="1350" b="1">
                <a:latin typeface="Trebuchet MS"/>
                <a:cs typeface="Trebuchet MS"/>
              </a:rPr>
              <a:t>μεταβολές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στη</a:t>
            </a:r>
            <a:r>
              <a:rPr dirty="0" sz="1350" spc="-2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μικροβιακή</a:t>
            </a:r>
            <a:r>
              <a:rPr dirty="0" sz="1350" spc="-25" b="1">
                <a:latin typeface="Trebuchet MS"/>
                <a:cs typeface="Trebuchet MS"/>
              </a:rPr>
              <a:t> </a:t>
            </a:r>
            <a:r>
              <a:rPr dirty="0" sz="1350" spc="-10" b="1">
                <a:latin typeface="Trebuchet MS"/>
                <a:cs typeface="Trebuchet MS"/>
              </a:rPr>
              <a:t>δραστηριότητα.</a:t>
            </a:r>
            <a:endParaRPr sz="1350">
              <a:latin typeface="Trebuchet MS"/>
              <a:cs typeface="Trebuchet MS"/>
            </a:endParaRPr>
          </a:p>
          <a:p>
            <a:pPr marL="183515" marR="21590" indent="-171450">
              <a:lnSpc>
                <a:spcPts val="1460"/>
              </a:lnSpc>
              <a:spcBef>
                <a:spcPts val="740"/>
              </a:spcBef>
              <a:buFont typeface="Arial"/>
              <a:buChar char="•"/>
              <a:tabLst>
                <a:tab pos="183515" algn="l"/>
              </a:tabLst>
            </a:pPr>
            <a:r>
              <a:rPr dirty="0" sz="1350">
                <a:latin typeface="Trebuchet MS"/>
                <a:cs typeface="Trebuchet MS"/>
              </a:rPr>
              <a:t>Το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έδαφος,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κλίμα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διαχείριση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είναι </a:t>
            </a:r>
            <a:r>
              <a:rPr dirty="0" sz="1350">
                <a:latin typeface="Trebuchet MS"/>
                <a:cs typeface="Trebuchet MS"/>
              </a:rPr>
              <a:t>αλληλένδετα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καθορίζουν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την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πραγματική </a:t>
            </a:r>
            <a:r>
              <a:rPr dirty="0" sz="1350">
                <a:latin typeface="Trebuchet MS"/>
                <a:cs typeface="Trebuchet MS"/>
              </a:rPr>
              <a:t>ικανότητα</a:t>
            </a:r>
            <a:r>
              <a:rPr dirty="0" sz="1350" spc="-6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αποθήκευσης</a:t>
            </a:r>
            <a:r>
              <a:rPr dirty="0" sz="1350" spc="-6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οργανικού</a:t>
            </a:r>
            <a:r>
              <a:rPr dirty="0" sz="1350" spc="-6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άνθρακα</a:t>
            </a:r>
            <a:r>
              <a:rPr dirty="0" sz="1350" spc="-60">
                <a:latin typeface="Trebuchet MS"/>
                <a:cs typeface="Trebuchet MS"/>
              </a:rPr>
              <a:t> </a:t>
            </a:r>
            <a:r>
              <a:rPr dirty="0" sz="1350" spc="-25">
                <a:latin typeface="Trebuchet MS"/>
                <a:cs typeface="Trebuchet MS"/>
              </a:rPr>
              <a:t>στο </a:t>
            </a:r>
            <a:r>
              <a:rPr dirty="0" sz="1350" spc="-10">
                <a:latin typeface="Trebuchet MS"/>
                <a:cs typeface="Trebuchet MS"/>
              </a:rPr>
              <a:t>έδαφος.</a:t>
            </a:r>
            <a:endParaRPr sz="135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817033" y="1646796"/>
            <a:ext cx="3096895" cy="4290060"/>
            <a:chOff x="4817033" y="1646796"/>
            <a:chExt cx="3096895" cy="42900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17033" y="1646796"/>
              <a:ext cx="2135974" cy="12001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40160" y="2861856"/>
              <a:ext cx="3047885" cy="265374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70778" y="4726051"/>
              <a:ext cx="2143125" cy="1210576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0" y="6064160"/>
            <a:ext cx="9143365" cy="794385"/>
            <a:chOff x="0" y="6064160"/>
            <a:chExt cx="9143365" cy="794385"/>
          </a:xfrm>
        </p:grpSpPr>
        <p:sp>
          <p:nvSpPr>
            <p:cNvPr id="9" name="object 9"/>
            <p:cNvSpPr/>
            <p:nvPr/>
          </p:nvSpPr>
          <p:spPr>
            <a:xfrm>
              <a:off x="5645353" y="6064161"/>
              <a:ext cx="3497579" cy="161925"/>
            </a:xfrm>
            <a:custGeom>
              <a:avLst/>
              <a:gdLst/>
              <a:ahLst/>
              <a:cxnLst/>
              <a:rect l="l" t="t" r="r" b="b"/>
              <a:pathLst>
                <a:path w="3497579" h="161925">
                  <a:moveTo>
                    <a:pt x="0" y="161582"/>
                  </a:moveTo>
                  <a:lnTo>
                    <a:pt x="3497584" y="161582"/>
                  </a:lnTo>
                  <a:lnTo>
                    <a:pt x="3497584" y="0"/>
                  </a:lnTo>
                  <a:lnTo>
                    <a:pt x="0" y="0"/>
                  </a:lnTo>
                  <a:lnTo>
                    <a:pt x="0" y="161582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19400" y="6064160"/>
              <a:ext cx="2825953" cy="79383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0" y="6064160"/>
              <a:ext cx="2826385" cy="794385"/>
            </a:xfrm>
            <a:custGeom>
              <a:avLst/>
              <a:gdLst/>
              <a:ahLst/>
              <a:cxnLst/>
              <a:rect l="l" t="t" r="r" b="b"/>
              <a:pathLst>
                <a:path w="2826385" h="794384">
                  <a:moveTo>
                    <a:pt x="0" y="793838"/>
                  </a:moveTo>
                  <a:lnTo>
                    <a:pt x="0" y="0"/>
                  </a:lnTo>
                  <a:lnTo>
                    <a:pt x="2825953" y="0"/>
                  </a:lnTo>
                  <a:lnTo>
                    <a:pt x="2825953" y="793838"/>
                  </a:lnTo>
                  <a:lnTo>
                    <a:pt x="0" y="793838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83908" rIns="0" bIns="0" rtlCol="0" vert="horz">
            <a:spAutoFit/>
          </a:bodyPr>
          <a:lstStyle/>
          <a:p>
            <a:pPr marL="16510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34316" y="499186"/>
            <a:ext cx="4807585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Μετακίνηση</a:t>
            </a:r>
            <a:r>
              <a:rPr dirty="0" sz="3200" spc="-9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του</a:t>
            </a:r>
            <a:r>
              <a:rPr dirty="0" sz="3200" spc="-9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-10">
                <a:solidFill>
                  <a:srgbClr val="000000"/>
                </a:solidFill>
                <a:latin typeface="Trebuchet MS"/>
                <a:cs typeface="Trebuchet MS"/>
              </a:rPr>
              <a:t>άνθρακα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4276" y="1343901"/>
            <a:ext cx="8336280" cy="4048760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360"/>
              </a:spcBef>
              <a:buFont typeface="Arial"/>
              <a:buChar char="•"/>
              <a:tabLst>
                <a:tab pos="183515" algn="l"/>
              </a:tabLst>
            </a:pPr>
            <a:r>
              <a:rPr dirty="0" sz="1350" b="1">
                <a:latin typeface="Trebuchet MS"/>
                <a:cs typeface="Trebuchet MS"/>
              </a:rPr>
              <a:t>Δομή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του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εδάφους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και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spc="-10" b="1">
                <a:latin typeface="Trebuchet MS"/>
                <a:cs typeface="Trebuchet MS"/>
              </a:rPr>
              <a:t>περιεκτικότητα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σε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άργιλο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=</a:t>
            </a:r>
            <a:r>
              <a:rPr dirty="0" sz="1350" spc="-5" b="1">
                <a:latin typeface="Trebuchet MS"/>
                <a:cs typeface="Trebuchet MS"/>
              </a:rPr>
              <a:t> </a:t>
            </a:r>
            <a:r>
              <a:rPr dirty="0" sz="1350" b="1">
                <a:solidFill>
                  <a:srgbClr val="FF0000"/>
                </a:solidFill>
                <a:latin typeface="Trebuchet MS"/>
                <a:cs typeface="Trebuchet MS"/>
              </a:rPr>
              <a:t>δυνητική</a:t>
            </a:r>
            <a:r>
              <a:rPr dirty="0" sz="1350" spc="-1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350" spc="-10" b="1">
                <a:solidFill>
                  <a:srgbClr val="FF0000"/>
                </a:solidFill>
                <a:latin typeface="Trebuchet MS"/>
                <a:cs typeface="Trebuchet MS"/>
              </a:rPr>
              <a:t>ικανότητα</a:t>
            </a:r>
            <a:endParaRPr sz="1350">
              <a:latin typeface="Trebuchet MS"/>
              <a:cs typeface="Trebuchet MS"/>
            </a:endParaRPr>
          </a:p>
          <a:p>
            <a:pPr marL="12700" marR="5080" indent="215265">
              <a:lnSpc>
                <a:spcPct val="70000"/>
              </a:lnSpc>
              <a:spcBef>
                <a:spcPts val="750"/>
              </a:spcBef>
              <a:buAutoNum type="arabicPeriod"/>
              <a:tabLst>
                <a:tab pos="227965" algn="l"/>
              </a:tabLst>
            </a:pPr>
            <a:r>
              <a:rPr dirty="0" sz="1350" b="1">
                <a:latin typeface="Trebuchet MS"/>
                <a:cs typeface="Trebuchet MS"/>
              </a:rPr>
              <a:t>Η</a:t>
            </a:r>
            <a:r>
              <a:rPr dirty="0" sz="1350" spc="-4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δυνητική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ποσότητα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οργανικού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άνθρακα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που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μπορεί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να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αποθηκεύσει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ένα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έδαφος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ποικίλλει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spc="-10" b="1">
                <a:latin typeface="Trebuchet MS"/>
                <a:cs typeface="Trebuchet MS"/>
              </a:rPr>
              <a:t>ανάλογα </a:t>
            </a:r>
            <a:r>
              <a:rPr dirty="0" sz="1350" b="1">
                <a:latin typeface="Trebuchet MS"/>
                <a:cs typeface="Trebuchet MS"/>
              </a:rPr>
              <a:t>με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την</a:t>
            </a:r>
            <a:r>
              <a:rPr dirty="0" sz="1350" spc="-10" b="1">
                <a:latin typeface="Trebuchet MS"/>
                <a:cs typeface="Trebuchet MS"/>
              </a:rPr>
              <a:t> περιεκτικότητα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σε</a:t>
            </a:r>
            <a:r>
              <a:rPr dirty="0" sz="1350" spc="-1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άργιλο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και</a:t>
            </a:r>
            <a:r>
              <a:rPr dirty="0" sz="1350" spc="-1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τη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δομή</a:t>
            </a:r>
            <a:r>
              <a:rPr dirty="0" sz="1350" spc="-1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του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spc="-10" b="1">
                <a:latin typeface="Trebuchet MS"/>
                <a:cs typeface="Trebuchet MS"/>
              </a:rPr>
              <a:t>εδάφους.</a:t>
            </a:r>
            <a:endParaRPr sz="1350">
              <a:latin typeface="Trebuchet MS"/>
              <a:cs typeface="Trebuchet MS"/>
            </a:endParaRPr>
          </a:p>
          <a:p>
            <a:pPr lvl="1" marL="184150" marR="148590" indent="-171450">
              <a:lnSpc>
                <a:spcPct val="70000"/>
              </a:lnSpc>
              <a:spcBef>
                <a:spcPts val="750"/>
              </a:spcBef>
              <a:buFont typeface="Arial"/>
              <a:buChar char="•"/>
              <a:tabLst>
                <a:tab pos="184150" algn="l"/>
              </a:tabLst>
            </a:pPr>
            <a:r>
              <a:rPr dirty="0" sz="1350">
                <a:latin typeface="Trebuchet MS"/>
                <a:cs typeface="Trebuchet MS"/>
              </a:rPr>
              <a:t>Τα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καλά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συσσωματωμένα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εδάφη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ή</a:t>
            </a:r>
            <a:r>
              <a:rPr dirty="0" sz="1350" spc="-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τα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εδάφη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με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υψηλότερη</a:t>
            </a:r>
            <a:r>
              <a:rPr dirty="0" sz="1350" spc="-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περιεκτικότητα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σε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άργιλο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έχουν</a:t>
            </a:r>
            <a:r>
              <a:rPr dirty="0" sz="1350" spc="-2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μεγαλύτερη </a:t>
            </a:r>
            <a:r>
              <a:rPr dirty="0" sz="1350">
                <a:latin typeface="Trebuchet MS"/>
                <a:cs typeface="Trebuchet MS"/>
              </a:rPr>
              <a:t>ικανότητα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να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αποθηκεύουν,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να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προστατεύουν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ή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να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προσροφούν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οργανικό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άνθρακα.</a:t>
            </a:r>
            <a:endParaRPr sz="1350">
              <a:latin typeface="Trebuchet MS"/>
              <a:cs typeface="Trebuchet MS"/>
            </a:endParaRPr>
          </a:p>
          <a:p>
            <a:pPr lvl="1" marL="184150" marR="229235" indent="-171450">
              <a:lnSpc>
                <a:spcPct val="70000"/>
              </a:lnSpc>
              <a:spcBef>
                <a:spcPts val="750"/>
              </a:spcBef>
              <a:buFont typeface="Arial"/>
              <a:buChar char="•"/>
              <a:tabLst>
                <a:tab pos="184150" algn="l"/>
              </a:tabLst>
            </a:pPr>
            <a:r>
              <a:rPr dirty="0" sz="1350">
                <a:latin typeface="Trebuchet MS"/>
                <a:cs typeface="Trebuchet MS"/>
              </a:rPr>
              <a:t>Τα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αμμώδη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εδάφη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προσφέρουν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μικρή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προστασία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από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την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αποσύνθεση,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επομένως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είναι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πιο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δύσκολο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 spc="-25">
                <a:latin typeface="Trebuchet MS"/>
                <a:cs typeface="Trebuchet MS"/>
              </a:rPr>
              <a:t>να </a:t>
            </a:r>
            <a:r>
              <a:rPr dirty="0" sz="1350">
                <a:latin typeface="Trebuchet MS"/>
                <a:cs typeface="Trebuchet MS"/>
              </a:rPr>
              <a:t>αυξηθεί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οργανικός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άνθρακας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σε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εδάφη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με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αδρή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 spc="-20">
                <a:latin typeface="Trebuchet MS"/>
                <a:cs typeface="Trebuchet MS"/>
              </a:rPr>
              <a:t>υφή.</a:t>
            </a:r>
            <a:endParaRPr sz="13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1350">
              <a:latin typeface="Trebuchet MS"/>
              <a:cs typeface="Trebuchet MS"/>
            </a:endParaRPr>
          </a:p>
          <a:p>
            <a:pPr marL="227965" indent="-215265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227965" algn="l"/>
              </a:tabLst>
            </a:pPr>
            <a:r>
              <a:rPr dirty="0" sz="1350" b="1">
                <a:latin typeface="Trebuchet MS"/>
                <a:cs typeface="Trebuchet MS"/>
              </a:rPr>
              <a:t>Δομή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του</a:t>
            </a:r>
            <a:r>
              <a:rPr dirty="0" sz="1350" spc="-1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εδάφους</a:t>
            </a:r>
            <a:r>
              <a:rPr dirty="0" sz="1350" spc="-1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και</a:t>
            </a:r>
            <a:r>
              <a:rPr dirty="0" sz="1350" spc="-10" b="1">
                <a:latin typeface="Trebuchet MS"/>
                <a:cs typeface="Trebuchet MS"/>
              </a:rPr>
              <a:t> περιεκτικότητα </a:t>
            </a:r>
            <a:r>
              <a:rPr dirty="0" sz="1350" b="1">
                <a:latin typeface="Trebuchet MS"/>
                <a:cs typeface="Trebuchet MS"/>
              </a:rPr>
              <a:t>σε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άργιλο</a:t>
            </a:r>
            <a:r>
              <a:rPr dirty="0" sz="1350" spc="-1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ΣΥΝ</a:t>
            </a:r>
            <a:r>
              <a:rPr dirty="0" sz="1350" spc="-1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κλίμα</a:t>
            </a:r>
            <a:r>
              <a:rPr dirty="0" sz="1350" spc="-1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=</a:t>
            </a:r>
            <a:r>
              <a:rPr dirty="0" sz="1350" spc="5" b="1">
                <a:latin typeface="Trebuchet MS"/>
                <a:cs typeface="Trebuchet MS"/>
              </a:rPr>
              <a:t> </a:t>
            </a:r>
            <a:r>
              <a:rPr dirty="0" sz="1350" b="1">
                <a:solidFill>
                  <a:srgbClr val="FF0000"/>
                </a:solidFill>
                <a:latin typeface="Trebuchet MS"/>
                <a:cs typeface="Trebuchet MS"/>
              </a:rPr>
              <a:t>εφικτή</a:t>
            </a:r>
            <a:r>
              <a:rPr dirty="0" sz="1350" spc="-1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350" spc="-10" b="1">
                <a:solidFill>
                  <a:srgbClr val="FF0000"/>
                </a:solidFill>
                <a:latin typeface="Trebuchet MS"/>
                <a:cs typeface="Trebuchet MS"/>
              </a:rPr>
              <a:t>ποσότητα</a:t>
            </a:r>
            <a:endParaRPr sz="1350">
              <a:latin typeface="Trebuchet MS"/>
              <a:cs typeface="Trebuchet MS"/>
            </a:endParaRPr>
          </a:p>
          <a:p>
            <a:pPr lvl="1" marL="184150" marR="461645" indent="-171450">
              <a:lnSpc>
                <a:spcPct val="70000"/>
              </a:lnSpc>
              <a:spcBef>
                <a:spcPts val="750"/>
              </a:spcBef>
              <a:buFont typeface="Arial"/>
              <a:buChar char="•"/>
              <a:tabLst>
                <a:tab pos="184150" algn="l"/>
              </a:tabLst>
            </a:pPr>
            <a:r>
              <a:rPr dirty="0" sz="1350">
                <a:latin typeface="Trebuchet MS"/>
                <a:cs typeface="Trebuchet MS"/>
              </a:rPr>
              <a:t>Οι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βροχοπτώσεις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θερμοκρασία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αλληλεπιδρούν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με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δομή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του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εδάφους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για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να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καθορίσουν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spc="-25">
                <a:latin typeface="Trebuchet MS"/>
                <a:cs typeface="Trebuchet MS"/>
              </a:rPr>
              <a:t>την </a:t>
            </a:r>
            <a:r>
              <a:rPr dirty="0" sz="1350">
                <a:latin typeface="Trebuchet MS"/>
                <a:cs typeface="Trebuchet MS"/>
              </a:rPr>
              <a:t>καθαρή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πρωτογενή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παραγωγικότητα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(εισροές)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τους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ρυθμούς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αποσύνθεσης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(απώλειες).</a:t>
            </a:r>
            <a:endParaRPr sz="13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25"/>
              </a:spcBef>
            </a:pPr>
            <a:endParaRPr sz="1350">
              <a:latin typeface="Trebuchet MS"/>
              <a:cs typeface="Trebuchet MS"/>
            </a:endParaRPr>
          </a:p>
          <a:p>
            <a:pPr marL="12700" marR="212725" indent="215265">
              <a:lnSpc>
                <a:spcPts val="1880"/>
              </a:lnSpc>
              <a:buAutoNum type="arabicPeriod" startAt="3"/>
              <a:tabLst>
                <a:tab pos="227965" algn="l"/>
              </a:tabLst>
            </a:pPr>
            <a:r>
              <a:rPr dirty="0" sz="1350" b="1">
                <a:latin typeface="Trebuchet MS"/>
                <a:cs typeface="Trebuchet MS"/>
              </a:rPr>
              <a:t>Δομή</a:t>
            </a:r>
            <a:r>
              <a:rPr dirty="0" sz="1350" spc="-2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του</a:t>
            </a:r>
            <a:r>
              <a:rPr dirty="0" sz="1350" spc="-2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εδάφους</a:t>
            </a:r>
            <a:r>
              <a:rPr dirty="0" sz="1350" spc="-2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και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spc="-10" b="1">
                <a:latin typeface="Trebuchet MS"/>
                <a:cs typeface="Trebuchet MS"/>
              </a:rPr>
              <a:t>περιεκτικότητα</a:t>
            </a:r>
            <a:r>
              <a:rPr dirty="0" sz="1350" spc="-2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σε</a:t>
            </a:r>
            <a:r>
              <a:rPr dirty="0" sz="1350" spc="-2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άργιλο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ΣΥΝ</a:t>
            </a:r>
            <a:r>
              <a:rPr dirty="0" sz="1350" spc="-2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κλίμα</a:t>
            </a:r>
            <a:r>
              <a:rPr dirty="0" sz="1350" spc="-2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ΣΥΝ</a:t>
            </a:r>
            <a:r>
              <a:rPr dirty="0" sz="1350" spc="-1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διαχείριση=</a:t>
            </a:r>
            <a:r>
              <a:rPr dirty="0" sz="1350" spc="5" b="1">
                <a:latin typeface="Trebuchet MS"/>
                <a:cs typeface="Trebuchet MS"/>
              </a:rPr>
              <a:t> </a:t>
            </a:r>
            <a:r>
              <a:rPr dirty="0" sz="1350">
                <a:solidFill>
                  <a:srgbClr val="FF0000"/>
                </a:solidFill>
                <a:latin typeface="Trebuchet MS"/>
                <a:cs typeface="Trebuchet MS"/>
              </a:rPr>
              <a:t>πραγματική</a:t>
            </a:r>
            <a:r>
              <a:rPr dirty="0" sz="1350" spc="-2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350" spc="-10">
                <a:solidFill>
                  <a:srgbClr val="FF0000"/>
                </a:solidFill>
                <a:latin typeface="Trebuchet MS"/>
                <a:cs typeface="Trebuchet MS"/>
              </a:rPr>
              <a:t>ποσότητα </a:t>
            </a:r>
            <a:r>
              <a:rPr dirty="0" sz="1350">
                <a:latin typeface="Trebuchet MS"/>
                <a:cs typeface="Trebuchet MS"/>
              </a:rPr>
              <a:t>Στις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γεωργικές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εκμεταλλεύσεις,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διαχείριση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του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εδάφους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διαχείριση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των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οργανικών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υπολειμμάτων</a:t>
            </a:r>
            <a:endParaRPr sz="1350">
              <a:latin typeface="Trebuchet MS"/>
              <a:cs typeface="Trebuchet MS"/>
            </a:endParaRPr>
          </a:p>
          <a:p>
            <a:pPr marL="12700">
              <a:lnSpc>
                <a:spcPts val="790"/>
              </a:lnSpc>
            </a:pPr>
            <a:r>
              <a:rPr dirty="0" sz="1350">
                <a:latin typeface="Trebuchet MS"/>
                <a:cs typeface="Trebuchet MS"/>
              </a:rPr>
              <a:t>επηρεάζουν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τον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βαθμό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στον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οποίο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πραγματική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ποσότητα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αποθηκευμένου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οργανικού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άνθρακα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φτάνει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 spc="-25">
                <a:latin typeface="Trebuchet MS"/>
                <a:cs typeface="Trebuchet MS"/>
              </a:rPr>
              <a:t>την</a:t>
            </a:r>
            <a:endParaRPr sz="1350">
              <a:latin typeface="Trebuchet MS"/>
              <a:cs typeface="Trebuchet MS"/>
            </a:endParaRPr>
          </a:p>
          <a:p>
            <a:pPr marL="12700">
              <a:lnSpc>
                <a:spcPts val="1375"/>
              </a:lnSpc>
            </a:pPr>
            <a:r>
              <a:rPr dirty="0" sz="1350">
                <a:latin typeface="Trebuchet MS"/>
                <a:cs typeface="Trebuchet MS"/>
              </a:rPr>
              <a:t>εφικτή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ποσότητα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οργανικού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άνθρακα.</a:t>
            </a:r>
            <a:endParaRPr sz="1350">
              <a:latin typeface="Trebuchet MS"/>
              <a:cs typeface="Trebuchet MS"/>
            </a:endParaRPr>
          </a:p>
          <a:p>
            <a:pPr lvl="1" marL="184150" marR="10160" indent="-171450">
              <a:lnSpc>
                <a:spcPct val="70000"/>
              </a:lnSpc>
              <a:spcBef>
                <a:spcPts val="750"/>
              </a:spcBef>
              <a:buFont typeface="Arial"/>
              <a:buChar char="•"/>
              <a:tabLst>
                <a:tab pos="184150" algn="l"/>
              </a:tabLst>
            </a:pP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αύξηση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του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επιπέδου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εδαφοκάλυψης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μπορεί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να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προστατεύσει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τον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οργανικό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άνθρακα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από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απώλειες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 spc="-25">
                <a:latin typeface="Trebuchet MS"/>
                <a:cs typeface="Trebuchet MS"/>
              </a:rPr>
              <a:t>που </a:t>
            </a:r>
            <a:r>
              <a:rPr dirty="0" sz="1350">
                <a:latin typeface="Trebuchet MS"/>
                <a:cs typeface="Trebuchet MS"/>
              </a:rPr>
              <a:t>προκαλούνται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από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διάβρωση.</a:t>
            </a:r>
            <a:endParaRPr sz="1350">
              <a:latin typeface="Trebuchet MS"/>
              <a:cs typeface="Trebuchet MS"/>
            </a:endParaRPr>
          </a:p>
          <a:p>
            <a:pPr lvl="1" marL="184150" marR="62865" indent="-171450">
              <a:lnSpc>
                <a:spcPct val="70000"/>
              </a:lnSpc>
              <a:spcBef>
                <a:spcPts val="750"/>
              </a:spcBef>
              <a:buFont typeface="Arial"/>
              <a:buChar char="•"/>
              <a:tabLst>
                <a:tab pos="184150" algn="l"/>
              </a:tabLst>
            </a:pPr>
            <a:r>
              <a:rPr dirty="0" sz="1350">
                <a:latin typeface="Trebuchet MS"/>
                <a:cs typeface="Trebuchet MS"/>
              </a:rPr>
              <a:t>Πιθανά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προβλήματα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στην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ποιότητα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του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εδάφους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περιορίζουν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δυναμικό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φυτικής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παραγωγικότητας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 spc="-20">
                <a:latin typeface="Trebuchet MS"/>
                <a:cs typeface="Trebuchet MS"/>
              </a:rPr>
              <a:t>και, </a:t>
            </a:r>
            <a:r>
              <a:rPr dirty="0" sz="1350">
                <a:latin typeface="Trebuchet MS"/>
                <a:cs typeface="Trebuchet MS"/>
              </a:rPr>
              <a:t>κατά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συνέπεια,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περιορίζουν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τις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ποσότητες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οργανικής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ύλης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που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εισάγονται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στο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έδαφος.</a:t>
            </a:r>
            <a:endParaRPr sz="135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935535"/>
            <a:ext cx="9143365" cy="816610"/>
            <a:chOff x="0" y="5935535"/>
            <a:chExt cx="9143365" cy="816610"/>
          </a:xfrm>
        </p:grpSpPr>
        <p:sp>
          <p:nvSpPr>
            <p:cNvPr id="5" name="object 5"/>
            <p:cNvSpPr/>
            <p:nvPr/>
          </p:nvSpPr>
          <p:spPr>
            <a:xfrm>
              <a:off x="5645353" y="5935535"/>
              <a:ext cx="3497579" cy="161925"/>
            </a:xfrm>
            <a:custGeom>
              <a:avLst/>
              <a:gdLst/>
              <a:ahLst/>
              <a:cxnLst/>
              <a:rect l="l" t="t" r="r" b="b"/>
              <a:pathLst>
                <a:path w="3497579" h="161925">
                  <a:moveTo>
                    <a:pt x="0" y="161582"/>
                  </a:moveTo>
                  <a:lnTo>
                    <a:pt x="3497584" y="161582"/>
                  </a:lnTo>
                  <a:lnTo>
                    <a:pt x="3497584" y="0"/>
                  </a:lnTo>
                  <a:lnTo>
                    <a:pt x="0" y="0"/>
                  </a:lnTo>
                  <a:lnTo>
                    <a:pt x="0" y="161582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19400" y="5935535"/>
              <a:ext cx="2825953" cy="816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5935535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83908" rIns="0" bIns="0" rtlCol="0" vert="horz">
            <a:spAutoFit/>
          </a:bodyPr>
          <a:lstStyle/>
          <a:p>
            <a:pPr marL="16510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62308" y="139039"/>
            <a:ext cx="5051425" cy="952500"/>
          </a:xfrm>
          <a:prstGeom prst="rect"/>
        </p:spPr>
        <p:txBody>
          <a:bodyPr wrap="square" lIns="0" tIns="67310" rIns="0" bIns="0" rtlCol="0" vert="horz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0"/>
              </a:spcBef>
            </a:pP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ΑΠΩΛΕΙΕΣ</a:t>
            </a:r>
            <a:r>
              <a:rPr dirty="0" sz="3200" spc="-3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ΤΗΣ</a:t>
            </a:r>
            <a:r>
              <a:rPr dirty="0" sz="3200" spc="-3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-10">
                <a:solidFill>
                  <a:srgbClr val="000000"/>
                </a:solidFill>
                <a:latin typeface="Trebuchet MS"/>
                <a:cs typeface="Trebuchet MS"/>
              </a:rPr>
              <a:t>ΟΡΓΑΝΙΚΗΣ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ΥΛΗΣ</a:t>
            </a:r>
            <a:r>
              <a:rPr dirty="0" sz="3200" spc="-5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ΤΟΥ</a:t>
            </a:r>
            <a:r>
              <a:rPr dirty="0" sz="3200" spc="-4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-10">
                <a:solidFill>
                  <a:srgbClr val="000000"/>
                </a:solidFill>
                <a:latin typeface="Trebuchet MS"/>
                <a:cs typeface="Trebuchet MS"/>
              </a:rPr>
              <a:t>ΕΔΑΦΟΥΣ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3954" y="1430782"/>
            <a:ext cx="1755190" cy="210623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3955" y="3807040"/>
            <a:ext cx="1800199" cy="108012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26695" marR="224154" indent="-214629">
              <a:lnSpc>
                <a:spcPct val="110000"/>
              </a:lnSpc>
              <a:spcBef>
                <a:spcPts val="100"/>
              </a:spcBef>
              <a:buFont typeface="Arial"/>
              <a:buChar char="•"/>
              <a:tabLst>
                <a:tab pos="226695" algn="l"/>
              </a:tabLst>
            </a:pPr>
            <a:r>
              <a:rPr dirty="0"/>
              <a:t>Όταν</a:t>
            </a:r>
            <a:r>
              <a:rPr dirty="0" spc="-45"/>
              <a:t> </a:t>
            </a:r>
            <a:r>
              <a:rPr dirty="0"/>
              <a:t>εδάφη</a:t>
            </a:r>
            <a:r>
              <a:rPr dirty="0" spc="-40"/>
              <a:t> </a:t>
            </a:r>
            <a:r>
              <a:rPr dirty="0"/>
              <a:t>υπό</a:t>
            </a:r>
            <a:r>
              <a:rPr dirty="0" spc="-45"/>
              <a:t> </a:t>
            </a:r>
            <a:r>
              <a:rPr dirty="0"/>
              <a:t>φυσική</a:t>
            </a:r>
            <a:r>
              <a:rPr dirty="0" spc="-40"/>
              <a:t> </a:t>
            </a:r>
            <a:r>
              <a:rPr dirty="0"/>
              <a:t>βλάστηση</a:t>
            </a:r>
            <a:r>
              <a:rPr dirty="0" spc="-30"/>
              <a:t> </a:t>
            </a:r>
            <a:r>
              <a:rPr dirty="0" b="1">
                <a:latin typeface="Trebuchet MS"/>
                <a:cs typeface="Trebuchet MS"/>
              </a:rPr>
              <a:t>μετατρέπονται</a:t>
            </a:r>
            <a:r>
              <a:rPr dirty="0" spc="-40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σε</a:t>
            </a:r>
            <a:r>
              <a:rPr dirty="0" spc="-45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γεωργική</a:t>
            </a:r>
            <a:r>
              <a:rPr dirty="0" spc="-40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γη</a:t>
            </a:r>
            <a:r>
              <a:rPr dirty="0"/>
              <a:t>,</a:t>
            </a:r>
            <a:r>
              <a:rPr dirty="0" spc="-45"/>
              <a:t> </a:t>
            </a:r>
            <a:r>
              <a:rPr dirty="0" spc="-10"/>
              <a:t>παρατηρείται </a:t>
            </a:r>
            <a:r>
              <a:rPr dirty="0" b="1">
                <a:latin typeface="Trebuchet MS"/>
                <a:cs typeface="Trebuchet MS"/>
              </a:rPr>
              <a:t>σημαντική</a:t>
            </a:r>
            <a:r>
              <a:rPr dirty="0" spc="-45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απώλεια</a:t>
            </a:r>
            <a:r>
              <a:rPr dirty="0" spc="-40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οργανικού</a:t>
            </a:r>
            <a:r>
              <a:rPr dirty="0" spc="-40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άνθρακα</a:t>
            </a:r>
            <a:r>
              <a:rPr dirty="0" spc="-40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του</a:t>
            </a:r>
            <a:r>
              <a:rPr dirty="0" spc="-40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εδάφους</a:t>
            </a:r>
            <a:r>
              <a:rPr dirty="0"/>
              <a:t>,</a:t>
            </a:r>
            <a:r>
              <a:rPr dirty="0" spc="-45"/>
              <a:t> </a:t>
            </a:r>
            <a:r>
              <a:rPr dirty="0"/>
              <a:t>κυρίως</a:t>
            </a:r>
            <a:r>
              <a:rPr dirty="0" spc="-40"/>
              <a:t> </a:t>
            </a:r>
            <a:r>
              <a:rPr dirty="0"/>
              <a:t>με</a:t>
            </a:r>
            <a:r>
              <a:rPr dirty="0" spc="-40"/>
              <a:t> </a:t>
            </a:r>
            <a:r>
              <a:rPr dirty="0"/>
              <a:t>τη</a:t>
            </a:r>
            <a:r>
              <a:rPr dirty="0" spc="-40"/>
              <a:t> </a:t>
            </a:r>
            <a:r>
              <a:rPr dirty="0"/>
              <a:t>μορφή</a:t>
            </a:r>
            <a:r>
              <a:rPr dirty="0" spc="-40"/>
              <a:t> </a:t>
            </a:r>
            <a:r>
              <a:rPr dirty="0" spc="-10"/>
              <a:t>διοξειδίου </a:t>
            </a:r>
            <a:r>
              <a:rPr dirty="0"/>
              <a:t>του</a:t>
            </a:r>
            <a:r>
              <a:rPr dirty="0" spc="-25"/>
              <a:t> </a:t>
            </a:r>
            <a:r>
              <a:rPr dirty="0"/>
              <a:t>άνθρακα,</a:t>
            </a:r>
            <a:r>
              <a:rPr dirty="0" spc="-25"/>
              <a:t> </a:t>
            </a:r>
            <a:r>
              <a:rPr dirty="0"/>
              <a:t>ο</a:t>
            </a:r>
            <a:r>
              <a:rPr dirty="0" spc="-25"/>
              <a:t> </a:t>
            </a:r>
            <a:r>
              <a:rPr dirty="0"/>
              <a:t>οποίος</a:t>
            </a:r>
            <a:r>
              <a:rPr dirty="0" spc="-25"/>
              <a:t> </a:t>
            </a:r>
            <a:r>
              <a:rPr dirty="0"/>
              <a:t>θεωρείται</a:t>
            </a:r>
            <a:r>
              <a:rPr dirty="0" spc="-20"/>
              <a:t> </a:t>
            </a:r>
            <a:r>
              <a:rPr dirty="0"/>
              <a:t>μη</a:t>
            </a:r>
            <a:r>
              <a:rPr dirty="0" spc="-25"/>
              <a:t> </a:t>
            </a:r>
            <a:r>
              <a:rPr dirty="0" spc="-10"/>
              <a:t>ανανεώσιμος</a:t>
            </a:r>
            <a:r>
              <a:rPr dirty="0" spc="-25"/>
              <a:t> </a:t>
            </a:r>
            <a:r>
              <a:rPr dirty="0" spc="-10"/>
              <a:t>πόρος.</a:t>
            </a:r>
          </a:p>
          <a:p>
            <a:pPr marL="226695" marR="41275" indent="-214629">
              <a:lnSpc>
                <a:spcPct val="110000"/>
              </a:lnSpc>
              <a:buFont typeface="Arial"/>
              <a:buChar char="•"/>
              <a:tabLst>
                <a:tab pos="226695" algn="l"/>
              </a:tabLst>
            </a:pPr>
            <a:r>
              <a:rPr dirty="0"/>
              <a:t>Η</a:t>
            </a:r>
            <a:r>
              <a:rPr dirty="0" spc="-40"/>
              <a:t> </a:t>
            </a:r>
            <a:r>
              <a:rPr dirty="0"/>
              <a:t>οργανική</a:t>
            </a:r>
            <a:r>
              <a:rPr dirty="0" spc="-35"/>
              <a:t> </a:t>
            </a:r>
            <a:r>
              <a:rPr dirty="0"/>
              <a:t>ύλη</a:t>
            </a:r>
            <a:r>
              <a:rPr dirty="0" spc="-35"/>
              <a:t> </a:t>
            </a:r>
            <a:r>
              <a:rPr dirty="0"/>
              <a:t>του</a:t>
            </a:r>
            <a:r>
              <a:rPr dirty="0" spc="-35"/>
              <a:t> </a:t>
            </a:r>
            <a:r>
              <a:rPr dirty="0"/>
              <a:t>εδάφους</a:t>
            </a:r>
            <a:r>
              <a:rPr dirty="0" spc="-35"/>
              <a:t> </a:t>
            </a:r>
            <a:r>
              <a:rPr dirty="0"/>
              <a:t>βρίσκεται</a:t>
            </a:r>
            <a:r>
              <a:rPr dirty="0" spc="-40"/>
              <a:t> </a:t>
            </a:r>
            <a:r>
              <a:rPr dirty="0"/>
              <a:t>σε</a:t>
            </a:r>
            <a:r>
              <a:rPr dirty="0" spc="-35"/>
              <a:t> </a:t>
            </a:r>
            <a:r>
              <a:rPr dirty="0"/>
              <a:t>συνεχή</a:t>
            </a:r>
            <a:r>
              <a:rPr dirty="0" spc="-35"/>
              <a:t> </a:t>
            </a:r>
            <a:r>
              <a:rPr dirty="0"/>
              <a:t>κατάσταση</a:t>
            </a:r>
            <a:r>
              <a:rPr dirty="0" spc="-35"/>
              <a:t> </a:t>
            </a:r>
            <a:r>
              <a:rPr dirty="0"/>
              <a:t>μετατροπής,</a:t>
            </a:r>
            <a:r>
              <a:rPr dirty="0" spc="-35"/>
              <a:t> </a:t>
            </a:r>
            <a:r>
              <a:rPr dirty="0"/>
              <a:t>κατά</a:t>
            </a:r>
            <a:r>
              <a:rPr dirty="0" spc="-40"/>
              <a:t> </a:t>
            </a:r>
            <a:r>
              <a:rPr dirty="0"/>
              <a:t>την</a:t>
            </a:r>
            <a:r>
              <a:rPr dirty="0" spc="-35"/>
              <a:t> </a:t>
            </a:r>
            <a:r>
              <a:rPr dirty="0" spc="-10"/>
              <a:t>οποία </a:t>
            </a:r>
            <a:r>
              <a:rPr dirty="0"/>
              <a:t>αποδομείται</a:t>
            </a:r>
            <a:r>
              <a:rPr dirty="0" spc="-45"/>
              <a:t> </a:t>
            </a:r>
            <a:r>
              <a:rPr dirty="0"/>
              <a:t>και</a:t>
            </a:r>
            <a:r>
              <a:rPr dirty="0" spc="-40"/>
              <a:t> </a:t>
            </a:r>
            <a:r>
              <a:rPr dirty="0"/>
              <a:t>στη</a:t>
            </a:r>
            <a:r>
              <a:rPr dirty="0" spc="-40"/>
              <a:t> </a:t>
            </a:r>
            <a:r>
              <a:rPr dirty="0"/>
              <a:t>συνέχεια</a:t>
            </a:r>
            <a:r>
              <a:rPr dirty="0" spc="-40"/>
              <a:t> </a:t>
            </a:r>
            <a:r>
              <a:rPr dirty="0"/>
              <a:t>αντικαθίσταται</a:t>
            </a:r>
            <a:r>
              <a:rPr dirty="0" spc="-45"/>
              <a:t> </a:t>
            </a:r>
            <a:r>
              <a:rPr dirty="0"/>
              <a:t>από</a:t>
            </a:r>
            <a:r>
              <a:rPr dirty="0" spc="-40"/>
              <a:t> </a:t>
            </a:r>
            <a:r>
              <a:rPr dirty="0"/>
              <a:t>νέα</a:t>
            </a:r>
            <a:r>
              <a:rPr dirty="0" spc="-40"/>
              <a:t> </a:t>
            </a:r>
            <a:r>
              <a:rPr dirty="0"/>
              <a:t>οργανική</a:t>
            </a:r>
            <a:r>
              <a:rPr dirty="0" spc="-40"/>
              <a:t> </a:t>
            </a:r>
            <a:r>
              <a:rPr dirty="0" spc="-20"/>
              <a:t>ύλη.</a:t>
            </a:r>
          </a:p>
          <a:p>
            <a:pPr marL="226695" marR="5080" indent="-214629">
              <a:lnSpc>
                <a:spcPct val="110000"/>
              </a:lnSpc>
              <a:buFont typeface="Arial"/>
              <a:buChar char="•"/>
              <a:tabLst>
                <a:tab pos="226695" algn="l"/>
              </a:tabLst>
            </a:pPr>
            <a:r>
              <a:rPr dirty="0"/>
              <a:t>Η</a:t>
            </a:r>
            <a:r>
              <a:rPr dirty="0" spc="-30"/>
              <a:t> </a:t>
            </a:r>
            <a:r>
              <a:rPr dirty="0"/>
              <a:t>ισορροπία</a:t>
            </a:r>
            <a:r>
              <a:rPr dirty="0" spc="-30"/>
              <a:t> </a:t>
            </a:r>
            <a:r>
              <a:rPr dirty="0"/>
              <a:t>μεταξύ</a:t>
            </a:r>
            <a:r>
              <a:rPr dirty="0" spc="-25"/>
              <a:t> </a:t>
            </a:r>
            <a:r>
              <a:rPr dirty="0"/>
              <a:t>αυτών</a:t>
            </a:r>
            <a:r>
              <a:rPr dirty="0" spc="-30"/>
              <a:t> </a:t>
            </a:r>
            <a:r>
              <a:rPr dirty="0"/>
              <a:t>των</a:t>
            </a:r>
            <a:r>
              <a:rPr dirty="0" spc="-30"/>
              <a:t> </a:t>
            </a:r>
            <a:r>
              <a:rPr dirty="0"/>
              <a:t>δύο</a:t>
            </a:r>
            <a:r>
              <a:rPr dirty="0" spc="-25"/>
              <a:t> </a:t>
            </a:r>
            <a:r>
              <a:rPr dirty="0" spc="-10"/>
              <a:t>διαδικασιών,</a:t>
            </a:r>
            <a:r>
              <a:rPr dirty="0" spc="-30"/>
              <a:t> </a:t>
            </a:r>
            <a:r>
              <a:rPr dirty="0"/>
              <a:t>δηλαδή</a:t>
            </a:r>
            <a:r>
              <a:rPr dirty="0" spc="-30"/>
              <a:t> </a:t>
            </a:r>
            <a:r>
              <a:rPr dirty="0"/>
              <a:t>των</a:t>
            </a:r>
            <a:r>
              <a:rPr dirty="0" spc="-25"/>
              <a:t> </a:t>
            </a:r>
            <a:r>
              <a:rPr dirty="0"/>
              <a:t>εισροών</a:t>
            </a:r>
            <a:r>
              <a:rPr dirty="0" spc="-30"/>
              <a:t> </a:t>
            </a:r>
            <a:r>
              <a:rPr dirty="0"/>
              <a:t>και</a:t>
            </a:r>
            <a:r>
              <a:rPr dirty="0" spc="-30"/>
              <a:t> </a:t>
            </a:r>
            <a:r>
              <a:rPr dirty="0"/>
              <a:t>των</a:t>
            </a:r>
            <a:r>
              <a:rPr dirty="0" spc="-25"/>
              <a:t> </a:t>
            </a:r>
            <a:r>
              <a:rPr dirty="0" spc="-10"/>
              <a:t>απωλειών, </a:t>
            </a:r>
            <a:r>
              <a:rPr dirty="0"/>
              <a:t>καθορίζει</a:t>
            </a:r>
            <a:r>
              <a:rPr dirty="0" spc="-35"/>
              <a:t> </a:t>
            </a:r>
            <a:r>
              <a:rPr dirty="0"/>
              <a:t>την</a:t>
            </a:r>
            <a:r>
              <a:rPr dirty="0" spc="-35"/>
              <a:t> </a:t>
            </a:r>
            <a:r>
              <a:rPr dirty="0"/>
              <a:t>ποσότητα</a:t>
            </a:r>
            <a:r>
              <a:rPr dirty="0" spc="-35"/>
              <a:t> </a:t>
            </a:r>
            <a:r>
              <a:rPr dirty="0"/>
              <a:t>της</a:t>
            </a:r>
            <a:r>
              <a:rPr dirty="0" spc="-30"/>
              <a:t> </a:t>
            </a:r>
            <a:r>
              <a:rPr dirty="0"/>
              <a:t>οργανικής</a:t>
            </a:r>
            <a:r>
              <a:rPr dirty="0" spc="-35"/>
              <a:t> </a:t>
            </a:r>
            <a:r>
              <a:rPr dirty="0"/>
              <a:t>ύλης</a:t>
            </a:r>
            <a:r>
              <a:rPr dirty="0" spc="-35"/>
              <a:t> </a:t>
            </a:r>
            <a:r>
              <a:rPr dirty="0"/>
              <a:t>στο</a:t>
            </a:r>
            <a:r>
              <a:rPr dirty="0" spc="-35"/>
              <a:t> </a:t>
            </a:r>
            <a:r>
              <a:rPr dirty="0"/>
              <a:t>έδαφος</a:t>
            </a:r>
            <a:r>
              <a:rPr dirty="0" spc="-30"/>
              <a:t> </a:t>
            </a:r>
            <a:r>
              <a:rPr dirty="0"/>
              <a:t>σε</a:t>
            </a:r>
            <a:r>
              <a:rPr dirty="0" spc="-35"/>
              <a:t> </a:t>
            </a:r>
            <a:r>
              <a:rPr dirty="0"/>
              <a:t>κάθε</a:t>
            </a:r>
            <a:r>
              <a:rPr dirty="0" spc="-35"/>
              <a:t> </a:t>
            </a:r>
            <a:r>
              <a:rPr dirty="0"/>
              <a:t>δεδομένη</a:t>
            </a:r>
            <a:r>
              <a:rPr dirty="0" spc="-30"/>
              <a:t> </a:t>
            </a:r>
            <a:r>
              <a:rPr dirty="0"/>
              <a:t>χρονική</a:t>
            </a:r>
            <a:r>
              <a:rPr dirty="0" spc="-35"/>
              <a:t> </a:t>
            </a:r>
            <a:r>
              <a:rPr dirty="0" spc="-10"/>
              <a:t>στιγμή.</a:t>
            </a: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b="1">
                <a:latin typeface="Trebuchet MS"/>
                <a:cs typeface="Trebuchet MS"/>
              </a:rPr>
              <a:t>ΑΜΕΣΕΣ</a:t>
            </a:r>
            <a:r>
              <a:rPr dirty="0" spc="-45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ΑΠΩΛΕΙΕΣ</a:t>
            </a:r>
            <a:r>
              <a:rPr dirty="0" spc="-45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–</a:t>
            </a:r>
            <a:r>
              <a:rPr dirty="0" spc="-40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ΔΙΑΒΡΩΣΗ</a:t>
            </a:r>
            <a:r>
              <a:rPr dirty="0" spc="-45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ΤΟΥ</a:t>
            </a:r>
            <a:r>
              <a:rPr dirty="0" spc="-45" b="1">
                <a:latin typeface="Trebuchet MS"/>
                <a:cs typeface="Trebuchet MS"/>
              </a:rPr>
              <a:t> </a:t>
            </a:r>
            <a:r>
              <a:rPr dirty="0" spc="-10" b="1">
                <a:latin typeface="Trebuchet MS"/>
                <a:cs typeface="Trebuchet MS"/>
              </a:rPr>
              <a:t>ΕΔΑΦΟΥΣ</a:t>
            </a:r>
          </a:p>
          <a:p>
            <a:pPr algn="just" marL="228600" indent="-215900">
              <a:lnSpc>
                <a:spcPct val="100000"/>
              </a:lnSpc>
              <a:spcBef>
                <a:spcPts val="145"/>
              </a:spcBef>
              <a:buFont typeface="Arial"/>
              <a:buChar char="•"/>
              <a:tabLst>
                <a:tab pos="228600" algn="l"/>
              </a:tabLst>
            </a:pPr>
            <a:r>
              <a:rPr dirty="0" b="1">
                <a:latin typeface="Trebuchet MS"/>
                <a:cs typeface="Trebuchet MS"/>
              </a:rPr>
              <a:t>Ο</a:t>
            </a:r>
            <a:r>
              <a:rPr dirty="0" spc="-35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κίνδυνος</a:t>
            </a:r>
            <a:r>
              <a:rPr dirty="0" spc="-30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διάβρωσης</a:t>
            </a:r>
            <a:r>
              <a:rPr dirty="0" spc="-35" b="1">
                <a:latin typeface="Trebuchet MS"/>
                <a:cs typeface="Trebuchet MS"/>
              </a:rPr>
              <a:t> </a:t>
            </a:r>
            <a:r>
              <a:rPr dirty="0"/>
              <a:t>εξαρτάται</a:t>
            </a:r>
            <a:r>
              <a:rPr dirty="0" spc="-30"/>
              <a:t> </a:t>
            </a:r>
            <a:r>
              <a:rPr dirty="0"/>
              <a:t>άμεσα</a:t>
            </a:r>
            <a:r>
              <a:rPr dirty="0" spc="-35"/>
              <a:t> </a:t>
            </a:r>
            <a:r>
              <a:rPr dirty="0"/>
              <a:t>από</a:t>
            </a:r>
            <a:r>
              <a:rPr dirty="0" spc="-30"/>
              <a:t> </a:t>
            </a:r>
            <a:r>
              <a:rPr dirty="0"/>
              <a:t>την</a:t>
            </a:r>
            <a:r>
              <a:rPr dirty="0" spc="-30"/>
              <a:t> </a:t>
            </a:r>
            <a:r>
              <a:rPr dirty="0"/>
              <a:t>κάλυψη</a:t>
            </a:r>
            <a:r>
              <a:rPr dirty="0" spc="-35"/>
              <a:t> </a:t>
            </a:r>
            <a:r>
              <a:rPr dirty="0"/>
              <a:t>του</a:t>
            </a:r>
            <a:r>
              <a:rPr dirty="0" spc="-30"/>
              <a:t> </a:t>
            </a:r>
            <a:r>
              <a:rPr dirty="0" spc="-10"/>
              <a:t>εδάφους,</a:t>
            </a:r>
          </a:p>
          <a:p>
            <a:pPr algn="just" marL="226695" marR="277495" indent="-214629">
              <a:lnSpc>
                <a:spcPct val="110000"/>
              </a:lnSpc>
              <a:buFont typeface="Arial"/>
              <a:buChar char="•"/>
              <a:tabLst>
                <a:tab pos="226695" algn="l"/>
                <a:tab pos="227965" algn="l"/>
              </a:tabLst>
            </a:pPr>
            <a:r>
              <a:rPr dirty="0"/>
              <a:t>	Οι</a:t>
            </a:r>
            <a:r>
              <a:rPr dirty="0" spc="-40"/>
              <a:t> </a:t>
            </a:r>
            <a:r>
              <a:rPr dirty="0"/>
              <a:t>απώλειες</a:t>
            </a:r>
            <a:r>
              <a:rPr dirty="0" spc="-40"/>
              <a:t> </a:t>
            </a:r>
            <a:r>
              <a:rPr dirty="0"/>
              <a:t>εδάφους</a:t>
            </a:r>
            <a:r>
              <a:rPr dirty="0" spc="-35"/>
              <a:t> </a:t>
            </a:r>
            <a:r>
              <a:rPr dirty="0"/>
              <a:t>λόγω</a:t>
            </a:r>
            <a:r>
              <a:rPr dirty="0" spc="-40"/>
              <a:t> </a:t>
            </a:r>
            <a:r>
              <a:rPr dirty="0" spc="-10"/>
              <a:t>διάβρωσης</a:t>
            </a:r>
            <a:r>
              <a:rPr dirty="0" spc="-35"/>
              <a:t> </a:t>
            </a:r>
            <a:r>
              <a:rPr dirty="0"/>
              <a:t>συνδέονται</a:t>
            </a:r>
            <a:r>
              <a:rPr dirty="0" spc="-40"/>
              <a:t> </a:t>
            </a:r>
            <a:r>
              <a:rPr dirty="0"/>
              <a:t>συνήθως</a:t>
            </a:r>
            <a:r>
              <a:rPr dirty="0" spc="-40"/>
              <a:t> </a:t>
            </a:r>
            <a:r>
              <a:rPr dirty="0"/>
              <a:t>με</a:t>
            </a:r>
            <a:r>
              <a:rPr dirty="0" spc="-35"/>
              <a:t> </a:t>
            </a:r>
            <a:r>
              <a:rPr dirty="0"/>
              <a:t>γυμνό</a:t>
            </a:r>
            <a:r>
              <a:rPr dirty="0" spc="-40"/>
              <a:t> </a:t>
            </a:r>
            <a:r>
              <a:rPr dirty="0"/>
              <a:t>έδαφος,</a:t>
            </a:r>
            <a:r>
              <a:rPr dirty="0" spc="-35"/>
              <a:t> </a:t>
            </a:r>
            <a:r>
              <a:rPr dirty="0"/>
              <a:t>όπου</a:t>
            </a:r>
            <a:r>
              <a:rPr dirty="0" spc="-40"/>
              <a:t> </a:t>
            </a:r>
            <a:r>
              <a:rPr dirty="0" spc="-25"/>
              <a:t>οι </a:t>
            </a:r>
            <a:r>
              <a:rPr dirty="0"/>
              <a:t>τυπικές</a:t>
            </a:r>
            <a:r>
              <a:rPr dirty="0" spc="-35"/>
              <a:t> </a:t>
            </a:r>
            <a:r>
              <a:rPr dirty="0"/>
              <a:t>απώλειες</a:t>
            </a:r>
            <a:r>
              <a:rPr dirty="0" spc="-30"/>
              <a:t> </a:t>
            </a:r>
            <a:r>
              <a:rPr dirty="0"/>
              <a:t>εδάφους</a:t>
            </a:r>
            <a:r>
              <a:rPr dirty="0" spc="-30"/>
              <a:t> </a:t>
            </a:r>
            <a:r>
              <a:rPr dirty="0"/>
              <a:t>μέσα</a:t>
            </a:r>
            <a:r>
              <a:rPr dirty="0" spc="-30"/>
              <a:t> </a:t>
            </a:r>
            <a:r>
              <a:rPr dirty="0"/>
              <a:t>σε</a:t>
            </a:r>
            <a:r>
              <a:rPr dirty="0" spc="-30"/>
              <a:t> </a:t>
            </a:r>
            <a:r>
              <a:rPr dirty="0"/>
              <a:t>ένα</a:t>
            </a:r>
            <a:r>
              <a:rPr dirty="0" spc="-30"/>
              <a:t> </a:t>
            </a:r>
            <a:r>
              <a:rPr dirty="0"/>
              <a:t>έτος</a:t>
            </a:r>
            <a:r>
              <a:rPr dirty="0" spc="-30"/>
              <a:t> </a:t>
            </a:r>
            <a:r>
              <a:rPr dirty="0"/>
              <a:t>μπορούν</a:t>
            </a:r>
            <a:r>
              <a:rPr dirty="0" spc="-35"/>
              <a:t> </a:t>
            </a:r>
            <a:r>
              <a:rPr dirty="0"/>
              <a:t>να</a:t>
            </a:r>
            <a:r>
              <a:rPr dirty="0" spc="-30"/>
              <a:t> </a:t>
            </a:r>
            <a:r>
              <a:rPr dirty="0"/>
              <a:t>υπερβούν</a:t>
            </a:r>
            <a:r>
              <a:rPr dirty="0" spc="-30"/>
              <a:t> </a:t>
            </a:r>
            <a:r>
              <a:rPr dirty="0"/>
              <a:t>τους</a:t>
            </a:r>
            <a:r>
              <a:rPr dirty="0" spc="-5"/>
              <a:t> </a:t>
            </a:r>
            <a:r>
              <a:rPr dirty="0" b="1">
                <a:latin typeface="Trebuchet MS"/>
                <a:cs typeface="Trebuchet MS"/>
              </a:rPr>
              <a:t>4</a:t>
            </a:r>
            <a:r>
              <a:rPr dirty="0" spc="-30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t/ha</a:t>
            </a:r>
            <a:r>
              <a:rPr dirty="0" spc="-35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και,</a:t>
            </a:r>
            <a:r>
              <a:rPr dirty="0" spc="-30" b="1">
                <a:latin typeface="Trebuchet MS"/>
                <a:cs typeface="Trebuchet MS"/>
              </a:rPr>
              <a:t> </a:t>
            </a:r>
            <a:r>
              <a:rPr dirty="0" spc="-25" b="1">
                <a:latin typeface="Trebuchet MS"/>
                <a:cs typeface="Trebuchet MS"/>
              </a:rPr>
              <a:t>σε </a:t>
            </a:r>
            <a:r>
              <a:rPr dirty="0" b="1">
                <a:latin typeface="Trebuchet MS"/>
                <a:cs typeface="Trebuchet MS"/>
              </a:rPr>
              <a:t>ορισμένες</a:t>
            </a:r>
            <a:r>
              <a:rPr dirty="0" spc="-30" b="1">
                <a:latin typeface="Trebuchet MS"/>
                <a:cs typeface="Trebuchet MS"/>
              </a:rPr>
              <a:t> </a:t>
            </a:r>
            <a:r>
              <a:rPr dirty="0" spc="-10" b="1">
                <a:latin typeface="Trebuchet MS"/>
                <a:cs typeface="Trebuchet MS"/>
              </a:rPr>
              <a:t>περιπτώσεις,</a:t>
            </a:r>
            <a:r>
              <a:rPr dirty="0" spc="-25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τους</a:t>
            </a:r>
            <a:r>
              <a:rPr dirty="0" spc="-30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10</a:t>
            </a:r>
            <a:r>
              <a:rPr dirty="0" spc="-25" b="1">
                <a:latin typeface="Trebuchet MS"/>
                <a:cs typeface="Trebuchet MS"/>
              </a:rPr>
              <a:t> </a:t>
            </a:r>
            <a:r>
              <a:rPr dirty="0" spc="-20" b="1">
                <a:latin typeface="Trebuchet MS"/>
                <a:cs typeface="Trebuchet MS"/>
              </a:rPr>
              <a:t>t/ha</a:t>
            </a:r>
          </a:p>
          <a:p>
            <a:pPr algn="just" marL="226695" marR="151765" indent="-214629">
              <a:lnSpc>
                <a:spcPct val="110000"/>
              </a:lnSpc>
              <a:buFont typeface="Arial"/>
              <a:buChar char="•"/>
              <a:tabLst>
                <a:tab pos="226695" algn="l"/>
                <a:tab pos="227965" algn="l"/>
              </a:tabLst>
            </a:pPr>
            <a:r>
              <a:rPr dirty="0">
                <a:latin typeface="Trebuchet MS"/>
                <a:cs typeface="Trebuchet MS"/>
              </a:rPr>
              <a:t>	</a:t>
            </a:r>
            <a:r>
              <a:rPr dirty="0" b="1">
                <a:latin typeface="Trebuchet MS"/>
                <a:cs typeface="Trebuchet MS"/>
              </a:rPr>
              <a:t>Τα</a:t>
            </a:r>
            <a:r>
              <a:rPr dirty="0" spc="-45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φυσικά</a:t>
            </a:r>
            <a:r>
              <a:rPr dirty="0" spc="-40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χαρακτηριστικά</a:t>
            </a:r>
            <a:r>
              <a:rPr dirty="0" spc="-40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του</a:t>
            </a:r>
            <a:r>
              <a:rPr dirty="0" spc="-40" b="1">
                <a:latin typeface="Trebuchet MS"/>
                <a:cs typeface="Trebuchet MS"/>
              </a:rPr>
              <a:t> </a:t>
            </a:r>
            <a:r>
              <a:rPr dirty="0" b="1">
                <a:latin typeface="Trebuchet MS"/>
                <a:cs typeface="Trebuchet MS"/>
              </a:rPr>
              <a:t>εδάφους</a:t>
            </a:r>
            <a:r>
              <a:rPr dirty="0"/>
              <a:t>,</a:t>
            </a:r>
            <a:r>
              <a:rPr dirty="0" spc="-40"/>
              <a:t> </a:t>
            </a:r>
            <a:r>
              <a:rPr dirty="0"/>
              <a:t>που</a:t>
            </a:r>
            <a:r>
              <a:rPr dirty="0" spc="-40"/>
              <a:t> </a:t>
            </a:r>
            <a:r>
              <a:rPr dirty="0"/>
              <a:t>συνδέονται</a:t>
            </a:r>
            <a:r>
              <a:rPr dirty="0" spc="-40"/>
              <a:t> </a:t>
            </a:r>
            <a:r>
              <a:rPr dirty="0"/>
              <a:t>με</a:t>
            </a:r>
            <a:r>
              <a:rPr dirty="0" spc="-40"/>
              <a:t> </a:t>
            </a:r>
            <a:r>
              <a:rPr dirty="0"/>
              <a:t>υψηλά</a:t>
            </a:r>
            <a:r>
              <a:rPr dirty="0" spc="-40"/>
              <a:t> </a:t>
            </a:r>
            <a:r>
              <a:rPr dirty="0"/>
              <a:t>επίπεδα</a:t>
            </a:r>
            <a:r>
              <a:rPr dirty="0" spc="-40"/>
              <a:t> </a:t>
            </a:r>
            <a:r>
              <a:rPr dirty="0" spc="-10"/>
              <a:t>οργανικής </a:t>
            </a:r>
            <a:r>
              <a:rPr dirty="0"/>
              <a:t>ύλης,</a:t>
            </a:r>
            <a:r>
              <a:rPr dirty="0" spc="-45"/>
              <a:t> </a:t>
            </a:r>
            <a:r>
              <a:rPr dirty="0" spc="-10"/>
              <a:t>όπως:</a:t>
            </a:r>
          </a:p>
          <a:p>
            <a:pPr lvl="1" marL="525145" indent="-169545">
              <a:lnSpc>
                <a:spcPct val="100000"/>
              </a:lnSpc>
              <a:spcBef>
                <a:spcPts val="150"/>
              </a:spcBef>
              <a:buFont typeface="Arial"/>
              <a:buChar char="•"/>
              <a:tabLst>
                <a:tab pos="525145" algn="l"/>
              </a:tabLst>
            </a:pPr>
            <a:r>
              <a:rPr dirty="0" sz="1050">
                <a:latin typeface="Trebuchet MS"/>
                <a:cs typeface="Trebuchet MS"/>
              </a:rPr>
              <a:t>σταθερότερα</a:t>
            </a:r>
            <a:r>
              <a:rPr dirty="0" sz="1050" spc="-35">
                <a:latin typeface="Trebuchet MS"/>
                <a:cs typeface="Trebuchet MS"/>
              </a:rPr>
              <a:t> </a:t>
            </a:r>
            <a:r>
              <a:rPr dirty="0" sz="1050">
                <a:latin typeface="Trebuchet MS"/>
                <a:cs typeface="Trebuchet MS"/>
              </a:rPr>
              <a:t>εδαφικά</a:t>
            </a:r>
            <a:r>
              <a:rPr dirty="0" sz="1050" spc="-30">
                <a:latin typeface="Trebuchet MS"/>
                <a:cs typeface="Trebuchet MS"/>
              </a:rPr>
              <a:t> </a:t>
            </a:r>
            <a:r>
              <a:rPr dirty="0" sz="1050" spc="-10">
                <a:latin typeface="Trebuchet MS"/>
                <a:cs typeface="Trebuchet MS"/>
              </a:rPr>
              <a:t>συσσωματώματα,</a:t>
            </a:r>
            <a:endParaRPr sz="1050">
              <a:latin typeface="Trebuchet MS"/>
              <a:cs typeface="Trebuchet MS"/>
            </a:endParaRPr>
          </a:p>
          <a:p>
            <a:pPr lvl="1" marL="525145" indent="-169545">
              <a:lnSpc>
                <a:spcPct val="100000"/>
              </a:lnSpc>
              <a:spcBef>
                <a:spcPts val="125"/>
              </a:spcBef>
              <a:buFont typeface="Arial"/>
              <a:buChar char="•"/>
              <a:tabLst>
                <a:tab pos="525145" algn="l"/>
              </a:tabLst>
            </a:pPr>
            <a:r>
              <a:rPr dirty="0" sz="1050">
                <a:latin typeface="Trebuchet MS"/>
                <a:cs typeface="Trebuchet MS"/>
              </a:rPr>
              <a:t>υψηλότερο</a:t>
            </a:r>
            <a:r>
              <a:rPr dirty="0" sz="1050" spc="-40">
                <a:latin typeface="Trebuchet MS"/>
                <a:cs typeface="Trebuchet MS"/>
              </a:rPr>
              <a:t> </a:t>
            </a:r>
            <a:r>
              <a:rPr dirty="0" sz="1050" spc="-10">
                <a:latin typeface="Trebuchet MS"/>
                <a:cs typeface="Trebuchet MS"/>
              </a:rPr>
              <a:t>πορώδες,</a:t>
            </a:r>
            <a:endParaRPr sz="1050">
              <a:latin typeface="Trebuchet MS"/>
              <a:cs typeface="Trebuchet MS"/>
            </a:endParaRPr>
          </a:p>
          <a:p>
            <a:pPr lvl="1" marL="525145" indent="-169545">
              <a:lnSpc>
                <a:spcPct val="100000"/>
              </a:lnSpc>
              <a:spcBef>
                <a:spcPts val="125"/>
              </a:spcBef>
              <a:buFont typeface="Arial"/>
              <a:buChar char="•"/>
              <a:tabLst>
                <a:tab pos="525145" algn="l"/>
              </a:tabLst>
            </a:pPr>
            <a:r>
              <a:rPr dirty="0" sz="1050" spc="-10">
                <a:latin typeface="Trebuchet MS"/>
                <a:cs typeface="Trebuchet MS"/>
              </a:rPr>
              <a:t>καλύτερη</a:t>
            </a:r>
            <a:r>
              <a:rPr dirty="0" sz="1050" spc="-15">
                <a:latin typeface="Trebuchet MS"/>
                <a:cs typeface="Trebuchet MS"/>
              </a:rPr>
              <a:t> </a:t>
            </a:r>
            <a:r>
              <a:rPr dirty="0" sz="1050">
                <a:latin typeface="Trebuchet MS"/>
                <a:cs typeface="Trebuchet MS"/>
              </a:rPr>
              <a:t>διήθηση</a:t>
            </a:r>
            <a:r>
              <a:rPr dirty="0" sz="1050" spc="-15">
                <a:latin typeface="Trebuchet MS"/>
                <a:cs typeface="Trebuchet MS"/>
              </a:rPr>
              <a:t> </a:t>
            </a:r>
            <a:r>
              <a:rPr dirty="0" sz="1050">
                <a:latin typeface="Trebuchet MS"/>
                <a:cs typeface="Trebuchet MS"/>
              </a:rPr>
              <a:t>του</a:t>
            </a:r>
            <a:r>
              <a:rPr dirty="0" sz="1050" spc="-15">
                <a:latin typeface="Trebuchet MS"/>
                <a:cs typeface="Trebuchet MS"/>
              </a:rPr>
              <a:t> </a:t>
            </a:r>
            <a:r>
              <a:rPr dirty="0" sz="1050">
                <a:latin typeface="Trebuchet MS"/>
                <a:cs typeface="Trebuchet MS"/>
              </a:rPr>
              <a:t>νερού</a:t>
            </a:r>
            <a:r>
              <a:rPr dirty="0" sz="1050" spc="-15">
                <a:latin typeface="Trebuchet MS"/>
                <a:cs typeface="Trebuchet MS"/>
              </a:rPr>
              <a:t> </a:t>
            </a:r>
            <a:r>
              <a:rPr dirty="0" sz="1050" spc="-25">
                <a:latin typeface="Trebuchet MS"/>
                <a:cs typeface="Trebuchet MS"/>
              </a:rPr>
              <a:t>και</a:t>
            </a:r>
            <a:endParaRPr sz="1050">
              <a:latin typeface="Trebuchet MS"/>
              <a:cs typeface="Trebuchet MS"/>
            </a:endParaRPr>
          </a:p>
          <a:p>
            <a:pPr lvl="1" marL="525145" indent="-169545">
              <a:lnSpc>
                <a:spcPct val="100000"/>
              </a:lnSpc>
              <a:spcBef>
                <a:spcPts val="130"/>
              </a:spcBef>
              <a:buFont typeface="Arial"/>
              <a:buChar char="•"/>
              <a:tabLst>
                <a:tab pos="525145" algn="l"/>
              </a:tabLst>
            </a:pPr>
            <a:r>
              <a:rPr dirty="0" sz="1050" spc="-10">
                <a:latin typeface="Trebuchet MS"/>
                <a:cs typeface="Trebuchet MS"/>
              </a:rPr>
              <a:t>καλύτερη</a:t>
            </a:r>
            <a:r>
              <a:rPr dirty="0" sz="1050" spc="-25">
                <a:latin typeface="Trebuchet MS"/>
                <a:cs typeface="Trebuchet MS"/>
              </a:rPr>
              <a:t> </a:t>
            </a:r>
            <a:r>
              <a:rPr dirty="0" sz="1050">
                <a:latin typeface="Trebuchet MS"/>
                <a:cs typeface="Trebuchet MS"/>
              </a:rPr>
              <a:t>κατεργασιμότητα</a:t>
            </a:r>
            <a:r>
              <a:rPr dirty="0" sz="1050" spc="-20">
                <a:latin typeface="Trebuchet MS"/>
                <a:cs typeface="Trebuchet MS"/>
              </a:rPr>
              <a:t> </a:t>
            </a:r>
            <a:r>
              <a:rPr dirty="0" sz="1050">
                <a:latin typeface="Trebuchet MS"/>
                <a:cs typeface="Trebuchet MS"/>
              </a:rPr>
              <a:t>σε</a:t>
            </a:r>
            <a:r>
              <a:rPr dirty="0" sz="1050" spc="-25">
                <a:latin typeface="Trebuchet MS"/>
                <a:cs typeface="Trebuchet MS"/>
              </a:rPr>
              <a:t> </a:t>
            </a:r>
            <a:r>
              <a:rPr dirty="0" sz="1050">
                <a:latin typeface="Trebuchet MS"/>
                <a:cs typeface="Trebuchet MS"/>
              </a:rPr>
              <a:t>υψηλή</a:t>
            </a:r>
            <a:r>
              <a:rPr dirty="0" sz="1050" spc="-20">
                <a:latin typeface="Trebuchet MS"/>
                <a:cs typeface="Trebuchet MS"/>
              </a:rPr>
              <a:t> </a:t>
            </a:r>
            <a:r>
              <a:rPr dirty="0" sz="1050">
                <a:latin typeface="Trebuchet MS"/>
                <a:cs typeface="Trebuchet MS"/>
              </a:rPr>
              <a:t>περιεκτικότητα</a:t>
            </a:r>
            <a:r>
              <a:rPr dirty="0" sz="1050" spc="-20">
                <a:latin typeface="Trebuchet MS"/>
                <a:cs typeface="Trebuchet MS"/>
              </a:rPr>
              <a:t> </a:t>
            </a:r>
            <a:r>
              <a:rPr dirty="0" sz="1050">
                <a:latin typeface="Trebuchet MS"/>
                <a:cs typeface="Trebuchet MS"/>
              </a:rPr>
              <a:t>υγρασίας</a:t>
            </a:r>
            <a:r>
              <a:rPr dirty="0" sz="1050" spc="-25">
                <a:latin typeface="Trebuchet MS"/>
                <a:cs typeface="Trebuchet MS"/>
              </a:rPr>
              <a:t> </a:t>
            </a:r>
            <a:r>
              <a:rPr dirty="0" sz="1050" spc="-10">
                <a:latin typeface="Trebuchet MS"/>
                <a:cs typeface="Trebuchet MS"/>
              </a:rPr>
              <a:t>(πλαστικό</a:t>
            </a:r>
            <a:r>
              <a:rPr dirty="0" sz="1050" spc="-20">
                <a:latin typeface="Trebuchet MS"/>
                <a:cs typeface="Trebuchet MS"/>
              </a:rPr>
              <a:t> </a:t>
            </a:r>
            <a:r>
              <a:rPr dirty="0" sz="1050" spc="-10">
                <a:latin typeface="Trebuchet MS"/>
                <a:cs typeface="Trebuchet MS"/>
              </a:rPr>
              <a:t>όριο),</a:t>
            </a:r>
            <a:endParaRPr sz="10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84"/>
              </a:spcBef>
            </a:pPr>
            <a:endParaRPr sz="1050"/>
          </a:p>
          <a:p>
            <a:pPr marL="12700">
              <a:lnSpc>
                <a:spcPct val="100000"/>
              </a:lnSpc>
            </a:pPr>
            <a:r>
              <a:rPr dirty="0"/>
              <a:t>όλα</a:t>
            </a:r>
            <a:r>
              <a:rPr dirty="0" spc="-50"/>
              <a:t> </a:t>
            </a:r>
            <a:r>
              <a:rPr dirty="0"/>
              <a:t>συμβάλλουν</a:t>
            </a:r>
            <a:r>
              <a:rPr dirty="0" spc="-50"/>
              <a:t> </a:t>
            </a:r>
            <a:r>
              <a:rPr dirty="0"/>
              <a:t>σε</a:t>
            </a:r>
            <a:r>
              <a:rPr dirty="0" spc="-45"/>
              <a:t> </a:t>
            </a:r>
            <a:r>
              <a:rPr dirty="0"/>
              <a:t>χαμηλότερο</a:t>
            </a:r>
            <a:r>
              <a:rPr dirty="0" spc="-50"/>
              <a:t> </a:t>
            </a:r>
            <a:r>
              <a:rPr dirty="0"/>
              <a:t>κίνδυνο</a:t>
            </a:r>
            <a:r>
              <a:rPr dirty="0" spc="-50"/>
              <a:t> </a:t>
            </a:r>
            <a:r>
              <a:rPr dirty="0"/>
              <a:t>απώλειας</a:t>
            </a:r>
            <a:r>
              <a:rPr dirty="0" spc="-45"/>
              <a:t> </a:t>
            </a:r>
            <a:r>
              <a:rPr dirty="0"/>
              <a:t>εδάφους</a:t>
            </a:r>
            <a:r>
              <a:rPr dirty="0" spc="-50"/>
              <a:t> </a:t>
            </a:r>
            <a:r>
              <a:rPr dirty="0"/>
              <a:t>λόγω</a:t>
            </a:r>
            <a:r>
              <a:rPr dirty="0" spc="-50"/>
              <a:t> </a:t>
            </a:r>
            <a:r>
              <a:rPr dirty="0" spc="-10"/>
              <a:t>διάβρωσης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0" y="5939726"/>
            <a:ext cx="9143365" cy="816610"/>
            <a:chOff x="0" y="5939726"/>
            <a:chExt cx="9143365" cy="816610"/>
          </a:xfrm>
        </p:grpSpPr>
        <p:sp>
          <p:nvSpPr>
            <p:cNvPr id="7" name="object 7"/>
            <p:cNvSpPr/>
            <p:nvPr/>
          </p:nvSpPr>
          <p:spPr>
            <a:xfrm>
              <a:off x="5645353" y="5939726"/>
              <a:ext cx="3497579" cy="161925"/>
            </a:xfrm>
            <a:custGeom>
              <a:avLst/>
              <a:gdLst/>
              <a:ahLst/>
              <a:cxnLst/>
              <a:rect l="l" t="t" r="r" b="b"/>
              <a:pathLst>
                <a:path w="3497579" h="161925">
                  <a:moveTo>
                    <a:pt x="0" y="161582"/>
                  </a:moveTo>
                  <a:lnTo>
                    <a:pt x="3497584" y="161582"/>
                  </a:lnTo>
                  <a:lnTo>
                    <a:pt x="3497584" y="0"/>
                  </a:lnTo>
                  <a:lnTo>
                    <a:pt x="0" y="0"/>
                  </a:lnTo>
                  <a:lnTo>
                    <a:pt x="0" y="161582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19400" y="5939726"/>
              <a:ext cx="2825953" cy="8160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5939726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83908" rIns="0" bIns="0" rtlCol="0" vert="horz">
            <a:spAutoFit/>
          </a:bodyPr>
          <a:lstStyle/>
          <a:p>
            <a:pPr marL="16510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6629" y="1811159"/>
            <a:ext cx="7456805" cy="3646804"/>
          </a:xfrm>
          <a:prstGeom prst="rect">
            <a:avLst/>
          </a:prstGeom>
        </p:spPr>
        <p:txBody>
          <a:bodyPr wrap="square" lIns="0" tIns="30480" rIns="0" bIns="0" rtlCol="0" vert="horz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225425" algn="l"/>
              </a:tabLst>
            </a:pPr>
            <a:r>
              <a:rPr dirty="0" sz="1200" b="1">
                <a:latin typeface="Trebuchet MS"/>
                <a:cs typeface="Trebuchet MS"/>
              </a:rPr>
              <a:t>ΕΜΜΕΣΕΣ</a:t>
            </a:r>
            <a:r>
              <a:rPr dirty="0" sz="1200" spc="-70" b="1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ΑΠΩΛΕΙΕΣ</a:t>
            </a:r>
            <a:endParaRPr sz="1200">
              <a:latin typeface="Trebuchet MS"/>
              <a:cs typeface="Trebuchet MS"/>
            </a:endParaRPr>
          </a:p>
          <a:p>
            <a:pPr marL="12700" marR="24130">
              <a:lnSpc>
                <a:spcPct val="110000"/>
              </a:lnSpc>
            </a:pPr>
            <a:r>
              <a:rPr dirty="0" sz="1200">
                <a:latin typeface="Trebuchet MS"/>
                <a:cs typeface="Trebuchet MS"/>
              </a:rPr>
              <a:t>απώλεια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οργανικού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άνθρακα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στο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έδαφος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συμβαίνει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κυρίως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όταν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η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οργανική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ύλη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αποσυντίθεται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 spc="-25">
                <a:latin typeface="Trebuchet MS"/>
                <a:cs typeface="Trebuchet MS"/>
              </a:rPr>
              <a:t>και </a:t>
            </a:r>
            <a:r>
              <a:rPr dirty="0" sz="1200" spc="-10">
                <a:latin typeface="Trebuchet MS"/>
                <a:cs typeface="Trebuchet MS"/>
              </a:rPr>
              <a:t>ανοργανοποιείται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σε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διοξείδιο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άνθρακα.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ρυθμός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αποσύνθεσης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της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οργανικής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ύλης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καθορίζεται</a:t>
            </a:r>
            <a:r>
              <a:rPr dirty="0" sz="1200" spc="-25">
                <a:latin typeface="Trebuchet MS"/>
                <a:cs typeface="Trebuchet MS"/>
              </a:rPr>
              <a:t> από </a:t>
            </a:r>
            <a:r>
              <a:rPr dirty="0" sz="1200">
                <a:latin typeface="Trebuchet MS"/>
                <a:cs typeface="Trebuchet MS"/>
              </a:rPr>
              <a:t>παράγοντες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που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ρυθμίζουν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μικροβιακή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δραστηριότητα,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συμπεριλαμβανομένων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κλίματος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(υγρασία</a:t>
            </a:r>
            <a:r>
              <a:rPr dirty="0" sz="1200" spc="-25">
                <a:latin typeface="Trebuchet MS"/>
                <a:cs typeface="Trebuchet MS"/>
              </a:rPr>
              <a:t> και </a:t>
            </a:r>
            <a:r>
              <a:rPr dirty="0" sz="1200">
                <a:latin typeface="Trebuchet MS"/>
                <a:cs typeface="Trebuchet MS"/>
              </a:rPr>
              <a:t>θερμοκρασία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εδάφους),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της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διατάραξης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εδάφους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της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διαχείρισης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της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οργανικής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ύλης.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200">
              <a:latin typeface="Trebuchet MS"/>
              <a:cs typeface="Trebuchet MS"/>
            </a:endParaRPr>
          </a:p>
          <a:p>
            <a:pPr marL="225425" indent="-212725">
              <a:lnSpc>
                <a:spcPct val="100000"/>
              </a:lnSpc>
              <a:buFont typeface="Arial"/>
              <a:buChar char="•"/>
              <a:tabLst>
                <a:tab pos="225425" algn="l"/>
              </a:tabLst>
            </a:pPr>
            <a:r>
              <a:rPr dirty="0" sz="1200" spc="-10" b="1">
                <a:latin typeface="Trebuchet MS"/>
                <a:cs typeface="Trebuchet MS"/>
              </a:rPr>
              <a:t>ΚΛΙΜΑ</a:t>
            </a:r>
            <a:endParaRPr sz="1200">
              <a:latin typeface="Trebuchet MS"/>
              <a:cs typeface="Trebuchet MS"/>
            </a:endParaRPr>
          </a:p>
          <a:p>
            <a:pPr lvl="1" marL="568325" indent="-212725">
              <a:lnSpc>
                <a:spcPct val="100000"/>
              </a:lnSpc>
              <a:spcBef>
                <a:spcPts val="145"/>
              </a:spcBef>
              <a:buFont typeface="Arial"/>
              <a:buChar char="•"/>
              <a:tabLst>
                <a:tab pos="568325" algn="l"/>
              </a:tabLst>
            </a:pPr>
            <a:r>
              <a:rPr dirty="0" sz="1200">
                <a:latin typeface="Trebuchet MS"/>
                <a:cs typeface="Trebuchet MS"/>
              </a:rPr>
              <a:t>Σε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υγρά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εδάφη,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η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οργανική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ύλη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αποσυντίθεται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ταχύτερα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καθώς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αυξάνεται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η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μέση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θερμοκρασία.</a:t>
            </a:r>
            <a:endParaRPr sz="1200">
              <a:latin typeface="Trebuchet MS"/>
              <a:cs typeface="Trebuchet MS"/>
            </a:endParaRPr>
          </a:p>
          <a:p>
            <a:pPr lvl="1" marL="568325" marR="1137285" indent="-213360">
              <a:lnSpc>
                <a:spcPct val="110000"/>
              </a:lnSpc>
              <a:buFont typeface="Arial"/>
              <a:buChar char="•"/>
              <a:tabLst>
                <a:tab pos="568325" algn="l"/>
              </a:tabLst>
            </a:pPr>
            <a:r>
              <a:rPr dirty="0" sz="1200">
                <a:latin typeface="Trebuchet MS"/>
                <a:cs typeface="Trebuchet MS"/>
              </a:rPr>
              <a:t>Για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κάθε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αύξηση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κατά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10°C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της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μέσης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θερμοκρασίας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μεταξύ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5°C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40°C,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ρυθμός ανοργανοποίησης</a:t>
            </a:r>
            <a:r>
              <a:rPr dirty="0" sz="1200" spc="-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σχεδόν </a:t>
            </a:r>
            <a:r>
              <a:rPr dirty="0" sz="1200" spc="-10">
                <a:latin typeface="Trebuchet MS"/>
                <a:cs typeface="Trebuchet MS"/>
              </a:rPr>
              <a:t>διπλασιάζεται.</a:t>
            </a:r>
            <a:endParaRPr sz="1200">
              <a:latin typeface="Trebuchet MS"/>
              <a:cs typeface="Trebuchet MS"/>
            </a:endParaRPr>
          </a:p>
          <a:p>
            <a:pPr lvl="1" marL="568325" marR="5080" indent="-213360">
              <a:lnSpc>
                <a:spcPct val="110000"/>
              </a:lnSpc>
              <a:buFont typeface="Arial"/>
              <a:buChar char="•"/>
              <a:tabLst>
                <a:tab pos="568325" algn="l"/>
              </a:tabLst>
            </a:pPr>
            <a:r>
              <a:rPr dirty="0" sz="1200">
                <a:latin typeface="Trebuchet MS"/>
                <a:cs typeface="Trebuchet MS"/>
              </a:rPr>
              <a:t>Επομένως,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είναι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δυσκολότερη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η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αποθήκευση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μεγάλων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ποσοτήτων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οργανικού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άνθρακα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σε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εδάφη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 spc="-25">
                <a:latin typeface="Trebuchet MS"/>
                <a:cs typeface="Trebuchet MS"/>
              </a:rPr>
              <a:t>που </a:t>
            </a:r>
            <a:r>
              <a:rPr dirty="0" sz="1200">
                <a:latin typeface="Trebuchet MS"/>
                <a:cs typeface="Trebuchet MS"/>
              </a:rPr>
              <a:t>εκτίθενται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σε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υψηλές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θερμοκρασίες.</a:t>
            </a:r>
            <a:endParaRPr sz="1200">
              <a:latin typeface="Trebuchet MS"/>
              <a:cs typeface="Trebuchet MS"/>
            </a:endParaRPr>
          </a:p>
          <a:p>
            <a:pPr lvl="1" marL="568325" marR="197485" indent="-213360">
              <a:lnSpc>
                <a:spcPct val="110000"/>
              </a:lnSpc>
              <a:buFont typeface="Arial"/>
              <a:buChar char="•"/>
              <a:tabLst>
                <a:tab pos="568325" algn="l"/>
              </a:tabLst>
            </a:pPr>
            <a:r>
              <a:rPr dirty="0" sz="1200">
                <a:latin typeface="Trebuchet MS"/>
                <a:cs typeface="Trebuchet MS"/>
              </a:rPr>
              <a:t>Σε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ψυχρότερα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περιβάλλοντα,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η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αποσύνθεση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ενδέχεται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να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μη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λαμβάνει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χώρα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καθ’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όλη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διάρκεια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έτους,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επειδή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οι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μικροοργανισμοί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αναστέλλονται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από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τις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χαμηλές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θερμοκρασίες.</a:t>
            </a:r>
            <a:endParaRPr sz="1200">
              <a:latin typeface="Trebuchet MS"/>
              <a:cs typeface="Trebuchet MS"/>
            </a:endParaRPr>
          </a:p>
          <a:p>
            <a:pPr lvl="1" marL="568325" marR="29209" indent="-213360">
              <a:lnSpc>
                <a:spcPct val="110000"/>
              </a:lnSpc>
              <a:buFont typeface="Arial"/>
              <a:buChar char="•"/>
              <a:tabLst>
                <a:tab pos="568325" algn="l"/>
              </a:tabLst>
            </a:pPr>
            <a:r>
              <a:rPr dirty="0" sz="1200">
                <a:latin typeface="Trebuchet MS"/>
                <a:cs typeface="Trebuchet MS"/>
              </a:rPr>
              <a:t>Σε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ξηρά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εδάφη,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η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μικροβιακή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δραστηριότητα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και,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κατά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συνέπεια,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η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αποσύνθεση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της</a:t>
            </a:r>
            <a:r>
              <a:rPr dirty="0" sz="1200" spc="-2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οργανικής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 spc="-20">
                <a:latin typeface="Trebuchet MS"/>
                <a:cs typeface="Trebuchet MS"/>
              </a:rPr>
              <a:t>ύλης </a:t>
            </a:r>
            <a:r>
              <a:rPr dirty="0" sz="1200">
                <a:latin typeface="Trebuchet MS"/>
                <a:cs typeface="Trebuchet MS"/>
              </a:rPr>
              <a:t>επίσης</a:t>
            </a:r>
            <a:r>
              <a:rPr dirty="0" sz="1200" spc="-6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αναστέλλονται.</a:t>
            </a:r>
            <a:endParaRPr sz="1200">
              <a:latin typeface="Trebuchet MS"/>
              <a:cs typeface="Trebuchet MS"/>
            </a:endParaRPr>
          </a:p>
          <a:p>
            <a:pPr lvl="1" marL="568325" marR="311150" indent="-213360">
              <a:lnSpc>
                <a:spcPct val="110000"/>
              </a:lnSpc>
              <a:buFont typeface="Arial"/>
              <a:buChar char="•"/>
              <a:tabLst>
                <a:tab pos="568325" algn="l"/>
              </a:tabLst>
            </a:pPr>
            <a:r>
              <a:rPr dirty="0" sz="1200">
                <a:latin typeface="Trebuchet MS"/>
                <a:cs typeface="Trebuchet MS"/>
              </a:rPr>
              <a:t>Η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υγρασία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εδάφους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μεταξύ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20–</a:t>
            </a:r>
            <a:r>
              <a:rPr dirty="0" sz="1200">
                <a:latin typeface="Trebuchet MS"/>
                <a:cs typeface="Trebuchet MS"/>
              </a:rPr>
              <a:t>60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τοις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εκατό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της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υδατοϊκανότητας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θεωρείται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βέλτιστη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για</a:t>
            </a:r>
            <a:r>
              <a:rPr dirty="0" sz="1200" spc="-25">
                <a:latin typeface="Trebuchet MS"/>
                <a:cs typeface="Trebuchet MS"/>
              </a:rPr>
              <a:t> τη </a:t>
            </a:r>
            <a:r>
              <a:rPr dirty="0" sz="1200">
                <a:latin typeface="Trebuchet MS"/>
                <a:cs typeface="Trebuchet MS"/>
              </a:rPr>
              <a:t>μικροβιακή</a:t>
            </a:r>
            <a:r>
              <a:rPr dirty="0" sz="1200" spc="-5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δραστηριότητα.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857250"/>
            <a:ext cx="9143365" cy="5992495"/>
            <a:chOff x="0" y="857250"/>
            <a:chExt cx="9143365" cy="59924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60994" y="857250"/>
              <a:ext cx="756084" cy="51435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645353" y="6033503"/>
              <a:ext cx="3497579" cy="161925"/>
            </a:xfrm>
            <a:custGeom>
              <a:avLst/>
              <a:gdLst/>
              <a:ahLst/>
              <a:cxnLst/>
              <a:rect l="l" t="t" r="r" b="b"/>
              <a:pathLst>
                <a:path w="3497579" h="161925">
                  <a:moveTo>
                    <a:pt x="0" y="161582"/>
                  </a:moveTo>
                  <a:lnTo>
                    <a:pt x="3497584" y="161582"/>
                  </a:lnTo>
                  <a:lnTo>
                    <a:pt x="3497584" y="0"/>
                  </a:lnTo>
                  <a:lnTo>
                    <a:pt x="0" y="0"/>
                  </a:lnTo>
                  <a:lnTo>
                    <a:pt x="0" y="161582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9400" y="6033503"/>
              <a:ext cx="2825953" cy="816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6033503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456629" y="600410"/>
            <a:ext cx="7098030" cy="952500"/>
          </a:xfrm>
          <a:prstGeom prst="rect"/>
        </p:spPr>
        <p:txBody>
          <a:bodyPr wrap="square" lIns="0" tIns="67310" rIns="0" bIns="0" rtlCol="0" vert="horz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0"/>
              </a:spcBef>
            </a:pP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ΑΠΩΛΕΙΕΣ</a:t>
            </a:r>
            <a:r>
              <a:rPr dirty="0" sz="3200" spc="-4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ΤΗΣ</a:t>
            </a:r>
            <a:r>
              <a:rPr dirty="0" sz="3200" spc="-3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ΟΡΓΑΝΙΚΗΣ</a:t>
            </a:r>
            <a:r>
              <a:rPr dirty="0" sz="3200" spc="-3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ΥΛΗΣ</a:t>
            </a:r>
            <a:r>
              <a:rPr dirty="0" sz="3200" spc="-3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-25">
                <a:solidFill>
                  <a:srgbClr val="000000"/>
                </a:solidFill>
                <a:latin typeface="Trebuchet MS"/>
                <a:cs typeface="Trebuchet MS"/>
              </a:rPr>
              <a:t>ΤΟΥ </a:t>
            </a:r>
            <a:r>
              <a:rPr dirty="0" sz="3200" spc="-10">
                <a:solidFill>
                  <a:srgbClr val="000000"/>
                </a:solidFill>
                <a:latin typeface="Trebuchet MS"/>
                <a:cs typeface="Trebuchet MS"/>
              </a:rPr>
              <a:t>ΕΔΑΦΟΥΣ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83908" rIns="0" bIns="0" rtlCol="0" vert="horz">
            <a:spAutoFit/>
          </a:bodyPr>
          <a:lstStyle/>
          <a:p>
            <a:pPr marL="16510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34316" y="409012"/>
            <a:ext cx="5051425" cy="952500"/>
          </a:xfrm>
          <a:prstGeom prst="rect"/>
        </p:spPr>
        <p:txBody>
          <a:bodyPr wrap="square" lIns="0" tIns="67310" rIns="0" bIns="0" rtlCol="0" vert="horz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0"/>
              </a:spcBef>
            </a:pP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ΑΠΩΛΕΙΕΣ</a:t>
            </a:r>
            <a:r>
              <a:rPr dirty="0" sz="3200" spc="-3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ΤΗΣ</a:t>
            </a:r>
            <a:r>
              <a:rPr dirty="0" sz="3200" spc="-3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-10">
                <a:solidFill>
                  <a:srgbClr val="000000"/>
                </a:solidFill>
                <a:latin typeface="Trebuchet MS"/>
                <a:cs typeface="Trebuchet MS"/>
              </a:rPr>
              <a:t>ΟΡΓΑΝΙΚΗΣ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ΥΛΗΣ</a:t>
            </a:r>
            <a:r>
              <a:rPr dirty="0" sz="3200" spc="-5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>
                <a:solidFill>
                  <a:srgbClr val="000000"/>
                </a:solidFill>
                <a:latin typeface="Trebuchet MS"/>
                <a:cs typeface="Trebuchet MS"/>
              </a:rPr>
              <a:t>ΤΟΥ</a:t>
            </a:r>
            <a:r>
              <a:rPr dirty="0" sz="3200" spc="-4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200" spc="-10">
                <a:solidFill>
                  <a:srgbClr val="000000"/>
                </a:solidFill>
                <a:latin typeface="Trebuchet MS"/>
                <a:cs typeface="Trebuchet MS"/>
              </a:rPr>
              <a:t>ΕΔΑΦΟΥΣ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2267" y="1470977"/>
            <a:ext cx="7366000" cy="4300220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84150" indent="-184150">
              <a:lnSpc>
                <a:spcPct val="100000"/>
              </a:lnSpc>
              <a:spcBef>
                <a:spcPts val="280"/>
              </a:spcBef>
              <a:buSzPct val="93333"/>
              <a:buFont typeface="Segoe UI Symbol"/>
              <a:buChar char="➢"/>
              <a:tabLst>
                <a:tab pos="184150" algn="l"/>
              </a:tabLst>
            </a:pPr>
            <a:r>
              <a:rPr dirty="0" sz="1500" b="1">
                <a:latin typeface="Trebuchet MS"/>
                <a:cs typeface="Trebuchet MS"/>
              </a:rPr>
              <a:t>ΔΙΑΤΑΡΑΞΗ</a:t>
            </a:r>
            <a:r>
              <a:rPr dirty="0" sz="1500" spc="-3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ΤΟΥ</a:t>
            </a:r>
            <a:r>
              <a:rPr dirty="0" sz="1500" spc="-30" b="1">
                <a:latin typeface="Trebuchet MS"/>
                <a:cs typeface="Trebuchet MS"/>
              </a:rPr>
              <a:t> </a:t>
            </a:r>
            <a:r>
              <a:rPr dirty="0" sz="1500" spc="-10" b="1">
                <a:latin typeface="Trebuchet MS"/>
                <a:cs typeface="Trebuchet MS"/>
              </a:rPr>
              <a:t>ΕΔΑΦΟΥΣ</a:t>
            </a:r>
            <a:endParaRPr sz="1500">
              <a:latin typeface="Trebuchet MS"/>
              <a:cs typeface="Trebuchet MS"/>
            </a:endParaRPr>
          </a:p>
          <a:p>
            <a:pPr lvl="1" marL="569595" marR="317500" indent="-214629">
              <a:lnSpc>
                <a:spcPct val="110000"/>
              </a:lnSpc>
              <a:buFont typeface="Arial"/>
              <a:buChar char="•"/>
              <a:tabLst>
                <a:tab pos="569595" algn="l"/>
              </a:tabLst>
            </a:pPr>
            <a:r>
              <a:rPr dirty="0" sz="1500" b="1">
                <a:latin typeface="Trebuchet MS"/>
                <a:cs typeface="Trebuchet MS"/>
              </a:rPr>
              <a:t>Η</a:t>
            </a:r>
            <a:r>
              <a:rPr dirty="0" sz="1500" spc="-4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διατάραξη</a:t>
            </a:r>
            <a:r>
              <a:rPr dirty="0" sz="1500" spc="-3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λόγω</a:t>
            </a:r>
            <a:r>
              <a:rPr dirty="0" sz="1500" spc="-3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κατεργασίας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του</a:t>
            </a:r>
            <a:r>
              <a:rPr dirty="0" sz="1500" spc="-3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εδάφους</a:t>
            </a:r>
            <a:r>
              <a:rPr dirty="0" sz="1500" spc="-25" b="1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μπορεί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να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επιταχύνει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τη </a:t>
            </a:r>
            <a:r>
              <a:rPr dirty="0" sz="1500">
                <a:latin typeface="Trebuchet MS"/>
                <a:cs typeface="Trebuchet MS"/>
              </a:rPr>
              <a:t>διάσπαση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της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οργανικής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ύλης,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αυξάνοντας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τον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ρυθμό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ανοργανοποίησης</a:t>
            </a:r>
            <a:r>
              <a:rPr dirty="0" sz="1500" spc="-25">
                <a:latin typeface="Trebuchet MS"/>
                <a:cs typeface="Trebuchet MS"/>
              </a:rPr>
              <a:t> της </a:t>
            </a:r>
            <a:r>
              <a:rPr dirty="0" sz="1500">
                <a:latin typeface="Trebuchet MS"/>
                <a:cs typeface="Trebuchet MS"/>
              </a:rPr>
              <a:t>οργανικής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 spc="-20">
                <a:latin typeface="Trebuchet MS"/>
                <a:cs typeface="Trebuchet MS"/>
              </a:rPr>
              <a:t>ύλης.</a:t>
            </a:r>
            <a:endParaRPr sz="1500">
              <a:latin typeface="Trebuchet MS"/>
              <a:cs typeface="Trebuchet MS"/>
            </a:endParaRPr>
          </a:p>
          <a:p>
            <a:pPr lvl="1" marL="569595" marR="531495" indent="-214629">
              <a:lnSpc>
                <a:spcPct val="110000"/>
              </a:lnSpc>
              <a:buFont typeface="Arial"/>
              <a:buChar char="•"/>
              <a:tabLst>
                <a:tab pos="569595" algn="l"/>
              </a:tabLst>
            </a:pPr>
            <a:r>
              <a:rPr dirty="0" sz="1500" b="1">
                <a:latin typeface="Trebuchet MS"/>
                <a:cs typeface="Trebuchet MS"/>
              </a:rPr>
              <a:t>Η</a:t>
            </a:r>
            <a:r>
              <a:rPr dirty="0" sz="1500" spc="-4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ελάχιστη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κατεργασία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του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εδάφους</a:t>
            </a:r>
            <a:r>
              <a:rPr dirty="0" sz="1500" spc="-30" b="1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έχει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τη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μεγαλύτερη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δυνατότητα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να </a:t>
            </a:r>
            <a:r>
              <a:rPr dirty="0" sz="1500">
                <a:latin typeface="Trebuchet MS"/>
                <a:cs typeface="Trebuchet MS"/>
              </a:rPr>
              <a:t>διατηρήσει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ή</a:t>
            </a:r>
            <a:r>
              <a:rPr dirty="0" sz="1500" spc="-1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ίσως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ακόμη</a:t>
            </a:r>
            <a:r>
              <a:rPr dirty="0" sz="1500" spc="-1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και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να</a:t>
            </a:r>
            <a:r>
              <a:rPr dirty="0" sz="1500" spc="-1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αυξήσει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τα</a:t>
            </a:r>
            <a:r>
              <a:rPr dirty="0" sz="1500" spc="-1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επίπεδα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οργανικής</a:t>
            </a:r>
            <a:r>
              <a:rPr dirty="0" sz="1500" spc="-1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ύλης.</a:t>
            </a:r>
            <a:endParaRPr sz="15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415"/>
              </a:spcBef>
              <a:buFont typeface="Arial"/>
              <a:buChar char="•"/>
            </a:pPr>
            <a:endParaRPr sz="1500">
              <a:latin typeface="Trebuchet MS"/>
              <a:cs typeface="Trebuchet MS"/>
            </a:endParaRPr>
          </a:p>
          <a:p>
            <a:pPr marL="184150" indent="-184150">
              <a:lnSpc>
                <a:spcPct val="100000"/>
              </a:lnSpc>
              <a:buSzPct val="93333"/>
              <a:buFont typeface="Segoe UI Symbol"/>
              <a:buChar char="➢"/>
              <a:tabLst>
                <a:tab pos="184150" algn="l"/>
              </a:tabLst>
            </a:pPr>
            <a:r>
              <a:rPr dirty="0" sz="1500" b="1">
                <a:latin typeface="Trebuchet MS"/>
                <a:cs typeface="Trebuchet MS"/>
              </a:rPr>
              <a:t>ΔΙΑΧΕΙΡΙΣΗ</a:t>
            </a:r>
            <a:r>
              <a:rPr dirty="0" sz="1500" spc="-3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ΤΟΥ</a:t>
            </a:r>
            <a:r>
              <a:rPr dirty="0" sz="1500" spc="-25" b="1">
                <a:latin typeface="Trebuchet MS"/>
                <a:cs typeface="Trebuchet MS"/>
              </a:rPr>
              <a:t> </a:t>
            </a:r>
            <a:r>
              <a:rPr dirty="0" sz="1500" spc="-10" b="1">
                <a:latin typeface="Trebuchet MS"/>
                <a:cs typeface="Trebuchet MS"/>
              </a:rPr>
              <a:t>ΕΔΑΦΟΥΣ</a:t>
            </a:r>
            <a:endParaRPr sz="1500">
              <a:latin typeface="Trebuchet MS"/>
              <a:cs typeface="Trebuchet MS"/>
            </a:endParaRPr>
          </a:p>
          <a:p>
            <a:pPr lvl="1" marL="569595" marR="143510" indent="-214629">
              <a:lnSpc>
                <a:spcPct val="110000"/>
              </a:lnSpc>
              <a:buFont typeface="Arial"/>
              <a:buChar char="•"/>
              <a:tabLst>
                <a:tab pos="569595" algn="l"/>
              </a:tabLst>
            </a:pPr>
            <a:r>
              <a:rPr dirty="0" sz="1500" b="1">
                <a:latin typeface="Trebuchet MS"/>
                <a:cs typeface="Trebuchet MS"/>
              </a:rPr>
              <a:t>Το</a:t>
            </a:r>
            <a:r>
              <a:rPr dirty="0" sz="1500" spc="-5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είδος</a:t>
            </a:r>
            <a:r>
              <a:rPr dirty="0" sz="1500" spc="-4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της</a:t>
            </a:r>
            <a:r>
              <a:rPr dirty="0" sz="1500" spc="-4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καλλιέργειας,</a:t>
            </a:r>
            <a:r>
              <a:rPr dirty="0" sz="1500" spc="-4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η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αμειψισπορά</a:t>
            </a:r>
            <a:r>
              <a:rPr dirty="0" sz="1500" spc="-4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και</a:t>
            </a:r>
            <a:r>
              <a:rPr dirty="0" sz="1500" spc="-4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η</a:t>
            </a:r>
            <a:r>
              <a:rPr dirty="0" sz="1500" spc="-4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διαχείριση</a:t>
            </a:r>
            <a:r>
              <a:rPr dirty="0" sz="1500" spc="-20" b="1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επηρεάζουν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την </a:t>
            </a:r>
            <a:r>
              <a:rPr dirty="0" sz="1500">
                <a:latin typeface="Trebuchet MS"/>
                <a:cs typeface="Trebuchet MS"/>
              </a:rPr>
              <a:t>περιεκτικότητα</a:t>
            </a:r>
            <a:r>
              <a:rPr dirty="0" sz="1500" spc="-1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του</a:t>
            </a:r>
            <a:r>
              <a:rPr dirty="0" sz="1500" spc="-1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εδάφους</a:t>
            </a:r>
            <a:r>
              <a:rPr dirty="0" sz="1500" spc="-1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σε</a:t>
            </a:r>
            <a:r>
              <a:rPr dirty="0" sz="1500" spc="-1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οργανικό</a:t>
            </a:r>
            <a:r>
              <a:rPr dirty="0" sz="1500" spc="-10">
                <a:latin typeface="Trebuchet MS"/>
                <a:cs typeface="Trebuchet MS"/>
              </a:rPr>
              <a:t> άνθρακα.</a:t>
            </a:r>
            <a:endParaRPr sz="1500">
              <a:latin typeface="Trebuchet MS"/>
              <a:cs typeface="Trebuchet MS"/>
            </a:endParaRPr>
          </a:p>
          <a:p>
            <a:pPr lvl="1" marL="569595" marR="5080" indent="-214629">
              <a:lnSpc>
                <a:spcPct val="110000"/>
              </a:lnSpc>
              <a:buFont typeface="Arial"/>
              <a:buChar char="•"/>
              <a:tabLst>
                <a:tab pos="569595" algn="l"/>
              </a:tabLst>
            </a:pPr>
            <a:r>
              <a:rPr dirty="0" sz="1500" b="1">
                <a:latin typeface="Trebuchet MS"/>
                <a:cs typeface="Trebuchet MS"/>
              </a:rPr>
              <a:t>Τα</a:t>
            </a:r>
            <a:r>
              <a:rPr dirty="0" sz="1500" spc="-2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εδάφη</a:t>
            </a:r>
            <a:r>
              <a:rPr dirty="0" sz="1500" spc="-2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των</a:t>
            </a:r>
            <a:r>
              <a:rPr dirty="0" sz="1500" spc="-2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βοσκοτόπων</a:t>
            </a:r>
            <a:r>
              <a:rPr dirty="0" sz="1500" spc="-20" b="1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έχουν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υψηλότερη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περιεκτικότητα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σε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οργανική</a:t>
            </a:r>
            <a:r>
              <a:rPr dirty="0" sz="1500" spc="-25">
                <a:latin typeface="Trebuchet MS"/>
                <a:cs typeface="Trebuchet MS"/>
              </a:rPr>
              <a:t> ύλη </a:t>
            </a:r>
            <a:r>
              <a:rPr dirty="0" sz="1500">
                <a:latin typeface="Trebuchet MS"/>
                <a:cs typeface="Trebuchet MS"/>
              </a:rPr>
              <a:t>από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εκείνα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που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βρίσκονται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υπό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καλλιέργεια,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νώ</a:t>
            </a:r>
            <a:r>
              <a:rPr dirty="0" sz="1500" spc="-3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η</a:t>
            </a:r>
            <a:r>
              <a:rPr dirty="0" sz="1500" spc="-2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ελάχιστη</a:t>
            </a:r>
            <a:r>
              <a:rPr dirty="0" sz="1500" spc="-3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κατεργασία</a:t>
            </a:r>
            <a:r>
              <a:rPr dirty="0" sz="1500" spc="-3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και</a:t>
            </a:r>
            <a:r>
              <a:rPr dirty="0" sz="1500" spc="-25" b="1">
                <a:latin typeface="Trebuchet MS"/>
                <a:cs typeface="Trebuchet MS"/>
              </a:rPr>
              <a:t> </a:t>
            </a:r>
            <a:r>
              <a:rPr dirty="0" sz="1500" spc="-50" b="1">
                <a:latin typeface="Trebuchet MS"/>
                <a:cs typeface="Trebuchet MS"/>
              </a:rPr>
              <a:t>η </a:t>
            </a:r>
            <a:r>
              <a:rPr dirty="0" sz="1500" b="1">
                <a:latin typeface="Trebuchet MS"/>
                <a:cs typeface="Trebuchet MS"/>
              </a:rPr>
              <a:t>καλλιέργεια</a:t>
            </a:r>
            <a:r>
              <a:rPr dirty="0" sz="1500" spc="-4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καλαμιάς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μπορούν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να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διατηρήσουν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ή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να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αυξήσουν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 spc="-25" b="1">
                <a:latin typeface="Trebuchet MS"/>
                <a:cs typeface="Trebuchet MS"/>
              </a:rPr>
              <a:t>τον</a:t>
            </a:r>
            <a:r>
              <a:rPr dirty="0" sz="1500" spc="50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οργανικό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άνθρακα</a:t>
            </a:r>
            <a:r>
              <a:rPr dirty="0" sz="1500" spc="-25" b="1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στα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αρόσιμα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εδάφη.</a:t>
            </a:r>
            <a:endParaRPr sz="1500">
              <a:latin typeface="Trebuchet MS"/>
              <a:cs typeface="Trebuchet MS"/>
            </a:endParaRPr>
          </a:p>
          <a:p>
            <a:pPr lvl="1" marL="569595" marR="170815" indent="-214629">
              <a:lnSpc>
                <a:spcPct val="110000"/>
              </a:lnSpc>
              <a:buFont typeface="Arial"/>
              <a:buChar char="•"/>
              <a:tabLst>
                <a:tab pos="569595" algn="l"/>
              </a:tabLst>
            </a:pPr>
            <a:r>
              <a:rPr dirty="0" sz="1500" b="1">
                <a:latin typeface="Trebuchet MS"/>
                <a:cs typeface="Trebuchet MS"/>
              </a:rPr>
              <a:t>Η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εφαρμογή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ανόργανων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 spc="-10" b="1">
                <a:latin typeface="Trebuchet MS"/>
                <a:cs typeface="Trebuchet MS"/>
              </a:rPr>
              <a:t>λιπασμάτων</a:t>
            </a:r>
            <a:r>
              <a:rPr dirty="0" sz="1500" spc="-25" b="1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σε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εδάφη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χαμηλής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γονιμότητας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μπορεί </a:t>
            </a:r>
            <a:r>
              <a:rPr dirty="0" sz="1500">
                <a:latin typeface="Trebuchet MS"/>
                <a:cs typeface="Trebuchet MS"/>
              </a:rPr>
              <a:t>μερικές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φορές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να</a:t>
            </a:r>
            <a:r>
              <a:rPr dirty="0" sz="1500" spc="-1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αυξήσει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τη</a:t>
            </a:r>
            <a:r>
              <a:rPr dirty="0" sz="1500" spc="-1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μικροβιακή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δραστηριότητα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και</a:t>
            </a:r>
            <a:r>
              <a:rPr dirty="0" sz="1500" spc="-1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τη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διάσπαση</a:t>
            </a:r>
            <a:r>
              <a:rPr dirty="0" sz="1500" spc="-15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της </a:t>
            </a:r>
            <a:r>
              <a:rPr dirty="0" sz="1500">
                <a:latin typeface="Trebuchet MS"/>
                <a:cs typeface="Trebuchet MS"/>
              </a:rPr>
              <a:t>οργανικής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 spc="-20">
                <a:latin typeface="Trebuchet MS"/>
                <a:cs typeface="Trebuchet MS"/>
              </a:rPr>
              <a:t>ύλης,</a:t>
            </a:r>
            <a:endParaRPr sz="15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6023" y="841578"/>
            <a:ext cx="9128125" cy="5982970"/>
            <a:chOff x="16023" y="841578"/>
            <a:chExt cx="9128125" cy="59829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99233" y="841578"/>
              <a:ext cx="744766" cy="51434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661380" y="6008497"/>
              <a:ext cx="3482975" cy="161925"/>
            </a:xfrm>
            <a:custGeom>
              <a:avLst/>
              <a:gdLst/>
              <a:ahLst/>
              <a:cxnLst/>
              <a:rect l="l" t="t" r="r" b="b"/>
              <a:pathLst>
                <a:path w="3482975" h="161925">
                  <a:moveTo>
                    <a:pt x="0" y="161582"/>
                  </a:moveTo>
                  <a:lnTo>
                    <a:pt x="3482619" y="161582"/>
                  </a:lnTo>
                  <a:lnTo>
                    <a:pt x="3482619" y="0"/>
                  </a:lnTo>
                  <a:lnTo>
                    <a:pt x="0" y="0"/>
                  </a:lnTo>
                  <a:lnTo>
                    <a:pt x="0" y="161582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35427" y="6008496"/>
              <a:ext cx="2825953" cy="816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6023" y="6008496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83908" rIns="0" bIns="0" rtlCol="0" vert="horz">
            <a:spAutoFit/>
          </a:bodyPr>
          <a:lstStyle/>
          <a:p>
            <a:pPr marL="16510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08581" y="269829"/>
            <a:ext cx="7012940" cy="749300"/>
          </a:xfrm>
          <a:prstGeom prst="rect"/>
        </p:spPr>
        <p:txBody>
          <a:bodyPr wrap="square" lIns="0" tIns="55879" rIns="0" bIns="0" rtlCol="0" vert="horz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439"/>
              </a:spcBef>
            </a:pPr>
            <a:r>
              <a:rPr dirty="0" sz="2500">
                <a:solidFill>
                  <a:srgbClr val="000000"/>
                </a:solidFill>
                <a:latin typeface="Trebuchet MS"/>
                <a:cs typeface="Trebuchet MS"/>
              </a:rPr>
              <a:t>Διαχείριση</a:t>
            </a:r>
            <a:r>
              <a:rPr dirty="0" sz="2500" spc="-6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500">
                <a:solidFill>
                  <a:srgbClr val="000000"/>
                </a:solidFill>
                <a:latin typeface="Trebuchet MS"/>
                <a:cs typeface="Trebuchet MS"/>
              </a:rPr>
              <a:t>της</a:t>
            </a:r>
            <a:r>
              <a:rPr dirty="0" sz="2500" spc="-5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500">
                <a:solidFill>
                  <a:srgbClr val="000000"/>
                </a:solidFill>
                <a:latin typeface="Trebuchet MS"/>
                <a:cs typeface="Trebuchet MS"/>
              </a:rPr>
              <a:t>οργανικής</a:t>
            </a:r>
            <a:r>
              <a:rPr dirty="0" sz="2500" spc="-5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500">
                <a:solidFill>
                  <a:srgbClr val="000000"/>
                </a:solidFill>
                <a:latin typeface="Trebuchet MS"/>
                <a:cs typeface="Trebuchet MS"/>
              </a:rPr>
              <a:t>ύλης</a:t>
            </a:r>
            <a:r>
              <a:rPr dirty="0" sz="2500" spc="-5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500">
                <a:solidFill>
                  <a:srgbClr val="000000"/>
                </a:solidFill>
                <a:latin typeface="Trebuchet MS"/>
                <a:cs typeface="Trebuchet MS"/>
              </a:rPr>
              <a:t>του</a:t>
            </a:r>
            <a:r>
              <a:rPr dirty="0" sz="2500" spc="-5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500">
                <a:solidFill>
                  <a:srgbClr val="000000"/>
                </a:solidFill>
                <a:latin typeface="Trebuchet MS"/>
                <a:cs typeface="Trebuchet MS"/>
              </a:rPr>
              <a:t>εδάφους</a:t>
            </a:r>
            <a:r>
              <a:rPr dirty="0" sz="2500" spc="-6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500" spc="-25">
                <a:solidFill>
                  <a:srgbClr val="000000"/>
                </a:solidFill>
                <a:latin typeface="Trebuchet MS"/>
                <a:cs typeface="Trebuchet MS"/>
              </a:rPr>
              <a:t>σε </a:t>
            </a:r>
            <a:r>
              <a:rPr dirty="0" sz="2500">
                <a:solidFill>
                  <a:srgbClr val="000000"/>
                </a:solidFill>
                <a:latin typeface="Trebuchet MS"/>
                <a:cs typeface="Trebuchet MS"/>
              </a:rPr>
              <a:t>επίπεδο</a:t>
            </a:r>
            <a:r>
              <a:rPr dirty="0" sz="2500" spc="-5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500">
                <a:solidFill>
                  <a:srgbClr val="000000"/>
                </a:solidFill>
                <a:latin typeface="Trebuchet MS"/>
                <a:cs typeface="Trebuchet MS"/>
              </a:rPr>
              <a:t>γεωργικής</a:t>
            </a:r>
            <a:r>
              <a:rPr dirty="0" sz="2500" spc="-5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500" spc="-10">
                <a:solidFill>
                  <a:srgbClr val="000000"/>
                </a:solidFill>
                <a:latin typeface="Trebuchet MS"/>
                <a:cs typeface="Trebuchet MS"/>
              </a:rPr>
              <a:t>εκμετάλλευσης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00808" y="1172428"/>
            <a:ext cx="7722234" cy="4263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5425" marR="367665" indent="-213360">
              <a:lnSpc>
                <a:spcPct val="110000"/>
              </a:lnSpc>
              <a:spcBef>
                <a:spcPts val="100"/>
              </a:spcBef>
              <a:buFont typeface="Segoe UI Symbol"/>
              <a:buChar char="➢"/>
              <a:tabLst>
                <a:tab pos="225425" algn="l"/>
              </a:tabLst>
            </a:pPr>
            <a:r>
              <a:rPr dirty="0" sz="1350" b="1">
                <a:latin typeface="Trebuchet MS"/>
                <a:cs typeface="Trebuchet MS"/>
              </a:rPr>
              <a:t>Για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να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αυξηθεί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η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οργανική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ύλη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του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εδάφους,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η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ποσότητα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της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οργανικής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ύλης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spc="-25" b="1">
                <a:latin typeface="Trebuchet MS"/>
                <a:cs typeface="Trebuchet MS"/>
              </a:rPr>
              <a:t>που </a:t>
            </a:r>
            <a:r>
              <a:rPr dirty="0" sz="1350" b="1">
                <a:latin typeface="Trebuchet MS"/>
                <a:cs typeface="Trebuchet MS"/>
              </a:rPr>
              <a:t>προστίθεται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στο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έδαφος</a:t>
            </a:r>
            <a:r>
              <a:rPr dirty="0" sz="1350" spc="-25" b="1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πρέπει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να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υπερβαίνει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την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ποσότητα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που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χάνεται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μέσω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μικροβιακής </a:t>
            </a:r>
            <a:r>
              <a:rPr dirty="0" sz="1350">
                <a:latin typeface="Trebuchet MS"/>
                <a:cs typeface="Trebuchet MS"/>
              </a:rPr>
              <a:t>αποσύνθεσης,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διάβρωσης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ή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έκπλυσης.</a:t>
            </a:r>
            <a:endParaRPr sz="1350">
              <a:latin typeface="Trebuchet MS"/>
              <a:cs typeface="Trebuchet MS"/>
            </a:endParaRPr>
          </a:p>
          <a:p>
            <a:pPr marL="225425" marR="595630" indent="-213360">
              <a:lnSpc>
                <a:spcPct val="110000"/>
              </a:lnSpc>
              <a:buFont typeface="Segoe UI Symbol"/>
              <a:buChar char="➢"/>
              <a:tabLst>
                <a:tab pos="225425" algn="l"/>
              </a:tabLst>
            </a:pPr>
            <a:r>
              <a:rPr dirty="0" sz="1350">
                <a:latin typeface="Trebuchet MS"/>
                <a:cs typeface="Trebuchet MS"/>
              </a:rPr>
              <a:t>Οι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πρακτικές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που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βελτιώνουν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τη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δομή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του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εδάφους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υποστηρίζουν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μεγαλύτερους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και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spc="-25" b="1">
                <a:latin typeface="Trebuchet MS"/>
                <a:cs typeface="Trebuchet MS"/>
              </a:rPr>
              <a:t>πιο </a:t>
            </a:r>
            <a:r>
              <a:rPr dirty="0" sz="1350" b="1">
                <a:latin typeface="Trebuchet MS"/>
                <a:cs typeface="Trebuchet MS"/>
              </a:rPr>
              <a:t>ποικίλους</a:t>
            </a:r>
            <a:r>
              <a:rPr dirty="0" sz="1350" spc="-4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πληθυσμούς</a:t>
            </a:r>
            <a:r>
              <a:rPr dirty="0" sz="1350" spc="-4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μικροοργανισμών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βελτιώνουν</a:t>
            </a:r>
            <a:r>
              <a:rPr dirty="0" sz="1350" spc="-4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τη</a:t>
            </a:r>
            <a:r>
              <a:rPr dirty="0" sz="1350" spc="-4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γονιμότητα</a:t>
            </a:r>
            <a:r>
              <a:rPr dirty="0" sz="1350" spc="-4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του</a:t>
            </a:r>
            <a:r>
              <a:rPr dirty="0" sz="1350" spc="-45" b="1">
                <a:latin typeface="Trebuchet MS"/>
                <a:cs typeface="Trebuchet MS"/>
              </a:rPr>
              <a:t> </a:t>
            </a:r>
            <a:r>
              <a:rPr dirty="0" sz="1350" spc="-10" b="1">
                <a:latin typeface="Trebuchet MS"/>
                <a:cs typeface="Trebuchet MS"/>
              </a:rPr>
              <a:t>εδάφους.</a:t>
            </a:r>
            <a:endParaRPr sz="1350">
              <a:latin typeface="Trebuchet MS"/>
              <a:cs typeface="Trebuchet MS"/>
            </a:endParaRPr>
          </a:p>
          <a:p>
            <a:pPr marL="225425" marR="5080" indent="-213360">
              <a:lnSpc>
                <a:spcPct val="110000"/>
              </a:lnSpc>
              <a:buFont typeface="Segoe UI Symbol"/>
              <a:buChar char="➢"/>
              <a:tabLst>
                <a:tab pos="225425" algn="l"/>
              </a:tabLst>
            </a:pPr>
            <a:r>
              <a:rPr dirty="0" sz="1350">
                <a:latin typeface="Trebuchet MS"/>
                <a:cs typeface="Trebuchet MS"/>
              </a:rPr>
              <a:t>Για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παράδειγμα,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οργανική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ύλη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του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εδάφους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μπορεί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να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αυξηθεί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σημαντικά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με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την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προσθήκη </a:t>
            </a:r>
            <a:r>
              <a:rPr dirty="0" sz="1350" b="1">
                <a:latin typeface="Trebuchet MS"/>
                <a:cs typeface="Trebuchet MS"/>
              </a:rPr>
              <a:t>μεγάλων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ποσοτήτων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οργανικών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spc="-10" b="1">
                <a:latin typeface="Trebuchet MS"/>
                <a:cs typeface="Trebuchet MS"/>
              </a:rPr>
              <a:t>βελτιωτικών,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όπως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η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κοπριά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και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το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κομπόστ</a:t>
            </a:r>
            <a:r>
              <a:rPr dirty="0" sz="1350">
                <a:latin typeface="Trebuchet MS"/>
                <a:cs typeface="Trebuchet MS"/>
              </a:rPr>
              <a:t>,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αλλά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αυτό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είναι </a:t>
            </a:r>
            <a:r>
              <a:rPr dirty="0" sz="1350">
                <a:latin typeface="Trebuchet MS"/>
                <a:cs typeface="Trebuchet MS"/>
              </a:rPr>
              <a:t>πιθανό</a:t>
            </a:r>
            <a:r>
              <a:rPr dirty="0" sz="1350" spc="-5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να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συνεπάγεται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σημαντικό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κόστος</a:t>
            </a:r>
            <a:r>
              <a:rPr dirty="0" sz="1350" spc="-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μεταφοράς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 b="1">
                <a:solidFill>
                  <a:srgbClr val="FF0000"/>
                </a:solidFill>
                <a:latin typeface="Trebuchet MS"/>
                <a:cs typeface="Trebuchet MS"/>
              </a:rPr>
              <a:t>κόστος</a:t>
            </a:r>
            <a:r>
              <a:rPr dirty="0" sz="1350" spc="-5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350" spc="-10" b="1">
                <a:solidFill>
                  <a:srgbClr val="FF0000"/>
                </a:solidFill>
                <a:latin typeface="Trebuchet MS"/>
                <a:cs typeface="Trebuchet MS"/>
              </a:rPr>
              <a:t>μεταφοράς.</a:t>
            </a:r>
            <a:endParaRPr sz="13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05"/>
              </a:spcBef>
              <a:buFont typeface="Segoe UI Symbol"/>
              <a:buChar char="➢"/>
            </a:pPr>
            <a:endParaRPr sz="1350">
              <a:latin typeface="Trebuchet MS"/>
              <a:cs typeface="Trebuchet MS"/>
            </a:endParaRPr>
          </a:p>
          <a:p>
            <a:pPr marL="225425" marR="2590800" indent="-213360">
              <a:lnSpc>
                <a:spcPct val="110000"/>
              </a:lnSpc>
              <a:buFont typeface="Segoe UI Symbol"/>
              <a:buChar char="➢"/>
              <a:tabLst>
                <a:tab pos="225425" algn="l"/>
              </a:tabLst>
            </a:pP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αύξηση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της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οργανικής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ύλης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του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εδάφους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είναι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πιο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οικονομικά </a:t>
            </a:r>
            <a:r>
              <a:rPr dirty="0" sz="1350">
                <a:latin typeface="Trebuchet MS"/>
                <a:cs typeface="Trebuchet MS"/>
              </a:rPr>
              <a:t>αποδοτική</a:t>
            </a:r>
            <a:r>
              <a:rPr dirty="0" sz="1350" spc="-6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όταν</a:t>
            </a:r>
            <a:r>
              <a:rPr dirty="0" sz="1350" spc="-55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χρησιμοποιούνται</a:t>
            </a:r>
            <a:r>
              <a:rPr dirty="0" sz="1350" spc="-5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συστήματα</a:t>
            </a:r>
            <a:r>
              <a:rPr dirty="0" sz="1350" spc="-55" b="1">
                <a:latin typeface="Trebuchet MS"/>
                <a:cs typeface="Trebuchet MS"/>
              </a:rPr>
              <a:t> </a:t>
            </a:r>
            <a:r>
              <a:rPr dirty="0" sz="1350" spc="-10" b="1">
                <a:latin typeface="Trebuchet MS"/>
                <a:cs typeface="Trebuchet MS"/>
              </a:rPr>
              <a:t>καλλιέργειας </a:t>
            </a:r>
            <a:r>
              <a:rPr dirty="0" sz="1350" b="1">
                <a:latin typeface="Trebuchet MS"/>
                <a:cs typeface="Trebuchet MS"/>
              </a:rPr>
              <a:t>που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παράγουν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υψηλή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βιομάζα</a:t>
            </a:r>
            <a:r>
              <a:rPr dirty="0" sz="1350">
                <a:latin typeface="Trebuchet MS"/>
                <a:cs typeface="Trebuchet MS"/>
              </a:rPr>
              <a:t>,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δημιουργώντας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spc="-10" b="1">
                <a:latin typeface="Trebuchet MS"/>
                <a:cs typeface="Trebuchet MS"/>
              </a:rPr>
              <a:t>τοπικά </a:t>
            </a:r>
            <a:r>
              <a:rPr dirty="0" sz="1350" b="1">
                <a:latin typeface="Trebuchet MS"/>
                <a:cs typeface="Trebuchet MS"/>
              </a:rPr>
              <a:t>αποθέματα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οργανικής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ύλης</a:t>
            </a:r>
            <a:r>
              <a:rPr dirty="0" sz="1350" spc="-25" b="1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για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έδαφος.</a:t>
            </a:r>
            <a:endParaRPr sz="1350">
              <a:latin typeface="Trebuchet MS"/>
              <a:cs typeface="Trebuchet MS"/>
            </a:endParaRPr>
          </a:p>
          <a:p>
            <a:pPr marL="225425" marR="2597785" indent="-213360">
              <a:lnSpc>
                <a:spcPct val="110000"/>
              </a:lnSpc>
              <a:buFont typeface="Segoe UI Symbol"/>
              <a:buChar char="➢"/>
              <a:tabLst>
                <a:tab pos="225425" algn="l"/>
              </a:tabLst>
            </a:pPr>
            <a:r>
              <a:rPr dirty="0" sz="1350">
                <a:latin typeface="Trebuchet MS"/>
                <a:cs typeface="Trebuchet MS"/>
              </a:rPr>
              <a:t>Κάθε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πρακτική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που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αυξάνει</a:t>
            </a:r>
            <a:r>
              <a:rPr dirty="0" sz="1350" spc="-4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την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παραγωγή</a:t>
            </a:r>
            <a:r>
              <a:rPr dirty="0" sz="1350" spc="-4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άνθρακα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 spc="-25" b="1">
                <a:latin typeface="Trebuchet MS"/>
                <a:cs typeface="Trebuchet MS"/>
              </a:rPr>
              <a:t>της </a:t>
            </a:r>
            <a:r>
              <a:rPr dirty="0" sz="1350" b="1">
                <a:latin typeface="Trebuchet MS"/>
                <a:cs typeface="Trebuchet MS"/>
              </a:rPr>
              <a:t>βιομάζας</a:t>
            </a:r>
            <a:r>
              <a:rPr dirty="0" sz="1350" spc="-40" b="1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(μέσω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φωτοσύνθεσης)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επιβραδύνει</a:t>
            </a:r>
            <a:r>
              <a:rPr dirty="0" sz="1350" spc="-35" b="1">
                <a:latin typeface="Trebuchet MS"/>
                <a:cs typeface="Trebuchet MS"/>
              </a:rPr>
              <a:t> </a:t>
            </a:r>
            <a:r>
              <a:rPr dirty="0" sz="1350" spc="-25" b="1">
                <a:latin typeface="Trebuchet MS"/>
                <a:cs typeface="Trebuchet MS"/>
              </a:rPr>
              <a:t>την </a:t>
            </a:r>
            <a:r>
              <a:rPr dirty="0" sz="1350" b="1">
                <a:latin typeface="Trebuchet MS"/>
                <a:cs typeface="Trebuchet MS"/>
              </a:rPr>
              <a:t>επιστροφή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αυτού</a:t>
            </a:r>
            <a:r>
              <a:rPr dirty="0" sz="1350" spc="-2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του</a:t>
            </a:r>
            <a:r>
              <a:rPr dirty="0" sz="1350" spc="-30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άνθρακα</a:t>
            </a:r>
            <a:r>
              <a:rPr dirty="0" sz="1350" spc="-2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στην</a:t>
            </a:r>
            <a:r>
              <a:rPr dirty="0" sz="1350" spc="-25" b="1">
                <a:latin typeface="Trebuchet MS"/>
                <a:cs typeface="Trebuchet MS"/>
              </a:rPr>
              <a:t> </a:t>
            </a:r>
            <a:r>
              <a:rPr dirty="0" sz="1350" b="1">
                <a:latin typeface="Trebuchet MS"/>
                <a:cs typeface="Trebuchet MS"/>
              </a:rPr>
              <a:t>ατμόσφαιρα</a:t>
            </a:r>
            <a:r>
              <a:rPr dirty="0" sz="1350" spc="-10" b="1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ως</a:t>
            </a:r>
            <a:r>
              <a:rPr dirty="0" sz="1350" spc="-2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διοξείδιο </a:t>
            </a:r>
            <a:r>
              <a:rPr dirty="0" sz="1350">
                <a:latin typeface="Trebuchet MS"/>
                <a:cs typeface="Trebuchet MS"/>
              </a:rPr>
              <a:t>του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άνθρακα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(μέσω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της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αναπνοής,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της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φωτιάς</a:t>
            </a:r>
            <a:r>
              <a:rPr dirty="0" sz="1350" spc="-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ή</a:t>
            </a:r>
            <a:r>
              <a:rPr dirty="0" sz="1350" spc="-25">
                <a:latin typeface="Trebuchet MS"/>
                <a:cs typeface="Trebuchet MS"/>
              </a:rPr>
              <a:t> της </a:t>
            </a:r>
            <a:r>
              <a:rPr dirty="0" sz="1350">
                <a:latin typeface="Trebuchet MS"/>
                <a:cs typeface="Trebuchet MS"/>
              </a:rPr>
              <a:t>διάβρωσης)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θα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αυξήσει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τα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αποθέματα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άνθρακα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στο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έδαφος.</a:t>
            </a:r>
            <a:endParaRPr sz="135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7345" y="3136328"/>
            <a:ext cx="2155609" cy="222365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6015812"/>
            <a:ext cx="9143365" cy="816610"/>
            <a:chOff x="0" y="6015812"/>
            <a:chExt cx="9143365" cy="816610"/>
          </a:xfrm>
        </p:grpSpPr>
        <p:sp>
          <p:nvSpPr>
            <p:cNvPr id="6" name="object 6"/>
            <p:cNvSpPr/>
            <p:nvPr/>
          </p:nvSpPr>
          <p:spPr>
            <a:xfrm>
              <a:off x="5645353" y="6015812"/>
              <a:ext cx="3497579" cy="161925"/>
            </a:xfrm>
            <a:custGeom>
              <a:avLst/>
              <a:gdLst/>
              <a:ahLst/>
              <a:cxnLst/>
              <a:rect l="l" t="t" r="r" b="b"/>
              <a:pathLst>
                <a:path w="3497579" h="161925">
                  <a:moveTo>
                    <a:pt x="0" y="161582"/>
                  </a:moveTo>
                  <a:lnTo>
                    <a:pt x="3497584" y="161582"/>
                  </a:lnTo>
                  <a:lnTo>
                    <a:pt x="3497584" y="0"/>
                  </a:lnTo>
                  <a:lnTo>
                    <a:pt x="0" y="0"/>
                  </a:lnTo>
                  <a:lnTo>
                    <a:pt x="0" y="161582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9400" y="6015812"/>
              <a:ext cx="2825953" cy="816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6015812"/>
              <a:ext cx="2826385" cy="816610"/>
            </a:xfrm>
            <a:custGeom>
              <a:avLst/>
              <a:gdLst/>
              <a:ahLst/>
              <a:cxnLst/>
              <a:rect l="l" t="t" r="r" b="b"/>
              <a:pathLst>
                <a:path w="2826385" h="816609">
                  <a:moveTo>
                    <a:pt x="2825953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825953" y="816000"/>
                  </a:lnTo>
                  <a:lnTo>
                    <a:pt x="2825953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83908" rIns="0" bIns="0" rtlCol="0" vert="horz">
            <a:spAutoFit/>
          </a:bodyPr>
          <a:lstStyle/>
          <a:p>
            <a:pPr marL="16510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008874" y="3308337"/>
            <a:ext cx="555307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146175" marR="5080" indent="-1134110">
              <a:lnSpc>
                <a:spcPct val="100000"/>
              </a:lnSpc>
              <a:spcBef>
                <a:spcPts val="100"/>
              </a:spcBef>
            </a:pPr>
            <a:r>
              <a:rPr dirty="0" sz="3600" b="1">
                <a:solidFill>
                  <a:srgbClr val="FFFFFF"/>
                </a:solidFill>
                <a:latin typeface="Arial"/>
                <a:cs typeface="Arial"/>
              </a:rPr>
              <a:t>ΣΑΣ</a:t>
            </a:r>
            <a:r>
              <a:rPr dirty="0" sz="36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b="1">
                <a:solidFill>
                  <a:srgbClr val="FFFFFF"/>
                </a:solidFill>
                <a:latin typeface="Arial"/>
                <a:cs typeface="Arial"/>
              </a:rPr>
              <a:t>ΕΥΧΑΡΙΣΤΩ</a:t>
            </a:r>
            <a:r>
              <a:rPr dirty="0" sz="36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b="1">
                <a:solidFill>
                  <a:srgbClr val="FFFFFF"/>
                </a:solidFill>
                <a:latin typeface="Arial"/>
                <a:cs typeface="Arial"/>
              </a:rPr>
              <a:t>ΓΙΑ</a:t>
            </a:r>
            <a:r>
              <a:rPr dirty="0" sz="36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25" b="1">
                <a:solidFill>
                  <a:srgbClr val="FFFFFF"/>
                </a:solidFill>
                <a:latin typeface="Arial"/>
                <a:cs typeface="Arial"/>
              </a:rPr>
              <a:t>ΤΗΝ </a:t>
            </a:r>
            <a:r>
              <a:rPr dirty="0" sz="3600" b="1">
                <a:solidFill>
                  <a:srgbClr val="FFFFFF"/>
                </a:solidFill>
                <a:latin typeface="Arial"/>
                <a:cs typeface="Arial"/>
              </a:rPr>
              <a:t>ΠΡΟΣΟΧΗ</a:t>
            </a:r>
            <a:r>
              <a:rPr dirty="0" sz="3600" spc="-1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25" b="1">
                <a:solidFill>
                  <a:srgbClr val="FFFFFF"/>
                </a:solidFill>
                <a:latin typeface="Arial"/>
                <a:cs typeface="Arial"/>
              </a:rPr>
              <a:t>ΣΑΣ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3" name="object 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6811" y="780892"/>
            <a:ext cx="7243445" cy="1631314"/>
          </a:xfrm>
          <a:prstGeom prst="rect">
            <a:avLst/>
          </a:prstGeom>
          <a:solidFill>
            <a:srgbClr val="F9C090"/>
          </a:solidFill>
        </p:spPr>
        <p:txBody>
          <a:bodyPr wrap="square" lIns="0" tIns="29209" rIns="0" bIns="0" rtlCol="0" vert="horz">
            <a:spAutoFit/>
          </a:bodyPr>
          <a:lstStyle/>
          <a:p>
            <a:pPr marL="434340" marR="137160" indent="-342900">
              <a:lnSpc>
                <a:spcPct val="100000"/>
              </a:lnSpc>
              <a:spcBef>
                <a:spcPts val="229"/>
              </a:spcBef>
              <a:buFont typeface="Arial"/>
              <a:buChar char="•"/>
              <a:tabLst>
                <a:tab pos="434340" algn="l"/>
              </a:tabLst>
            </a:pPr>
            <a:r>
              <a:rPr dirty="0" sz="2000">
                <a:latin typeface="Calibri"/>
                <a:cs typeface="Calibri"/>
              </a:rPr>
              <a:t>Επί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του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παρόντος,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η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ΓΕΩΡΓΙΑ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τρέφει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σχεδόν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8,1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δισεκατομμύρια </a:t>
            </a:r>
            <a:r>
              <a:rPr dirty="0" sz="2000">
                <a:latin typeface="Calibri"/>
                <a:cs typeface="Calibri"/>
              </a:rPr>
              <a:t>ανθρώπους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του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παγκόσμιου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πληθυσμού.</a:t>
            </a:r>
            <a:endParaRPr sz="2000">
              <a:latin typeface="Calibri"/>
              <a:cs typeface="Calibri"/>
            </a:endParaRPr>
          </a:p>
          <a:p>
            <a:pPr marL="434340" marR="322580" indent="-342900">
              <a:lnSpc>
                <a:spcPct val="100000"/>
              </a:lnSpc>
              <a:buFont typeface="Arial"/>
              <a:buChar char="•"/>
              <a:tabLst>
                <a:tab pos="434340" algn="l"/>
              </a:tabLst>
            </a:pPr>
            <a:r>
              <a:rPr dirty="0" sz="2000">
                <a:latin typeface="Calibri"/>
                <a:cs typeface="Calibri"/>
              </a:rPr>
              <a:t>Ο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παγκόσμιος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πληθυσμός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αυξάνεται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ραγδαία,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κατά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περίπου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50">
                <a:latin typeface="Calibri"/>
                <a:cs typeface="Calibri"/>
              </a:rPr>
              <a:t>1 </a:t>
            </a:r>
            <a:r>
              <a:rPr dirty="0" sz="2000">
                <a:latin typeface="Calibri"/>
                <a:cs typeface="Calibri"/>
              </a:rPr>
              <a:t>δισεκατομμύριο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κάθε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12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χρόνια,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και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ενδέχεται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να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φτάσει </a:t>
            </a:r>
            <a:r>
              <a:rPr dirty="0" sz="2000">
                <a:latin typeface="Calibri"/>
                <a:cs typeface="Calibri"/>
              </a:rPr>
              <a:t>περίπου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τα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9,8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δισεκατομμύρια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έως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το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2050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(UNEP).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8291" y="2615463"/>
            <a:ext cx="7860665" cy="30759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0300" marR="5080" indent="-1782445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Calibri"/>
                <a:cs typeface="Calibri"/>
              </a:rPr>
              <a:t>Το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95%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των</a:t>
            </a:r>
            <a:r>
              <a:rPr dirty="0" sz="1800" spc="-20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ΤΡΟΦΙΜΩΝ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και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των</a:t>
            </a:r>
            <a:r>
              <a:rPr dirty="0" sz="1800" spc="-20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φυτικών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ινών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προέρχεται</a:t>
            </a:r>
            <a:r>
              <a:rPr dirty="0" sz="1800" spc="-20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από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το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spc="-10" b="1">
                <a:latin typeface="Calibri"/>
                <a:cs typeface="Calibri"/>
              </a:rPr>
              <a:t>ΕΔΑΦΟΣ, </a:t>
            </a:r>
            <a:r>
              <a:rPr dirty="0" sz="1800" b="1">
                <a:latin typeface="Calibri"/>
                <a:cs typeface="Calibri"/>
              </a:rPr>
              <a:t>ασκώντας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έντονη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πίεση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σε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αυτό</a:t>
            </a:r>
            <a:r>
              <a:rPr dirty="0" sz="1800" spc="-20" b="1">
                <a:latin typeface="Calibri"/>
                <a:cs typeface="Calibri"/>
              </a:rPr>
              <a:t> </a:t>
            </a:r>
            <a:r>
              <a:rPr dirty="0" sz="1800" spc="-10" b="1">
                <a:latin typeface="Calibri"/>
                <a:cs typeface="Calibri"/>
              </a:rPr>
              <a:t>(FAO)</a:t>
            </a:r>
            <a:endParaRPr sz="1800">
              <a:latin typeface="Calibri"/>
              <a:cs typeface="Calibri"/>
            </a:endParaRPr>
          </a:p>
          <a:p>
            <a:pPr algn="just" marL="355600" marR="228600" indent="-342900">
              <a:lnSpc>
                <a:spcPct val="100000"/>
              </a:lnSpc>
              <a:spcBef>
                <a:spcPts val="121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1800">
                <a:latin typeface="Calibri"/>
                <a:cs typeface="Calibri"/>
              </a:rPr>
              <a:t>Το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75%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των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εδαφών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έχει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ήδη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υποβαθμιστεί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σε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κάποιο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βαθμό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ως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αποτέλεσμα ανθρώπινων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δραστηριοτήτων·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υπό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αυτές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τις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συνθήκες,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η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ΚΛΙΜΑΤΙΚΗ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ΑΛΛΑΓΗ επιταχύνει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περαιτέρω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τις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διαδικασίες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υποβάθμισης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του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εδάφους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(FAO).</a:t>
            </a:r>
            <a:endParaRPr sz="1800">
              <a:latin typeface="Calibri"/>
              <a:cs typeface="Calibri"/>
            </a:endParaRPr>
          </a:p>
          <a:p>
            <a:pPr marL="355600" marR="67945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1800">
                <a:latin typeface="Calibri"/>
                <a:cs typeface="Calibri"/>
              </a:rPr>
              <a:t>Η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υποβάθμιση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του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εδάφους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επηρεάζει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αρνητικά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την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επισιτιστική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ασφάλεια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25">
                <a:latin typeface="Calibri"/>
                <a:cs typeface="Calibri"/>
              </a:rPr>
              <a:t>και </a:t>
            </a:r>
            <a:r>
              <a:rPr dirty="0" sz="1800">
                <a:latin typeface="Calibri"/>
                <a:cs typeface="Calibri"/>
              </a:rPr>
              <a:t>τις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μικρές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οικογενειακές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γεωργικές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εκμεταλλεύσεις.</a:t>
            </a:r>
            <a:endParaRPr sz="1800">
              <a:latin typeface="Calibri"/>
              <a:cs typeface="Calibri"/>
            </a:endParaRPr>
          </a:p>
          <a:p>
            <a:pPr marL="355600" marR="151765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1800">
                <a:latin typeface="Calibri"/>
                <a:cs typeface="Calibri"/>
              </a:rPr>
              <a:t>Η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ικανότητά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μας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να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θρέψουμε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9,8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δισεκατομμύρια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ανθρώπους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έως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το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2050, </a:t>
            </a:r>
            <a:r>
              <a:rPr dirty="0" sz="1800">
                <a:latin typeface="Calibri"/>
                <a:cs typeface="Calibri"/>
              </a:rPr>
              <a:t>μέσα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στις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συνθήκες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της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κλιματικής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αλλαγής,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θα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εξαρτηθεί,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μεταξύ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άλλων,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25">
                <a:latin typeface="Calibri"/>
                <a:cs typeface="Calibri"/>
              </a:rPr>
              <a:t>από </a:t>
            </a:r>
            <a:r>
              <a:rPr dirty="0" sz="1800">
                <a:latin typeface="Calibri"/>
                <a:cs typeface="Calibri"/>
              </a:rPr>
              <a:t>την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ικανότητά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μας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να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διατηρήσουμε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τα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εδάφη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ζωντανά.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83686" y="1498282"/>
            <a:ext cx="648970" cy="1635760"/>
            <a:chOff x="183686" y="1498282"/>
            <a:chExt cx="648970" cy="1635760"/>
          </a:xfrm>
        </p:grpSpPr>
        <p:sp>
          <p:nvSpPr>
            <p:cNvPr id="7" name="object 7"/>
            <p:cNvSpPr/>
            <p:nvPr/>
          </p:nvSpPr>
          <p:spPr>
            <a:xfrm>
              <a:off x="196386" y="2210193"/>
              <a:ext cx="623570" cy="911225"/>
            </a:xfrm>
            <a:custGeom>
              <a:avLst/>
              <a:gdLst/>
              <a:ahLst/>
              <a:cxnLst/>
              <a:rect l="l" t="t" r="r" b="b"/>
              <a:pathLst>
                <a:path w="623569" h="911225">
                  <a:moveTo>
                    <a:pt x="0" y="0"/>
                  </a:moveTo>
                  <a:lnTo>
                    <a:pt x="0" y="155765"/>
                  </a:lnTo>
                  <a:lnTo>
                    <a:pt x="1588" y="205607"/>
                  </a:lnTo>
                  <a:lnTo>
                    <a:pt x="6288" y="254674"/>
                  </a:lnTo>
                  <a:lnTo>
                    <a:pt x="14001" y="302824"/>
                  </a:lnTo>
                  <a:lnTo>
                    <a:pt x="24629" y="349916"/>
                  </a:lnTo>
                  <a:lnTo>
                    <a:pt x="38076" y="395807"/>
                  </a:lnTo>
                  <a:lnTo>
                    <a:pt x="54241" y="440356"/>
                  </a:lnTo>
                  <a:lnTo>
                    <a:pt x="73029" y="483421"/>
                  </a:lnTo>
                  <a:lnTo>
                    <a:pt x="94340" y="524860"/>
                  </a:lnTo>
                  <a:lnTo>
                    <a:pt x="118077" y="564530"/>
                  </a:lnTo>
                  <a:lnTo>
                    <a:pt x="144141" y="602291"/>
                  </a:lnTo>
                  <a:lnTo>
                    <a:pt x="172436" y="638000"/>
                  </a:lnTo>
                  <a:lnTo>
                    <a:pt x="202862" y="671515"/>
                  </a:lnTo>
                  <a:lnTo>
                    <a:pt x="235323" y="702694"/>
                  </a:lnTo>
                  <a:lnTo>
                    <a:pt x="269719" y="731396"/>
                  </a:lnTo>
                  <a:lnTo>
                    <a:pt x="305954" y="757479"/>
                  </a:lnTo>
                  <a:lnTo>
                    <a:pt x="343929" y="780800"/>
                  </a:lnTo>
                  <a:lnTo>
                    <a:pt x="383545" y="801218"/>
                  </a:lnTo>
                  <a:lnTo>
                    <a:pt x="424706" y="818591"/>
                  </a:lnTo>
                  <a:lnTo>
                    <a:pt x="467314" y="832777"/>
                  </a:lnTo>
                  <a:lnTo>
                    <a:pt x="467314" y="910666"/>
                  </a:lnTo>
                  <a:lnTo>
                    <a:pt x="623086" y="777100"/>
                  </a:lnTo>
                  <a:lnTo>
                    <a:pt x="467314" y="599122"/>
                  </a:lnTo>
                  <a:lnTo>
                    <a:pt x="467314" y="677011"/>
                  </a:lnTo>
                  <a:lnTo>
                    <a:pt x="424706" y="662825"/>
                  </a:lnTo>
                  <a:lnTo>
                    <a:pt x="383545" y="645453"/>
                  </a:lnTo>
                  <a:lnTo>
                    <a:pt x="343929" y="625035"/>
                  </a:lnTo>
                  <a:lnTo>
                    <a:pt x="305954" y="601713"/>
                  </a:lnTo>
                  <a:lnTo>
                    <a:pt x="269719" y="575631"/>
                  </a:lnTo>
                  <a:lnTo>
                    <a:pt x="235323" y="546929"/>
                  </a:lnTo>
                  <a:lnTo>
                    <a:pt x="202862" y="515749"/>
                  </a:lnTo>
                  <a:lnTo>
                    <a:pt x="172436" y="482234"/>
                  </a:lnTo>
                  <a:lnTo>
                    <a:pt x="144141" y="446525"/>
                  </a:lnTo>
                  <a:lnTo>
                    <a:pt x="118077" y="408765"/>
                  </a:lnTo>
                  <a:lnTo>
                    <a:pt x="94340" y="369094"/>
                  </a:lnTo>
                  <a:lnTo>
                    <a:pt x="73029" y="327655"/>
                  </a:lnTo>
                  <a:lnTo>
                    <a:pt x="54241" y="284591"/>
                  </a:lnTo>
                  <a:lnTo>
                    <a:pt x="38076" y="240042"/>
                  </a:lnTo>
                  <a:lnTo>
                    <a:pt x="24629" y="194150"/>
                  </a:lnTo>
                  <a:lnTo>
                    <a:pt x="14001" y="147058"/>
                  </a:lnTo>
                  <a:lnTo>
                    <a:pt x="6288" y="98908"/>
                  </a:lnTo>
                  <a:lnTo>
                    <a:pt x="1588" y="498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96386" y="1510982"/>
              <a:ext cx="623570" cy="777240"/>
            </a:xfrm>
            <a:custGeom>
              <a:avLst/>
              <a:gdLst/>
              <a:ahLst/>
              <a:cxnLst/>
              <a:rect l="l" t="t" r="r" b="b"/>
              <a:pathLst>
                <a:path w="623569" h="777239">
                  <a:moveTo>
                    <a:pt x="623086" y="0"/>
                  </a:moveTo>
                  <a:lnTo>
                    <a:pt x="578863" y="1769"/>
                  </a:lnTo>
                  <a:lnTo>
                    <a:pt x="535435" y="6997"/>
                  </a:lnTo>
                  <a:lnTo>
                    <a:pt x="492912" y="15560"/>
                  </a:lnTo>
                  <a:lnTo>
                    <a:pt x="451402" y="27336"/>
                  </a:lnTo>
                  <a:lnTo>
                    <a:pt x="411014" y="42204"/>
                  </a:lnTo>
                  <a:lnTo>
                    <a:pt x="371857" y="60042"/>
                  </a:lnTo>
                  <a:lnTo>
                    <a:pt x="334040" y="80726"/>
                  </a:lnTo>
                  <a:lnTo>
                    <a:pt x="297672" y="104135"/>
                  </a:lnTo>
                  <a:lnTo>
                    <a:pt x="262861" y="130147"/>
                  </a:lnTo>
                  <a:lnTo>
                    <a:pt x="229716" y="158640"/>
                  </a:lnTo>
                  <a:lnTo>
                    <a:pt x="198347" y="189491"/>
                  </a:lnTo>
                  <a:lnTo>
                    <a:pt x="168861" y="222579"/>
                  </a:lnTo>
                  <a:lnTo>
                    <a:pt x="141369" y="257781"/>
                  </a:lnTo>
                  <a:lnTo>
                    <a:pt x="115978" y="294975"/>
                  </a:lnTo>
                  <a:lnTo>
                    <a:pt x="92798" y="334039"/>
                  </a:lnTo>
                  <a:lnTo>
                    <a:pt x="71937" y="374851"/>
                  </a:lnTo>
                  <a:lnTo>
                    <a:pt x="53505" y="417288"/>
                  </a:lnTo>
                  <a:lnTo>
                    <a:pt x="37610" y="461229"/>
                  </a:lnTo>
                  <a:lnTo>
                    <a:pt x="24360" y="506551"/>
                  </a:lnTo>
                  <a:lnTo>
                    <a:pt x="13866" y="553132"/>
                  </a:lnTo>
                  <a:lnTo>
                    <a:pt x="6235" y="600851"/>
                  </a:lnTo>
                  <a:lnTo>
                    <a:pt x="1576" y="649584"/>
                  </a:lnTo>
                  <a:lnTo>
                    <a:pt x="0" y="699211"/>
                  </a:lnTo>
                  <a:lnTo>
                    <a:pt x="242" y="718721"/>
                  </a:lnTo>
                  <a:lnTo>
                    <a:pt x="970" y="738212"/>
                  </a:lnTo>
                  <a:lnTo>
                    <a:pt x="2181" y="757675"/>
                  </a:lnTo>
                  <a:lnTo>
                    <a:pt x="3877" y="777100"/>
                  </a:lnTo>
                  <a:lnTo>
                    <a:pt x="10467" y="727388"/>
                  </a:lnTo>
                  <a:lnTo>
                    <a:pt x="20109" y="678923"/>
                  </a:lnTo>
                  <a:lnTo>
                    <a:pt x="32683" y="631826"/>
                  </a:lnTo>
                  <a:lnTo>
                    <a:pt x="48067" y="586219"/>
                  </a:lnTo>
                  <a:lnTo>
                    <a:pt x="66143" y="542221"/>
                  </a:lnTo>
                  <a:lnTo>
                    <a:pt x="86789" y="499954"/>
                  </a:lnTo>
                  <a:lnTo>
                    <a:pt x="109886" y="459538"/>
                  </a:lnTo>
                  <a:lnTo>
                    <a:pt x="135312" y="421094"/>
                  </a:lnTo>
                  <a:lnTo>
                    <a:pt x="162947" y="384744"/>
                  </a:lnTo>
                  <a:lnTo>
                    <a:pt x="192672" y="350607"/>
                  </a:lnTo>
                  <a:lnTo>
                    <a:pt x="224365" y="318805"/>
                  </a:lnTo>
                  <a:lnTo>
                    <a:pt x="257906" y="289458"/>
                  </a:lnTo>
                  <a:lnTo>
                    <a:pt x="293175" y="262688"/>
                  </a:lnTo>
                  <a:lnTo>
                    <a:pt x="330052" y="238614"/>
                  </a:lnTo>
                  <a:lnTo>
                    <a:pt x="368416" y="217359"/>
                  </a:lnTo>
                  <a:lnTo>
                    <a:pt x="408146" y="199042"/>
                  </a:lnTo>
                  <a:lnTo>
                    <a:pt x="449123" y="183784"/>
                  </a:lnTo>
                  <a:lnTo>
                    <a:pt x="491226" y="171707"/>
                  </a:lnTo>
                  <a:lnTo>
                    <a:pt x="534334" y="162931"/>
                  </a:lnTo>
                  <a:lnTo>
                    <a:pt x="578327" y="157577"/>
                  </a:lnTo>
                  <a:lnTo>
                    <a:pt x="623086" y="155765"/>
                  </a:lnTo>
                  <a:lnTo>
                    <a:pt x="623086" y="0"/>
                  </a:lnTo>
                  <a:close/>
                </a:path>
              </a:pathLst>
            </a:custGeom>
            <a:solidFill>
              <a:srgbClr val="008D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96386" y="1510982"/>
              <a:ext cx="623570" cy="1610360"/>
            </a:xfrm>
            <a:custGeom>
              <a:avLst/>
              <a:gdLst/>
              <a:ahLst/>
              <a:cxnLst/>
              <a:rect l="l" t="t" r="r" b="b"/>
              <a:pathLst>
                <a:path w="623569" h="1610360">
                  <a:moveTo>
                    <a:pt x="0" y="699211"/>
                  </a:moveTo>
                  <a:lnTo>
                    <a:pt x="1588" y="749052"/>
                  </a:lnTo>
                  <a:lnTo>
                    <a:pt x="6288" y="798119"/>
                  </a:lnTo>
                  <a:lnTo>
                    <a:pt x="14001" y="846270"/>
                  </a:lnTo>
                  <a:lnTo>
                    <a:pt x="24629" y="893361"/>
                  </a:lnTo>
                  <a:lnTo>
                    <a:pt x="38076" y="939253"/>
                  </a:lnTo>
                  <a:lnTo>
                    <a:pt x="54241" y="983802"/>
                  </a:lnTo>
                  <a:lnTo>
                    <a:pt x="73029" y="1026867"/>
                  </a:lnTo>
                  <a:lnTo>
                    <a:pt x="94340" y="1068305"/>
                  </a:lnTo>
                  <a:lnTo>
                    <a:pt x="118077" y="1107976"/>
                  </a:lnTo>
                  <a:lnTo>
                    <a:pt x="144141" y="1145737"/>
                  </a:lnTo>
                  <a:lnTo>
                    <a:pt x="172436" y="1181445"/>
                  </a:lnTo>
                  <a:lnTo>
                    <a:pt x="202862" y="1214961"/>
                  </a:lnTo>
                  <a:lnTo>
                    <a:pt x="235323" y="1246140"/>
                  </a:lnTo>
                  <a:lnTo>
                    <a:pt x="269719" y="1274842"/>
                  </a:lnTo>
                  <a:lnTo>
                    <a:pt x="305954" y="1300925"/>
                  </a:lnTo>
                  <a:lnTo>
                    <a:pt x="343929" y="1324246"/>
                  </a:lnTo>
                  <a:lnTo>
                    <a:pt x="383545" y="1344664"/>
                  </a:lnTo>
                  <a:lnTo>
                    <a:pt x="424706" y="1362037"/>
                  </a:lnTo>
                  <a:lnTo>
                    <a:pt x="467314" y="1376222"/>
                  </a:lnTo>
                  <a:lnTo>
                    <a:pt x="467314" y="1298333"/>
                  </a:lnTo>
                  <a:lnTo>
                    <a:pt x="623086" y="1476311"/>
                  </a:lnTo>
                  <a:lnTo>
                    <a:pt x="467314" y="1609877"/>
                  </a:lnTo>
                  <a:lnTo>
                    <a:pt x="467314" y="1531988"/>
                  </a:lnTo>
                  <a:lnTo>
                    <a:pt x="424706" y="1517802"/>
                  </a:lnTo>
                  <a:lnTo>
                    <a:pt x="383545" y="1500429"/>
                  </a:lnTo>
                  <a:lnTo>
                    <a:pt x="343929" y="1480011"/>
                  </a:lnTo>
                  <a:lnTo>
                    <a:pt x="305954" y="1456690"/>
                  </a:lnTo>
                  <a:lnTo>
                    <a:pt x="269719" y="1430608"/>
                  </a:lnTo>
                  <a:lnTo>
                    <a:pt x="235323" y="1401906"/>
                  </a:lnTo>
                  <a:lnTo>
                    <a:pt x="202862" y="1370726"/>
                  </a:lnTo>
                  <a:lnTo>
                    <a:pt x="172436" y="1337211"/>
                  </a:lnTo>
                  <a:lnTo>
                    <a:pt x="144141" y="1301502"/>
                  </a:lnTo>
                  <a:lnTo>
                    <a:pt x="118077" y="1263741"/>
                  </a:lnTo>
                  <a:lnTo>
                    <a:pt x="94340" y="1224071"/>
                  </a:lnTo>
                  <a:lnTo>
                    <a:pt x="73029" y="1182632"/>
                  </a:lnTo>
                  <a:lnTo>
                    <a:pt x="54241" y="1139567"/>
                  </a:lnTo>
                  <a:lnTo>
                    <a:pt x="38076" y="1095018"/>
                  </a:lnTo>
                  <a:lnTo>
                    <a:pt x="24629" y="1049127"/>
                  </a:lnTo>
                  <a:lnTo>
                    <a:pt x="14001" y="1002035"/>
                  </a:lnTo>
                  <a:lnTo>
                    <a:pt x="6288" y="953885"/>
                  </a:lnTo>
                  <a:lnTo>
                    <a:pt x="1588" y="904818"/>
                  </a:lnTo>
                  <a:lnTo>
                    <a:pt x="0" y="854976"/>
                  </a:lnTo>
                  <a:lnTo>
                    <a:pt x="0" y="699211"/>
                  </a:lnTo>
                  <a:lnTo>
                    <a:pt x="1576" y="649584"/>
                  </a:lnTo>
                  <a:lnTo>
                    <a:pt x="6235" y="600851"/>
                  </a:lnTo>
                  <a:lnTo>
                    <a:pt x="13866" y="553132"/>
                  </a:lnTo>
                  <a:lnTo>
                    <a:pt x="24360" y="506551"/>
                  </a:lnTo>
                  <a:lnTo>
                    <a:pt x="37610" y="461229"/>
                  </a:lnTo>
                  <a:lnTo>
                    <a:pt x="53505" y="417288"/>
                  </a:lnTo>
                  <a:lnTo>
                    <a:pt x="71937" y="374851"/>
                  </a:lnTo>
                  <a:lnTo>
                    <a:pt x="92798" y="334039"/>
                  </a:lnTo>
                  <a:lnTo>
                    <a:pt x="115978" y="294975"/>
                  </a:lnTo>
                  <a:lnTo>
                    <a:pt x="141369" y="257781"/>
                  </a:lnTo>
                  <a:lnTo>
                    <a:pt x="168861" y="222579"/>
                  </a:lnTo>
                  <a:lnTo>
                    <a:pt x="198347" y="189491"/>
                  </a:lnTo>
                  <a:lnTo>
                    <a:pt x="229716" y="158640"/>
                  </a:lnTo>
                  <a:lnTo>
                    <a:pt x="262861" y="130147"/>
                  </a:lnTo>
                  <a:lnTo>
                    <a:pt x="297672" y="104135"/>
                  </a:lnTo>
                  <a:lnTo>
                    <a:pt x="334040" y="80726"/>
                  </a:lnTo>
                  <a:lnTo>
                    <a:pt x="371857" y="60042"/>
                  </a:lnTo>
                  <a:lnTo>
                    <a:pt x="411014" y="42204"/>
                  </a:lnTo>
                  <a:lnTo>
                    <a:pt x="451402" y="27336"/>
                  </a:lnTo>
                  <a:lnTo>
                    <a:pt x="492912" y="15560"/>
                  </a:lnTo>
                  <a:lnTo>
                    <a:pt x="535435" y="6997"/>
                  </a:lnTo>
                  <a:lnTo>
                    <a:pt x="578863" y="1769"/>
                  </a:lnTo>
                  <a:lnTo>
                    <a:pt x="623086" y="0"/>
                  </a:lnTo>
                  <a:lnTo>
                    <a:pt x="623086" y="155765"/>
                  </a:lnTo>
                  <a:lnTo>
                    <a:pt x="578327" y="157577"/>
                  </a:lnTo>
                  <a:lnTo>
                    <a:pt x="534334" y="162931"/>
                  </a:lnTo>
                  <a:lnTo>
                    <a:pt x="491226" y="171707"/>
                  </a:lnTo>
                  <a:lnTo>
                    <a:pt x="449123" y="183784"/>
                  </a:lnTo>
                  <a:lnTo>
                    <a:pt x="408146" y="199042"/>
                  </a:lnTo>
                  <a:lnTo>
                    <a:pt x="368416" y="217359"/>
                  </a:lnTo>
                  <a:lnTo>
                    <a:pt x="330052" y="238614"/>
                  </a:lnTo>
                  <a:lnTo>
                    <a:pt x="293175" y="262688"/>
                  </a:lnTo>
                  <a:lnTo>
                    <a:pt x="257906" y="289458"/>
                  </a:lnTo>
                  <a:lnTo>
                    <a:pt x="224365" y="318805"/>
                  </a:lnTo>
                  <a:lnTo>
                    <a:pt x="192672" y="350607"/>
                  </a:lnTo>
                  <a:lnTo>
                    <a:pt x="162947" y="384744"/>
                  </a:lnTo>
                  <a:lnTo>
                    <a:pt x="135312" y="421094"/>
                  </a:lnTo>
                  <a:lnTo>
                    <a:pt x="109886" y="459538"/>
                  </a:lnTo>
                  <a:lnTo>
                    <a:pt x="86789" y="499954"/>
                  </a:lnTo>
                  <a:lnTo>
                    <a:pt x="66143" y="542221"/>
                  </a:lnTo>
                  <a:lnTo>
                    <a:pt x="48067" y="586219"/>
                  </a:lnTo>
                  <a:lnTo>
                    <a:pt x="32683" y="631826"/>
                  </a:lnTo>
                  <a:lnTo>
                    <a:pt x="20109" y="678923"/>
                  </a:lnTo>
                  <a:lnTo>
                    <a:pt x="10467" y="727388"/>
                  </a:lnTo>
                  <a:lnTo>
                    <a:pt x="3877" y="777100"/>
                  </a:lnTo>
                </a:path>
              </a:pathLst>
            </a:custGeom>
            <a:ln w="25399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/>
          <p:cNvGrpSpPr/>
          <p:nvPr/>
        </p:nvGrpSpPr>
        <p:grpSpPr>
          <a:xfrm>
            <a:off x="8355736" y="1702574"/>
            <a:ext cx="574040" cy="1551940"/>
            <a:chOff x="8355736" y="1702574"/>
            <a:chExt cx="574040" cy="1551940"/>
          </a:xfrm>
        </p:grpSpPr>
        <p:sp>
          <p:nvSpPr>
            <p:cNvPr id="11" name="object 11"/>
            <p:cNvSpPr/>
            <p:nvPr/>
          </p:nvSpPr>
          <p:spPr>
            <a:xfrm>
              <a:off x="8368436" y="2454757"/>
              <a:ext cx="548640" cy="786765"/>
            </a:xfrm>
            <a:custGeom>
              <a:avLst/>
              <a:gdLst/>
              <a:ahLst/>
              <a:cxnLst/>
              <a:rect l="l" t="t" r="r" b="b"/>
              <a:pathLst>
                <a:path w="548640" h="786764">
                  <a:moveTo>
                    <a:pt x="545765" y="0"/>
                  </a:moveTo>
                  <a:lnTo>
                    <a:pt x="539756" y="51645"/>
                  </a:lnTo>
                  <a:lnTo>
                    <a:pt x="530581" y="102043"/>
                  </a:lnTo>
                  <a:lnTo>
                    <a:pt x="518361" y="151025"/>
                  </a:lnTo>
                  <a:lnTo>
                    <a:pt x="503218" y="198418"/>
                  </a:lnTo>
                  <a:lnTo>
                    <a:pt x="485270" y="244051"/>
                  </a:lnTo>
                  <a:lnTo>
                    <a:pt x="464638" y="287755"/>
                  </a:lnTo>
                  <a:lnTo>
                    <a:pt x="441443" y="329357"/>
                  </a:lnTo>
                  <a:lnTo>
                    <a:pt x="415804" y="368687"/>
                  </a:lnTo>
                  <a:lnTo>
                    <a:pt x="387842" y="405574"/>
                  </a:lnTo>
                  <a:lnTo>
                    <a:pt x="357677" y="439846"/>
                  </a:lnTo>
                  <a:lnTo>
                    <a:pt x="325429" y="471334"/>
                  </a:lnTo>
                  <a:lnTo>
                    <a:pt x="291219" y="499866"/>
                  </a:lnTo>
                  <a:lnTo>
                    <a:pt x="255167" y="525270"/>
                  </a:lnTo>
                  <a:lnTo>
                    <a:pt x="217393" y="547377"/>
                  </a:lnTo>
                  <a:lnTo>
                    <a:pt x="178017" y="566014"/>
                  </a:lnTo>
                  <a:lnTo>
                    <a:pt x="137160" y="581012"/>
                  </a:lnTo>
                  <a:lnTo>
                    <a:pt x="137160" y="512432"/>
                  </a:lnTo>
                  <a:lnTo>
                    <a:pt x="0" y="670902"/>
                  </a:lnTo>
                  <a:lnTo>
                    <a:pt x="137160" y="786752"/>
                  </a:lnTo>
                  <a:lnTo>
                    <a:pt x="137160" y="718172"/>
                  </a:lnTo>
                  <a:lnTo>
                    <a:pt x="179008" y="702757"/>
                  </a:lnTo>
                  <a:lnTo>
                    <a:pt x="219253" y="683542"/>
                  </a:lnTo>
                  <a:lnTo>
                    <a:pt x="257774" y="660717"/>
                  </a:lnTo>
                  <a:lnTo>
                    <a:pt x="294451" y="634473"/>
                  </a:lnTo>
                  <a:lnTo>
                    <a:pt x="329163" y="604998"/>
                  </a:lnTo>
                  <a:lnTo>
                    <a:pt x="361790" y="572484"/>
                  </a:lnTo>
                  <a:lnTo>
                    <a:pt x="392212" y="537121"/>
                  </a:lnTo>
                  <a:lnTo>
                    <a:pt x="420307" y="499098"/>
                  </a:lnTo>
                  <a:lnTo>
                    <a:pt x="445957" y="458605"/>
                  </a:lnTo>
                  <a:lnTo>
                    <a:pt x="469040" y="415834"/>
                  </a:lnTo>
                  <a:lnTo>
                    <a:pt x="489436" y="370973"/>
                  </a:lnTo>
                  <a:lnTo>
                    <a:pt x="507024" y="324213"/>
                  </a:lnTo>
                  <a:lnTo>
                    <a:pt x="521685" y="275744"/>
                  </a:lnTo>
                  <a:lnTo>
                    <a:pt x="533297" y="225756"/>
                  </a:lnTo>
                  <a:lnTo>
                    <a:pt x="541740" y="174439"/>
                  </a:lnTo>
                  <a:lnTo>
                    <a:pt x="546895" y="121984"/>
                  </a:lnTo>
                  <a:lnTo>
                    <a:pt x="548640" y="68580"/>
                  </a:lnTo>
                  <a:lnTo>
                    <a:pt x="548460" y="51402"/>
                  </a:lnTo>
                  <a:lnTo>
                    <a:pt x="547921" y="34242"/>
                  </a:lnTo>
                  <a:lnTo>
                    <a:pt x="547023" y="17105"/>
                  </a:lnTo>
                  <a:lnTo>
                    <a:pt x="545765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8368436" y="1715274"/>
              <a:ext cx="548640" cy="808355"/>
            </a:xfrm>
            <a:custGeom>
              <a:avLst/>
              <a:gdLst/>
              <a:ahLst/>
              <a:cxnLst/>
              <a:rect l="l" t="t" r="r" b="b"/>
              <a:pathLst>
                <a:path w="548640" h="808355">
                  <a:moveTo>
                    <a:pt x="0" y="0"/>
                  </a:moveTo>
                  <a:lnTo>
                    <a:pt x="0" y="137159"/>
                  </a:lnTo>
                  <a:lnTo>
                    <a:pt x="42612" y="139194"/>
                  </a:lnTo>
                  <a:lnTo>
                    <a:pt x="84374" y="145195"/>
                  </a:lnTo>
                  <a:lnTo>
                    <a:pt x="125158" y="155009"/>
                  </a:lnTo>
                  <a:lnTo>
                    <a:pt x="164840" y="168481"/>
                  </a:lnTo>
                  <a:lnTo>
                    <a:pt x="203292" y="185458"/>
                  </a:lnTo>
                  <a:lnTo>
                    <a:pt x="240389" y="205785"/>
                  </a:lnTo>
                  <a:lnTo>
                    <a:pt x="276006" y="229309"/>
                  </a:lnTo>
                  <a:lnTo>
                    <a:pt x="310016" y="255876"/>
                  </a:lnTo>
                  <a:lnTo>
                    <a:pt x="342293" y="285331"/>
                  </a:lnTo>
                  <a:lnTo>
                    <a:pt x="372712" y="317521"/>
                  </a:lnTo>
                  <a:lnTo>
                    <a:pt x="401146" y="352292"/>
                  </a:lnTo>
                  <a:lnTo>
                    <a:pt x="427470" y="389489"/>
                  </a:lnTo>
                  <a:lnTo>
                    <a:pt x="451558" y="428960"/>
                  </a:lnTo>
                  <a:lnTo>
                    <a:pt x="473283" y="470549"/>
                  </a:lnTo>
                  <a:lnTo>
                    <a:pt x="492520" y="514102"/>
                  </a:lnTo>
                  <a:lnTo>
                    <a:pt x="509143" y="559467"/>
                  </a:lnTo>
                  <a:lnTo>
                    <a:pt x="523026" y="606488"/>
                  </a:lnTo>
                  <a:lnTo>
                    <a:pt x="534043" y="655012"/>
                  </a:lnTo>
                  <a:lnTo>
                    <a:pt x="542068" y="704886"/>
                  </a:lnTo>
                  <a:lnTo>
                    <a:pt x="546976" y="755954"/>
                  </a:lnTo>
                  <a:lnTo>
                    <a:pt x="548640" y="808062"/>
                  </a:lnTo>
                  <a:lnTo>
                    <a:pt x="548640" y="670902"/>
                  </a:lnTo>
                  <a:lnTo>
                    <a:pt x="546976" y="618794"/>
                  </a:lnTo>
                  <a:lnTo>
                    <a:pt x="542068" y="567726"/>
                  </a:lnTo>
                  <a:lnTo>
                    <a:pt x="534043" y="517852"/>
                  </a:lnTo>
                  <a:lnTo>
                    <a:pt x="523026" y="469328"/>
                  </a:lnTo>
                  <a:lnTo>
                    <a:pt x="509143" y="422307"/>
                  </a:lnTo>
                  <a:lnTo>
                    <a:pt x="492520" y="376942"/>
                  </a:lnTo>
                  <a:lnTo>
                    <a:pt x="473283" y="333389"/>
                  </a:lnTo>
                  <a:lnTo>
                    <a:pt x="451558" y="291800"/>
                  </a:lnTo>
                  <a:lnTo>
                    <a:pt x="427470" y="252329"/>
                  </a:lnTo>
                  <a:lnTo>
                    <a:pt x="401146" y="215132"/>
                  </a:lnTo>
                  <a:lnTo>
                    <a:pt x="372712" y="180361"/>
                  </a:lnTo>
                  <a:lnTo>
                    <a:pt x="342293" y="148171"/>
                  </a:lnTo>
                  <a:lnTo>
                    <a:pt x="310016" y="118716"/>
                  </a:lnTo>
                  <a:lnTo>
                    <a:pt x="276006" y="92149"/>
                  </a:lnTo>
                  <a:lnTo>
                    <a:pt x="240389" y="68625"/>
                  </a:lnTo>
                  <a:lnTo>
                    <a:pt x="203292" y="48298"/>
                  </a:lnTo>
                  <a:lnTo>
                    <a:pt x="164840" y="31321"/>
                  </a:lnTo>
                  <a:lnTo>
                    <a:pt x="125158" y="17849"/>
                  </a:lnTo>
                  <a:lnTo>
                    <a:pt x="84374" y="8035"/>
                  </a:lnTo>
                  <a:lnTo>
                    <a:pt x="42612" y="2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D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8368436" y="1715274"/>
              <a:ext cx="548640" cy="1526540"/>
            </a:xfrm>
            <a:custGeom>
              <a:avLst/>
              <a:gdLst/>
              <a:ahLst/>
              <a:cxnLst/>
              <a:rect l="l" t="t" r="r" b="b"/>
              <a:pathLst>
                <a:path w="548640" h="1526539">
                  <a:moveTo>
                    <a:pt x="548640" y="808062"/>
                  </a:moveTo>
                  <a:lnTo>
                    <a:pt x="546976" y="755954"/>
                  </a:lnTo>
                  <a:lnTo>
                    <a:pt x="542068" y="704886"/>
                  </a:lnTo>
                  <a:lnTo>
                    <a:pt x="534043" y="655012"/>
                  </a:lnTo>
                  <a:lnTo>
                    <a:pt x="523026" y="606488"/>
                  </a:lnTo>
                  <a:lnTo>
                    <a:pt x="509143" y="559467"/>
                  </a:lnTo>
                  <a:lnTo>
                    <a:pt x="492520" y="514102"/>
                  </a:lnTo>
                  <a:lnTo>
                    <a:pt x="473283" y="470549"/>
                  </a:lnTo>
                  <a:lnTo>
                    <a:pt x="451558" y="428960"/>
                  </a:lnTo>
                  <a:lnTo>
                    <a:pt x="427470" y="389489"/>
                  </a:lnTo>
                  <a:lnTo>
                    <a:pt x="401146" y="352292"/>
                  </a:lnTo>
                  <a:lnTo>
                    <a:pt x="372712" y="317521"/>
                  </a:lnTo>
                  <a:lnTo>
                    <a:pt x="342293" y="285331"/>
                  </a:lnTo>
                  <a:lnTo>
                    <a:pt x="310016" y="255876"/>
                  </a:lnTo>
                  <a:lnTo>
                    <a:pt x="276006" y="229309"/>
                  </a:lnTo>
                  <a:lnTo>
                    <a:pt x="240389" y="205785"/>
                  </a:lnTo>
                  <a:lnTo>
                    <a:pt x="203292" y="185458"/>
                  </a:lnTo>
                  <a:lnTo>
                    <a:pt x="164840" y="168481"/>
                  </a:lnTo>
                  <a:lnTo>
                    <a:pt x="125158" y="155009"/>
                  </a:lnTo>
                  <a:lnTo>
                    <a:pt x="84374" y="145195"/>
                  </a:lnTo>
                  <a:lnTo>
                    <a:pt x="42612" y="139194"/>
                  </a:lnTo>
                  <a:lnTo>
                    <a:pt x="0" y="137159"/>
                  </a:lnTo>
                  <a:lnTo>
                    <a:pt x="0" y="0"/>
                  </a:lnTo>
                  <a:lnTo>
                    <a:pt x="42612" y="2034"/>
                  </a:lnTo>
                  <a:lnTo>
                    <a:pt x="84374" y="8035"/>
                  </a:lnTo>
                  <a:lnTo>
                    <a:pt x="125158" y="17849"/>
                  </a:lnTo>
                  <a:lnTo>
                    <a:pt x="164840" y="31321"/>
                  </a:lnTo>
                  <a:lnTo>
                    <a:pt x="203292" y="48298"/>
                  </a:lnTo>
                  <a:lnTo>
                    <a:pt x="240389" y="68625"/>
                  </a:lnTo>
                  <a:lnTo>
                    <a:pt x="276006" y="92149"/>
                  </a:lnTo>
                  <a:lnTo>
                    <a:pt x="310016" y="118716"/>
                  </a:lnTo>
                  <a:lnTo>
                    <a:pt x="342293" y="148171"/>
                  </a:lnTo>
                  <a:lnTo>
                    <a:pt x="372712" y="180361"/>
                  </a:lnTo>
                  <a:lnTo>
                    <a:pt x="401146" y="215132"/>
                  </a:lnTo>
                  <a:lnTo>
                    <a:pt x="427470" y="252329"/>
                  </a:lnTo>
                  <a:lnTo>
                    <a:pt x="451558" y="291800"/>
                  </a:lnTo>
                  <a:lnTo>
                    <a:pt x="473283" y="333389"/>
                  </a:lnTo>
                  <a:lnTo>
                    <a:pt x="492520" y="376942"/>
                  </a:lnTo>
                  <a:lnTo>
                    <a:pt x="509143" y="422307"/>
                  </a:lnTo>
                  <a:lnTo>
                    <a:pt x="523026" y="469328"/>
                  </a:lnTo>
                  <a:lnTo>
                    <a:pt x="534043" y="517852"/>
                  </a:lnTo>
                  <a:lnTo>
                    <a:pt x="542068" y="567726"/>
                  </a:lnTo>
                  <a:lnTo>
                    <a:pt x="546976" y="618794"/>
                  </a:lnTo>
                  <a:lnTo>
                    <a:pt x="548640" y="670902"/>
                  </a:lnTo>
                  <a:lnTo>
                    <a:pt x="548640" y="808062"/>
                  </a:lnTo>
                  <a:lnTo>
                    <a:pt x="546895" y="861467"/>
                  </a:lnTo>
                  <a:lnTo>
                    <a:pt x="541740" y="913922"/>
                  </a:lnTo>
                  <a:lnTo>
                    <a:pt x="533297" y="965239"/>
                  </a:lnTo>
                  <a:lnTo>
                    <a:pt x="521685" y="1015227"/>
                  </a:lnTo>
                  <a:lnTo>
                    <a:pt x="507024" y="1063696"/>
                  </a:lnTo>
                  <a:lnTo>
                    <a:pt x="489436" y="1110456"/>
                  </a:lnTo>
                  <a:lnTo>
                    <a:pt x="469040" y="1155317"/>
                  </a:lnTo>
                  <a:lnTo>
                    <a:pt x="445957" y="1198088"/>
                  </a:lnTo>
                  <a:lnTo>
                    <a:pt x="420307" y="1238581"/>
                  </a:lnTo>
                  <a:lnTo>
                    <a:pt x="392212" y="1276604"/>
                  </a:lnTo>
                  <a:lnTo>
                    <a:pt x="361790" y="1311967"/>
                  </a:lnTo>
                  <a:lnTo>
                    <a:pt x="329163" y="1344481"/>
                  </a:lnTo>
                  <a:lnTo>
                    <a:pt x="294451" y="1373955"/>
                  </a:lnTo>
                  <a:lnTo>
                    <a:pt x="257774" y="1400200"/>
                  </a:lnTo>
                  <a:lnTo>
                    <a:pt x="219253" y="1423025"/>
                  </a:lnTo>
                  <a:lnTo>
                    <a:pt x="179008" y="1442240"/>
                  </a:lnTo>
                  <a:lnTo>
                    <a:pt x="137160" y="1457655"/>
                  </a:lnTo>
                  <a:lnTo>
                    <a:pt x="137160" y="1526235"/>
                  </a:lnTo>
                  <a:lnTo>
                    <a:pt x="0" y="1410385"/>
                  </a:lnTo>
                  <a:lnTo>
                    <a:pt x="137160" y="1251915"/>
                  </a:lnTo>
                  <a:lnTo>
                    <a:pt x="137160" y="1320495"/>
                  </a:lnTo>
                  <a:lnTo>
                    <a:pt x="178017" y="1305497"/>
                  </a:lnTo>
                  <a:lnTo>
                    <a:pt x="217393" y="1286859"/>
                  </a:lnTo>
                  <a:lnTo>
                    <a:pt x="255167" y="1264753"/>
                  </a:lnTo>
                  <a:lnTo>
                    <a:pt x="291219" y="1239348"/>
                  </a:lnTo>
                  <a:lnTo>
                    <a:pt x="325429" y="1210817"/>
                  </a:lnTo>
                  <a:lnTo>
                    <a:pt x="357677" y="1179329"/>
                  </a:lnTo>
                  <a:lnTo>
                    <a:pt x="387842" y="1145057"/>
                  </a:lnTo>
                  <a:lnTo>
                    <a:pt x="415804" y="1108170"/>
                  </a:lnTo>
                  <a:lnTo>
                    <a:pt x="441443" y="1068840"/>
                  </a:lnTo>
                  <a:lnTo>
                    <a:pt x="464638" y="1027238"/>
                  </a:lnTo>
                  <a:lnTo>
                    <a:pt x="485270" y="983534"/>
                  </a:lnTo>
                  <a:lnTo>
                    <a:pt x="503218" y="937900"/>
                  </a:lnTo>
                  <a:lnTo>
                    <a:pt x="518361" y="890507"/>
                  </a:lnTo>
                  <a:lnTo>
                    <a:pt x="530581" y="841526"/>
                  </a:lnTo>
                  <a:lnTo>
                    <a:pt x="539756" y="791127"/>
                  </a:lnTo>
                  <a:lnTo>
                    <a:pt x="545765" y="739482"/>
                  </a:lnTo>
                </a:path>
              </a:pathLst>
            </a:custGeom>
            <a:ln w="25399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" name="object 2"/>
          <p:cNvSpPr/>
          <p:nvPr/>
        </p:nvSpPr>
        <p:spPr>
          <a:xfrm>
            <a:off x="1064" y="5867400"/>
            <a:ext cx="2826385" cy="816610"/>
          </a:xfrm>
          <a:custGeom>
            <a:avLst/>
            <a:gdLst/>
            <a:ahLst/>
            <a:cxnLst/>
            <a:rect l="l" t="t" r="r" b="b"/>
            <a:pathLst>
              <a:path w="2826385" h="816609">
                <a:moveTo>
                  <a:pt x="2825953" y="0"/>
                </a:moveTo>
                <a:lnTo>
                  <a:pt x="0" y="0"/>
                </a:lnTo>
                <a:lnTo>
                  <a:pt x="0" y="816000"/>
                </a:lnTo>
                <a:lnTo>
                  <a:pt x="2825953" y="816000"/>
                </a:lnTo>
                <a:lnTo>
                  <a:pt x="2825953" y="0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3" name="object 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52331" y="1018171"/>
            <a:ext cx="2214880" cy="1113155"/>
          </a:xfrm>
          <a:custGeom>
            <a:avLst/>
            <a:gdLst/>
            <a:ahLst/>
            <a:cxnLst/>
            <a:rect l="l" t="t" r="r" b="b"/>
            <a:pathLst>
              <a:path w="2214879" h="1113155">
                <a:moveTo>
                  <a:pt x="0" y="111264"/>
                </a:moveTo>
                <a:lnTo>
                  <a:pt x="8801" y="68129"/>
                </a:lnTo>
                <a:lnTo>
                  <a:pt x="32743" y="32743"/>
                </a:lnTo>
                <a:lnTo>
                  <a:pt x="68130" y="8801"/>
                </a:lnTo>
                <a:lnTo>
                  <a:pt x="111266" y="0"/>
                </a:lnTo>
                <a:lnTo>
                  <a:pt x="2103488" y="0"/>
                </a:lnTo>
                <a:lnTo>
                  <a:pt x="2146623" y="8801"/>
                </a:lnTo>
                <a:lnTo>
                  <a:pt x="2182009" y="32743"/>
                </a:lnTo>
                <a:lnTo>
                  <a:pt x="2205951" y="68129"/>
                </a:lnTo>
                <a:lnTo>
                  <a:pt x="2214753" y="111264"/>
                </a:lnTo>
                <a:lnTo>
                  <a:pt x="2214753" y="1001407"/>
                </a:lnTo>
                <a:lnTo>
                  <a:pt x="2205951" y="1044542"/>
                </a:lnTo>
                <a:lnTo>
                  <a:pt x="2182009" y="1079928"/>
                </a:lnTo>
                <a:lnTo>
                  <a:pt x="2146623" y="1103870"/>
                </a:lnTo>
                <a:lnTo>
                  <a:pt x="2103488" y="1112672"/>
                </a:lnTo>
                <a:lnTo>
                  <a:pt x="111266" y="1112672"/>
                </a:lnTo>
                <a:lnTo>
                  <a:pt x="68130" y="1103870"/>
                </a:lnTo>
                <a:lnTo>
                  <a:pt x="32743" y="1079928"/>
                </a:lnTo>
                <a:lnTo>
                  <a:pt x="8801" y="1044542"/>
                </a:lnTo>
                <a:lnTo>
                  <a:pt x="0" y="1001407"/>
                </a:lnTo>
                <a:lnTo>
                  <a:pt x="0" y="111264"/>
                </a:lnTo>
                <a:close/>
              </a:path>
            </a:pathLst>
          </a:custGeom>
          <a:ln w="25399">
            <a:solidFill>
              <a:srgbClr val="4F612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411406" y="1141425"/>
            <a:ext cx="1097280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25" b="1">
                <a:latin typeface="Trebuchet MS"/>
                <a:cs typeface="Trebuchet MS"/>
              </a:rPr>
              <a:t>+++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266207" y="969761"/>
            <a:ext cx="2109470" cy="1113155"/>
          </a:xfrm>
          <a:custGeom>
            <a:avLst/>
            <a:gdLst/>
            <a:ahLst/>
            <a:cxnLst/>
            <a:rect l="l" t="t" r="r" b="b"/>
            <a:pathLst>
              <a:path w="2109470" h="1113155">
                <a:moveTo>
                  <a:pt x="0" y="111264"/>
                </a:moveTo>
                <a:lnTo>
                  <a:pt x="8801" y="68129"/>
                </a:lnTo>
                <a:lnTo>
                  <a:pt x="32743" y="32743"/>
                </a:lnTo>
                <a:lnTo>
                  <a:pt x="68130" y="8801"/>
                </a:lnTo>
                <a:lnTo>
                  <a:pt x="111266" y="0"/>
                </a:lnTo>
                <a:lnTo>
                  <a:pt x="1997760" y="0"/>
                </a:lnTo>
                <a:lnTo>
                  <a:pt x="2040895" y="8801"/>
                </a:lnTo>
                <a:lnTo>
                  <a:pt x="2076281" y="32743"/>
                </a:lnTo>
                <a:lnTo>
                  <a:pt x="2100223" y="68129"/>
                </a:lnTo>
                <a:lnTo>
                  <a:pt x="2109025" y="111264"/>
                </a:lnTo>
                <a:lnTo>
                  <a:pt x="2109025" y="1001407"/>
                </a:lnTo>
                <a:lnTo>
                  <a:pt x="2100223" y="1044542"/>
                </a:lnTo>
                <a:lnTo>
                  <a:pt x="2076281" y="1079928"/>
                </a:lnTo>
                <a:lnTo>
                  <a:pt x="2040895" y="1103870"/>
                </a:lnTo>
                <a:lnTo>
                  <a:pt x="1997760" y="1112672"/>
                </a:lnTo>
                <a:lnTo>
                  <a:pt x="111266" y="1112672"/>
                </a:lnTo>
                <a:lnTo>
                  <a:pt x="68130" y="1103870"/>
                </a:lnTo>
                <a:lnTo>
                  <a:pt x="32743" y="1079928"/>
                </a:lnTo>
                <a:lnTo>
                  <a:pt x="8801" y="1044542"/>
                </a:lnTo>
                <a:lnTo>
                  <a:pt x="0" y="1001407"/>
                </a:lnTo>
                <a:lnTo>
                  <a:pt x="0" y="111264"/>
                </a:lnTo>
                <a:close/>
              </a:path>
            </a:pathLst>
          </a:custGeom>
          <a:ln w="25399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972448" y="1093015"/>
            <a:ext cx="69659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10" b="1">
                <a:solidFill>
                  <a:srgbClr val="C00000"/>
                </a:solidFill>
                <a:latin typeface="Trebuchet MS"/>
                <a:cs typeface="Trebuchet MS"/>
              </a:rPr>
              <a:t>--</a:t>
            </a:r>
            <a:r>
              <a:rPr dirty="0" sz="4800" b="1">
                <a:solidFill>
                  <a:srgbClr val="C00000"/>
                </a:solidFill>
                <a:latin typeface="Trebuchet MS"/>
                <a:cs typeface="Trebuchet MS"/>
              </a:rPr>
              <a:t>-</a:t>
            </a:r>
            <a:endParaRPr sz="48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013344" y="2273599"/>
            <a:ext cx="4309745" cy="3401060"/>
            <a:chOff x="3013344" y="2273599"/>
            <a:chExt cx="4309745" cy="3401060"/>
          </a:xfrm>
        </p:grpSpPr>
        <p:sp>
          <p:nvSpPr>
            <p:cNvPr id="9" name="object 9"/>
            <p:cNvSpPr/>
            <p:nvPr/>
          </p:nvSpPr>
          <p:spPr>
            <a:xfrm>
              <a:off x="4754918" y="4972469"/>
              <a:ext cx="689610" cy="689610"/>
            </a:xfrm>
            <a:custGeom>
              <a:avLst/>
              <a:gdLst/>
              <a:ahLst/>
              <a:cxnLst/>
              <a:rect l="l" t="t" r="r" b="b"/>
              <a:pathLst>
                <a:path w="689610" h="689610">
                  <a:moveTo>
                    <a:pt x="344637" y="0"/>
                  </a:moveTo>
                  <a:lnTo>
                    <a:pt x="0" y="689279"/>
                  </a:lnTo>
                  <a:lnTo>
                    <a:pt x="689274" y="689279"/>
                  </a:lnTo>
                  <a:lnTo>
                    <a:pt x="344637" y="0"/>
                  </a:lnTo>
                  <a:close/>
                </a:path>
              </a:pathLst>
            </a:custGeom>
            <a:solidFill>
              <a:srgbClr val="00AF50">
                <a:alpha val="8980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4754918" y="4972469"/>
              <a:ext cx="689610" cy="689610"/>
            </a:xfrm>
            <a:custGeom>
              <a:avLst/>
              <a:gdLst/>
              <a:ahLst/>
              <a:cxnLst/>
              <a:rect l="l" t="t" r="r" b="b"/>
              <a:pathLst>
                <a:path w="689610" h="689610">
                  <a:moveTo>
                    <a:pt x="0" y="689279"/>
                  </a:moveTo>
                  <a:lnTo>
                    <a:pt x="344637" y="0"/>
                  </a:lnTo>
                  <a:lnTo>
                    <a:pt x="689274" y="689279"/>
                  </a:lnTo>
                  <a:lnTo>
                    <a:pt x="0" y="689279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3026044" y="4533170"/>
              <a:ext cx="4147185" cy="577215"/>
            </a:xfrm>
            <a:custGeom>
              <a:avLst/>
              <a:gdLst/>
              <a:ahLst/>
              <a:cxnLst/>
              <a:rect l="l" t="t" r="r" b="b"/>
              <a:pathLst>
                <a:path w="4147184" h="577214">
                  <a:moveTo>
                    <a:pt x="4146994" y="288549"/>
                  </a:moveTo>
                  <a:lnTo>
                    <a:pt x="20177" y="0"/>
                  </a:lnTo>
                  <a:lnTo>
                    <a:pt x="0" y="288574"/>
                  </a:lnTo>
                  <a:lnTo>
                    <a:pt x="4126816" y="577124"/>
                  </a:lnTo>
                  <a:lnTo>
                    <a:pt x="4146994" y="288549"/>
                  </a:lnTo>
                  <a:close/>
                </a:path>
              </a:pathLst>
            </a:custGeom>
            <a:solidFill>
              <a:srgbClr val="00AF50">
                <a:alpha val="8980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3026044" y="4533170"/>
              <a:ext cx="4147185" cy="577215"/>
            </a:xfrm>
            <a:custGeom>
              <a:avLst/>
              <a:gdLst/>
              <a:ahLst/>
              <a:cxnLst/>
              <a:rect l="l" t="t" r="r" b="b"/>
              <a:pathLst>
                <a:path w="4147184" h="577214">
                  <a:moveTo>
                    <a:pt x="20177" y="0"/>
                  </a:moveTo>
                  <a:lnTo>
                    <a:pt x="4146994" y="288549"/>
                  </a:lnTo>
                  <a:lnTo>
                    <a:pt x="4126816" y="577124"/>
                  </a:lnTo>
                  <a:lnTo>
                    <a:pt x="0" y="288574"/>
                  </a:lnTo>
                  <a:lnTo>
                    <a:pt x="20177" y="0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08225" y="4105973"/>
              <a:ext cx="1664049" cy="66688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508221" y="4105980"/>
              <a:ext cx="1664335" cy="667385"/>
            </a:xfrm>
            <a:custGeom>
              <a:avLst/>
              <a:gdLst/>
              <a:ahLst/>
              <a:cxnLst/>
              <a:rect l="l" t="t" r="r" b="b"/>
              <a:pathLst>
                <a:path w="1664334" h="667385">
                  <a:moveTo>
                    <a:pt x="26363" y="87666"/>
                  </a:moveTo>
                  <a:lnTo>
                    <a:pt x="36374" y="51648"/>
                  </a:lnTo>
                  <a:lnTo>
                    <a:pt x="58753" y="23089"/>
                  </a:lnTo>
                  <a:lnTo>
                    <a:pt x="90150" y="4901"/>
                  </a:lnTo>
                  <a:lnTo>
                    <a:pt x="127215" y="0"/>
                  </a:lnTo>
                  <a:lnTo>
                    <a:pt x="1576368" y="101325"/>
                  </a:lnTo>
                  <a:lnTo>
                    <a:pt x="1612394" y="111338"/>
                  </a:lnTo>
                  <a:lnTo>
                    <a:pt x="1640957" y="133717"/>
                  </a:lnTo>
                  <a:lnTo>
                    <a:pt x="1659145" y="165113"/>
                  </a:lnTo>
                  <a:lnTo>
                    <a:pt x="1664048" y="202174"/>
                  </a:lnTo>
                  <a:lnTo>
                    <a:pt x="1664048" y="202174"/>
                  </a:lnTo>
                  <a:lnTo>
                    <a:pt x="1627672" y="615240"/>
                  </a:lnTo>
                  <a:lnTo>
                    <a:pt x="1605291" y="643799"/>
                  </a:lnTo>
                  <a:lnTo>
                    <a:pt x="1573892" y="661983"/>
                  </a:lnTo>
                  <a:lnTo>
                    <a:pt x="1536824" y="666883"/>
                  </a:lnTo>
                  <a:lnTo>
                    <a:pt x="87671" y="565557"/>
                  </a:lnTo>
                  <a:lnTo>
                    <a:pt x="51649" y="555546"/>
                  </a:lnTo>
                  <a:lnTo>
                    <a:pt x="23088" y="533170"/>
                  </a:lnTo>
                  <a:lnTo>
                    <a:pt x="4901" y="501775"/>
                  </a:lnTo>
                  <a:lnTo>
                    <a:pt x="0" y="464709"/>
                  </a:lnTo>
                  <a:lnTo>
                    <a:pt x="26363" y="87666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54173" y="3499421"/>
              <a:ext cx="1664049" cy="66688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554170" y="3499415"/>
              <a:ext cx="1664335" cy="667385"/>
            </a:xfrm>
            <a:custGeom>
              <a:avLst/>
              <a:gdLst/>
              <a:ahLst/>
              <a:cxnLst/>
              <a:rect l="l" t="t" r="r" b="b"/>
              <a:pathLst>
                <a:path w="1664334" h="667385">
                  <a:moveTo>
                    <a:pt x="26363" y="87666"/>
                  </a:moveTo>
                  <a:lnTo>
                    <a:pt x="36374" y="51648"/>
                  </a:lnTo>
                  <a:lnTo>
                    <a:pt x="58753" y="23089"/>
                  </a:lnTo>
                  <a:lnTo>
                    <a:pt x="90150" y="4901"/>
                  </a:lnTo>
                  <a:lnTo>
                    <a:pt x="127215" y="0"/>
                  </a:lnTo>
                  <a:lnTo>
                    <a:pt x="1576368" y="101325"/>
                  </a:lnTo>
                  <a:lnTo>
                    <a:pt x="1612394" y="111338"/>
                  </a:lnTo>
                  <a:lnTo>
                    <a:pt x="1640957" y="133717"/>
                  </a:lnTo>
                  <a:lnTo>
                    <a:pt x="1659145" y="165113"/>
                  </a:lnTo>
                  <a:lnTo>
                    <a:pt x="1664048" y="202174"/>
                  </a:lnTo>
                  <a:lnTo>
                    <a:pt x="1664048" y="202174"/>
                  </a:lnTo>
                  <a:lnTo>
                    <a:pt x="1627672" y="615240"/>
                  </a:lnTo>
                  <a:lnTo>
                    <a:pt x="1605291" y="643799"/>
                  </a:lnTo>
                  <a:lnTo>
                    <a:pt x="1573892" y="661983"/>
                  </a:lnTo>
                  <a:lnTo>
                    <a:pt x="1536824" y="666883"/>
                  </a:lnTo>
                  <a:lnTo>
                    <a:pt x="87671" y="565557"/>
                  </a:lnTo>
                  <a:lnTo>
                    <a:pt x="51649" y="555546"/>
                  </a:lnTo>
                  <a:lnTo>
                    <a:pt x="23088" y="533170"/>
                  </a:lnTo>
                  <a:lnTo>
                    <a:pt x="4901" y="501775"/>
                  </a:lnTo>
                  <a:lnTo>
                    <a:pt x="0" y="464709"/>
                  </a:lnTo>
                  <a:lnTo>
                    <a:pt x="26363" y="87666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00122" y="2892856"/>
              <a:ext cx="1664049" cy="66688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600131" y="2892851"/>
              <a:ext cx="1664335" cy="667385"/>
            </a:xfrm>
            <a:custGeom>
              <a:avLst/>
              <a:gdLst/>
              <a:ahLst/>
              <a:cxnLst/>
              <a:rect l="l" t="t" r="r" b="b"/>
              <a:pathLst>
                <a:path w="1664334" h="667385">
                  <a:moveTo>
                    <a:pt x="26363" y="87666"/>
                  </a:moveTo>
                  <a:lnTo>
                    <a:pt x="36374" y="51648"/>
                  </a:lnTo>
                  <a:lnTo>
                    <a:pt x="58753" y="23089"/>
                  </a:lnTo>
                  <a:lnTo>
                    <a:pt x="90150" y="4901"/>
                  </a:lnTo>
                  <a:lnTo>
                    <a:pt x="127215" y="0"/>
                  </a:lnTo>
                  <a:lnTo>
                    <a:pt x="1576368" y="101325"/>
                  </a:lnTo>
                  <a:lnTo>
                    <a:pt x="1612394" y="111338"/>
                  </a:lnTo>
                  <a:lnTo>
                    <a:pt x="1640957" y="133717"/>
                  </a:lnTo>
                  <a:lnTo>
                    <a:pt x="1659145" y="165113"/>
                  </a:lnTo>
                  <a:lnTo>
                    <a:pt x="1664048" y="202174"/>
                  </a:lnTo>
                  <a:lnTo>
                    <a:pt x="1664048" y="202174"/>
                  </a:lnTo>
                  <a:lnTo>
                    <a:pt x="1627672" y="615240"/>
                  </a:lnTo>
                  <a:lnTo>
                    <a:pt x="1605291" y="643799"/>
                  </a:lnTo>
                  <a:lnTo>
                    <a:pt x="1573892" y="661983"/>
                  </a:lnTo>
                  <a:lnTo>
                    <a:pt x="1536824" y="666883"/>
                  </a:lnTo>
                  <a:lnTo>
                    <a:pt x="87671" y="565557"/>
                  </a:lnTo>
                  <a:lnTo>
                    <a:pt x="51649" y="555546"/>
                  </a:lnTo>
                  <a:lnTo>
                    <a:pt x="23088" y="533170"/>
                  </a:lnTo>
                  <a:lnTo>
                    <a:pt x="4901" y="501775"/>
                  </a:lnTo>
                  <a:lnTo>
                    <a:pt x="0" y="464709"/>
                  </a:lnTo>
                  <a:lnTo>
                    <a:pt x="26363" y="87666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46083" y="2286292"/>
              <a:ext cx="1664049" cy="66688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646080" y="2286299"/>
              <a:ext cx="1664335" cy="667385"/>
            </a:xfrm>
            <a:custGeom>
              <a:avLst/>
              <a:gdLst/>
              <a:ahLst/>
              <a:cxnLst/>
              <a:rect l="l" t="t" r="r" b="b"/>
              <a:pathLst>
                <a:path w="1664334" h="667385">
                  <a:moveTo>
                    <a:pt x="26363" y="87666"/>
                  </a:moveTo>
                  <a:lnTo>
                    <a:pt x="36374" y="51648"/>
                  </a:lnTo>
                  <a:lnTo>
                    <a:pt x="58753" y="23089"/>
                  </a:lnTo>
                  <a:lnTo>
                    <a:pt x="90150" y="4901"/>
                  </a:lnTo>
                  <a:lnTo>
                    <a:pt x="127215" y="0"/>
                  </a:lnTo>
                  <a:lnTo>
                    <a:pt x="1576368" y="101325"/>
                  </a:lnTo>
                  <a:lnTo>
                    <a:pt x="1612394" y="111338"/>
                  </a:lnTo>
                  <a:lnTo>
                    <a:pt x="1640957" y="133717"/>
                  </a:lnTo>
                  <a:lnTo>
                    <a:pt x="1659145" y="165113"/>
                  </a:lnTo>
                  <a:lnTo>
                    <a:pt x="1664048" y="202174"/>
                  </a:lnTo>
                  <a:lnTo>
                    <a:pt x="1664048" y="202174"/>
                  </a:lnTo>
                  <a:lnTo>
                    <a:pt x="1627672" y="615240"/>
                  </a:lnTo>
                  <a:lnTo>
                    <a:pt x="1605291" y="643799"/>
                  </a:lnTo>
                  <a:lnTo>
                    <a:pt x="1573892" y="661983"/>
                  </a:lnTo>
                  <a:lnTo>
                    <a:pt x="1536824" y="666883"/>
                  </a:lnTo>
                  <a:lnTo>
                    <a:pt x="87671" y="565557"/>
                  </a:lnTo>
                  <a:lnTo>
                    <a:pt x="51649" y="555546"/>
                  </a:lnTo>
                  <a:lnTo>
                    <a:pt x="23088" y="533170"/>
                  </a:lnTo>
                  <a:lnTo>
                    <a:pt x="4901" y="501775"/>
                  </a:lnTo>
                  <a:lnTo>
                    <a:pt x="0" y="464709"/>
                  </a:lnTo>
                  <a:lnTo>
                    <a:pt x="26363" y="87666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18745" y="3940556"/>
              <a:ext cx="1664049" cy="66688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118742" y="3940550"/>
              <a:ext cx="1664335" cy="667385"/>
            </a:xfrm>
            <a:custGeom>
              <a:avLst/>
              <a:gdLst/>
              <a:ahLst/>
              <a:cxnLst/>
              <a:rect l="l" t="t" r="r" b="b"/>
              <a:pathLst>
                <a:path w="1664335" h="667385">
                  <a:moveTo>
                    <a:pt x="26363" y="87666"/>
                  </a:moveTo>
                  <a:lnTo>
                    <a:pt x="36374" y="51648"/>
                  </a:lnTo>
                  <a:lnTo>
                    <a:pt x="58753" y="23089"/>
                  </a:lnTo>
                  <a:lnTo>
                    <a:pt x="90150" y="4901"/>
                  </a:lnTo>
                  <a:lnTo>
                    <a:pt x="127215" y="0"/>
                  </a:lnTo>
                  <a:lnTo>
                    <a:pt x="1576368" y="101325"/>
                  </a:lnTo>
                  <a:lnTo>
                    <a:pt x="1612394" y="111338"/>
                  </a:lnTo>
                  <a:lnTo>
                    <a:pt x="1640957" y="133717"/>
                  </a:lnTo>
                  <a:lnTo>
                    <a:pt x="1659145" y="165113"/>
                  </a:lnTo>
                  <a:lnTo>
                    <a:pt x="1664048" y="202174"/>
                  </a:lnTo>
                  <a:lnTo>
                    <a:pt x="1664048" y="202174"/>
                  </a:lnTo>
                  <a:lnTo>
                    <a:pt x="1627672" y="615240"/>
                  </a:lnTo>
                  <a:lnTo>
                    <a:pt x="1605291" y="643799"/>
                  </a:lnTo>
                  <a:lnTo>
                    <a:pt x="1573892" y="661983"/>
                  </a:lnTo>
                  <a:lnTo>
                    <a:pt x="1536824" y="666883"/>
                  </a:lnTo>
                  <a:lnTo>
                    <a:pt x="87671" y="565557"/>
                  </a:lnTo>
                  <a:lnTo>
                    <a:pt x="51649" y="555546"/>
                  </a:lnTo>
                  <a:lnTo>
                    <a:pt x="23088" y="533170"/>
                  </a:lnTo>
                  <a:lnTo>
                    <a:pt x="4901" y="501775"/>
                  </a:lnTo>
                  <a:lnTo>
                    <a:pt x="0" y="464709"/>
                  </a:lnTo>
                  <a:lnTo>
                    <a:pt x="26363" y="87666"/>
                  </a:lnTo>
                  <a:close/>
                </a:path>
              </a:pathLst>
            </a:custGeom>
            <a:ln w="2539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64694" y="3333991"/>
              <a:ext cx="1664049" cy="66688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164690" y="3333998"/>
              <a:ext cx="1664335" cy="667385"/>
            </a:xfrm>
            <a:custGeom>
              <a:avLst/>
              <a:gdLst/>
              <a:ahLst/>
              <a:cxnLst/>
              <a:rect l="l" t="t" r="r" b="b"/>
              <a:pathLst>
                <a:path w="1664335" h="667385">
                  <a:moveTo>
                    <a:pt x="26363" y="87666"/>
                  </a:moveTo>
                  <a:lnTo>
                    <a:pt x="36374" y="51648"/>
                  </a:lnTo>
                  <a:lnTo>
                    <a:pt x="58753" y="23089"/>
                  </a:lnTo>
                  <a:lnTo>
                    <a:pt x="90150" y="4901"/>
                  </a:lnTo>
                  <a:lnTo>
                    <a:pt x="127215" y="0"/>
                  </a:lnTo>
                  <a:lnTo>
                    <a:pt x="1576368" y="101325"/>
                  </a:lnTo>
                  <a:lnTo>
                    <a:pt x="1612394" y="111338"/>
                  </a:lnTo>
                  <a:lnTo>
                    <a:pt x="1640957" y="133717"/>
                  </a:lnTo>
                  <a:lnTo>
                    <a:pt x="1659145" y="165113"/>
                  </a:lnTo>
                  <a:lnTo>
                    <a:pt x="1664048" y="202174"/>
                  </a:lnTo>
                  <a:lnTo>
                    <a:pt x="1664048" y="202174"/>
                  </a:lnTo>
                  <a:lnTo>
                    <a:pt x="1627672" y="615240"/>
                  </a:lnTo>
                  <a:lnTo>
                    <a:pt x="1605291" y="643799"/>
                  </a:lnTo>
                  <a:lnTo>
                    <a:pt x="1573892" y="661983"/>
                  </a:lnTo>
                  <a:lnTo>
                    <a:pt x="1536824" y="666883"/>
                  </a:lnTo>
                  <a:lnTo>
                    <a:pt x="87671" y="565557"/>
                  </a:lnTo>
                  <a:lnTo>
                    <a:pt x="51649" y="555546"/>
                  </a:lnTo>
                  <a:lnTo>
                    <a:pt x="23088" y="533170"/>
                  </a:lnTo>
                  <a:lnTo>
                    <a:pt x="4901" y="501775"/>
                  </a:lnTo>
                  <a:lnTo>
                    <a:pt x="0" y="464709"/>
                  </a:lnTo>
                  <a:lnTo>
                    <a:pt x="26363" y="87666"/>
                  </a:lnTo>
                  <a:close/>
                </a:path>
              </a:pathLst>
            </a:custGeom>
            <a:ln w="2539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" name="object 2"/>
          <p:cNvSpPr/>
          <p:nvPr/>
        </p:nvSpPr>
        <p:spPr>
          <a:xfrm>
            <a:off x="1064" y="5867400"/>
            <a:ext cx="2826385" cy="816610"/>
          </a:xfrm>
          <a:custGeom>
            <a:avLst/>
            <a:gdLst/>
            <a:ahLst/>
            <a:cxnLst/>
            <a:rect l="l" t="t" r="r" b="b"/>
            <a:pathLst>
              <a:path w="2826385" h="816609">
                <a:moveTo>
                  <a:pt x="2825953" y="0"/>
                </a:moveTo>
                <a:lnTo>
                  <a:pt x="0" y="0"/>
                </a:lnTo>
                <a:lnTo>
                  <a:pt x="0" y="816000"/>
                </a:lnTo>
                <a:lnTo>
                  <a:pt x="2825953" y="816000"/>
                </a:lnTo>
                <a:lnTo>
                  <a:pt x="2825953" y="0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4" name="object 4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503" y="693679"/>
            <a:ext cx="3384372" cy="252647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252634" y="1578978"/>
            <a:ext cx="5756275" cy="40557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 spc="-140" i="1">
                <a:latin typeface="Calibri"/>
                <a:cs typeface="Calibri"/>
              </a:rPr>
              <a:t>“</a:t>
            </a:r>
            <a:r>
              <a:rPr dirty="0" sz="2000" spc="-140" b="1" i="1">
                <a:latin typeface="Arial"/>
                <a:cs typeface="Arial"/>
              </a:rPr>
              <a:t>Υποβάθμιση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155" b="1" i="1">
                <a:latin typeface="Arial"/>
                <a:cs typeface="Arial"/>
              </a:rPr>
              <a:t>της</a:t>
            </a:r>
            <a:r>
              <a:rPr dirty="0" sz="2000" spc="-105" b="1" i="1">
                <a:latin typeface="Arial"/>
                <a:cs typeface="Arial"/>
              </a:rPr>
              <a:t> </a:t>
            </a:r>
            <a:r>
              <a:rPr dirty="0" sz="2000" spc="-210" b="1" i="1">
                <a:latin typeface="Arial"/>
                <a:cs typeface="Arial"/>
              </a:rPr>
              <a:t>γης</a:t>
            </a:r>
            <a:r>
              <a:rPr dirty="0" sz="2000" spc="-95" b="1" i="1">
                <a:latin typeface="Arial"/>
                <a:cs typeface="Arial"/>
              </a:rPr>
              <a:t> </a:t>
            </a:r>
            <a:r>
              <a:rPr dirty="0" sz="2000" i="1">
                <a:latin typeface="Calibri"/>
                <a:cs typeface="Calibri"/>
              </a:rPr>
              <a:t>σημαίνει</a:t>
            </a:r>
            <a:r>
              <a:rPr dirty="0" sz="2000" spc="-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μείωση ή απώλεια,</a:t>
            </a:r>
            <a:r>
              <a:rPr dirty="0" sz="2000" spc="-5" i="1">
                <a:latin typeface="Calibri"/>
                <a:cs typeface="Calibri"/>
              </a:rPr>
              <a:t> </a:t>
            </a:r>
            <a:r>
              <a:rPr dirty="0" sz="2000" spc="-20" i="1">
                <a:latin typeface="Calibri"/>
                <a:cs typeface="Calibri"/>
              </a:rPr>
              <a:t>στις </a:t>
            </a:r>
            <a:r>
              <a:rPr dirty="0" sz="2000" i="1">
                <a:latin typeface="Calibri"/>
                <a:cs typeface="Calibri"/>
              </a:rPr>
              <a:t>άνυδρες,</a:t>
            </a:r>
            <a:r>
              <a:rPr dirty="0" sz="2000" spc="-4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ημίξηρες</a:t>
            </a:r>
            <a:r>
              <a:rPr dirty="0" sz="2000" spc="-4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και</a:t>
            </a:r>
            <a:r>
              <a:rPr dirty="0" sz="2000" spc="-40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ξηρές</a:t>
            </a:r>
            <a:r>
              <a:rPr dirty="0" sz="2000" spc="-4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ύφυγρες</a:t>
            </a:r>
            <a:r>
              <a:rPr dirty="0" sz="2000" spc="-40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περιοχές,</a:t>
            </a:r>
            <a:r>
              <a:rPr dirty="0" sz="2000" spc="-45" i="1">
                <a:latin typeface="Calibri"/>
                <a:cs typeface="Calibri"/>
              </a:rPr>
              <a:t> </a:t>
            </a:r>
            <a:r>
              <a:rPr dirty="0" sz="2000" spc="-25" i="1">
                <a:latin typeface="Calibri"/>
                <a:cs typeface="Calibri"/>
              </a:rPr>
              <a:t>της </a:t>
            </a:r>
            <a:r>
              <a:rPr dirty="0" sz="2000" i="1">
                <a:latin typeface="Calibri"/>
                <a:cs typeface="Calibri"/>
              </a:rPr>
              <a:t>βιολογικής</a:t>
            </a:r>
            <a:r>
              <a:rPr dirty="0" sz="2000" spc="-3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ή</a:t>
            </a:r>
            <a:r>
              <a:rPr dirty="0" sz="2000" spc="-35" i="1">
                <a:latin typeface="Calibri"/>
                <a:cs typeface="Calibri"/>
              </a:rPr>
              <a:t> </a:t>
            </a:r>
            <a:r>
              <a:rPr dirty="0" sz="2000" spc="-10" i="1">
                <a:latin typeface="Calibri"/>
                <a:cs typeface="Calibri"/>
              </a:rPr>
              <a:t>οικονομικής</a:t>
            </a:r>
            <a:r>
              <a:rPr dirty="0" sz="2000" spc="-3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παραγωγικότητας</a:t>
            </a:r>
            <a:r>
              <a:rPr dirty="0" sz="2000" spc="-30" i="1">
                <a:latin typeface="Calibri"/>
                <a:cs typeface="Calibri"/>
              </a:rPr>
              <a:t> </a:t>
            </a:r>
            <a:r>
              <a:rPr dirty="0" sz="2000" spc="-25" i="1">
                <a:latin typeface="Calibri"/>
                <a:cs typeface="Calibri"/>
              </a:rPr>
              <a:t>και </a:t>
            </a:r>
            <a:r>
              <a:rPr dirty="0" sz="2000" i="1">
                <a:latin typeface="Calibri"/>
                <a:cs typeface="Calibri"/>
              </a:rPr>
              <a:t>πολυπλοκότητας</a:t>
            </a:r>
            <a:r>
              <a:rPr dirty="0" sz="2000" spc="-3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των</a:t>
            </a:r>
            <a:r>
              <a:rPr dirty="0" sz="2000" spc="-3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ξηρικών</a:t>
            </a:r>
            <a:r>
              <a:rPr dirty="0" sz="2000" spc="-35" i="1">
                <a:latin typeface="Calibri"/>
                <a:cs typeface="Calibri"/>
              </a:rPr>
              <a:t> </a:t>
            </a:r>
            <a:r>
              <a:rPr dirty="0" sz="2000" spc="-10" i="1">
                <a:latin typeface="Calibri"/>
                <a:cs typeface="Calibri"/>
              </a:rPr>
              <a:t>καλλιεργήσιμων </a:t>
            </a:r>
            <a:r>
              <a:rPr dirty="0" sz="2000" i="1">
                <a:latin typeface="Calibri"/>
                <a:cs typeface="Calibri"/>
              </a:rPr>
              <a:t>εκτάσεων,</a:t>
            </a:r>
            <a:r>
              <a:rPr dirty="0" sz="2000" spc="-50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των</a:t>
            </a:r>
            <a:r>
              <a:rPr dirty="0" sz="2000" spc="-50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αρδευόμενων</a:t>
            </a:r>
            <a:r>
              <a:rPr dirty="0" sz="2000" spc="-50" i="1">
                <a:latin typeface="Calibri"/>
                <a:cs typeface="Calibri"/>
              </a:rPr>
              <a:t> </a:t>
            </a:r>
            <a:r>
              <a:rPr dirty="0" sz="2000" spc="-10" i="1">
                <a:latin typeface="Calibri"/>
                <a:cs typeface="Calibri"/>
              </a:rPr>
              <a:t>καλλιεργήσιμων </a:t>
            </a:r>
            <a:r>
              <a:rPr dirty="0" sz="2000" i="1">
                <a:latin typeface="Calibri"/>
                <a:cs typeface="Calibri"/>
              </a:rPr>
              <a:t>εκτάσεων,</a:t>
            </a:r>
            <a:r>
              <a:rPr dirty="0" sz="2000" spc="-30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καθώς</a:t>
            </a:r>
            <a:r>
              <a:rPr dirty="0" sz="2000" spc="-30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και</a:t>
            </a:r>
            <a:r>
              <a:rPr dirty="0" sz="2000" spc="-2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των</a:t>
            </a:r>
            <a:r>
              <a:rPr dirty="0" sz="2000" spc="-30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λιβαδικών</a:t>
            </a:r>
            <a:r>
              <a:rPr dirty="0" sz="2000" spc="-30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εκτάσεων,</a:t>
            </a:r>
            <a:r>
              <a:rPr dirty="0" sz="2000" spc="-25" i="1">
                <a:latin typeface="Calibri"/>
                <a:cs typeface="Calibri"/>
              </a:rPr>
              <a:t> των </a:t>
            </a:r>
            <a:r>
              <a:rPr dirty="0" sz="2000" i="1">
                <a:latin typeface="Calibri"/>
                <a:cs typeface="Calibri"/>
              </a:rPr>
              <a:t>βοσκοτόπων,</a:t>
            </a:r>
            <a:r>
              <a:rPr dirty="0" sz="2000" spc="-20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των</a:t>
            </a:r>
            <a:r>
              <a:rPr dirty="0" sz="2000" spc="-1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δασών</a:t>
            </a:r>
            <a:r>
              <a:rPr dirty="0" sz="2000" spc="-20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και</a:t>
            </a:r>
            <a:r>
              <a:rPr dirty="0" sz="2000" spc="-1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των</a:t>
            </a:r>
            <a:r>
              <a:rPr dirty="0" sz="2000" spc="-20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δασωδών</a:t>
            </a:r>
            <a:r>
              <a:rPr dirty="0" sz="2000" spc="-15" i="1">
                <a:latin typeface="Calibri"/>
                <a:cs typeface="Calibri"/>
              </a:rPr>
              <a:t> </a:t>
            </a:r>
            <a:r>
              <a:rPr dirty="0" sz="2000" spc="-10" i="1">
                <a:latin typeface="Calibri"/>
                <a:cs typeface="Calibri"/>
              </a:rPr>
              <a:t>εκτάσεων, </a:t>
            </a:r>
            <a:r>
              <a:rPr dirty="0" sz="2000" i="1">
                <a:latin typeface="Calibri"/>
                <a:cs typeface="Calibri"/>
              </a:rPr>
              <a:t>ως</a:t>
            </a:r>
            <a:r>
              <a:rPr dirty="0" sz="2000" spc="-2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αποτέλεσμα</a:t>
            </a:r>
            <a:r>
              <a:rPr dirty="0" sz="2000" spc="-2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των</a:t>
            </a:r>
            <a:r>
              <a:rPr dirty="0" sz="2000" spc="-2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χρήσεων</a:t>
            </a:r>
            <a:r>
              <a:rPr dirty="0" sz="2000" spc="-2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γης</a:t>
            </a:r>
            <a:r>
              <a:rPr dirty="0" sz="2000" spc="-20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ή</a:t>
            </a:r>
            <a:r>
              <a:rPr dirty="0" sz="2000" spc="-2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μίας</a:t>
            </a:r>
            <a:r>
              <a:rPr dirty="0" sz="2000" spc="-2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διαδικασίας</a:t>
            </a:r>
            <a:r>
              <a:rPr dirty="0" sz="2000" spc="-25" i="1">
                <a:latin typeface="Calibri"/>
                <a:cs typeface="Calibri"/>
              </a:rPr>
              <a:t> </a:t>
            </a:r>
            <a:r>
              <a:rPr dirty="0" sz="2000" spc="-50" i="1">
                <a:latin typeface="Calibri"/>
                <a:cs typeface="Calibri"/>
              </a:rPr>
              <a:t>ή </a:t>
            </a:r>
            <a:r>
              <a:rPr dirty="0" sz="2000" i="1">
                <a:latin typeface="Calibri"/>
                <a:cs typeface="Calibri"/>
              </a:rPr>
              <a:t>συνδυασμού</a:t>
            </a:r>
            <a:r>
              <a:rPr dirty="0" sz="2000" spc="-8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διαδικασιών,</a:t>
            </a:r>
            <a:r>
              <a:rPr dirty="0" sz="2000" spc="-85" i="1">
                <a:latin typeface="Calibri"/>
                <a:cs typeface="Calibri"/>
              </a:rPr>
              <a:t> </a:t>
            </a:r>
            <a:r>
              <a:rPr dirty="0" sz="2000" spc="-10" i="1">
                <a:latin typeface="Calibri"/>
                <a:cs typeface="Calibri"/>
              </a:rPr>
              <a:t>συμπεριλαμβανομένων </a:t>
            </a:r>
            <a:r>
              <a:rPr dirty="0" sz="2000" i="1">
                <a:latin typeface="Calibri"/>
                <a:cs typeface="Calibri"/>
              </a:rPr>
              <a:t>διαδικασιών</a:t>
            </a:r>
            <a:r>
              <a:rPr dirty="0" sz="2000" spc="-4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που</a:t>
            </a:r>
            <a:r>
              <a:rPr dirty="0" sz="2000" spc="-40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προκύπτουν</a:t>
            </a:r>
            <a:r>
              <a:rPr dirty="0" sz="2000" spc="-40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από</a:t>
            </a:r>
            <a:r>
              <a:rPr dirty="0" sz="2000" spc="-40" i="1">
                <a:latin typeface="Calibri"/>
                <a:cs typeface="Calibri"/>
              </a:rPr>
              <a:t> </a:t>
            </a:r>
            <a:r>
              <a:rPr dirty="0" sz="2000" spc="-10" i="1">
                <a:latin typeface="Calibri"/>
                <a:cs typeface="Calibri"/>
              </a:rPr>
              <a:t>ανθρώπινες </a:t>
            </a:r>
            <a:r>
              <a:rPr dirty="0" sz="2000" i="1">
                <a:latin typeface="Calibri"/>
                <a:cs typeface="Calibri"/>
              </a:rPr>
              <a:t>δραστηριότητες</a:t>
            </a:r>
            <a:r>
              <a:rPr dirty="0" sz="2000" spc="-50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και</a:t>
            </a:r>
            <a:r>
              <a:rPr dirty="0" sz="2000" spc="-4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πρότυπα</a:t>
            </a:r>
            <a:r>
              <a:rPr dirty="0" sz="2000" spc="-4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εγκατάστασης</a:t>
            </a:r>
            <a:r>
              <a:rPr dirty="0" sz="2000" spc="-45" i="1">
                <a:latin typeface="Calibri"/>
                <a:cs typeface="Calibri"/>
              </a:rPr>
              <a:t> </a:t>
            </a:r>
            <a:r>
              <a:rPr dirty="0" sz="2000" spc="-25" i="1">
                <a:latin typeface="Calibri"/>
                <a:cs typeface="Calibri"/>
              </a:rPr>
              <a:t>του </a:t>
            </a:r>
            <a:r>
              <a:rPr dirty="0" sz="2000" spc="-10" i="1">
                <a:latin typeface="Calibri"/>
                <a:cs typeface="Calibri"/>
              </a:rPr>
              <a:t>πληθυσμού.”</a:t>
            </a:r>
            <a:endParaRPr sz="2000">
              <a:latin typeface="Calibri"/>
              <a:cs typeface="Calibri"/>
            </a:endParaRPr>
          </a:p>
          <a:p>
            <a:pPr marL="12700" marR="779145">
              <a:lnSpc>
                <a:spcPct val="100000"/>
              </a:lnSpc>
              <a:spcBef>
                <a:spcPts val="50"/>
              </a:spcBef>
            </a:pPr>
            <a:r>
              <a:rPr dirty="0" sz="1200" b="1">
                <a:latin typeface="Calibri"/>
                <a:cs typeface="Calibri"/>
              </a:rPr>
              <a:t>Πηγή:</a:t>
            </a:r>
            <a:r>
              <a:rPr dirty="0" sz="1200" spc="-35" b="1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UNCCD,</a:t>
            </a:r>
            <a:r>
              <a:rPr dirty="0" sz="1200" spc="-3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1994.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 i="1">
                <a:latin typeface="Calibri"/>
                <a:cs typeface="Calibri"/>
              </a:rPr>
              <a:t>Σύμβαση</a:t>
            </a:r>
            <a:r>
              <a:rPr dirty="0" sz="1200" spc="-30" i="1">
                <a:latin typeface="Calibri"/>
                <a:cs typeface="Calibri"/>
              </a:rPr>
              <a:t> </a:t>
            </a:r>
            <a:r>
              <a:rPr dirty="0" sz="1200" i="1">
                <a:latin typeface="Calibri"/>
                <a:cs typeface="Calibri"/>
              </a:rPr>
              <a:t>των</a:t>
            </a:r>
            <a:r>
              <a:rPr dirty="0" sz="1200" spc="-30" i="1">
                <a:latin typeface="Calibri"/>
                <a:cs typeface="Calibri"/>
              </a:rPr>
              <a:t> </a:t>
            </a:r>
            <a:r>
              <a:rPr dirty="0" sz="1200" spc="-10" i="1">
                <a:latin typeface="Calibri"/>
                <a:cs typeface="Calibri"/>
              </a:rPr>
              <a:t>Ηνωμένων</a:t>
            </a:r>
            <a:r>
              <a:rPr dirty="0" sz="1200" spc="-30" i="1">
                <a:latin typeface="Calibri"/>
                <a:cs typeface="Calibri"/>
              </a:rPr>
              <a:t> </a:t>
            </a:r>
            <a:r>
              <a:rPr dirty="0" sz="1200" i="1">
                <a:latin typeface="Calibri"/>
                <a:cs typeface="Calibri"/>
              </a:rPr>
              <a:t>Εθνών</a:t>
            </a:r>
            <a:r>
              <a:rPr dirty="0" sz="1200" spc="-30" i="1">
                <a:latin typeface="Calibri"/>
                <a:cs typeface="Calibri"/>
              </a:rPr>
              <a:t> </a:t>
            </a:r>
            <a:r>
              <a:rPr dirty="0" sz="1200" i="1">
                <a:latin typeface="Calibri"/>
                <a:cs typeface="Calibri"/>
              </a:rPr>
              <a:t>για</a:t>
            </a:r>
            <a:r>
              <a:rPr dirty="0" sz="1200" spc="-35" i="1">
                <a:latin typeface="Calibri"/>
                <a:cs typeface="Calibri"/>
              </a:rPr>
              <a:t> </a:t>
            </a:r>
            <a:r>
              <a:rPr dirty="0" sz="1200" i="1">
                <a:latin typeface="Calibri"/>
                <a:cs typeface="Calibri"/>
              </a:rPr>
              <a:t>την</a:t>
            </a:r>
            <a:r>
              <a:rPr dirty="0" sz="1200" spc="-30" i="1">
                <a:latin typeface="Calibri"/>
                <a:cs typeface="Calibri"/>
              </a:rPr>
              <a:t> </a:t>
            </a:r>
            <a:r>
              <a:rPr dirty="0" sz="1200" i="1">
                <a:latin typeface="Calibri"/>
                <a:cs typeface="Calibri"/>
              </a:rPr>
              <a:t>Καταπολέμηση</a:t>
            </a:r>
            <a:r>
              <a:rPr dirty="0" sz="1200" spc="-30" i="1">
                <a:latin typeface="Calibri"/>
                <a:cs typeface="Calibri"/>
              </a:rPr>
              <a:t> </a:t>
            </a:r>
            <a:r>
              <a:rPr dirty="0" sz="1200" spc="-25" i="1">
                <a:latin typeface="Calibri"/>
                <a:cs typeface="Calibri"/>
              </a:rPr>
              <a:t>της </a:t>
            </a:r>
            <a:r>
              <a:rPr dirty="0" sz="1200" spc="-10" i="1">
                <a:latin typeface="Calibri"/>
                <a:cs typeface="Calibri"/>
              </a:rPr>
              <a:t>Ερημοποίησης</a:t>
            </a:r>
            <a:r>
              <a:rPr dirty="0" sz="1200" spc="-10">
                <a:latin typeface="Calibri"/>
                <a:cs typeface="Calibri"/>
              </a:rPr>
              <a:t>,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064" y="5867400"/>
            <a:ext cx="2826385" cy="816610"/>
          </a:xfrm>
          <a:custGeom>
            <a:avLst/>
            <a:gdLst/>
            <a:ahLst/>
            <a:cxnLst/>
            <a:rect l="l" t="t" r="r" b="b"/>
            <a:pathLst>
              <a:path w="2826385" h="816609">
                <a:moveTo>
                  <a:pt x="2825953" y="0"/>
                </a:moveTo>
                <a:lnTo>
                  <a:pt x="0" y="0"/>
                </a:lnTo>
                <a:lnTo>
                  <a:pt x="0" y="816000"/>
                </a:lnTo>
                <a:lnTo>
                  <a:pt x="2825953" y="816000"/>
                </a:lnTo>
                <a:lnTo>
                  <a:pt x="2825953" y="0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335">
              <a:lnSpc>
                <a:spcPts val="860"/>
              </a:lnSpc>
            </a:pPr>
            <a:r>
              <a:rPr dirty="0" spc="-10"/>
              <a:t>IPA-ADRION00239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5"/>
          <p:cNvSpPr txBox="1"/>
          <p:nvPr/>
        </p:nvSpPr>
        <p:spPr>
          <a:xfrm>
            <a:off x="2409616" y="173706"/>
            <a:ext cx="66001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Π2.3.1_Προγράμματα</a:t>
            </a:r>
            <a:r>
              <a:rPr dirty="0" sz="1800" spc="-5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ανάπτυξης</a:t>
            </a:r>
            <a:r>
              <a:rPr dirty="0" sz="1800" spc="-5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ικανοτήτων</a:t>
            </a:r>
            <a:r>
              <a:rPr dirty="0" sz="1800" spc="-5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και</a:t>
            </a:r>
            <a:r>
              <a:rPr dirty="0" sz="1800" spc="-50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CB8C5"/>
                </a:solidFill>
                <a:latin typeface="Arial"/>
                <a:cs typeface="Arial"/>
              </a:rPr>
              <a:t>κατάρτισης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833880" y="755594"/>
            <a:ext cx="601472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000000"/>
                </a:solidFill>
                <a:latin typeface="Calibri"/>
                <a:cs typeface="Calibri"/>
              </a:rPr>
              <a:t>ΠΑΡΑΓΟΝΤΕΣ</a:t>
            </a:r>
            <a:r>
              <a:rPr dirty="0" sz="2400" spc="-6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00000"/>
                </a:solidFill>
                <a:latin typeface="Calibri"/>
                <a:cs typeface="Calibri"/>
              </a:rPr>
              <a:t>(ΟΔΗΓΟΙ)</a:t>
            </a:r>
            <a:r>
              <a:rPr dirty="0" sz="2400" spc="-6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00000"/>
                </a:solidFill>
                <a:latin typeface="Calibri"/>
                <a:cs typeface="Calibri"/>
              </a:rPr>
              <a:t>ΠΟΥ</a:t>
            </a:r>
            <a:r>
              <a:rPr dirty="0" sz="2400" spc="-6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00000"/>
                </a:solidFill>
                <a:latin typeface="Calibri"/>
                <a:cs typeface="Calibri"/>
              </a:rPr>
              <a:t>ΕΠΗΡΕΑΖΟΥΝ</a:t>
            </a:r>
            <a:r>
              <a:rPr dirty="0" sz="2400" spc="-6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000000"/>
                </a:solidFill>
                <a:latin typeface="Calibri"/>
                <a:cs typeface="Calibri"/>
              </a:rPr>
              <a:t>ΤΗΝ </a:t>
            </a:r>
            <a:r>
              <a:rPr dirty="0" sz="2400">
                <a:solidFill>
                  <a:srgbClr val="000000"/>
                </a:solidFill>
                <a:latin typeface="Calibri"/>
                <a:cs typeface="Calibri"/>
              </a:rPr>
              <a:t>ΥΠΟΒΑΘΜΙΣΗ</a:t>
            </a:r>
            <a:r>
              <a:rPr dirty="0" sz="2400" spc="-55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00000"/>
                </a:solidFill>
                <a:latin typeface="Calibri"/>
                <a:cs typeface="Calibri"/>
              </a:rPr>
              <a:t>ΤΗΣ</a:t>
            </a:r>
            <a:r>
              <a:rPr dirty="0" sz="2400" spc="-55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000000"/>
                </a:solidFill>
                <a:latin typeface="Calibri"/>
                <a:cs typeface="Calibri"/>
              </a:rPr>
              <a:t>ΓΗΣ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333690" y="2224684"/>
            <a:ext cx="3201035" cy="2696210"/>
            <a:chOff x="1333690" y="2224684"/>
            <a:chExt cx="3201035" cy="2696210"/>
          </a:xfrm>
        </p:grpSpPr>
        <p:sp>
          <p:nvSpPr>
            <p:cNvPr id="7" name="object 7"/>
            <p:cNvSpPr/>
            <p:nvPr/>
          </p:nvSpPr>
          <p:spPr>
            <a:xfrm>
              <a:off x="1346390" y="2237384"/>
              <a:ext cx="3175635" cy="2670810"/>
            </a:xfrm>
            <a:custGeom>
              <a:avLst/>
              <a:gdLst/>
              <a:ahLst/>
              <a:cxnLst/>
              <a:rect l="l" t="t" r="r" b="b"/>
              <a:pathLst>
                <a:path w="3175635" h="2670810">
                  <a:moveTo>
                    <a:pt x="0" y="445147"/>
                  </a:moveTo>
                  <a:lnTo>
                    <a:pt x="0" y="2225225"/>
                  </a:lnTo>
                  <a:lnTo>
                    <a:pt x="2632" y="2273442"/>
                  </a:lnTo>
                  <a:lnTo>
                    <a:pt x="10343" y="2320226"/>
                  </a:lnTo>
                  <a:lnTo>
                    <a:pt x="22852" y="2365295"/>
                  </a:lnTo>
                  <a:lnTo>
                    <a:pt x="39879" y="2408370"/>
                  </a:lnTo>
                  <a:lnTo>
                    <a:pt x="61142" y="2449170"/>
                  </a:lnTo>
                  <a:lnTo>
                    <a:pt x="86363" y="2487414"/>
                  </a:lnTo>
                  <a:lnTo>
                    <a:pt x="115260" y="2522824"/>
                  </a:lnTo>
                  <a:lnTo>
                    <a:pt x="147554" y="2555117"/>
                  </a:lnTo>
                  <a:lnTo>
                    <a:pt x="182963" y="2584014"/>
                  </a:lnTo>
                  <a:lnTo>
                    <a:pt x="221207" y="2609235"/>
                  </a:lnTo>
                  <a:lnTo>
                    <a:pt x="262007" y="2630499"/>
                  </a:lnTo>
                  <a:lnTo>
                    <a:pt x="305081" y="2647525"/>
                  </a:lnTo>
                  <a:lnTo>
                    <a:pt x="350149" y="2660034"/>
                  </a:lnTo>
                  <a:lnTo>
                    <a:pt x="396931" y="2667745"/>
                  </a:lnTo>
                  <a:lnTo>
                    <a:pt x="445147" y="2670378"/>
                  </a:lnTo>
                  <a:lnTo>
                    <a:pt x="3175076" y="2670378"/>
                  </a:lnTo>
                  <a:lnTo>
                    <a:pt x="3175076" y="0"/>
                  </a:lnTo>
                  <a:lnTo>
                    <a:pt x="445147" y="0"/>
                  </a:lnTo>
                  <a:lnTo>
                    <a:pt x="396931" y="2632"/>
                  </a:lnTo>
                  <a:lnTo>
                    <a:pt x="350149" y="10343"/>
                  </a:lnTo>
                  <a:lnTo>
                    <a:pt x="305081" y="22851"/>
                  </a:lnTo>
                  <a:lnTo>
                    <a:pt x="262007" y="39877"/>
                  </a:lnTo>
                  <a:lnTo>
                    <a:pt x="221207" y="61140"/>
                  </a:lnTo>
                  <a:lnTo>
                    <a:pt x="182963" y="86359"/>
                  </a:lnTo>
                  <a:lnTo>
                    <a:pt x="147554" y="115256"/>
                  </a:lnTo>
                  <a:lnTo>
                    <a:pt x="115260" y="147549"/>
                  </a:lnTo>
                  <a:lnTo>
                    <a:pt x="86363" y="182957"/>
                  </a:lnTo>
                  <a:lnTo>
                    <a:pt x="61142" y="221202"/>
                  </a:lnTo>
                  <a:lnTo>
                    <a:pt x="39879" y="262001"/>
                  </a:lnTo>
                  <a:lnTo>
                    <a:pt x="22852" y="305076"/>
                  </a:lnTo>
                  <a:lnTo>
                    <a:pt x="10343" y="350145"/>
                  </a:lnTo>
                  <a:lnTo>
                    <a:pt x="2632" y="396929"/>
                  </a:lnTo>
                  <a:lnTo>
                    <a:pt x="0" y="445147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346390" y="2237384"/>
              <a:ext cx="3175635" cy="2670810"/>
            </a:xfrm>
            <a:custGeom>
              <a:avLst/>
              <a:gdLst/>
              <a:ahLst/>
              <a:cxnLst/>
              <a:rect l="l" t="t" r="r" b="b"/>
              <a:pathLst>
                <a:path w="3175635" h="2670810">
                  <a:moveTo>
                    <a:pt x="0" y="2225225"/>
                  </a:moveTo>
                  <a:lnTo>
                    <a:pt x="0" y="445147"/>
                  </a:lnTo>
                  <a:lnTo>
                    <a:pt x="2632" y="396929"/>
                  </a:lnTo>
                  <a:lnTo>
                    <a:pt x="10343" y="350145"/>
                  </a:lnTo>
                  <a:lnTo>
                    <a:pt x="22852" y="305076"/>
                  </a:lnTo>
                  <a:lnTo>
                    <a:pt x="39879" y="262001"/>
                  </a:lnTo>
                  <a:lnTo>
                    <a:pt x="61142" y="221202"/>
                  </a:lnTo>
                  <a:lnTo>
                    <a:pt x="86363" y="182957"/>
                  </a:lnTo>
                  <a:lnTo>
                    <a:pt x="115260" y="147549"/>
                  </a:lnTo>
                  <a:lnTo>
                    <a:pt x="147554" y="115256"/>
                  </a:lnTo>
                  <a:lnTo>
                    <a:pt x="182963" y="86359"/>
                  </a:lnTo>
                  <a:lnTo>
                    <a:pt x="221207" y="61140"/>
                  </a:lnTo>
                  <a:lnTo>
                    <a:pt x="262007" y="39877"/>
                  </a:lnTo>
                  <a:lnTo>
                    <a:pt x="305081" y="22851"/>
                  </a:lnTo>
                  <a:lnTo>
                    <a:pt x="350149" y="10343"/>
                  </a:lnTo>
                  <a:lnTo>
                    <a:pt x="396931" y="2632"/>
                  </a:lnTo>
                  <a:lnTo>
                    <a:pt x="445147" y="0"/>
                  </a:lnTo>
                  <a:lnTo>
                    <a:pt x="3175076" y="0"/>
                  </a:lnTo>
                  <a:lnTo>
                    <a:pt x="3175076" y="2670378"/>
                  </a:lnTo>
                  <a:lnTo>
                    <a:pt x="445147" y="2670378"/>
                  </a:lnTo>
                  <a:lnTo>
                    <a:pt x="396931" y="2667745"/>
                  </a:lnTo>
                  <a:lnTo>
                    <a:pt x="350149" y="2660034"/>
                  </a:lnTo>
                  <a:lnTo>
                    <a:pt x="305081" y="2647525"/>
                  </a:lnTo>
                  <a:lnTo>
                    <a:pt x="262007" y="2630499"/>
                  </a:lnTo>
                  <a:lnTo>
                    <a:pt x="221207" y="2609235"/>
                  </a:lnTo>
                  <a:lnTo>
                    <a:pt x="182963" y="2584014"/>
                  </a:lnTo>
                  <a:lnTo>
                    <a:pt x="147554" y="2555117"/>
                  </a:lnTo>
                  <a:lnTo>
                    <a:pt x="115260" y="2522824"/>
                  </a:lnTo>
                  <a:lnTo>
                    <a:pt x="86363" y="2487414"/>
                  </a:lnTo>
                  <a:lnTo>
                    <a:pt x="61142" y="2449170"/>
                  </a:lnTo>
                  <a:lnTo>
                    <a:pt x="39879" y="2408370"/>
                  </a:lnTo>
                  <a:lnTo>
                    <a:pt x="22852" y="2365295"/>
                  </a:lnTo>
                  <a:lnTo>
                    <a:pt x="10343" y="2320226"/>
                  </a:lnTo>
                  <a:lnTo>
                    <a:pt x="2632" y="2273442"/>
                  </a:lnTo>
                  <a:lnTo>
                    <a:pt x="0" y="2225225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573692" y="2320733"/>
            <a:ext cx="2240280" cy="2392045"/>
          </a:xfrm>
          <a:prstGeom prst="rect">
            <a:avLst/>
          </a:prstGeom>
        </p:spPr>
        <p:txBody>
          <a:bodyPr wrap="square" lIns="0" tIns="1016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dirty="0" sz="2000" spc="-10" b="1">
                <a:latin typeface="Trebuchet MS"/>
                <a:cs typeface="Trebuchet MS"/>
              </a:rPr>
              <a:t>ΦΥΣΙΚΟΙ:</a:t>
            </a:r>
            <a:endParaRPr sz="2000">
              <a:latin typeface="Trebuchet MS"/>
              <a:cs typeface="Trebuchet MS"/>
            </a:endParaRPr>
          </a:p>
          <a:p>
            <a:pPr marL="164465" indent="-151765">
              <a:lnSpc>
                <a:spcPct val="100000"/>
              </a:lnSpc>
              <a:spcBef>
                <a:spcPts val="630"/>
              </a:spcBef>
              <a:buChar char="-"/>
              <a:tabLst>
                <a:tab pos="164465" algn="l"/>
              </a:tabLst>
            </a:pPr>
            <a:r>
              <a:rPr dirty="0" sz="1800" spc="-10" b="1">
                <a:latin typeface="Trebuchet MS"/>
                <a:cs typeface="Trebuchet MS"/>
              </a:rPr>
              <a:t>Κλίμα</a:t>
            </a:r>
            <a:endParaRPr sz="1800">
              <a:latin typeface="Trebuchet MS"/>
              <a:cs typeface="Trebuchet MS"/>
            </a:endParaRPr>
          </a:p>
          <a:p>
            <a:pPr marL="12700" marR="5080" indent="151765">
              <a:lnSpc>
                <a:spcPts val="1939"/>
              </a:lnSpc>
              <a:spcBef>
                <a:spcPts val="785"/>
              </a:spcBef>
              <a:buChar char="-"/>
              <a:tabLst>
                <a:tab pos="164465" algn="l"/>
              </a:tabLst>
            </a:pPr>
            <a:r>
              <a:rPr dirty="0" sz="1800" b="1">
                <a:latin typeface="Trebuchet MS"/>
                <a:cs typeface="Trebuchet MS"/>
              </a:rPr>
              <a:t>Γεωλογία</a:t>
            </a:r>
            <a:r>
              <a:rPr dirty="0" sz="1800" spc="-45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–</a:t>
            </a:r>
            <a:r>
              <a:rPr dirty="0" sz="1800" spc="-40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μητρικό πέτρωμα</a:t>
            </a:r>
            <a:endParaRPr sz="1800">
              <a:latin typeface="Trebuchet MS"/>
              <a:cs typeface="Trebuchet MS"/>
            </a:endParaRPr>
          </a:p>
          <a:p>
            <a:pPr marL="164465" indent="-151765">
              <a:lnSpc>
                <a:spcPct val="100000"/>
              </a:lnSpc>
              <a:spcBef>
                <a:spcPts val="515"/>
              </a:spcBef>
              <a:buChar char="-"/>
              <a:tabLst>
                <a:tab pos="164465" algn="l"/>
              </a:tabLst>
            </a:pPr>
            <a:r>
              <a:rPr dirty="0" sz="1800" spc="-10" b="1">
                <a:latin typeface="Trebuchet MS"/>
                <a:cs typeface="Trebuchet MS"/>
              </a:rPr>
              <a:t>Ανάγλυφο</a:t>
            </a:r>
            <a:endParaRPr sz="1800">
              <a:latin typeface="Trebuchet MS"/>
              <a:cs typeface="Trebuchet MS"/>
            </a:endParaRPr>
          </a:p>
          <a:p>
            <a:pPr marL="164465" indent="-151765">
              <a:lnSpc>
                <a:spcPct val="100000"/>
              </a:lnSpc>
              <a:spcBef>
                <a:spcPts val="540"/>
              </a:spcBef>
              <a:buChar char="-"/>
              <a:tabLst>
                <a:tab pos="164465" algn="l"/>
              </a:tabLst>
            </a:pPr>
            <a:r>
              <a:rPr dirty="0" sz="1800" spc="-10" b="1">
                <a:latin typeface="Trebuchet MS"/>
                <a:cs typeface="Trebuchet MS"/>
              </a:rPr>
              <a:t>Βλάστηση</a:t>
            </a:r>
            <a:endParaRPr sz="1800">
              <a:latin typeface="Trebuchet MS"/>
              <a:cs typeface="Trebuchet MS"/>
            </a:endParaRPr>
          </a:p>
          <a:p>
            <a:pPr marL="164465" indent="-151765">
              <a:lnSpc>
                <a:spcPct val="100000"/>
              </a:lnSpc>
              <a:spcBef>
                <a:spcPts val="540"/>
              </a:spcBef>
              <a:buChar char="-"/>
              <a:tabLst>
                <a:tab pos="164465" algn="l"/>
              </a:tabLst>
            </a:pPr>
            <a:r>
              <a:rPr dirty="0" sz="1800" spc="-10" b="1">
                <a:latin typeface="Trebuchet MS"/>
                <a:cs typeface="Trebuchet MS"/>
              </a:rPr>
              <a:t>Υδρολογία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085422" y="2108555"/>
            <a:ext cx="3315970" cy="2953385"/>
            <a:chOff x="5085422" y="2108555"/>
            <a:chExt cx="3315970" cy="2953385"/>
          </a:xfrm>
        </p:grpSpPr>
        <p:sp>
          <p:nvSpPr>
            <p:cNvPr id="11" name="object 11"/>
            <p:cNvSpPr/>
            <p:nvPr/>
          </p:nvSpPr>
          <p:spPr>
            <a:xfrm>
              <a:off x="5098122" y="2121255"/>
              <a:ext cx="3290570" cy="2927985"/>
            </a:xfrm>
            <a:custGeom>
              <a:avLst/>
              <a:gdLst/>
              <a:ahLst/>
              <a:cxnLst/>
              <a:rect l="l" t="t" r="r" b="b"/>
              <a:pathLst>
                <a:path w="3290570" h="2927985">
                  <a:moveTo>
                    <a:pt x="3290303" y="2439466"/>
                  </a:moveTo>
                  <a:lnTo>
                    <a:pt x="3290303" y="488010"/>
                  </a:lnTo>
                  <a:lnTo>
                    <a:pt x="3288051" y="441293"/>
                  </a:lnTo>
                  <a:lnTo>
                    <a:pt x="3281437" y="395773"/>
                  </a:lnTo>
                  <a:lnTo>
                    <a:pt x="3270672" y="351659"/>
                  </a:lnTo>
                  <a:lnTo>
                    <a:pt x="3255966" y="309162"/>
                  </a:lnTo>
                  <a:lnTo>
                    <a:pt x="3237531" y="268495"/>
                  </a:lnTo>
                  <a:lnTo>
                    <a:pt x="3215579" y="229868"/>
                  </a:lnTo>
                  <a:lnTo>
                    <a:pt x="3190319" y="193492"/>
                  </a:lnTo>
                  <a:lnTo>
                    <a:pt x="3161964" y="159579"/>
                  </a:lnTo>
                  <a:lnTo>
                    <a:pt x="3130724" y="128339"/>
                  </a:lnTo>
                  <a:lnTo>
                    <a:pt x="3096810" y="99984"/>
                  </a:lnTo>
                  <a:lnTo>
                    <a:pt x="3060435" y="74724"/>
                  </a:lnTo>
                  <a:lnTo>
                    <a:pt x="3021808" y="52771"/>
                  </a:lnTo>
                  <a:lnTo>
                    <a:pt x="2981140" y="34336"/>
                  </a:lnTo>
                  <a:lnTo>
                    <a:pt x="2938644" y="19631"/>
                  </a:lnTo>
                  <a:lnTo>
                    <a:pt x="2894530" y="8865"/>
                  </a:lnTo>
                  <a:lnTo>
                    <a:pt x="2849009" y="2251"/>
                  </a:lnTo>
                  <a:lnTo>
                    <a:pt x="2802293" y="0"/>
                  </a:lnTo>
                  <a:lnTo>
                    <a:pt x="0" y="0"/>
                  </a:lnTo>
                  <a:lnTo>
                    <a:pt x="0" y="2927477"/>
                  </a:lnTo>
                  <a:lnTo>
                    <a:pt x="2802293" y="2927477"/>
                  </a:lnTo>
                  <a:lnTo>
                    <a:pt x="2849009" y="2925225"/>
                  </a:lnTo>
                  <a:lnTo>
                    <a:pt x="2894530" y="2918611"/>
                  </a:lnTo>
                  <a:lnTo>
                    <a:pt x="2938644" y="2907845"/>
                  </a:lnTo>
                  <a:lnTo>
                    <a:pt x="2981140" y="2893140"/>
                  </a:lnTo>
                  <a:lnTo>
                    <a:pt x="3021808" y="2874705"/>
                  </a:lnTo>
                  <a:lnTo>
                    <a:pt x="3060435" y="2852752"/>
                  </a:lnTo>
                  <a:lnTo>
                    <a:pt x="3096810" y="2827493"/>
                  </a:lnTo>
                  <a:lnTo>
                    <a:pt x="3130724" y="2799137"/>
                  </a:lnTo>
                  <a:lnTo>
                    <a:pt x="3161964" y="2767898"/>
                  </a:lnTo>
                  <a:lnTo>
                    <a:pt x="3190319" y="2733984"/>
                  </a:lnTo>
                  <a:lnTo>
                    <a:pt x="3215579" y="2697608"/>
                  </a:lnTo>
                  <a:lnTo>
                    <a:pt x="3237531" y="2658981"/>
                  </a:lnTo>
                  <a:lnTo>
                    <a:pt x="3255966" y="2618314"/>
                  </a:lnTo>
                  <a:lnTo>
                    <a:pt x="3270672" y="2575818"/>
                  </a:lnTo>
                  <a:lnTo>
                    <a:pt x="3281437" y="2531704"/>
                  </a:lnTo>
                  <a:lnTo>
                    <a:pt x="3288051" y="2486183"/>
                  </a:lnTo>
                  <a:lnTo>
                    <a:pt x="3290303" y="2439466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098122" y="2121255"/>
              <a:ext cx="3290570" cy="2927985"/>
            </a:xfrm>
            <a:custGeom>
              <a:avLst/>
              <a:gdLst/>
              <a:ahLst/>
              <a:cxnLst/>
              <a:rect l="l" t="t" r="r" b="b"/>
              <a:pathLst>
                <a:path w="3290570" h="2927985">
                  <a:moveTo>
                    <a:pt x="3290303" y="488010"/>
                  </a:moveTo>
                  <a:lnTo>
                    <a:pt x="3290303" y="2439466"/>
                  </a:lnTo>
                  <a:lnTo>
                    <a:pt x="3288051" y="2486183"/>
                  </a:lnTo>
                  <a:lnTo>
                    <a:pt x="3281437" y="2531704"/>
                  </a:lnTo>
                  <a:lnTo>
                    <a:pt x="3270672" y="2575818"/>
                  </a:lnTo>
                  <a:lnTo>
                    <a:pt x="3255966" y="2618314"/>
                  </a:lnTo>
                  <a:lnTo>
                    <a:pt x="3237531" y="2658981"/>
                  </a:lnTo>
                  <a:lnTo>
                    <a:pt x="3215579" y="2697608"/>
                  </a:lnTo>
                  <a:lnTo>
                    <a:pt x="3190319" y="2733984"/>
                  </a:lnTo>
                  <a:lnTo>
                    <a:pt x="3161964" y="2767898"/>
                  </a:lnTo>
                  <a:lnTo>
                    <a:pt x="3130724" y="2799137"/>
                  </a:lnTo>
                  <a:lnTo>
                    <a:pt x="3096810" y="2827493"/>
                  </a:lnTo>
                  <a:lnTo>
                    <a:pt x="3060435" y="2852752"/>
                  </a:lnTo>
                  <a:lnTo>
                    <a:pt x="3021808" y="2874705"/>
                  </a:lnTo>
                  <a:lnTo>
                    <a:pt x="2981140" y="2893140"/>
                  </a:lnTo>
                  <a:lnTo>
                    <a:pt x="2938644" y="2907845"/>
                  </a:lnTo>
                  <a:lnTo>
                    <a:pt x="2894530" y="2918611"/>
                  </a:lnTo>
                  <a:lnTo>
                    <a:pt x="2849009" y="2925225"/>
                  </a:lnTo>
                  <a:lnTo>
                    <a:pt x="2802293" y="2927477"/>
                  </a:lnTo>
                  <a:lnTo>
                    <a:pt x="0" y="2927477"/>
                  </a:lnTo>
                  <a:lnTo>
                    <a:pt x="0" y="0"/>
                  </a:lnTo>
                  <a:lnTo>
                    <a:pt x="2802293" y="0"/>
                  </a:lnTo>
                  <a:lnTo>
                    <a:pt x="2849009" y="2251"/>
                  </a:lnTo>
                  <a:lnTo>
                    <a:pt x="2894530" y="8865"/>
                  </a:lnTo>
                  <a:lnTo>
                    <a:pt x="2938644" y="19631"/>
                  </a:lnTo>
                  <a:lnTo>
                    <a:pt x="2981140" y="34336"/>
                  </a:lnTo>
                  <a:lnTo>
                    <a:pt x="3021808" y="52771"/>
                  </a:lnTo>
                  <a:lnTo>
                    <a:pt x="3060435" y="74724"/>
                  </a:lnTo>
                  <a:lnTo>
                    <a:pt x="3096810" y="99984"/>
                  </a:lnTo>
                  <a:lnTo>
                    <a:pt x="3130724" y="128339"/>
                  </a:lnTo>
                  <a:lnTo>
                    <a:pt x="3161964" y="159579"/>
                  </a:lnTo>
                  <a:lnTo>
                    <a:pt x="3190319" y="193492"/>
                  </a:lnTo>
                  <a:lnTo>
                    <a:pt x="3215579" y="229868"/>
                  </a:lnTo>
                  <a:lnTo>
                    <a:pt x="3237531" y="268495"/>
                  </a:lnTo>
                  <a:lnTo>
                    <a:pt x="3255966" y="309162"/>
                  </a:lnTo>
                  <a:lnTo>
                    <a:pt x="3270672" y="351659"/>
                  </a:lnTo>
                  <a:lnTo>
                    <a:pt x="3281437" y="395773"/>
                  </a:lnTo>
                  <a:lnTo>
                    <a:pt x="3288051" y="441293"/>
                  </a:lnTo>
                  <a:lnTo>
                    <a:pt x="3290303" y="488010"/>
                  </a:lnTo>
                  <a:close/>
                </a:path>
              </a:pathLst>
            </a:custGeom>
            <a:ln w="25399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6166294" y="2242273"/>
            <a:ext cx="2742565" cy="2664460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447675">
              <a:lnSpc>
                <a:spcPct val="100000"/>
              </a:lnSpc>
              <a:spcBef>
                <a:spcPts val="700"/>
              </a:spcBef>
            </a:pPr>
            <a:r>
              <a:rPr dirty="0" sz="2000" spc="-10" b="1">
                <a:solidFill>
                  <a:srgbClr val="FFFFFF"/>
                </a:solidFill>
                <a:latin typeface="Trebuchet MS"/>
                <a:cs typeface="Trebuchet MS"/>
              </a:rPr>
              <a:t>ΑΝΘΡΩΠΟΓΕΝΕΙ</a:t>
            </a:r>
            <a:endParaRPr sz="2000">
              <a:latin typeface="Trebuchet MS"/>
              <a:cs typeface="Trebuchet MS"/>
            </a:endParaRPr>
          </a:p>
          <a:p>
            <a:pPr marL="12700" marR="5080" indent="168910">
              <a:lnSpc>
                <a:spcPts val="1989"/>
              </a:lnSpc>
              <a:spcBef>
                <a:spcPts val="1005"/>
              </a:spcBef>
              <a:buSzPct val="111111"/>
              <a:buChar char="-"/>
              <a:tabLst>
                <a:tab pos="181610" algn="l"/>
              </a:tabLst>
            </a:pPr>
            <a:r>
              <a:rPr dirty="0" sz="1800" b="1">
                <a:solidFill>
                  <a:srgbClr val="FFFFFF"/>
                </a:solidFill>
                <a:latin typeface="Trebuchet MS"/>
                <a:cs typeface="Trebuchet MS"/>
              </a:rPr>
              <a:t>Εφαρμογή</a:t>
            </a:r>
            <a:r>
              <a:rPr dirty="0" sz="18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FFFFFF"/>
                </a:solidFill>
                <a:latin typeface="Trebuchet MS"/>
                <a:cs typeface="Trebuchet MS"/>
              </a:rPr>
              <a:t>μη</a:t>
            </a:r>
            <a:r>
              <a:rPr dirty="0" sz="18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spc="-10" b="1">
                <a:solidFill>
                  <a:srgbClr val="FFFFFF"/>
                </a:solidFill>
                <a:latin typeface="Trebuchet MS"/>
                <a:cs typeface="Trebuchet MS"/>
              </a:rPr>
              <a:t>βιώσιμ </a:t>
            </a:r>
            <a:r>
              <a:rPr dirty="0" sz="1800" b="1">
                <a:solidFill>
                  <a:srgbClr val="FFFFFF"/>
                </a:solidFill>
                <a:latin typeface="Trebuchet MS"/>
                <a:cs typeface="Trebuchet MS"/>
              </a:rPr>
              <a:t>αγροτεχνικών</a:t>
            </a:r>
            <a:r>
              <a:rPr dirty="0" sz="1800" spc="-1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spc="-10" b="1">
                <a:solidFill>
                  <a:srgbClr val="FFFFFF"/>
                </a:solidFill>
                <a:latin typeface="Trebuchet MS"/>
                <a:cs typeface="Trebuchet MS"/>
              </a:rPr>
              <a:t>πρακτικών</a:t>
            </a:r>
            <a:endParaRPr sz="1800">
              <a:latin typeface="Trebuchet MS"/>
              <a:cs typeface="Trebuchet MS"/>
            </a:endParaRPr>
          </a:p>
          <a:p>
            <a:pPr marL="164465" indent="-151765">
              <a:lnSpc>
                <a:spcPct val="100000"/>
              </a:lnSpc>
              <a:spcBef>
                <a:spcPts val="585"/>
              </a:spcBef>
              <a:buChar char="-"/>
              <a:tabLst>
                <a:tab pos="164465" algn="l"/>
              </a:tabLst>
            </a:pPr>
            <a:r>
              <a:rPr dirty="0" sz="1800" spc="-10" b="1">
                <a:solidFill>
                  <a:srgbClr val="FFFFFF"/>
                </a:solidFill>
                <a:latin typeface="Trebuchet MS"/>
                <a:cs typeface="Trebuchet MS"/>
              </a:rPr>
              <a:t>Κατασκευές</a:t>
            </a:r>
            <a:endParaRPr sz="1800">
              <a:latin typeface="Trebuchet MS"/>
              <a:cs typeface="Trebuchet MS"/>
            </a:endParaRPr>
          </a:p>
          <a:p>
            <a:pPr marL="164465" indent="-151765">
              <a:lnSpc>
                <a:spcPct val="100000"/>
              </a:lnSpc>
              <a:spcBef>
                <a:spcPts val="540"/>
              </a:spcBef>
              <a:buChar char="-"/>
              <a:tabLst>
                <a:tab pos="164465" algn="l"/>
              </a:tabLst>
            </a:pPr>
            <a:r>
              <a:rPr dirty="0" sz="1800" spc="-10" b="1">
                <a:solidFill>
                  <a:srgbClr val="FFFFFF"/>
                </a:solidFill>
                <a:latin typeface="Trebuchet MS"/>
                <a:cs typeface="Trebuchet MS"/>
              </a:rPr>
              <a:t>Βιομηχανία</a:t>
            </a:r>
            <a:endParaRPr sz="1800">
              <a:latin typeface="Trebuchet MS"/>
              <a:cs typeface="Trebuchet MS"/>
            </a:endParaRPr>
          </a:p>
          <a:p>
            <a:pPr marL="12700" marR="1096010" indent="151765">
              <a:lnSpc>
                <a:spcPts val="1939"/>
              </a:lnSpc>
              <a:spcBef>
                <a:spcPts val="790"/>
              </a:spcBef>
              <a:buChar char="-"/>
              <a:tabLst>
                <a:tab pos="164465" algn="l"/>
              </a:tabLst>
            </a:pPr>
            <a:r>
              <a:rPr dirty="0" sz="1800" spc="-10" b="1">
                <a:solidFill>
                  <a:srgbClr val="FFFFFF"/>
                </a:solidFill>
                <a:latin typeface="Trebuchet MS"/>
                <a:cs typeface="Trebuchet MS"/>
              </a:rPr>
              <a:t>Μεταλλευτική δραστηριότητα</a:t>
            </a:r>
            <a:endParaRPr sz="1800">
              <a:latin typeface="Trebuchet MS"/>
              <a:cs typeface="Trebuchet MS"/>
            </a:endParaRPr>
          </a:p>
          <a:p>
            <a:pPr marL="164465" indent="-151765">
              <a:lnSpc>
                <a:spcPct val="100000"/>
              </a:lnSpc>
              <a:spcBef>
                <a:spcPts val="515"/>
              </a:spcBef>
              <a:buChar char="-"/>
              <a:tabLst>
                <a:tab pos="164465" algn="l"/>
              </a:tabLst>
            </a:pPr>
            <a:r>
              <a:rPr dirty="0" sz="1800" spc="-10" b="1">
                <a:solidFill>
                  <a:srgbClr val="FFFFFF"/>
                </a:solidFill>
                <a:latin typeface="Trebuchet MS"/>
                <a:cs typeface="Trebuchet MS"/>
              </a:rPr>
              <a:t>Δασοπονία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26391" y="5046357"/>
            <a:ext cx="716280" cy="736600"/>
            <a:chOff x="226391" y="5046357"/>
            <a:chExt cx="716280" cy="736600"/>
          </a:xfrm>
        </p:grpSpPr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2102" y="5085600"/>
              <a:ext cx="328820" cy="49322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98008" y="5069941"/>
              <a:ext cx="344805" cy="507365"/>
            </a:xfrm>
            <a:custGeom>
              <a:avLst/>
              <a:gdLst/>
              <a:ahLst/>
              <a:cxnLst/>
              <a:rect l="l" t="t" r="r" b="b"/>
              <a:pathLst>
                <a:path w="344805" h="507364">
                  <a:moveTo>
                    <a:pt x="0" y="0"/>
                  </a:moveTo>
                  <a:lnTo>
                    <a:pt x="6" y="37566"/>
                  </a:lnTo>
                  <a:lnTo>
                    <a:pt x="49562" y="41614"/>
                  </a:lnTo>
                  <a:lnTo>
                    <a:pt x="96626" y="53322"/>
                  </a:lnTo>
                  <a:lnTo>
                    <a:pt x="140596" y="72037"/>
                  </a:lnTo>
                  <a:lnTo>
                    <a:pt x="180820" y="97109"/>
                  </a:lnTo>
                  <a:lnTo>
                    <a:pt x="216645" y="127884"/>
                  </a:lnTo>
                  <a:lnTo>
                    <a:pt x="247419" y="163709"/>
                  </a:lnTo>
                  <a:lnTo>
                    <a:pt x="272490" y="203934"/>
                  </a:lnTo>
                  <a:lnTo>
                    <a:pt x="291206" y="247904"/>
                  </a:lnTo>
                  <a:lnTo>
                    <a:pt x="302914" y="294968"/>
                  </a:lnTo>
                  <a:lnTo>
                    <a:pt x="306961" y="344474"/>
                  </a:lnTo>
                  <a:lnTo>
                    <a:pt x="305246" y="376877"/>
                  </a:lnTo>
                  <a:lnTo>
                    <a:pt x="300137" y="408830"/>
                  </a:lnTo>
                  <a:lnTo>
                    <a:pt x="291694" y="440067"/>
                  </a:lnTo>
                  <a:lnTo>
                    <a:pt x="279972" y="470319"/>
                  </a:lnTo>
                  <a:lnTo>
                    <a:pt x="258353" y="457835"/>
                  </a:lnTo>
                  <a:lnTo>
                    <a:pt x="282113" y="507314"/>
                  </a:lnTo>
                  <a:lnTo>
                    <a:pt x="334289" y="501675"/>
                  </a:lnTo>
                  <a:lnTo>
                    <a:pt x="312661" y="489191"/>
                  </a:lnTo>
                  <a:lnTo>
                    <a:pt x="326499" y="454474"/>
                  </a:lnTo>
                  <a:lnTo>
                    <a:pt x="336471" y="418566"/>
                  </a:lnTo>
                  <a:lnTo>
                    <a:pt x="342506" y="381792"/>
                  </a:lnTo>
                  <a:lnTo>
                    <a:pt x="344534" y="344474"/>
                  </a:lnTo>
                  <a:lnTo>
                    <a:pt x="341365" y="297998"/>
                  </a:lnTo>
                  <a:lnTo>
                    <a:pt x="332140" y="253341"/>
                  </a:lnTo>
                  <a:lnTo>
                    <a:pt x="317284" y="210926"/>
                  </a:lnTo>
                  <a:lnTo>
                    <a:pt x="297219" y="171177"/>
                  </a:lnTo>
                  <a:lnTo>
                    <a:pt x="272370" y="134517"/>
                  </a:lnTo>
                  <a:lnTo>
                    <a:pt x="243161" y="101371"/>
                  </a:lnTo>
                  <a:lnTo>
                    <a:pt x="210014" y="72162"/>
                  </a:lnTo>
                  <a:lnTo>
                    <a:pt x="173354" y="47313"/>
                  </a:lnTo>
                  <a:lnTo>
                    <a:pt x="133605" y="27249"/>
                  </a:lnTo>
                  <a:lnTo>
                    <a:pt x="91190" y="12393"/>
                  </a:lnTo>
                  <a:lnTo>
                    <a:pt x="46532" y="3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281238" y="5591352"/>
              <a:ext cx="601980" cy="191135"/>
            </a:xfrm>
            <a:custGeom>
              <a:avLst/>
              <a:gdLst/>
              <a:ahLst/>
              <a:cxnLst/>
              <a:rect l="l" t="t" r="r" b="b"/>
              <a:pathLst>
                <a:path w="601980" h="191135">
                  <a:moveTo>
                    <a:pt x="568993" y="0"/>
                  </a:moveTo>
                  <a:lnTo>
                    <a:pt x="542775" y="38353"/>
                  </a:lnTo>
                  <a:lnTo>
                    <a:pt x="511511" y="71880"/>
                  </a:lnTo>
                  <a:lnTo>
                    <a:pt x="475878" y="100189"/>
                  </a:lnTo>
                  <a:lnTo>
                    <a:pt x="436556" y="122888"/>
                  </a:lnTo>
                  <a:lnTo>
                    <a:pt x="394222" y="139587"/>
                  </a:lnTo>
                  <a:lnTo>
                    <a:pt x="349553" y="149893"/>
                  </a:lnTo>
                  <a:lnTo>
                    <a:pt x="303229" y="153415"/>
                  </a:lnTo>
                  <a:lnTo>
                    <a:pt x="254579" y="149530"/>
                  </a:lnTo>
                  <a:lnTo>
                    <a:pt x="207709" y="138151"/>
                  </a:lnTo>
                  <a:lnTo>
                    <a:pt x="163434" y="119695"/>
                  </a:lnTo>
                  <a:lnTo>
                    <a:pt x="122566" y="94580"/>
                  </a:lnTo>
                  <a:lnTo>
                    <a:pt x="85921" y="63221"/>
                  </a:lnTo>
                  <a:lnTo>
                    <a:pt x="54311" y="26035"/>
                  </a:lnTo>
                  <a:lnTo>
                    <a:pt x="75928" y="13550"/>
                  </a:lnTo>
                  <a:lnTo>
                    <a:pt x="21196" y="9398"/>
                  </a:lnTo>
                  <a:lnTo>
                    <a:pt x="0" y="57403"/>
                  </a:lnTo>
                  <a:lnTo>
                    <a:pt x="21625" y="44907"/>
                  </a:lnTo>
                  <a:lnTo>
                    <a:pt x="51651" y="81814"/>
                  </a:lnTo>
                  <a:lnTo>
                    <a:pt x="86067" y="113888"/>
                  </a:lnTo>
                  <a:lnTo>
                    <a:pt x="124282" y="140821"/>
                  </a:lnTo>
                  <a:lnTo>
                    <a:pt x="165699" y="162304"/>
                  </a:lnTo>
                  <a:lnTo>
                    <a:pt x="209726" y="178031"/>
                  </a:lnTo>
                  <a:lnTo>
                    <a:pt x="255767" y="187693"/>
                  </a:lnTo>
                  <a:lnTo>
                    <a:pt x="303229" y="190982"/>
                  </a:lnTo>
                  <a:lnTo>
                    <a:pt x="355225" y="187028"/>
                  </a:lnTo>
                  <a:lnTo>
                    <a:pt x="405362" y="175461"/>
                  </a:lnTo>
                  <a:lnTo>
                    <a:pt x="452879" y="156718"/>
                  </a:lnTo>
                  <a:lnTo>
                    <a:pt x="497016" y="131241"/>
                  </a:lnTo>
                  <a:lnTo>
                    <a:pt x="537011" y="99468"/>
                  </a:lnTo>
                  <a:lnTo>
                    <a:pt x="572103" y="61840"/>
                  </a:lnTo>
                  <a:lnTo>
                    <a:pt x="601531" y="18796"/>
                  </a:lnTo>
                  <a:lnTo>
                    <a:pt x="568993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226391" y="5046357"/>
              <a:ext cx="344805" cy="540385"/>
            </a:xfrm>
            <a:custGeom>
              <a:avLst/>
              <a:gdLst/>
              <a:ahLst/>
              <a:cxnLst/>
              <a:rect l="l" t="t" r="r" b="b"/>
              <a:pathLst>
                <a:path w="344805" h="540385">
                  <a:moveTo>
                    <a:pt x="313567" y="0"/>
                  </a:moveTo>
                  <a:lnTo>
                    <a:pt x="313563" y="24968"/>
                  </a:lnTo>
                  <a:lnTo>
                    <a:pt x="266450" y="32548"/>
                  </a:lnTo>
                  <a:lnTo>
                    <a:pt x="221743" y="46289"/>
                  </a:lnTo>
                  <a:lnTo>
                    <a:pt x="179881" y="65712"/>
                  </a:lnTo>
                  <a:lnTo>
                    <a:pt x="141302" y="90337"/>
                  </a:lnTo>
                  <a:lnTo>
                    <a:pt x="106444" y="119683"/>
                  </a:lnTo>
                  <a:lnTo>
                    <a:pt x="75746" y="153271"/>
                  </a:lnTo>
                  <a:lnTo>
                    <a:pt x="49646" y="190622"/>
                  </a:lnTo>
                  <a:lnTo>
                    <a:pt x="28584" y="231256"/>
                  </a:lnTo>
                  <a:lnTo>
                    <a:pt x="12996" y="274693"/>
                  </a:lnTo>
                  <a:lnTo>
                    <a:pt x="3322" y="320454"/>
                  </a:lnTo>
                  <a:lnTo>
                    <a:pt x="0" y="368058"/>
                  </a:lnTo>
                  <a:lnTo>
                    <a:pt x="2959" y="413115"/>
                  </a:lnTo>
                  <a:lnTo>
                    <a:pt x="11738" y="457215"/>
                  </a:lnTo>
                  <a:lnTo>
                    <a:pt x="26185" y="499796"/>
                  </a:lnTo>
                  <a:lnTo>
                    <a:pt x="46151" y="540296"/>
                  </a:lnTo>
                  <a:lnTo>
                    <a:pt x="78691" y="521512"/>
                  </a:lnTo>
                  <a:lnTo>
                    <a:pt x="60903" y="485426"/>
                  </a:lnTo>
                  <a:lnTo>
                    <a:pt x="48032" y="447490"/>
                  </a:lnTo>
                  <a:lnTo>
                    <a:pt x="40210" y="408202"/>
                  </a:lnTo>
                  <a:lnTo>
                    <a:pt x="37573" y="368058"/>
                  </a:lnTo>
                  <a:lnTo>
                    <a:pt x="41091" y="321850"/>
                  </a:lnTo>
                  <a:lnTo>
                    <a:pt x="51306" y="277634"/>
                  </a:lnTo>
                  <a:lnTo>
                    <a:pt x="67715" y="235971"/>
                  </a:lnTo>
                  <a:lnTo>
                    <a:pt x="89812" y="197419"/>
                  </a:lnTo>
                  <a:lnTo>
                    <a:pt x="117091" y="162536"/>
                  </a:lnTo>
                  <a:lnTo>
                    <a:pt x="149049" y="131881"/>
                  </a:lnTo>
                  <a:lnTo>
                    <a:pt x="185179" y="106012"/>
                  </a:lnTo>
                  <a:lnTo>
                    <a:pt x="224977" y="85489"/>
                  </a:lnTo>
                  <a:lnTo>
                    <a:pt x="267938" y="70869"/>
                  </a:lnTo>
                  <a:lnTo>
                    <a:pt x="313557" y="62712"/>
                  </a:lnTo>
                  <a:lnTo>
                    <a:pt x="313553" y="87680"/>
                  </a:lnTo>
                  <a:lnTo>
                    <a:pt x="344531" y="42367"/>
                  </a:lnTo>
                  <a:lnTo>
                    <a:pt x="313567" y="0"/>
                  </a:lnTo>
                  <a:close/>
                </a:path>
              </a:pathLst>
            </a:custGeom>
            <a:solidFill>
              <a:srgbClr val="4F6128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4025173" y="1385252"/>
            <a:ext cx="1746250" cy="4359910"/>
            <a:chOff x="4025173" y="1385252"/>
            <a:chExt cx="1746250" cy="4359910"/>
          </a:xfrm>
        </p:grpSpPr>
        <p:sp>
          <p:nvSpPr>
            <p:cNvPr id="15" name="object 15"/>
            <p:cNvSpPr/>
            <p:nvPr/>
          </p:nvSpPr>
          <p:spPr>
            <a:xfrm>
              <a:off x="4037873" y="1397952"/>
              <a:ext cx="1720850" cy="821055"/>
            </a:xfrm>
            <a:custGeom>
              <a:avLst/>
              <a:gdLst/>
              <a:ahLst/>
              <a:cxnLst/>
              <a:rect l="l" t="t" r="r" b="b"/>
              <a:pathLst>
                <a:path w="1720850" h="821055">
                  <a:moveTo>
                    <a:pt x="820841" y="0"/>
                  </a:moveTo>
                  <a:lnTo>
                    <a:pt x="772913" y="1404"/>
                  </a:lnTo>
                  <a:lnTo>
                    <a:pt x="725675" y="5565"/>
                  </a:lnTo>
                  <a:lnTo>
                    <a:pt x="679207" y="12402"/>
                  </a:lnTo>
                  <a:lnTo>
                    <a:pt x="633587" y="21837"/>
                  </a:lnTo>
                  <a:lnTo>
                    <a:pt x="588895" y="33789"/>
                  </a:lnTo>
                  <a:lnTo>
                    <a:pt x="545211" y="48180"/>
                  </a:lnTo>
                  <a:lnTo>
                    <a:pt x="502614" y="64929"/>
                  </a:lnTo>
                  <a:lnTo>
                    <a:pt x="461185" y="83958"/>
                  </a:lnTo>
                  <a:lnTo>
                    <a:pt x="421001" y="105186"/>
                  </a:lnTo>
                  <a:lnTo>
                    <a:pt x="382143" y="128535"/>
                  </a:lnTo>
                  <a:lnTo>
                    <a:pt x="344690" y="153925"/>
                  </a:lnTo>
                  <a:lnTo>
                    <a:pt x="308722" y="181276"/>
                  </a:lnTo>
                  <a:lnTo>
                    <a:pt x="274318" y="210509"/>
                  </a:lnTo>
                  <a:lnTo>
                    <a:pt x="241558" y="241544"/>
                  </a:lnTo>
                  <a:lnTo>
                    <a:pt x="210521" y="274302"/>
                  </a:lnTo>
                  <a:lnTo>
                    <a:pt x="181286" y="308704"/>
                  </a:lnTo>
                  <a:lnTo>
                    <a:pt x="153933" y="344670"/>
                  </a:lnTo>
                  <a:lnTo>
                    <a:pt x="128542" y="382120"/>
                  </a:lnTo>
                  <a:lnTo>
                    <a:pt x="105192" y="420976"/>
                  </a:lnTo>
                  <a:lnTo>
                    <a:pt x="83962" y="461157"/>
                  </a:lnTo>
                  <a:lnTo>
                    <a:pt x="64933" y="502584"/>
                  </a:lnTo>
                  <a:lnTo>
                    <a:pt x="48182" y="545177"/>
                  </a:lnTo>
                  <a:lnTo>
                    <a:pt x="33791" y="588858"/>
                  </a:lnTo>
                  <a:lnTo>
                    <a:pt x="21838" y="633547"/>
                  </a:lnTo>
                  <a:lnTo>
                    <a:pt x="12403" y="679163"/>
                  </a:lnTo>
                  <a:lnTo>
                    <a:pt x="5565" y="725629"/>
                  </a:lnTo>
                  <a:lnTo>
                    <a:pt x="1404" y="772863"/>
                  </a:lnTo>
                  <a:lnTo>
                    <a:pt x="0" y="820788"/>
                  </a:lnTo>
                  <a:lnTo>
                    <a:pt x="234513" y="820788"/>
                  </a:lnTo>
                  <a:lnTo>
                    <a:pt x="236472" y="772999"/>
                  </a:lnTo>
                  <a:lnTo>
                    <a:pt x="242246" y="726219"/>
                  </a:lnTo>
                  <a:lnTo>
                    <a:pt x="251678" y="680606"/>
                  </a:lnTo>
                  <a:lnTo>
                    <a:pt x="264613" y="636314"/>
                  </a:lnTo>
                  <a:lnTo>
                    <a:pt x="280895" y="593500"/>
                  </a:lnTo>
                  <a:lnTo>
                    <a:pt x="300368" y="552319"/>
                  </a:lnTo>
                  <a:lnTo>
                    <a:pt x="322877" y="512926"/>
                  </a:lnTo>
                  <a:lnTo>
                    <a:pt x="348265" y="475479"/>
                  </a:lnTo>
                  <a:lnTo>
                    <a:pt x="376378" y="440132"/>
                  </a:lnTo>
                  <a:lnTo>
                    <a:pt x="407058" y="407041"/>
                  </a:lnTo>
                  <a:lnTo>
                    <a:pt x="440151" y="376362"/>
                  </a:lnTo>
                  <a:lnTo>
                    <a:pt x="475501" y="348251"/>
                  </a:lnTo>
                  <a:lnTo>
                    <a:pt x="512951" y="322864"/>
                  </a:lnTo>
                  <a:lnTo>
                    <a:pt x="552347" y="300357"/>
                  </a:lnTo>
                  <a:lnTo>
                    <a:pt x="593531" y="280885"/>
                  </a:lnTo>
                  <a:lnTo>
                    <a:pt x="636349" y="264603"/>
                  </a:lnTo>
                  <a:lnTo>
                    <a:pt x="680645" y="251669"/>
                  </a:lnTo>
                  <a:lnTo>
                    <a:pt x="726263" y="242237"/>
                  </a:lnTo>
                  <a:lnTo>
                    <a:pt x="773047" y="236464"/>
                  </a:lnTo>
                  <a:lnTo>
                    <a:pt x="820841" y="234505"/>
                  </a:lnTo>
                  <a:lnTo>
                    <a:pt x="870758" y="236637"/>
                  </a:lnTo>
                  <a:lnTo>
                    <a:pt x="919794" y="242938"/>
                  </a:lnTo>
                  <a:lnTo>
                    <a:pt x="967733" y="253263"/>
                  </a:lnTo>
                  <a:lnTo>
                    <a:pt x="1014356" y="267468"/>
                  </a:lnTo>
                  <a:lnTo>
                    <a:pt x="1059446" y="285410"/>
                  </a:lnTo>
                  <a:lnTo>
                    <a:pt x="1102786" y="306945"/>
                  </a:lnTo>
                  <a:lnTo>
                    <a:pt x="1144158" y="331928"/>
                  </a:lnTo>
                  <a:lnTo>
                    <a:pt x="1183344" y="360216"/>
                  </a:lnTo>
                  <a:lnTo>
                    <a:pt x="1220127" y="391666"/>
                  </a:lnTo>
                  <a:lnTo>
                    <a:pt x="1254289" y="426132"/>
                  </a:lnTo>
                  <a:lnTo>
                    <a:pt x="1285612" y="463470"/>
                  </a:lnTo>
                  <a:lnTo>
                    <a:pt x="1313880" y="503539"/>
                  </a:lnTo>
                  <a:lnTo>
                    <a:pt x="1338873" y="546192"/>
                  </a:lnTo>
                  <a:lnTo>
                    <a:pt x="1360375" y="591286"/>
                  </a:lnTo>
                  <a:lnTo>
                    <a:pt x="1251422" y="591286"/>
                  </a:lnTo>
                  <a:lnTo>
                    <a:pt x="1524421" y="820788"/>
                  </a:lnTo>
                  <a:lnTo>
                    <a:pt x="1720446" y="591286"/>
                  </a:lnTo>
                  <a:lnTo>
                    <a:pt x="1608940" y="591286"/>
                  </a:lnTo>
                  <a:lnTo>
                    <a:pt x="1593713" y="544326"/>
                  </a:lnTo>
                  <a:lnTo>
                    <a:pt x="1575852" y="498773"/>
                  </a:lnTo>
                  <a:lnTo>
                    <a:pt x="1555456" y="454703"/>
                  </a:lnTo>
                  <a:lnTo>
                    <a:pt x="1532627" y="412192"/>
                  </a:lnTo>
                  <a:lnTo>
                    <a:pt x="1507467" y="371316"/>
                  </a:lnTo>
                  <a:lnTo>
                    <a:pt x="1480075" y="332151"/>
                  </a:lnTo>
                  <a:lnTo>
                    <a:pt x="1450553" y="294772"/>
                  </a:lnTo>
                  <a:lnTo>
                    <a:pt x="1419003" y="259255"/>
                  </a:lnTo>
                  <a:lnTo>
                    <a:pt x="1385525" y="225676"/>
                  </a:lnTo>
                  <a:lnTo>
                    <a:pt x="1350220" y="194111"/>
                  </a:lnTo>
                  <a:lnTo>
                    <a:pt x="1313189" y="164636"/>
                  </a:lnTo>
                  <a:lnTo>
                    <a:pt x="1274533" y="137326"/>
                  </a:lnTo>
                  <a:lnTo>
                    <a:pt x="1234354" y="112257"/>
                  </a:lnTo>
                  <a:lnTo>
                    <a:pt x="1192751" y="89506"/>
                  </a:lnTo>
                  <a:lnTo>
                    <a:pt x="1149828" y="69147"/>
                  </a:lnTo>
                  <a:lnTo>
                    <a:pt x="1105683" y="51256"/>
                  </a:lnTo>
                  <a:lnTo>
                    <a:pt x="1060419" y="35910"/>
                  </a:lnTo>
                  <a:lnTo>
                    <a:pt x="1014137" y="23185"/>
                  </a:lnTo>
                  <a:lnTo>
                    <a:pt x="966937" y="13155"/>
                  </a:lnTo>
                  <a:lnTo>
                    <a:pt x="918920" y="5897"/>
                  </a:lnTo>
                  <a:lnTo>
                    <a:pt x="870188" y="1486"/>
                  </a:lnTo>
                  <a:lnTo>
                    <a:pt x="820841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4037873" y="1397952"/>
              <a:ext cx="1720850" cy="821055"/>
            </a:xfrm>
            <a:custGeom>
              <a:avLst/>
              <a:gdLst/>
              <a:ahLst/>
              <a:cxnLst/>
              <a:rect l="l" t="t" r="r" b="b"/>
              <a:pathLst>
                <a:path w="1720850" h="821055">
                  <a:moveTo>
                    <a:pt x="0" y="820788"/>
                  </a:moveTo>
                  <a:lnTo>
                    <a:pt x="1404" y="772863"/>
                  </a:lnTo>
                  <a:lnTo>
                    <a:pt x="5565" y="725629"/>
                  </a:lnTo>
                  <a:lnTo>
                    <a:pt x="12403" y="679163"/>
                  </a:lnTo>
                  <a:lnTo>
                    <a:pt x="21838" y="633547"/>
                  </a:lnTo>
                  <a:lnTo>
                    <a:pt x="33791" y="588858"/>
                  </a:lnTo>
                  <a:lnTo>
                    <a:pt x="48182" y="545177"/>
                  </a:lnTo>
                  <a:lnTo>
                    <a:pt x="64933" y="502584"/>
                  </a:lnTo>
                  <a:lnTo>
                    <a:pt x="83962" y="461157"/>
                  </a:lnTo>
                  <a:lnTo>
                    <a:pt x="105192" y="420976"/>
                  </a:lnTo>
                  <a:lnTo>
                    <a:pt x="128542" y="382120"/>
                  </a:lnTo>
                  <a:lnTo>
                    <a:pt x="153933" y="344670"/>
                  </a:lnTo>
                  <a:lnTo>
                    <a:pt x="181286" y="308704"/>
                  </a:lnTo>
                  <a:lnTo>
                    <a:pt x="210521" y="274302"/>
                  </a:lnTo>
                  <a:lnTo>
                    <a:pt x="241558" y="241544"/>
                  </a:lnTo>
                  <a:lnTo>
                    <a:pt x="274318" y="210509"/>
                  </a:lnTo>
                  <a:lnTo>
                    <a:pt x="308722" y="181276"/>
                  </a:lnTo>
                  <a:lnTo>
                    <a:pt x="344690" y="153925"/>
                  </a:lnTo>
                  <a:lnTo>
                    <a:pt x="382143" y="128535"/>
                  </a:lnTo>
                  <a:lnTo>
                    <a:pt x="421001" y="105186"/>
                  </a:lnTo>
                  <a:lnTo>
                    <a:pt x="461185" y="83958"/>
                  </a:lnTo>
                  <a:lnTo>
                    <a:pt x="502614" y="64929"/>
                  </a:lnTo>
                  <a:lnTo>
                    <a:pt x="545211" y="48180"/>
                  </a:lnTo>
                  <a:lnTo>
                    <a:pt x="588895" y="33789"/>
                  </a:lnTo>
                  <a:lnTo>
                    <a:pt x="633587" y="21837"/>
                  </a:lnTo>
                  <a:lnTo>
                    <a:pt x="679207" y="12402"/>
                  </a:lnTo>
                  <a:lnTo>
                    <a:pt x="725675" y="5565"/>
                  </a:lnTo>
                  <a:lnTo>
                    <a:pt x="772913" y="1404"/>
                  </a:lnTo>
                  <a:lnTo>
                    <a:pt x="820841" y="0"/>
                  </a:lnTo>
                  <a:lnTo>
                    <a:pt x="870188" y="1486"/>
                  </a:lnTo>
                  <a:lnTo>
                    <a:pt x="918920" y="5897"/>
                  </a:lnTo>
                  <a:lnTo>
                    <a:pt x="966937" y="13155"/>
                  </a:lnTo>
                  <a:lnTo>
                    <a:pt x="1014137" y="23185"/>
                  </a:lnTo>
                  <a:lnTo>
                    <a:pt x="1060419" y="35910"/>
                  </a:lnTo>
                  <a:lnTo>
                    <a:pt x="1105683" y="51256"/>
                  </a:lnTo>
                  <a:lnTo>
                    <a:pt x="1149828" y="69147"/>
                  </a:lnTo>
                  <a:lnTo>
                    <a:pt x="1192751" y="89506"/>
                  </a:lnTo>
                  <a:lnTo>
                    <a:pt x="1234354" y="112257"/>
                  </a:lnTo>
                  <a:lnTo>
                    <a:pt x="1274533" y="137326"/>
                  </a:lnTo>
                  <a:lnTo>
                    <a:pt x="1313189" y="164636"/>
                  </a:lnTo>
                  <a:lnTo>
                    <a:pt x="1350220" y="194111"/>
                  </a:lnTo>
                  <a:lnTo>
                    <a:pt x="1385525" y="225676"/>
                  </a:lnTo>
                  <a:lnTo>
                    <a:pt x="1419003" y="259255"/>
                  </a:lnTo>
                  <a:lnTo>
                    <a:pt x="1450553" y="294772"/>
                  </a:lnTo>
                  <a:lnTo>
                    <a:pt x="1480075" y="332151"/>
                  </a:lnTo>
                  <a:lnTo>
                    <a:pt x="1507467" y="371316"/>
                  </a:lnTo>
                  <a:lnTo>
                    <a:pt x="1532627" y="412192"/>
                  </a:lnTo>
                  <a:lnTo>
                    <a:pt x="1555456" y="454703"/>
                  </a:lnTo>
                  <a:lnTo>
                    <a:pt x="1575852" y="498773"/>
                  </a:lnTo>
                  <a:lnTo>
                    <a:pt x="1593713" y="544326"/>
                  </a:lnTo>
                  <a:lnTo>
                    <a:pt x="1608940" y="591286"/>
                  </a:lnTo>
                  <a:lnTo>
                    <a:pt x="1720446" y="591286"/>
                  </a:lnTo>
                  <a:lnTo>
                    <a:pt x="1524421" y="820788"/>
                  </a:lnTo>
                  <a:lnTo>
                    <a:pt x="1251422" y="591286"/>
                  </a:lnTo>
                  <a:lnTo>
                    <a:pt x="1360375" y="591286"/>
                  </a:lnTo>
                  <a:lnTo>
                    <a:pt x="1338873" y="546192"/>
                  </a:lnTo>
                  <a:lnTo>
                    <a:pt x="1313880" y="503539"/>
                  </a:lnTo>
                  <a:lnTo>
                    <a:pt x="1285612" y="463470"/>
                  </a:lnTo>
                  <a:lnTo>
                    <a:pt x="1254289" y="426132"/>
                  </a:lnTo>
                  <a:lnTo>
                    <a:pt x="1220127" y="391666"/>
                  </a:lnTo>
                  <a:lnTo>
                    <a:pt x="1183344" y="360216"/>
                  </a:lnTo>
                  <a:lnTo>
                    <a:pt x="1144158" y="331928"/>
                  </a:lnTo>
                  <a:lnTo>
                    <a:pt x="1102786" y="306945"/>
                  </a:lnTo>
                  <a:lnTo>
                    <a:pt x="1059446" y="285410"/>
                  </a:lnTo>
                  <a:lnTo>
                    <a:pt x="1014356" y="267468"/>
                  </a:lnTo>
                  <a:lnTo>
                    <a:pt x="967733" y="253263"/>
                  </a:lnTo>
                  <a:lnTo>
                    <a:pt x="919794" y="242938"/>
                  </a:lnTo>
                  <a:lnTo>
                    <a:pt x="870758" y="236637"/>
                  </a:lnTo>
                  <a:lnTo>
                    <a:pt x="820841" y="234505"/>
                  </a:lnTo>
                  <a:lnTo>
                    <a:pt x="773047" y="236464"/>
                  </a:lnTo>
                  <a:lnTo>
                    <a:pt x="726263" y="242237"/>
                  </a:lnTo>
                  <a:lnTo>
                    <a:pt x="680645" y="251669"/>
                  </a:lnTo>
                  <a:lnTo>
                    <a:pt x="636349" y="264603"/>
                  </a:lnTo>
                  <a:lnTo>
                    <a:pt x="593531" y="280885"/>
                  </a:lnTo>
                  <a:lnTo>
                    <a:pt x="552347" y="300357"/>
                  </a:lnTo>
                  <a:lnTo>
                    <a:pt x="512951" y="322864"/>
                  </a:lnTo>
                  <a:lnTo>
                    <a:pt x="475501" y="348251"/>
                  </a:lnTo>
                  <a:lnTo>
                    <a:pt x="440151" y="376362"/>
                  </a:lnTo>
                  <a:lnTo>
                    <a:pt x="407058" y="407041"/>
                  </a:lnTo>
                  <a:lnTo>
                    <a:pt x="376378" y="440132"/>
                  </a:lnTo>
                  <a:lnTo>
                    <a:pt x="348265" y="475479"/>
                  </a:lnTo>
                  <a:lnTo>
                    <a:pt x="322877" y="512926"/>
                  </a:lnTo>
                  <a:lnTo>
                    <a:pt x="300368" y="552319"/>
                  </a:lnTo>
                  <a:lnTo>
                    <a:pt x="280895" y="593500"/>
                  </a:lnTo>
                  <a:lnTo>
                    <a:pt x="264613" y="636314"/>
                  </a:lnTo>
                  <a:lnTo>
                    <a:pt x="251678" y="680606"/>
                  </a:lnTo>
                  <a:lnTo>
                    <a:pt x="242246" y="726219"/>
                  </a:lnTo>
                  <a:lnTo>
                    <a:pt x="236472" y="772999"/>
                  </a:lnTo>
                  <a:lnTo>
                    <a:pt x="234513" y="820788"/>
                  </a:lnTo>
                  <a:lnTo>
                    <a:pt x="0" y="820788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4043451" y="4984851"/>
              <a:ext cx="1699895" cy="747395"/>
            </a:xfrm>
            <a:custGeom>
              <a:avLst/>
              <a:gdLst/>
              <a:ahLst/>
              <a:cxnLst/>
              <a:rect l="l" t="t" r="r" b="b"/>
              <a:pathLst>
                <a:path w="1699895" h="747395">
                  <a:moveTo>
                    <a:pt x="879447" y="747191"/>
                  </a:moveTo>
                  <a:lnTo>
                    <a:pt x="929099" y="745817"/>
                  </a:lnTo>
                  <a:lnTo>
                    <a:pt x="978008" y="741747"/>
                  </a:lnTo>
                  <a:lnTo>
                    <a:pt x="1026083" y="735062"/>
                  </a:lnTo>
                  <a:lnTo>
                    <a:pt x="1073236" y="725843"/>
                  </a:lnTo>
                  <a:lnTo>
                    <a:pt x="1119379" y="714171"/>
                  </a:lnTo>
                  <a:lnTo>
                    <a:pt x="1164424" y="700126"/>
                  </a:lnTo>
                  <a:lnTo>
                    <a:pt x="1208281" y="683789"/>
                  </a:lnTo>
                  <a:lnTo>
                    <a:pt x="1250862" y="665241"/>
                  </a:lnTo>
                  <a:lnTo>
                    <a:pt x="1292078" y="644562"/>
                  </a:lnTo>
                  <a:lnTo>
                    <a:pt x="1331842" y="621833"/>
                  </a:lnTo>
                  <a:lnTo>
                    <a:pt x="1370064" y="597136"/>
                  </a:lnTo>
                  <a:lnTo>
                    <a:pt x="1406655" y="570549"/>
                  </a:lnTo>
                  <a:lnTo>
                    <a:pt x="1441528" y="542155"/>
                  </a:lnTo>
                  <a:lnTo>
                    <a:pt x="1474593" y="512034"/>
                  </a:lnTo>
                  <a:lnTo>
                    <a:pt x="1505762" y="480266"/>
                  </a:lnTo>
                  <a:lnTo>
                    <a:pt x="1534947" y="446932"/>
                  </a:lnTo>
                  <a:lnTo>
                    <a:pt x="1562059" y="412113"/>
                  </a:lnTo>
                  <a:lnTo>
                    <a:pt x="1587009" y="375890"/>
                  </a:lnTo>
                  <a:lnTo>
                    <a:pt x="1609708" y="338344"/>
                  </a:lnTo>
                  <a:lnTo>
                    <a:pt x="1630069" y="299554"/>
                  </a:lnTo>
                  <a:lnTo>
                    <a:pt x="1648002" y="259602"/>
                  </a:lnTo>
                  <a:lnTo>
                    <a:pt x="1663420" y="218568"/>
                  </a:lnTo>
                  <a:lnTo>
                    <a:pt x="1676233" y="176533"/>
                  </a:lnTo>
                  <a:lnTo>
                    <a:pt x="1686353" y="133579"/>
                  </a:lnTo>
                  <a:lnTo>
                    <a:pt x="1693691" y="89784"/>
                  </a:lnTo>
                  <a:lnTo>
                    <a:pt x="1698158" y="45231"/>
                  </a:lnTo>
                  <a:lnTo>
                    <a:pt x="1699667" y="0"/>
                  </a:lnTo>
                  <a:lnTo>
                    <a:pt x="1486183" y="0"/>
                  </a:lnTo>
                  <a:lnTo>
                    <a:pt x="1483938" y="45770"/>
                  </a:lnTo>
                  <a:lnTo>
                    <a:pt x="1477329" y="90514"/>
                  </a:lnTo>
                  <a:lnTo>
                    <a:pt x="1466544" y="134064"/>
                  </a:lnTo>
                  <a:lnTo>
                    <a:pt x="1451771" y="176256"/>
                  </a:lnTo>
                  <a:lnTo>
                    <a:pt x="1433197" y="216925"/>
                  </a:lnTo>
                  <a:lnTo>
                    <a:pt x="1411012" y="255905"/>
                  </a:lnTo>
                  <a:lnTo>
                    <a:pt x="1385402" y="293031"/>
                  </a:lnTo>
                  <a:lnTo>
                    <a:pt x="1356557" y="328136"/>
                  </a:lnTo>
                  <a:lnTo>
                    <a:pt x="1324663" y="361057"/>
                  </a:lnTo>
                  <a:lnTo>
                    <a:pt x="1289909" y="391628"/>
                  </a:lnTo>
                  <a:lnTo>
                    <a:pt x="1252483" y="419682"/>
                  </a:lnTo>
                  <a:lnTo>
                    <a:pt x="1212573" y="445056"/>
                  </a:lnTo>
                  <a:lnTo>
                    <a:pt x="1170368" y="467582"/>
                  </a:lnTo>
                  <a:lnTo>
                    <a:pt x="1126054" y="487097"/>
                  </a:lnTo>
                  <a:lnTo>
                    <a:pt x="1079820" y="503435"/>
                  </a:lnTo>
                  <a:lnTo>
                    <a:pt x="1031855" y="516430"/>
                  </a:lnTo>
                  <a:lnTo>
                    <a:pt x="982345" y="525916"/>
                  </a:lnTo>
                  <a:lnTo>
                    <a:pt x="931480" y="531730"/>
                  </a:lnTo>
                  <a:lnTo>
                    <a:pt x="879447" y="533704"/>
                  </a:lnTo>
                  <a:lnTo>
                    <a:pt x="829755" y="531909"/>
                  </a:lnTo>
                  <a:lnTo>
                    <a:pt x="780875" y="526597"/>
                  </a:lnTo>
                  <a:lnTo>
                    <a:pt x="733011" y="517884"/>
                  </a:lnTo>
                  <a:lnTo>
                    <a:pt x="686367" y="505880"/>
                  </a:lnTo>
                  <a:lnTo>
                    <a:pt x="641146" y="490700"/>
                  </a:lnTo>
                  <a:lnTo>
                    <a:pt x="597552" y="472457"/>
                  </a:lnTo>
                  <a:lnTo>
                    <a:pt x="555790" y="451264"/>
                  </a:lnTo>
                  <a:lnTo>
                    <a:pt x="516062" y="427233"/>
                  </a:lnTo>
                  <a:lnTo>
                    <a:pt x="478573" y="400479"/>
                  </a:lnTo>
                  <a:lnTo>
                    <a:pt x="443526" y="371114"/>
                  </a:lnTo>
                  <a:lnTo>
                    <a:pt x="411125" y="339251"/>
                  </a:lnTo>
                  <a:lnTo>
                    <a:pt x="381574" y="305003"/>
                  </a:lnTo>
                  <a:lnTo>
                    <a:pt x="355077" y="268484"/>
                  </a:lnTo>
                  <a:lnTo>
                    <a:pt x="331838" y="229806"/>
                  </a:lnTo>
                  <a:lnTo>
                    <a:pt x="426961" y="229806"/>
                  </a:lnTo>
                  <a:lnTo>
                    <a:pt x="165963" y="0"/>
                  </a:lnTo>
                  <a:lnTo>
                    <a:pt x="0" y="229806"/>
                  </a:lnTo>
                  <a:lnTo>
                    <a:pt x="98983" y="229806"/>
                  </a:lnTo>
                  <a:lnTo>
                    <a:pt x="115967" y="273072"/>
                  </a:lnTo>
                  <a:lnTo>
                    <a:pt x="135663" y="314935"/>
                  </a:lnTo>
                  <a:lnTo>
                    <a:pt x="157960" y="355322"/>
                  </a:lnTo>
                  <a:lnTo>
                    <a:pt x="182749" y="394160"/>
                  </a:lnTo>
                  <a:lnTo>
                    <a:pt x="209921" y="431377"/>
                  </a:lnTo>
                  <a:lnTo>
                    <a:pt x="239366" y="466900"/>
                  </a:lnTo>
                  <a:lnTo>
                    <a:pt x="270976" y="500657"/>
                  </a:lnTo>
                  <a:lnTo>
                    <a:pt x="304640" y="532575"/>
                  </a:lnTo>
                  <a:lnTo>
                    <a:pt x="340249" y="562583"/>
                  </a:lnTo>
                  <a:lnTo>
                    <a:pt x="377694" y="590606"/>
                  </a:lnTo>
                  <a:lnTo>
                    <a:pt x="416866" y="616573"/>
                  </a:lnTo>
                  <a:lnTo>
                    <a:pt x="457654" y="640411"/>
                  </a:lnTo>
                  <a:lnTo>
                    <a:pt x="499949" y="662048"/>
                  </a:lnTo>
                  <a:lnTo>
                    <a:pt x="543642" y="681411"/>
                  </a:lnTo>
                  <a:lnTo>
                    <a:pt x="588624" y="698428"/>
                  </a:lnTo>
                  <a:lnTo>
                    <a:pt x="634785" y="713026"/>
                  </a:lnTo>
                  <a:lnTo>
                    <a:pt x="682016" y="725132"/>
                  </a:lnTo>
                  <a:lnTo>
                    <a:pt x="730207" y="734674"/>
                  </a:lnTo>
                  <a:lnTo>
                    <a:pt x="779249" y="741580"/>
                  </a:lnTo>
                  <a:lnTo>
                    <a:pt x="829032" y="745776"/>
                  </a:lnTo>
                  <a:lnTo>
                    <a:pt x="879447" y="747191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4043451" y="4984851"/>
              <a:ext cx="1699895" cy="747395"/>
            </a:xfrm>
            <a:custGeom>
              <a:avLst/>
              <a:gdLst/>
              <a:ahLst/>
              <a:cxnLst/>
              <a:rect l="l" t="t" r="r" b="b"/>
              <a:pathLst>
                <a:path w="1699895" h="747395">
                  <a:moveTo>
                    <a:pt x="1699667" y="0"/>
                  </a:moveTo>
                  <a:lnTo>
                    <a:pt x="1698158" y="45231"/>
                  </a:lnTo>
                  <a:lnTo>
                    <a:pt x="1693691" y="89784"/>
                  </a:lnTo>
                  <a:lnTo>
                    <a:pt x="1686353" y="133579"/>
                  </a:lnTo>
                  <a:lnTo>
                    <a:pt x="1676233" y="176533"/>
                  </a:lnTo>
                  <a:lnTo>
                    <a:pt x="1663420" y="218568"/>
                  </a:lnTo>
                  <a:lnTo>
                    <a:pt x="1648002" y="259602"/>
                  </a:lnTo>
                  <a:lnTo>
                    <a:pt x="1630069" y="299554"/>
                  </a:lnTo>
                  <a:lnTo>
                    <a:pt x="1609708" y="338344"/>
                  </a:lnTo>
                  <a:lnTo>
                    <a:pt x="1587009" y="375890"/>
                  </a:lnTo>
                  <a:lnTo>
                    <a:pt x="1562059" y="412113"/>
                  </a:lnTo>
                  <a:lnTo>
                    <a:pt x="1534947" y="446932"/>
                  </a:lnTo>
                  <a:lnTo>
                    <a:pt x="1505762" y="480266"/>
                  </a:lnTo>
                  <a:lnTo>
                    <a:pt x="1474593" y="512034"/>
                  </a:lnTo>
                  <a:lnTo>
                    <a:pt x="1441528" y="542155"/>
                  </a:lnTo>
                  <a:lnTo>
                    <a:pt x="1406655" y="570549"/>
                  </a:lnTo>
                  <a:lnTo>
                    <a:pt x="1370064" y="597136"/>
                  </a:lnTo>
                  <a:lnTo>
                    <a:pt x="1331842" y="621833"/>
                  </a:lnTo>
                  <a:lnTo>
                    <a:pt x="1292078" y="644562"/>
                  </a:lnTo>
                  <a:lnTo>
                    <a:pt x="1250862" y="665241"/>
                  </a:lnTo>
                  <a:lnTo>
                    <a:pt x="1208281" y="683789"/>
                  </a:lnTo>
                  <a:lnTo>
                    <a:pt x="1164424" y="700126"/>
                  </a:lnTo>
                  <a:lnTo>
                    <a:pt x="1119379" y="714171"/>
                  </a:lnTo>
                  <a:lnTo>
                    <a:pt x="1073236" y="725843"/>
                  </a:lnTo>
                  <a:lnTo>
                    <a:pt x="1026083" y="735062"/>
                  </a:lnTo>
                  <a:lnTo>
                    <a:pt x="978008" y="741747"/>
                  </a:lnTo>
                  <a:lnTo>
                    <a:pt x="929099" y="745817"/>
                  </a:lnTo>
                  <a:lnTo>
                    <a:pt x="879447" y="747191"/>
                  </a:lnTo>
                  <a:lnTo>
                    <a:pt x="829032" y="745776"/>
                  </a:lnTo>
                  <a:lnTo>
                    <a:pt x="779249" y="741580"/>
                  </a:lnTo>
                  <a:lnTo>
                    <a:pt x="730207" y="734674"/>
                  </a:lnTo>
                  <a:lnTo>
                    <a:pt x="682016" y="725132"/>
                  </a:lnTo>
                  <a:lnTo>
                    <a:pt x="634785" y="713026"/>
                  </a:lnTo>
                  <a:lnTo>
                    <a:pt x="588624" y="698428"/>
                  </a:lnTo>
                  <a:lnTo>
                    <a:pt x="543642" y="681411"/>
                  </a:lnTo>
                  <a:lnTo>
                    <a:pt x="499949" y="662048"/>
                  </a:lnTo>
                  <a:lnTo>
                    <a:pt x="457654" y="640411"/>
                  </a:lnTo>
                  <a:lnTo>
                    <a:pt x="416866" y="616573"/>
                  </a:lnTo>
                  <a:lnTo>
                    <a:pt x="377694" y="590606"/>
                  </a:lnTo>
                  <a:lnTo>
                    <a:pt x="340249" y="562583"/>
                  </a:lnTo>
                  <a:lnTo>
                    <a:pt x="304640" y="532575"/>
                  </a:lnTo>
                  <a:lnTo>
                    <a:pt x="270976" y="500657"/>
                  </a:lnTo>
                  <a:lnTo>
                    <a:pt x="239366" y="466900"/>
                  </a:lnTo>
                  <a:lnTo>
                    <a:pt x="209921" y="431377"/>
                  </a:lnTo>
                  <a:lnTo>
                    <a:pt x="182749" y="394160"/>
                  </a:lnTo>
                  <a:lnTo>
                    <a:pt x="157960" y="355322"/>
                  </a:lnTo>
                  <a:lnTo>
                    <a:pt x="135663" y="314935"/>
                  </a:lnTo>
                  <a:lnTo>
                    <a:pt x="115967" y="273072"/>
                  </a:lnTo>
                  <a:lnTo>
                    <a:pt x="98983" y="229806"/>
                  </a:lnTo>
                  <a:lnTo>
                    <a:pt x="0" y="229806"/>
                  </a:lnTo>
                  <a:lnTo>
                    <a:pt x="165963" y="0"/>
                  </a:lnTo>
                  <a:lnTo>
                    <a:pt x="426961" y="229806"/>
                  </a:lnTo>
                  <a:lnTo>
                    <a:pt x="331838" y="229806"/>
                  </a:lnTo>
                  <a:lnTo>
                    <a:pt x="355077" y="268484"/>
                  </a:lnTo>
                  <a:lnTo>
                    <a:pt x="381574" y="305003"/>
                  </a:lnTo>
                  <a:lnTo>
                    <a:pt x="411125" y="339251"/>
                  </a:lnTo>
                  <a:lnTo>
                    <a:pt x="443526" y="371114"/>
                  </a:lnTo>
                  <a:lnTo>
                    <a:pt x="478573" y="400479"/>
                  </a:lnTo>
                  <a:lnTo>
                    <a:pt x="516062" y="427233"/>
                  </a:lnTo>
                  <a:lnTo>
                    <a:pt x="555790" y="451264"/>
                  </a:lnTo>
                  <a:lnTo>
                    <a:pt x="597552" y="472457"/>
                  </a:lnTo>
                  <a:lnTo>
                    <a:pt x="641146" y="490700"/>
                  </a:lnTo>
                  <a:lnTo>
                    <a:pt x="686367" y="505880"/>
                  </a:lnTo>
                  <a:lnTo>
                    <a:pt x="733011" y="517884"/>
                  </a:lnTo>
                  <a:lnTo>
                    <a:pt x="780875" y="526597"/>
                  </a:lnTo>
                  <a:lnTo>
                    <a:pt x="829755" y="531909"/>
                  </a:lnTo>
                  <a:lnTo>
                    <a:pt x="879447" y="533704"/>
                  </a:lnTo>
                  <a:lnTo>
                    <a:pt x="931480" y="531730"/>
                  </a:lnTo>
                  <a:lnTo>
                    <a:pt x="982345" y="525916"/>
                  </a:lnTo>
                  <a:lnTo>
                    <a:pt x="1031855" y="516430"/>
                  </a:lnTo>
                  <a:lnTo>
                    <a:pt x="1079820" y="503435"/>
                  </a:lnTo>
                  <a:lnTo>
                    <a:pt x="1126054" y="487097"/>
                  </a:lnTo>
                  <a:lnTo>
                    <a:pt x="1170368" y="467582"/>
                  </a:lnTo>
                  <a:lnTo>
                    <a:pt x="1212573" y="445056"/>
                  </a:lnTo>
                  <a:lnTo>
                    <a:pt x="1252483" y="419682"/>
                  </a:lnTo>
                  <a:lnTo>
                    <a:pt x="1289909" y="391628"/>
                  </a:lnTo>
                  <a:lnTo>
                    <a:pt x="1324663" y="361057"/>
                  </a:lnTo>
                  <a:lnTo>
                    <a:pt x="1356557" y="328136"/>
                  </a:lnTo>
                  <a:lnTo>
                    <a:pt x="1385402" y="293031"/>
                  </a:lnTo>
                  <a:lnTo>
                    <a:pt x="1411012" y="255905"/>
                  </a:lnTo>
                  <a:lnTo>
                    <a:pt x="1433197" y="216925"/>
                  </a:lnTo>
                  <a:lnTo>
                    <a:pt x="1451771" y="176256"/>
                  </a:lnTo>
                  <a:lnTo>
                    <a:pt x="1466544" y="134064"/>
                  </a:lnTo>
                  <a:lnTo>
                    <a:pt x="1477329" y="90514"/>
                  </a:lnTo>
                  <a:lnTo>
                    <a:pt x="1483938" y="45770"/>
                  </a:lnTo>
                  <a:lnTo>
                    <a:pt x="1486183" y="0"/>
                  </a:lnTo>
                  <a:lnTo>
                    <a:pt x="1699667" y="0"/>
                  </a:lnTo>
                  <a:close/>
                </a:path>
              </a:pathLst>
            </a:custGeom>
            <a:ln w="25399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" name="object 2"/>
          <p:cNvSpPr/>
          <p:nvPr/>
        </p:nvSpPr>
        <p:spPr>
          <a:xfrm>
            <a:off x="1064" y="5867400"/>
            <a:ext cx="2826385" cy="699770"/>
          </a:xfrm>
          <a:custGeom>
            <a:avLst/>
            <a:gdLst/>
            <a:ahLst/>
            <a:cxnLst/>
            <a:rect l="l" t="t" r="r" b="b"/>
            <a:pathLst>
              <a:path w="2826385" h="699770">
                <a:moveTo>
                  <a:pt x="0" y="699448"/>
                </a:moveTo>
                <a:lnTo>
                  <a:pt x="2825953" y="699448"/>
                </a:lnTo>
                <a:lnTo>
                  <a:pt x="2825953" y="0"/>
                </a:lnTo>
                <a:lnTo>
                  <a:pt x="0" y="0"/>
                </a:lnTo>
                <a:lnTo>
                  <a:pt x="0" y="699448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347516" y="6670675"/>
            <a:ext cx="775970" cy="101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60"/>
              </a:lnSpc>
            </a:pPr>
            <a:r>
              <a:rPr dirty="0" sz="800" spc="-10" b="1">
                <a:solidFill>
                  <a:srgbClr val="9AC43D"/>
                </a:solidFill>
                <a:latin typeface="Calibri"/>
                <a:cs typeface="Calibri"/>
              </a:rPr>
              <a:t>IPA-ADRION00239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0" y="6566848"/>
            <a:ext cx="9144000" cy="291465"/>
          </a:xfrm>
          <a:custGeom>
            <a:avLst/>
            <a:gdLst/>
            <a:ahLst/>
            <a:cxnLst/>
            <a:rect l="l" t="t" r="r" b="b"/>
            <a:pathLst>
              <a:path w="9144000" h="291465">
                <a:moveTo>
                  <a:pt x="0" y="0"/>
                </a:moveTo>
                <a:lnTo>
                  <a:pt x="9143999" y="0"/>
                </a:lnTo>
                <a:lnTo>
                  <a:pt x="9144000" y="291151"/>
                </a:lnTo>
                <a:lnTo>
                  <a:pt x="0" y="291151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123450" y="6660705"/>
            <a:ext cx="303784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ΥΠΟΒΑΘΜΙΣΗ</a:t>
            </a:r>
            <a:r>
              <a:rPr dirty="0" sz="12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dirty="0" sz="12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ΓΗΣ</a:t>
            </a:r>
            <a:r>
              <a:rPr dirty="0" sz="12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dirty="0" sz="12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ΜΕΤΡΑ</a:t>
            </a:r>
            <a:r>
              <a:rPr dirty="0" sz="12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ΠΡΟΣΤΑΣΙΑΣ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930865" y="671046"/>
            <a:ext cx="68707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latin typeface="Trebuchet MS"/>
                <a:cs typeface="Trebuchet MS"/>
              </a:rPr>
              <a:t>Κλίμα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36716" y="356966"/>
            <a:ext cx="4484370" cy="5506085"/>
            <a:chOff x="136716" y="356966"/>
            <a:chExt cx="4484370" cy="5506085"/>
          </a:xfrm>
        </p:grpSpPr>
        <p:sp>
          <p:nvSpPr>
            <p:cNvPr id="9" name="object 9"/>
            <p:cNvSpPr/>
            <p:nvPr/>
          </p:nvSpPr>
          <p:spPr>
            <a:xfrm>
              <a:off x="266330" y="722015"/>
              <a:ext cx="2294255" cy="1643380"/>
            </a:xfrm>
            <a:custGeom>
              <a:avLst/>
              <a:gdLst/>
              <a:ahLst/>
              <a:cxnLst/>
              <a:rect l="l" t="t" r="r" b="b"/>
              <a:pathLst>
                <a:path w="2294255" h="1643380">
                  <a:moveTo>
                    <a:pt x="2294153" y="0"/>
                  </a:moveTo>
                  <a:lnTo>
                    <a:pt x="0" y="0"/>
                  </a:lnTo>
                  <a:lnTo>
                    <a:pt x="0" y="1643075"/>
                  </a:lnTo>
                  <a:lnTo>
                    <a:pt x="2294153" y="1643075"/>
                  </a:lnTo>
                  <a:lnTo>
                    <a:pt x="2294153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503692" y="455748"/>
              <a:ext cx="2017395" cy="2373630"/>
            </a:xfrm>
            <a:custGeom>
              <a:avLst/>
              <a:gdLst/>
              <a:ahLst/>
              <a:cxnLst/>
              <a:rect l="l" t="t" r="r" b="b"/>
              <a:pathLst>
                <a:path w="2017395" h="2373630">
                  <a:moveTo>
                    <a:pt x="2017001" y="0"/>
                  </a:moveTo>
                  <a:lnTo>
                    <a:pt x="0" y="0"/>
                  </a:lnTo>
                  <a:lnTo>
                    <a:pt x="0" y="2373172"/>
                  </a:lnTo>
                  <a:lnTo>
                    <a:pt x="2017001" y="2373172"/>
                  </a:lnTo>
                  <a:lnTo>
                    <a:pt x="2017001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4910" y="356966"/>
              <a:ext cx="2017001" cy="237317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36715" y="1865718"/>
              <a:ext cx="4484370" cy="3588385"/>
            </a:xfrm>
            <a:custGeom>
              <a:avLst/>
              <a:gdLst/>
              <a:ahLst/>
              <a:cxnLst/>
              <a:rect l="l" t="t" r="r" b="b"/>
              <a:pathLst>
                <a:path w="4484370" h="3588385">
                  <a:moveTo>
                    <a:pt x="3332048" y="1944903"/>
                  </a:moveTo>
                  <a:lnTo>
                    <a:pt x="0" y="1944903"/>
                  </a:lnTo>
                  <a:lnTo>
                    <a:pt x="0" y="3587978"/>
                  </a:lnTo>
                  <a:lnTo>
                    <a:pt x="3332048" y="3587978"/>
                  </a:lnTo>
                  <a:lnTo>
                    <a:pt x="3332048" y="1944903"/>
                  </a:lnTo>
                  <a:close/>
                </a:path>
                <a:path w="4484370" h="3588385">
                  <a:moveTo>
                    <a:pt x="4484179" y="0"/>
                  </a:moveTo>
                  <a:lnTo>
                    <a:pt x="1531848" y="0"/>
                  </a:lnTo>
                  <a:lnTo>
                    <a:pt x="1531848" y="1643075"/>
                  </a:lnTo>
                  <a:lnTo>
                    <a:pt x="4484179" y="1643075"/>
                  </a:lnTo>
                  <a:lnTo>
                    <a:pt x="4484179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360815" y="3599027"/>
              <a:ext cx="3072130" cy="2264410"/>
            </a:xfrm>
            <a:custGeom>
              <a:avLst/>
              <a:gdLst/>
              <a:ahLst/>
              <a:cxnLst/>
              <a:rect l="l" t="t" r="r" b="b"/>
              <a:pathLst>
                <a:path w="3072129" h="2264410">
                  <a:moveTo>
                    <a:pt x="3071837" y="0"/>
                  </a:moveTo>
                  <a:lnTo>
                    <a:pt x="0" y="0"/>
                  </a:lnTo>
                  <a:lnTo>
                    <a:pt x="0" y="2263838"/>
                  </a:lnTo>
                  <a:lnTo>
                    <a:pt x="3071837" y="2263838"/>
                  </a:lnTo>
                  <a:lnTo>
                    <a:pt x="3071837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2032" y="3500234"/>
              <a:ext cx="3071837" cy="226383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861019" y="1741627"/>
              <a:ext cx="2758440" cy="2089150"/>
            </a:xfrm>
            <a:custGeom>
              <a:avLst/>
              <a:gdLst/>
              <a:ahLst/>
              <a:cxnLst/>
              <a:rect l="l" t="t" r="r" b="b"/>
              <a:pathLst>
                <a:path w="2758440" h="2089150">
                  <a:moveTo>
                    <a:pt x="2757906" y="0"/>
                  </a:moveTo>
                  <a:lnTo>
                    <a:pt x="0" y="0"/>
                  </a:lnTo>
                  <a:lnTo>
                    <a:pt x="0" y="2088807"/>
                  </a:lnTo>
                  <a:lnTo>
                    <a:pt x="2757906" y="2088807"/>
                  </a:lnTo>
                  <a:lnTo>
                    <a:pt x="2757906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2226" y="1642846"/>
              <a:ext cx="2757906" cy="2088807"/>
            </a:xfrm>
            <a:prstGeom prst="rect">
              <a:avLst/>
            </a:prstGeom>
          </p:spPr>
        </p:pic>
      </p:grp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1141" y="647941"/>
            <a:ext cx="2897297" cy="511401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321069" y="1029523"/>
            <a:ext cx="1459865" cy="942975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20"/>
              </a:spcBef>
            </a:pPr>
            <a:r>
              <a:rPr dirty="0" sz="1400" spc="-10" b="1">
                <a:latin typeface="Trebuchet MS"/>
                <a:cs typeface="Trebuchet MS"/>
              </a:rPr>
              <a:t>ΚΛΙΜΑ</a:t>
            </a:r>
            <a:endParaRPr sz="1400">
              <a:latin typeface="Trebuchet MS"/>
              <a:cs typeface="Trebuchet MS"/>
            </a:endParaRPr>
          </a:p>
          <a:p>
            <a:pPr algn="ctr" marL="299085" marR="291465" indent="-635">
              <a:lnSpc>
                <a:spcPts val="1510"/>
              </a:lnSpc>
              <a:spcBef>
                <a:spcPts val="610"/>
              </a:spcBef>
            </a:pPr>
            <a:r>
              <a:rPr dirty="0" sz="1400" spc="-10" b="1">
                <a:latin typeface="Trebuchet MS"/>
                <a:cs typeface="Trebuchet MS"/>
              </a:rPr>
              <a:t>(ένταση, κατανομή,</a:t>
            </a:r>
            <a:endParaRPr sz="1400">
              <a:latin typeface="Trebuchet MS"/>
              <a:cs typeface="Trebuchet MS"/>
            </a:endParaRPr>
          </a:p>
          <a:p>
            <a:pPr algn="ctr">
              <a:lnSpc>
                <a:spcPts val="1490"/>
              </a:lnSpc>
            </a:pPr>
            <a:r>
              <a:rPr dirty="0" sz="1400" spc="-10" b="1">
                <a:latin typeface="Trebuchet MS"/>
                <a:cs typeface="Trebuchet MS"/>
              </a:rPr>
              <a:t>«βομβαρδισμός»)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25475" y="2519462"/>
            <a:ext cx="2319655" cy="2728595"/>
          </a:xfrm>
          <a:prstGeom prst="rect">
            <a:avLst/>
          </a:prstGeom>
        </p:spPr>
        <p:txBody>
          <a:bodyPr wrap="square" lIns="0" tIns="79375" rIns="0" bIns="0" rtlCol="0" vert="horz">
            <a:spAutoFit/>
          </a:bodyPr>
          <a:lstStyle/>
          <a:p>
            <a:pPr algn="ctr" marR="285115">
              <a:lnSpc>
                <a:spcPct val="100000"/>
              </a:lnSpc>
              <a:spcBef>
                <a:spcPts val="625"/>
              </a:spcBef>
            </a:pPr>
            <a:r>
              <a:rPr dirty="0" sz="1400" spc="-10" b="1">
                <a:latin typeface="Trebuchet MS"/>
                <a:cs typeface="Trebuchet MS"/>
              </a:rPr>
              <a:t>ΘΕΡΜΟΚΡΑΣΙΑ</a:t>
            </a:r>
            <a:endParaRPr sz="1400">
              <a:latin typeface="Trebuchet MS"/>
              <a:cs typeface="Trebuchet MS"/>
            </a:endParaRPr>
          </a:p>
          <a:p>
            <a:pPr algn="ctr" marL="12700" marR="299085" indent="635">
              <a:lnSpc>
                <a:spcPts val="1300"/>
              </a:lnSpc>
              <a:spcBef>
                <a:spcPts val="610"/>
              </a:spcBef>
            </a:pPr>
            <a:r>
              <a:rPr dirty="0" sz="1200" spc="-10" b="1">
                <a:latin typeface="Trebuchet MS"/>
                <a:cs typeface="Trebuchet MS"/>
              </a:rPr>
              <a:t>(θερμοκρασιακά</a:t>
            </a:r>
            <a:r>
              <a:rPr dirty="0" sz="1200" spc="45" b="1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εύρη· </a:t>
            </a:r>
            <a:r>
              <a:rPr dirty="0" sz="1200" b="1">
                <a:latin typeface="Trebuchet MS"/>
                <a:cs typeface="Trebuchet MS"/>
              </a:rPr>
              <a:t>επίδραση</a:t>
            </a:r>
            <a:r>
              <a:rPr dirty="0" sz="1200" spc="-6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στη</a:t>
            </a:r>
            <a:r>
              <a:rPr dirty="0" sz="1200" spc="-6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διάσπαση</a:t>
            </a:r>
            <a:r>
              <a:rPr dirty="0" sz="1200" spc="-65" b="1">
                <a:latin typeface="Trebuchet MS"/>
                <a:cs typeface="Trebuchet MS"/>
              </a:rPr>
              <a:t> </a:t>
            </a:r>
            <a:r>
              <a:rPr dirty="0" sz="1200" spc="-25" b="1">
                <a:latin typeface="Trebuchet MS"/>
                <a:cs typeface="Trebuchet MS"/>
              </a:rPr>
              <a:t>των </a:t>
            </a:r>
            <a:r>
              <a:rPr dirty="0" sz="1200" b="1">
                <a:latin typeface="Trebuchet MS"/>
                <a:cs typeface="Trebuchet MS"/>
              </a:rPr>
              <a:t>πετρωμάτων</a:t>
            </a:r>
            <a:r>
              <a:rPr dirty="0" sz="1200" spc="-4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και</a:t>
            </a:r>
            <a:r>
              <a:rPr dirty="0" sz="1200" spc="-40" b="1">
                <a:latin typeface="Trebuchet MS"/>
                <a:cs typeface="Trebuchet MS"/>
              </a:rPr>
              <a:t> </a:t>
            </a:r>
            <a:r>
              <a:rPr dirty="0" sz="1200" spc="-25" b="1">
                <a:latin typeface="Trebuchet MS"/>
                <a:cs typeface="Trebuchet MS"/>
              </a:rPr>
              <a:t>των </a:t>
            </a:r>
            <a:r>
              <a:rPr dirty="0" sz="1200" b="1">
                <a:latin typeface="Trebuchet MS"/>
                <a:cs typeface="Trebuchet MS"/>
              </a:rPr>
              <a:t>σωματιδίων</a:t>
            </a:r>
            <a:r>
              <a:rPr dirty="0" sz="1200" spc="-4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του</a:t>
            </a:r>
            <a:r>
              <a:rPr dirty="0" sz="1200" spc="-4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εδάφους</a:t>
            </a:r>
            <a:r>
              <a:rPr dirty="0" sz="1200" spc="-45" b="1">
                <a:latin typeface="Trebuchet MS"/>
                <a:cs typeface="Trebuchet MS"/>
              </a:rPr>
              <a:t> </a:t>
            </a:r>
            <a:r>
              <a:rPr dirty="0" sz="1200" spc="-50" b="1">
                <a:latin typeface="Trebuchet MS"/>
                <a:cs typeface="Trebuchet MS"/>
              </a:rPr>
              <a:t>– </a:t>
            </a:r>
            <a:r>
              <a:rPr dirty="0" sz="1200" spc="-10" b="1">
                <a:latin typeface="Trebuchet MS"/>
                <a:cs typeface="Trebuchet MS"/>
              </a:rPr>
              <a:t>ίζημα)</a:t>
            </a:r>
            <a:endParaRPr sz="1200">
              <a:latin typeface="Trebuchet MS"/>
              <a:cs typeface="Trebuchet MS"/>
            </a:endParaRPr>
          </a:p>
          <a:p>
            <a:pPr algn="ctr" marL="589915">
              <a:lnSpc>
                <a:spcPct val="100000"/>
              </a:lnSpc>
              <a:spcBef>
                <a:spcPts val="620"/>
              </a:spcBef>
            </a:pPr>
            <a:r>
              <a:rPr dirty="0" sz="1400" spc="-10" b="1">
                <a:latin typeface="Trebuchet MS"/>
                <a:cs typeface="Trebuchet MS"/>
              </a:rPr>
              <a:t>ΑΝΕΜΟΣ</a:t>
            </a:r>
            <a:endParaRPr sz="1400">
              <a:latin typeface="Trebuchet MS"/>
              <a:cs typeface="Trebuchet MS"/>
            </a:endParaRPr>
          </a:p>
          <a:p>
            <a:pPr algn="ctr" marL="601980" marR="5080">
              <a:lnSpc>
                <a:spcPts val="1300"/>
              </a:lnSpc>
              <a:spcBef>
                <a:spcPts val="610"/>
              </a:spcBef>
            </a:pPr>
            <a:r>
              <a:rPr dirty="0" sz="1200" spc="-10" b="1">
                <a:latin typeface="Trebuchet MS"/>
                <a:cs typeface="Trebuchet MS"/>
              </a:rPr>
              <a:t>(διεύθυνση, ένταση, </a:t>
            </a:r>
            <a:r>
              <a:rPr dirty="0" sz="1200" b="1">
                <a:latin typeface="Trebuchet MS"/>
                <a:cs typeface="Trebuchet MS"/>
              </a:rPr>
              <a:t>ταχύτητα,</a:t>
            </a:r>
            <a:r>
              <a:rPr dirty="0" sz="1200" spc="-40" b="1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συχνότητα· </a:t>
            </a:r>
            <a:r>
              <a:rPr dirty="0" sz="1200" b="1">
                <a:latin typeface="Trebuchet MS"/>
                <a:cs typeface="Trebuchet MS"/>
              </a:rPr>
              <a:t>επίδραση</a:t>
            </a:r>
            <a:r>
              <a:rPr dirty="0" sz="1200" spc="-5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στη</a:t>
            </a:r>
            <a:r>
              <a:rPr dirty="0" sz="1200" spc="-50" b="1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διάσπαση </a:t>
            </a:r>
            <a:r>
              <a:rPr dirty="0" sz="1200" b="1">
                <a:latin typeface="Trebuchet MS"/>
                <a:cs typeface="Trebuchet MS"/>
              </a:rPr>
              <a:t>των</a:t>
            </a:r>
            <a:r>
              <a:rPr dirty="0" sz="1200" spc="-10" b="1">
                <a:latin typeface="Trebuchet MS"/>
                <a:cs typeface="Trebuchet MS"/>
              </a:rPr>
              <a:t> πετρωμάτων, </a:t>
            </a:r>
            <a:r>
              <a:rPr dirty="0" sz="1200" b="1">
                <a:latin typeface="Trebuchet MS"/>
                <a:cs typeface="Trebuchet MS"/>
              </a:rPr>
              <a:t>καθώς και </a:t>
            </a:r>
            <a:r>
              <a:rPr dirty="0" sz="1200" spc="-20" b="1">
                <a:latin typeface="Trebuchet MS"/>
                <a:cs typeface="Trebuchet MS"/>
              </a:rPr>
              <a:t>στην </a:t>
            </a:r>
            <a:r>
              <a:rPr dirty="0" sz="1200" b="1">
                <a:latin typeface="Trebuchet MS"/>
                <a:cs typeface="Trebuchet MS"/>
              </a:rPr>
              <a:t>ξήρανση</a:t>
            </a:r>
            <a:r>
              <a:rPr dirty="0" sz="1200" spc="-4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της</a:t>
            </a:r>
            <a:r>
              <a:rPr dirty="0" sz="1200" spc="-45" b="1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βλάστησης </a:t>
            </a:r>
            <a:r>
              <a:rPr dirty="0" sz="1200" b="1">
                <a:latin typeface="Trebuchet MS"/>
                <a:cs typeface="Trebuchet MS"/>
              </a:rPr>
              <a:t>και</a:t>
            </a:r>
            <a:r>
              <a:rPr dirty="0" sz="1200" spc="-1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του</a:t>
            </a:r>
            <a:r>
              <a:rPr dirty="0" sz="1200" spc="-15" b="1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εδάφους)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064" y="5867400"/>
            <a:ext cx="2826385" cy="699770"/>
          </a:xfrm>
          <a:custGeom>
            <a:avLst/>
            <a:gdLst/>
            <a:ahLst/>
            <a:cxnLst/>
            <a:rect l="l" t="t" r="r" b="b"/>
            <a:pathLst>
              <a:path w="2826385" h="699770">
                <a:moveTo>
                  <a:pt x="0" y="699448"/>
                </a:moveTo>
                <a:lnTo>
                  <a:pt x="2825953" y="699448"/>
                </a:lnTo>
                <a:lnTo>
                  <a:pt x="2825953" y="0"/>
                </a:lnTo>
                <a:lnTo>
                  <a:pt x="0" y="0"/>
                </a:lnTo>
                <a:lnTo>
                  <a:pt x="0" y="699448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0" y="6566848"/>
            <a:ext cx="9144000" cy="291465"/>
          </a:xfrm>
          <a:custGeom>
            <a:avLst/>
            <a:gdLst/>
            <a:ahLst/>
            <a:cxnLst/>
            <a:rect l="l" t="t" r="r" b="b"/>
            <a:pathLst>
              <a:path w="9144000" h="291465">
                <a:moveTo>
                  <a:pt x="0" y="0"/>
                </a:moveTo>
                <a:lnTo>
                  <a:pt x="9143999" y="0"/>
                </a:lnTo>
                <a:lnTo>
                  <a:pt x="9144000" y="291151"/>
                </a:lnTo>
                <a:lnTo>
                  <a:pt x="0" y="291151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214748" y="6655066"/>
            <a:ext cx="8908415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40"/>
              </a:lnSpc>
            </a:pPr>
            <a:r>
              <a:rPr dirty="0" baseline="13888" sz="1200" spc="-15" b="1">
                <a:solidFill>
                  <a:srgbClr val="9AC43D"/>
                </a:solidFill>
                <a:latin typeface="Calibri"/>
                <a:cs typeface="Calibri"/>
              </a:rPr>
              <a:t>IPA-</a:t>
            </a:r>
            <a:r>
              <a:rPr dirty="0" baseline="13888" sz="1200" spc="-22" b="1">
                <a:solidFill>
                  <a:srgbClr val="9AC43D"/>
                </a:solidFill>
                <a:latin typeface="Calibri"/>
                <a:cs typeface="Calibri"/>
              </a:rPr>
              <a:t>ADRION0023</a:t>
            </a:r>
            <a:r>
              <a:rPr dirty="0" baseline="13888" sz="1200" spc="-105232" b="1">
                <a:solidFill>
                  <a:srgbClr val="9AC43D"/>
                </a:solidFill>
                <a:latin typeface="Calibri"/>
                <a:cs typeface="Calibri"/>
              </a:rPr>
              <a:t>9</a:t>
            </a:r>
            <a:r>
              <a:rPr dirty="0" sz="1200" spc="-20" b="1">
                <a:solidFill>
                  <a:srgbClr val="FFFFFF"/>
                </a:solidFill>
                <a:latin typeface="Calibri"/>
                <a:cs typeface="Calibri"/>
              </a:rPr>
              <a:t>Υ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Π</a:t>
            </a:r>
            <a:r>
              <a:rPr dirty="0" sz="1200" spc="-20" b="1">
                <a:solidFill>
                  <a:srgbClr val="FFFFFF"/>
                </a:solidFill>
                <a:latin typeface="Calibri"/>
                <a:cs typeface="Calibri"/>
              </a:rPr>
              <a:t>ΟΒ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dirty="0" sz="1200" spc="-20" b="1">
                <a:solidFill>
                  <a:srgbClr val="FFFFFF"/>
                </a:solidFill>
                <a:latin typeface="Calibri"/>
                <a:cs typeface="Calibri"/>
              </a:rPr>
              <a:t>ΘΜΙΣ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dirty="0" sz="12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dirty="0" sz="12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ΓΗΣ</a:t>
            </a:r>
            <a:r>
              <a:rPr dirty="0" sz="12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dirty="0" sz="12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ΜΕΤΡΑ</a:t>
            </a:r>
            <a:r>
              <a:rPr dirty="0" sz="12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ΠΡΟΣΤΑΣΙΑΣ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3450" y="6660705"/>
            <a:ext cx="303784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ΥΠΟΒΑΘΜΙΣΗ</a:t>
            </a:r>
            <a:r>
              <a:rPr dirty="0" sz="12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dirty="0" sz="12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ΓΗΣ</a:t>
            </a:r>
            <a:r>
              <a:rPr dirty="0" sz="12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dirty="0" sz="12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ΜΕΤΡΑ</a:t>
            </a:r>
            <a:r>
              <a:rPr dirty="0" sz="12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ΠΡΟΣΤΑΣΙΑΣ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2026-07-30T06:12:23Z</dcterms:created>
  <dcterms:modified xsi:type="dcterms:W3CDTF">2026-07-30T06:12:23Z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2026-07-30T00:00:00Z</vt:filetime>
  </property>
  <property fmtid="{D5CDD505-2E9C-101B-9397-08002B2CF9AE}" pid="4" name="LastSaved">
    <vt:filetime>2026-07-30T00:00:00Z</vt:filetime>
  </property>
  <property fmtid="{D5CDD505-2E9C-101B-9397-08002B2CF9AE}" pid="5" name="Producer">
    <vt:lpwstr>3-Heights(TM) PDF Security Shell 4.8.25.2 (http://www.pdf-tools.com)</vt:lpwstr>
  </property>
</Properties>
</file>