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25.jpg" ContentType="image/jpeg"/>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4"/>
  </p:sldMasterIdLst>
  <p:notesMasterIdLst>
    <p:notesMasterId r:id="rId31"/>
  </p:notesMasterIdLst>
  <p:sldIdLst>
    <p:sldId id="981" r:id="rId5"/>
    <p:sldId id="982" r:id="rId6"/>
    <p:sldId id="985" r:id="rId7"/>
    <p:sldId id="986" r:id="rId8"/>
    <p:sldId id="995" r:id="rId9"/>
    <p:sldId id="996" r:id="rId10"/>
    <p:sldId id="988" r:id="rId11"/>
    <p:sldId id="989" r:id="rId12"/>
    <p:sldId id="990" r:id="rId13"/>
    <p:sldId id="991" r:id="rId14"/>
    <p:sldId id="992" r:id="rId15"/>
    <p:sldId id="1017" r:id="rId16"/>
    <p:sldId id="993" r:id="rId17"/>
    <p:sldId id="994" r:id="rId18"/>
    <p:sldId id="998" r:id="rId19"/>
    <p:sldId id="1000" r:id="rId20"/>
    <p:sldId id="1001" r:id="rId21"/>
    <p:sldId id="1002" r:id="rId22"/>
    <p:sldId id="1003" r:id="rId23"/>
    <p:sldId id="1018" r:id="rId24"/>
    <p:sldId id="1004" r:id="rId25"/>
    <p:sldId id="1019" r:id="rId26"/>
    <p:sldId id="1007" r:id="rId27"/>
    <p:sldId id="1008" r:id="rId28"/>
    <p:sldId id="267" r:id="rId29"/>
    <p:sldId id="1091" r:id="rId30"/>
  </p:sldIdLst>
  <p:sldSz cx="9144000" cy="6858000" type="screen4x3"/>
  <p:notesSz cx="6858000" cy="9144000"/>
  <p:defaultTextStyle>
    <a:defPPr>
      <a:defRPr lang="mk-M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0000"/>
    <a:srgbClr val="C000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87749" autoAdjust="0"/>
  </p:normalViewPr>
  <p:slideViewPr>
    <p:cSldViewPr>
      <p:cViewPr varScale="1">
        <p:scale>
          <a:sx n="53" d="100"/>
          <a:sy n="53" d="100"/>
        </p:scale>
        <p:origin x="24" y="48"/>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oanna Tzanavari" userId="5d06a150-a131-4af6-b877-de9b0be0a7c2" providerId="ADAL" clId="{E1F79DF5-9A48-4A8C-BA76-332281CD956E}"/>
    <pc:docChg chg="custSel delSld modSld">
      <pc:chgData name="Ioanna Tzanavari" userId="5d06a150-a131-4af6-b877-de9b0be0a7c2" providerId="ADAL" clId="{E1F79DF5-9A48-4A8C-BA76-332281CD956E}" dt="2026-07-16T13:01:35.911" v="14" actId="47"/>
      <pc:docMkLst>
        <pc:docMk/>
      </pc:docMkLst>
      <pc:sldChg chg="addSp delSp modSp mod">
        <pc:chgData name="Ioanna Tzanavari" userId="5d06a150-a131-4af6-b877-de9b0be0a7c2" providerId="ADAL" clId="{E1F79DF5-9A48-4A8C-BA76-332281CD956E}" dt="2026-07-06T07:25:44.304" v="1"/>
        <pc:sldMkLst>
          <pc:docMk/>
          <pc:sldMk cId="3252930237" sldId="982"/>
        </pc:sldMkLst>
        <pc:picChg chg="add mod">
          <ac:chgData name="Ioanna Tzanavari" userId="5d06a150-a131-4af6-b877-de9b0be0a7c2" providerId="ADAL" clId="{E1F79DF5-9A48-4A8C-BA76-332281CD956E}" dt="2026-07-06T07:25:44.304" v="1"/>
          <ac:picMkLst>
            <pc:docMk/>
            <pc:sldMk cId="3252930237" sldId="982"/>
            <ac:picMk id="4" creationId="{575733C2-4A80-41B9-A7FC-E9ABF1570E0C}"/>
          </ac:picMkLst>
        </pc:picChg>
      </pc:sldChg>
    </pc:docChg>
  </pc:docChgLst>
  <pc:docChgLst>
    <pc:chgData name="Erato Malisianou" userId="914cb724-25cc-4bcd-b205-83d7a38e7c4c" providerId="ADAL" clId="{D9CBDCBE-E55D-4852-919A-A94CC12EDCCA}"/>
    <pc:docChg chg="undo custSel addSld delSld modSld">
      <pc:chgData name="Erato Malisianou" userId="914cb724-25cc-4bcd-b205-83d7a38e7c4c" providerId="ADAL" clId="{D9CBDCBE-E55D-4852-919A-A94CC12EDCCA}" dt="2026-07-29T20:04:53.353" v="459" actId="22"/>
      <pc:docMkLst>
        <pc:docMk/>
      </pc:docMkLst>
      <pc:sldChg chg="modSp mod">
        <pc:chgData name="Erato Malisianou" userId="914cb724-25cc-4bcd-b205-83d7a38e7c4c" providerId="ADAL" clId="{D9CBDCBE-E55D-4852-919A-A94CC12EDCCA}" dt="2026-07-24T11:31:09.811" v="371" actId="20577"/>
        <pc:sldMkLst>
          <pc:docMk/>
          <pc:sldMk cId="2024785197" sldId="981"/>
        </pc:sldMkLst>
        <pc:spChg chg="mod">
          <ac:chgData name="Erato Malisianou" userId="914cb724-25cc-4bcd-b205-83d7a38e7c4c" providerId="ADAL" clId="{D9CBDCBE-E55D-4852-919A-A94CC12EDCCA}" dt="2026-07-24T11:31:09.811" v="371" actId="20577"/>
          <ac:spMkLst>
            <pc:docMk/>
            <pc:sldMk cId="2024785197" sldId="981"/>
            <ac:spMk id="3" creationId="{00000000-0000-0000-0000-000000000000}"/>
          </ac:spMkLst>
        </pc:spChg>
      </pc:sldChg>
      <pc:sldChg chg="addSp delSp modSp mod">
        <pc:chgData name="Erato Malisianou" userId="914cb724-25cc-4bcd-b205-83d7a38e7c4c" providerId="ADAL" clId="{D9CBDCBE-E55D-4852-919A-A94CC12EDCCA}" dt="2026-07-29T20:04:44.861" v="457" actId="20577"/>
        <pc:sldMkLst>
          <pc:docMk/>
          <pc:sldMk cId="3252930237" sldId="982"/>
        </pc:sldMkLst>
        <pc:spChg chg="add mod">
          <ac:chgData name="Erato Malisianou" userId="914cb724-25cc-4bcd-b205-83d7a38e7c4c" providerId="ADAL" clId="{D9CBDCBE-E55D-4852-919A-A94CC12EDCCA}" dt="2026-07-29T20:04:44.861" v="457" actId="20577"/>
          <ac:spMkLst>
            <pc:docMk/>
            <pc:sldMk cId="3252930237" sldId="982"/>
            <ac:spMk id="5" creationId="{4016E2A1-6F98-7D98-B0FD-99B949EE48F3}"/>
          </ac:spMkLst>
        </pc:spChg>
        <pc:spChg chg="del mod">
          <ac:chgData name="Erato Malisianou" userId="914cb724-25cc-4bcd-b205-83d7a38e7c4c" providerId="ADAL" clId="{D9CBDCBE-E55D-4852-919A-A94CC12EDCCA}" dt="2026-07-29T20:04:37.988" v="448" actId="478"/>
          <ac:spMkLst>
            <pc:docMk/>
            <pc:sldMk cId="3252930237" sldId="982"/>
            <ac:spMk id="11" creationId="{515C68F7-22B0-0985-1DB5-87135AD47160}"/>
          </ac:spMkLst>
        </pc:spChg>
      </pc:sldChg>
      <pc:sldChg chg="addSp delSp modSp mod modNotesTx">
        <pc:chgData name="Erato Malisianou" userId="914cb724-25cc-4bcd-b205-83d7a38e7c4c" providerId="ADAL" clId="{D9CBDCBE-E55D-4852-919A-A94CC12EDCCA}" dt="2026-07-29T20:04:53.353" v="459" actId="22"/>
        <pc:sldMkLst>
          <pc:docMk/>
          <pc:sldMk cId="3356139817" sldId="985"/>
        </pc:sldMkLst>
        <pc:spChg chg="mod">
          <ac:chgData name="Erato Malisianou" userId="914cb724-25cc-4bcd-b205-83d7a38e7c4c" providerId="ADAL" clId="{D9CBDCBE-E55D-4852-919A-A94CC12EDCCA}" dt="2026-07-24T11:31:46.712" v="373" actId="14100"/>
          <ac:spMkLst>
            <pc:docMk/>
            <pc:sldMk cId="3356139817" sldId="985"/>
            <ac:spMk id="6" creationId="{77B34CAA-2061-8394-735B-2DD215A95AB3}"/>
          </ac:spMkLst>
        </pc:spChg>
        <pc:spChg chg="add">
          <ac:chgData name="Erato Malisianou" userId="914cb724-25cc-4bcd-b205-83d7a38e7c4c" providerId="ADAL" clId="{D9CBDCBE-E55D-4852-919A-A94CC12EDCCA}" dt="2026-07-29T20:04:53.353" v="459" actId="22"/>
          <ac:spMkLst>
            <pc:docMk/>
            <pc:sldMk cId="3356139817" sldId="985"/>
            <ac:spMk id="9" creationId="{DD488B75-4B60-4897-6817-3AA448CFA26F}"/>
          </ac:spMkLst>
        </pc:spChg>
        <pc:spChg chg="add del">
          <ac:chgData name="Erato Malisianou" userId="914cb724-25cc-4bcd-b205-83d7a38e7c4c" providerId="ADAL" clId="{D9CBDCBE-E55D-4852-919A-A94CC12EDCCA}" dt="2026-07-29T20:04:49.072" v="458" actId="478"/>
          <ac:spMkLst>
            <pc:docMk/>
            <pc:sldMk cId="3356139817" sldId="985"/>
            <ac:spMk id="11" creationId="{F40CE981-77A3-5DB9-F251-873B6A29FD90}"/>
          </ac:spMkLst>
        </pc:spChg>
      </pc:sldChg>
      <pc:sldChg chg="modSp mod">
        <pc:chgData name="Erato Malisianou" userId="914cb724-25cc-4bcd-b205-83d7a38e7c4c" providerId="ADAL" clId="{D9CBDCBE-E55D-4852-919A-A94CC12EDCCA}" dt="2026-07-24T11:36:10.772" v="377" actId="20577"/>
        <pc:sldMkLst>
          <pc:docMk/>
          <pc:sldMk cId="3281978554" sldId="986"/>
        </pc:sldMkLst>
        <pc:spChg chg="mod">
          <ac:chgData name="Erato Malisianou" userId="914cb724-25cc-4bcd-b205-83d7a38e7c4c" providerId="ADAL" clId="{D9CBDCBE-E55D-4852-919A-A94CC12EDCCA}" dt="2026-07-24T11:36:10.772" v="377" actId="20577"/>
          <ac:spMkLst>
            <pc:docMk/>
            <pc:sldMk cId="3281978554" sldId="986"/>
            <ac:spMk id="11" creationId="{0BCB5447-B8C1-6E8E-A420-004FD565BD2E}"/>
          </ac:spMkLst>
        </pc:spChg>
      </pc:sldChg>
      <pc:sldChg chg="modSp mod">
        <pc:chgData name="Erato Malisianou" userId="914cb724-25cc-4bcd-b205-83d7a38e7c4c" providerId="ADAL" clId="{D9CBDCBE-E55D-4852-919A-A94CC12EDCCA}" dt="2026-07-24T11:42:55.259" v="392" actId="14100"/>
        <pc:sldMkLst>
          <pc:docMk/>
          <pc:sldMk cId="1704141557" sldId="988"/>
        </pc:sldMkLst>
        <pc:spChg chg="mod">
          <ac:chgData name="Erato Malisianou" userId="914cb724-25cc-4bcd-b205-83d7a38e7c4c" providerId="ADAL" clId="{D9CBDCBE-E55D-4852-919A-A94CC12EDCCA}" dt="2026-07-24T11:42:38.992" v="387" actId="1036"/>
          <ac:spMkLst>
            <pc:docMk/>
            <pc:sldMk cId="1704141557" sldId="988"/>
            <ac:spMk id="4" creationId="{4C6076C8-E1E9-0E4B-CD6E-7C83CA73FE21}"/>
          </ac:spMkLst>
        </pc:spChg>
        <pc:spChg chg="mod">
          <ac:chgData name="Erato Malisianou" userId="914cb724-25cc-4bcd-b205-83d7a38e7c4c" providerId="ADAL" clId="{D9CBDCBE-E55D-4852-919A-A94CC12EDCCA}" dt="2026-07-24T11:42:42.577" v="388" actId="14100"/>
          <ac:spMkLst>
            <pc:docMk/>
            <pc:sldMk cId="1704141557" sldId="988"/>
            <ac:spMk id="7" creationId="{3472104F-5EFC-2915-139B-5C551CC1ED97}"/>
          </ac:spMkLst>
        </pc:spChg>
        <pc:spChg chg="mod">
          <ac:chgData name="Erato Malisianou" userId="914cb724-25cc-4bcd-b205-83d7a38e7c4c" providerId="ADAL" clId="{D9CBDCBE-E55D-4852-919A-A94CC12EDCCA}" dt="2026-07-24T11:42:55.259" v="392" actId="14100"/>
          <ac:spMkLst>
            <pc:docMk/>
            <pc:sldMk cId="1704141557" sldId="988"/>
            <ac:spMk id="9" creationId="{6044EC3D-8D78-70D2-DC77-371720534EDF}"/>
          </ac:spMkLst>
        </pc:spChg>
      </pc:sldChg>
      <pc:sldChg chg="modSp mod modAnim">
        <pc:chgData name="Erato Malisianou" userId="914cb724-25cc-4bcd-b205-83d7a38e7c4c" providerId="ADAL" clId="{D9CBDCBE-E55D-4852-919A-A94CC12EDCCA}" dt="2026-07-24T12:07:22.466" v="407"/>
        <pc:sldMkLst>
          <pc:docMk/>
          <pc:sldMk cId="308318022" sldId="989"/>
        </pc:sldMkLst>
        <pc:spChg chg="mod">
          <ac:chgData name="Erato Malisianou" userId="914cb724-25cc-4bcd-b205-83d7a38e7c4c" providerId="ADAL" clId="{D9CBDCBE-E55D-4852-919A-A94CC12EDCCA}" dt="2026-07-24T12:06:03.207" v="402" actId="1036"/>
          <ac:spMkLst>
            <pc:docMk/>
            <pc:sldMk cId="308318022" sldId="989"/>
            <ac:spMk id="4" creationId="{CC216578-906C-09DE-C738-8214AD11A01B}"/>
          </ac:spMkLst>
        </pc:spChg>
        <pc:picChg chg="mod">
          <ac:chgData name="Erato Malisianou" userId="914cb724-25cc-4bcd-b205-83d7a38e7c4c" providerId="ADAL" clId="{D9CBDCBE-E55D-4852-919A-A94CC12EDCCA}" dt="2026-07-24T12:06:46.660" v="406" actId="1036"/>
          <ac:picMkLst>
            <pc:docMk/>
            <pc:sldMk cId="308318022" sldId="989"/>
            <ac:picMk id="3" creationId="{CA602BA2-9A84-913E-F075-E8F4AC990704}"/>
          </ac:picMkLst>
        </pc:picChg>
      </pc:sldChg>
      <pc:sldChg chg="modSp mod">
        <pc:chgData name="Erato Malisianou" userId="914cb724-25cc-4bcd-b205-83d7a38e7c4c" providerId="ADAL" clId="{D9CBDCBE-E55D-4852-919A-A94CC12EDCCA}" dt="2026-07-24T12:18:22.098" v="418" actId="20577"/>
        <pc:sldMkLst>
          <pc:docMk/>
          <pc:sldMk cId="3858656479" sldId="992"/>
        </pc:sldMkLst>
        <pc:spChg chg="mod">
          <ac:chgData name="Erato Malisianou" userId="914cb724-25cc-4bcd-b205-83d7a38e7c4c" providerId="ADAL" clId="{D9CBDCBE-E55D-4852-919A-A94CC12EDCCA}" dt="2026-07-24T12:18:19.157" v="417" actId="20577"/>
          <ac:spMkLst>
            <pc:docMk/>
            <pc:sldMk cId="3858656479" sldId="992"/>
            <ac:spMk id="9" creationId="{4E4C1CB9-6043-81C2-6A3C-FF8212D366B6}"/>
          </ac:spMkLst>
        </pc:spChg>
        <pc:spChg chg="mod">
          <ac:chgData name="Erato Malisianou" userId="914cb724-25cc-4bcd-b205-83d7a38e7c4c" providerId="ADAL" clId="{D9CBDCBE-E55D-4852-919A-A94CC12EDCCA}" dt="2026-07-24T12:18:22.098" v="418" actId="20577"/>
          <ac:spMkLst>
            <pc:docMk/>
            <pc:sldMk cId="3858656479" sldId="992"/>
            <ac:spMk id="11" creationId="{8FA4CF91-06BA-DE10-129F-BEF684E262F9}"/>
          </ac:spMkLst>
        </pc:spChg>
      </pc:sldChg>
      <pc:sldChg chg="addSp delSp modSp add del mod addAnim delAnim modAnim">
        <pc:chgData name="Erato Malisianou" userId="914cb724-25cc-4bcd-b205-83d7a38e7c4c" providerId="ADAL" clId="{D9CBDCBE-E55D-4852-919A-A94CC12EDCCA}" dt="2026-07-23T12:18:31.432" v="226"/>
        <pc:sldMkLst>
          <pc:docMk/>
          <pc:sldMk cId="164052775" sldId="993"/>
        </pc:sldMkLst>
        <pc:spChg chg="mod">
          <ac:chgData name="Erato Malisianou" userId="914cb724-25cc-4bcd-b205-83d7a38e7c4c" providerId="ADAL" clId="{D9CBDCBE-E55D-4852-919A-A94CC12EDCCA}" dt="2026-07-23T12:18:31.432" v="226"/>
          <ac:spMkLst>
            <pc:docMk/>
            <pc:sldMk cId="164052775" sldId="993"/>
            <ac:spMk id="2" creationId="{0A006A07-9B3D-183F-97F3-7C50434F9A95}"/>
          </ac:spMkLst>
        </pc:spChg>
        <pc:picChg chg="add mod">
          <ac:chgData name="Erato Malisianou" userId="914cb724-25cc-4bcd-b205-83d7a38e7c4c" providerId="ADAL" clId="{D9CBDCBE-E55D-4852-919A-A94CC12EDCCA}" dt="2026-07-23T12:15:10.637" v="222" actId="1037"/>
          <ac:picMkLst>
            <pc:docMk/>
            <pc:sldMk cId="164052775" sldId="993"/>
            <ac:picMk id="9" creationId="{0CE811C7-0AA4-8DE1-CCF8-B2EF21067776}"/>
          </ac:picMkLst>
        </pc:picChg>
      </pc:sldChg>
      <pc:sldChg chg="modSp mod modAnim">
        <pc:chgData name="Erato Malisianou" userId="914cb724-25cc-4bcd-b205-83d7a38e7c4c" providerId="ADAL" clId="{D9CBDCBE-E55D-4852-919A-A94CC12EDCCA}" dt="2026-07-24T12:20:56.897" v="438" actId="20577"/>
        <pc:sldMkLst>
          <pc:docMk/>
          <pc:sldMk cId="742354115" sldId="994"/>
        </pc:sldMkLst>
        <pc:spChg chg="mod">
          <ac:chgData name="Erato Malisianou" userId="914cb724-25cc-4bcd-b205-83d7a38e7c4c" providerId="ADAL" clId="{D9CBDCBE-E55D-4852-919A-A94CC12EDCCA}" dt="2026-07-24T12:20:56.897" v="438" actId="20577"/>
          <ac:spMkLst>
            <pc:docMk/>
            <pc:sldMk cId="742354115" sldId="994"/>
            <ac:spMk id="4" creationId="{13EF6043-FAF8-97FF-F699-283FE4E3F1AB}"/>
          </ac:spMkLst>
        </pc:spChg>
        <pc:spChg chg="mod">
          <ac:chgData name="Erato Malisianou" userId="914cb724-25cc-4bcd-b205-83d7a38e7c4c" providerId="ADAL" clId="{D9CBDCBE-E55D-4852-919A-A94CC12EDCCA}" dt="2026-07-24T12:20:49.642" v="437" actId="20577"/>
          <ac:spMkLst>
            <pc:docMk/>
            <pc:sldMk cId="742354115" sldId="994"/>
            <ac:spMk id="7" creationId="{C0DF4112-05FB-CD37-7DAB-E12C1EB7FCBD}"/>
          </ac:spMkLst>
        </pc:spChg>
        <pc:picChg chg="mod">
          <ac:chgData name="Erato Malisianou" userId="914cb724-25cc-4bcd-b205-83d7a38e7c4c" providerId="ADAL" clId="{D9CBDCBE-E55D-4852-919A-A94CC12EDCCA}" dt="2026-07-24T12:20:30.333" v="428" actId="1037"/>
          <ac:picMkLst>
            <pc:docMk/>
            <pc:sldMk cId="742354115" sldId="994"/>
            <ac:picMk id="8" creationId="{78A0FF19-38DC-141C-37D3-6FD620F1FF74}"/>
          </ac:picMkLst>
        </pc:picChg>
      </pc:sldChg>
      <pc:sldChg chg="modSp mod">
        <pc:chgData name="Erato Malisianou" userId="914cb724-25cc-4bcd-b205-83d7a38e7c4c" providerId="ADAL" clId="{D9CBDCBE-E55D-4852-919A-A94CC12EDCCA}" dt="2026-07-24T11:36:30.312" v="378" actId="20577"/>
        <pc:sldMkLst>
          <pc:docMk/>
          <pc:sldMk cId="4139134978" sldId="995"/>
        </pc:sldMkLst>
        <pc:spChg chg="mod">
          <ac:chgData name="Erato Malisianou" userId="914cb724-25cc-4bcd-b205-83d7a38e7c4c" providerId="ADAL" clId="{D9CBDCBE-E55D-4852-919A-A94CC12EDCCA}" dt="2026-07-24T11:36:30.312" v="378" actId="20577"/>
          <ac:spMkLst>
            <pc:docMk/>
            <pc:sldMk cId="4139134978" sldId="995"/>
            <ac:spMk id="11" creationId="{E1933FD8-0C10-CE41-9A52-0B1830B0670A}"/>
          </ac:spMkLst>
        </pc:spChg>
        <pc:picChg chg="mod">
          <ac:chgData name="Erato Malisianou" userId="914cb724-25cc-4bcd-b205-83d7a38e7c4c" providerId="ADAL" clId="{D9CBDCBE-E55D-4852-919A-A94CC12EDCCA}" dt="2026-07-23T12:50:16.423" v="271" actId="1037"/>
          <ac:picMkLst>
            <pc:docMk/>
            <pc:sldMk cId="4139134978" sldId="995"/>
            <ac:picMk id="3" creationId="{7A4A1182-009F-10D4-3118-4A3093C1EFCA}"/>
          </ac:picMkLst>
        </pc:picChg>
        <pc:picChg chg="mod">
          <ac:chgData name="Erato Malisianou" userId="914cb724-25cc-4bcd-b205-83d7a38e7c4c" providerId="ADAL" clId="{D9CBDCBE-E55D-4852-919A-A94CC12EDCCA}" dt="2026-07-23T12:49:52.147" v="256" actId="1036"/>
          <ac:picMkLst>
            <pc:docMk/>
            <pc:sldMk cId="4139134978" sldId="995"/>
            <ac:picMk id="5" creationId="{98CB02F0-A4FF-5432-C0BA-0604709A0141}"/>
          </ac:picMkLst>
        </pc:picChg>
        <pc:picChg chg="mod">
          <ac:chgData name="Erato Malisianou" userId="914cb724-25cc-4bcd-b205-83d7a38e7c4c" providerId="ADAL" clId="{D9CBDCBE-E55D-4852-919A-A94CC12EDCCA}" dt="2026-07-23T12:50:14.300" v="270" actId="1037"/>
          <ac:picMkLst>
            <pc:docMk/>
            <pc:sldMk cId="4139134978" sldId="995"/>
            <ac:picMk id="2050" creationId="{72F72809-60FC-407B-5055-FC999B15B136}"/>
          </ac:picMkLst>
        </pc:picChg>
      </pc:sldChg>
      <pc:sldChg chg="modSp mod">
        <pc:chgData name="Erato Malisianou" userId="914cb724-25cc-4bcd-b205-83d7a38e7c4c" providerId="ADAL" clId="{D9CBDCBE-E55D-4852-919A-A94CC12EDCCA}" dt="2026-07-24T11:41:53.230" v="384" actId="1076"/>
        <pc:sldMkLst>
          <pc:docMk/>
          <pc:sldMk cId="1356846844" sldId="996"/>
        </pc:sldMkLst>
        <pc:spChg chg="mod">
          <ac:chgData name="Erato Malisianou" userId="914cb724-25cc-4bcd-b205-83d7a38e7c4c" providerId="ADAL" clId="{D9CBDCBE-E55D-4852-919A-A94CC12EDCCA}" dt="2026-07-24T11:41:12.095" v="382" actId="404"/>
          <ac:spMkLst>
            <pc:docMk/>
            <pc:sldMk cId="1356846844" sldId="996"/>
            <ac:spMk id="4" creationId="{F1C907E1-5012-AA3F-8F0B-F132A6243612}"/>
          </ac:spMkLst>
        </pc:spChg>
        <pc:spChg chg="mod">
          <ac:chgData name="Erato Malisianou" userId="914cb724-25cc-4bcd-b205-83d7a38e7c4c" providerId="ADAL" clId="{D9CBDCBE-E55D-4852-919A-A94CC12EDCCA}" dt="2026-07-24T11:41:53.230" v="384" actId="1076"/>
          <ac:spMkLst>
            <pc:docMk/>
            <pc:sldMk cId="1356846844" sldId="996"/>
            <ac:spMk id="7" creationId="{7FCF8A87-EC68-96A2-A1A5-7394228BC8C9}"/>
          </ac:spMkLst>
        </pc:spChg>
        <pc:picChg chg="mod">
          <ac:chgData name="Erato Malisianou" userId="914cb724-25cc-4bcd-b205-83d7a38e7c4c" providerId="ADAL" clId="{D9CBDCBE-E55D-4852-919A-A94CC12EDCCA}" dt="2026-07-24T11:41:14.893" v="383" actId="14100"/>
          <ac:picMkLst>
            <pc:docMk/>
            <pc:sldMk cId="1356846844" sldId="996"/>
            <ac:picMk id="3" creationId="{41B6A680-C81D-9398-9026-7BCBAD65DB22}"/>
          </ac:picMkLst>
        </pc:picChg>
      </pc:sldChg>
      <pc:sldChg chg="modSp mod">
        <pc:chgData name="Erato Malisianou" userId="914cb724-25cc-4bcd-b205-83d7a38e7c4c" providerId="ADAL" clId="{D9CBDCBE-E55D-4852-919A-A94CC12EDCCA}" dt="2026-07-24T12:24:06.221" v="443" actId="6549"/>
        <pc:sldMkLst>
          <pc:docMk/>
          <pc:sldMk cId="3563240092" sldId="1003"/>
        </pc:sldMkLst>
        <pc:spChg chg="mod">
          <ac:chgData name="Erato Malisianou" userId="914cb724-25cc-4bcd-b205-83d7a38e7c4c" providerId="ADAL" clId="{D9CBDCBE-E55D-4852-919A-A94CC12EDCCA}" dt="2026-07-24T12:22:42.646" v="439" actId="2711"/>
          <ac:spMkLst>
            <pc:docMk/>
            <pc:sldMk cId="3563240092" sldId="1003"/>
            <ac:spMk id="5" creationId="{59EB639A-D60D-CA1A-EA92-F25BFEE080CF}"/>
          </ac:spMkLst>
        </pc:spChg>
        <pc:spChg chg="mod">
          <ac:chgData name="Erato Malisianou" userId="914cb724-25cc-4bcd-b205-83d7a38e7c4c" providerId="ADAL" clId="{D9CBDCBE-E55D-4852-919A-A94CC12EDCCA}" dt="2026-07-24T12:22:46.115" v="440" actId="2711"/>
          <ac:spMkLst>
            <pc:docMk/>
            <pc:sldMk cId="3563240092" sldId="1003"/>
            <ac:spMk id="6" creationId="{E430EDC0-FDA8-B38C-C4E1-2B096B0FB076}"/>
          </ac:spMkLst>
        </pc:spChg>
        <pc:spChg chg="mod">
          <ac:chgData name="Erato Malisianou" userId="914cb724-25cc-4bcd-b205-83d7a38e7c4c" providerId="ADAL" clId="{D9CBDCBE-E55D-4852-919A-A94CC12EDCCA}" dt="2026-07-24T12:24:06.221" v="443" actId="6549"/>
          <ac:spMkLst>
            <pc:docMk/>
            <pc:sldMk cId="3563240092" sldId="1003"/>
            <ac:spMk id="8" creationId="{8AB1D270-7349-A774-0E2A-24A64C856553}"/>
          </ac:spMkLst>
        </pc:spChg>
      </pc:sldChg>
      <pc:sldChg chg="addSp delSp modSp mod">
        <pc:chgData name="Erato Malisianou" userId="914cb724-25cc-4bcd-b205-83d7a38e7c4c" providerId="ADAL" clId="{D9CBDCBE-E55D-4852-919A-A94CC12EDCCA}" dt="2026-07-29T19:35:56.887" v="447" actId="1076"/>
        <pc:sldMkLst>
          <pc:docMk/>
          <pc:sldMk cId="4108028736" sldId="1007"/>
        </pc:sldMkLst>
        <pc:picChg chg="del">
          <ac:chgData name="Erato Malisianou" userId="914cb724-25cc-4bcd-b205-83d7a38e7c4c" providerId="ADAL" clId="{D9CBDCBE-E55D-4852-919A-A94CC12EDCCA}" dt="2026-07-29T19:35:50.173" v="444" actId="478"/>
          <ac:picMkLst>
            <pc:docMk/>
            <pc:sldMk cId="4108028736" sldId="1007"/>
            <ac:picMk id="6" creationId="{842EA47B-AC37-3C8F-87DF-4C1F1FF53D70}"/>
          </ac:picMkLst>
        </pc:picChg>
        <pc:picChg chg="add mod">
          <ac:chgData name="Erato Malisianou" userId="914cb724-25cc-4bcd-b205-83d7a38e7c4c" providerId="ADAL" clId="{D9CBDCBE-E55D-4852-919A-A94CC12EDCCA}" dt="2026-07-29T19:35:54.136" v="446" actId="14100"/>
          <ac:picMkLst>
            <pc:docMk/>
            <pc:sldMk cId="4108028736" sldId="1007"/>
            <ac:picMk id="7" creationId="{1F4DB38C-54E2-7B7D-D370-E3F638817A23}"/>
          </ac:picMkLst>
        </pc:picChg>
        <pc:picChg chg="add mod">
          <ac:chgData name="Erato Malisianou" userId="914cb724-25cc-4bcd-b205-83d7a38e7c4c" providerId="ADAL" clId="{D9CBDCBE-E55D-4852-919A-A94CC12EDCCA}" dt="2026-07-29T19:35:56.887" v="447" actId="1076"/>
          <ac:picMkLst>
            <pc:docMk/>
            <pc:sldMk cId="4108028736" sldId="1007"/>
            <ac:picMk id="8" creationId="{65E38576-832C-E7D6-F0F2-096ECA942356}"/>
          </ac:picMkLst>
        </pc:picChg>
      </pc:sldChg>
      <pc:sldChg chg="addSp delSp modSp mod modAnim">
        <pc:chgData name="Erato Malisianou" userId="914cb724-25cc-4bcd-b205-83d7a38e7c4c" providerId="ADAL" clId="{D9CBDCBE-E55D-4852-919A-A94CC12EDCCA}" dt="2026-07-24T12:19:22.795" v="425" actId="478"/>
        <pc:sldMkLst>
          <pc:docMk/>
          <pc:sldMk cId="102737882" sldId="1017"/>
        </pc:sldMkLst>
        <pc:spChg chg="mod">
          <ac:chgData name="Erato Malisianou" userId="914cb724-25cc-4bcd-b205-83d7a38e7c4c" providerId="ADAL" clId="{D9CBDCBE-E55D-4852-919A-A94CC12EDCCA}" dt="2026-07-23T12:18:26.401" v="225"/>
          <ac:spMkLst>
            <pc:docMk/>
            <pc:sldMk cId="102737882" sldId="1017"/>
            <ac:spMk id="2" creationId="{267BDD9B-A984-A780-8AC8-C8A9766C368F}"/>
          </ac:spMkLst>
        </pc:spChg>
        <pc:spChg chg="mod">
          <ac:chgData name="Erato Malisianou" userId="914cb724-25cc-4bcd-b205-83d7a38e7c4c" providerId="ADAL" clId="{D9CBDCBE-E55D-4852-919A-A94CC12EDCCA}" dt="2026-07-24T12:15:32.809" v="408" actId="14100"/>
          <ac:spMkLst>
            <pc:docMk/>
            <pc:sldMk cId="102737882" sldId="1017"/>
            <ac:spMk id="4" creationId="{92AFE948-9CFB-842E-8C14-179175EE8447}"/>
          </ac:spMkLst>
        </pc:spChg>
        <pc:picChg chg="add mod">
          <ac:chgData name="Erato Malisianou" userId="914cb724-25cc-4bcd-b205-83d7a38e7c4c" providerId="ADAL" clId="{D9CBDCBE-E55D-4852-919A-A94CC12EDCCA}" dt="2026-07-24T12:19:20.415" v="424" actId="1076"/>
          <ac:picMkLst>
            <pc:docMk/>
            <pc:sldMk cId="102737882" sldId="1017"/>
            <ac:picMk id="9" creationId="{2C99C7E0-23DF-05D0-E466-6336E7B62B0D}"/>
          </ac:picMkLst>
        </pc:picChg>
      </pc:sldChg>
      <pc:sldChg chg="modSp">
        <pc:chgData name="Erato Malisianou" userId="914cb724-25cc-4bcd-b205-83d7a38e7c4c" providerId="ADAL" clId="{D9CBDCBE-E55D-4852-919A-A94CC12EDCCA}" dt="2026-07-23T12:34:12.196" v="235" actId="1038"/>
        <pc:sldMkLst>
          <pc:docMk/>
          <pc:sldMk cId="1972726954" sldId="1018"/>
        </pc:sldMkLst>
        <pc:picChg chg="mod">
          <ac:chgData name="Erato Malisianou" userId="914cb724-25cc-4bcd-b205-83d7a38e7c4c" providerId="ADAL" clId="{D9CBDCBE-E55D-4852-919A-A94CC12EDCCA}" dt="2026-07-23T12:34:12.196" v="235" actId="1038"/>
          <ac:picMkLst>
            <pc:docMk/>
            <pc:sldMk cId="1972726954" sldId="1018"/>
            <ac:picMk id="9" creationId="{49846E32-03DF-6BC4-BFDF-836B48876006}"/>
          </ac:picMkLst>
        </pc:picChg>
      </pc:sldChg>
      <pc:sldChg chg="addSp delSp modSp mod delAnim">
        <pc:chgData name="Erato Malisianou" userId="914cb724-25cc-4bcd-b205-83d7a38e7c4c" providerId="ADAL" clId="{D9CBDCBE-E55D-4852-919A-A94CC12EDCCA}" dt="2026-07-23T12:34:37.985" v="240" actId="1076"/>
        <pc:sldMkLst>
          <pc:docMk/>
          <pc:sldMk cId="1234070374" sldId="1019"/>
        </pc:sldMkLst>
        <pc:picChg chg="add mod">
          <ac:chgData name="Erato Malisianou" userId="914cb724-25cc-4bcd-b205-83d7a38e7c4c" providerId="ADAL" clId="{D9CBDCBE-E55D-4852-919A-A94CC12EDCCA}" dt="2026-07-23T12:34:37.985" v="240" actId="1076"/>
          <ac:picMkLst>
            <pc:docMk/>
            <pc:sldMk cId="1234070374" sldId="1019"/>
            <ac:picMk id="4" creationId="{89DFF413-2677-6CE0-84FB-2EB5F20CB763}"/>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11C394-A306-4D0F-B768-DF2BBE3E7A5B}" type="doc">
      <dgm:prSet loTypeId="urn:microsoft.com/office/officeart/2005/8/layout/cycle8" loCatId="cycle" qsTypeId="urn:microsoft.com/office/officeart/2005/8/quickstyle/simple1" qsCatId="simple" csTypeId="urn:microsoft.com/office/officeart/2005/8/colors/accent1_2" csCatId="accent1" phldr="1"/>
      <dgm:spPr/>
    </dgm:pt>
    <dgm:pt modelId="{E9946ED2-5549-42C2-A9A5-6E65AAFA08AE}">
      <dgm:prSet phldrT="[Text]" phldr="1"/>
      <dgm:spPr>
        <a:blipFill rotWithShape="0">
          <a:blip xmlns:r="http://schemas.openxmlformats.org/officeDocument/2006/relationships" r:embed="rId1"/>
          <a:stretch>
            <a:fillRect/>
          </a:stretch>
        </a:blipFill>
      </dgm:spPr>
      <dgm:t>
        <a:bodyPr/>
        <a:lstStyle/>
        <a:p>
          <a:endParaRPr lang="mk-MK" dirty="0"/>
        </a:p>
      </dgm:t>
    </dgm:pt>
    <dgm:pt modelId="{200ADEF7-DEF3-41C7-9286-9B6DC950D291}" type="parTrans" cxnId="{9E3B124B-7CAF-4A4B-825C-18D23C509790}">
      <dgm:prSet/>
      <dgm:spPr/>
      <dgm:t>
        <a:bodyPr/>
        <a:lstStyle/>
        <a:p>
          <a:endParaRPr lang="mk-MK"/>
        </a:p>
      </dgm:t>
    </dgm:pt>
    <dgm:pt modelId="{C368EE7E-6DAE-4F93-B980-714A59D3B676}" type="sibTrans" cxnId="{9E3B124B-7CAF-4A4B-825C-18D23C509790}">
      <dgm:prSet/>
      <dgm:spPr/>
      <dgm:t>
        <a:bodyPr/>
        <a:lstStyle/>
        <a:p>
          <a:endParaRPr lang="mk-MK"/>
        </a:p>
      </dgm:t>
    </dgm:pt>
    <dgm:pt modelId="{04FC2A10-9BB1-4F77-970B-B3A40D04CDBA}">
      <dgm:prSet phldrT="[Text]" phldr="1"/>
      <dgm:spPr>
        <a:blipFill rotWithShape="0">
          <a:blip xmlns:r="http://schemas.openxmlformats.org/officeDocument/2006/relationships" r:embed="rId2"/>
          <a:stretch>
            <a:fillRect/>
          </a:stretch>
        </a:blipFill>
      </dgm:spPr>
      <dgm:t>
        <a:bodyPr/>
        <a:lstStyle/>
        <a:p>
          <a:endParaRPr lang="mk-MK" dirty="0"/>
        </a:p>
      </dgm:t>
    </dgm:pt>
    <dgm:pt modelId="{E08C6E63-95FF-4F8A-A8F1-C92F24374CF9}" type="parTrans" cxnId="{5F158DB0-6082-4639-B2C5-FDBDDF551F0A}">
      <dgm:prSet/>
      <dgm:spPr/>
      <dgm:t>
        <a:bodyPr/>
        <a:lstStyle/>
        <a:p>
          <a:endParaRPr lang="mk-MK"/>
        </a:p>
      </dgm:t>
    </dgm:pt>
    <dgm:pt modelId="{223F9F49-50D5-4ED8-8477-D323ECC1ABB9}" type="sibTrans" cxnId="{5F158DB0-6082-4639-B2C5-FDBDDF551F0A}">
      <dgm:prSet/>
      <dgm:spPr/>
      <dgm:t>
        <a:bodyPr/>
        <a:lstStyle/>
        <a:p>
          <a:endParaRPr lang="mk-MK"/>
        </a:p>
      </dgm:t>
    </dgm:pt>
    <dgm:pt modelId="{D33D94D4-C877-4CF5-B87A-F3673AEF38FF}">
      <dgm:prSet phldrT="[Text]" phldr="1"/>
      <dgm:spPr>
        <a:blipFill rotWithShape="0">
          <a:blip xmlns:r="http://schemas.openxmlformats.org/officeDocument/2006/relationships" r:embed="rId3"/>
          <a:stretch>
            <a:fillRect/>
          </a:stretch>
        </a:blipFill>
      </dgm:spPr>
      <dgm:t>
        <a:bodyPr/>
        <a:lstStyle/>
        <a:p>
          <a:endParaRPr lang="mk-MK" dirty="0"/>
        </a:p>
      </dgm:t>
    </dgm:pt>
    <dgm:pt modelId="{79202EF3-D450-49A1-B850-4FBB6E9EE007}" type="parTrans" cxnId="{8C4CB733-F680-4873-ACC5-DDC58AEEA266}">
      <dgm:prSet/>
      <dgm:spPr/>
      <dgm:t>
        <a:bodyPr/>
        <a:lstStyle/>
        <a:p>
          <a:endParaRPr lang="mk-MK"/>
        </a:p>
      </dgm:t>
    </dgm:pt>
    <dgm:pt modelId="{35FD46EB-B00D-4B17-B162-46AE064EEF5D}" type="sibTrans" cxnId="{8C4CB733-F680-4873-ACC5-DDC58AEEA266}">
      <dgm:prSet/>
      <dgm:spPr/>
      <dgm:t>
        <a:bodyPr/>
        <a:lstStyle/>
        <a:p>
          <a:endParaRPr lang="mk-MK"/>
        </a:p>
      </dgm:t>
    </dgm:pt>
    <dgm:pt modelId="{FBA0317E-515E-40C9-AA9C-01077BE1483F}" type="pres">
      <dgm:prSet presAssocID="{1311C394-A306-4D0F-B768-DF2BBE3E7A5B}" presName="compositeShape" presStyleCnt="0">
        <dgm:presLayoutVars>
          <dgm:chMax val="7"/>
          <dgm:dir/>
          <dgm:resizeHandles val="exact"/>
        </dgm:presLayoutVars>
      </dgm:prSet>
      <dgm:spPr/>
    </dgm:pt>
    <dgm:pt modelId="{2360B6CF-49DD-4A0F-8E32-E068FCAE4A4E}" type="pres">
      <dgm:prSet presAssocID="{1311C394-A306-4D0F-B768-DF2BBE3E7A5B}" presName="wedge1" presStyleLbl="node1" presStyleIdx="0" presStyleCnt="3"/>
      <dgm:spPr/>
    </dgm:pt>
    <dgm:pt modelId="{8FFBF769-FBD9-4FB9-8FDF-A5963227EA9D}" type="pres">
      <dgm:prSet presAssocID="{1311C394-A306-4D0F-B768-DF2BBE3E7A5B}" presName="dummy1a" presStyleCnt="0"/>
      <dgm:spPr/>
    </dgm:pt>
    <dgm:pt modelId="{5B4AF3A4-6785-4508-BB21-516D860883F6}" type="pres">
      <dgm:prSet presAssocID="{1311C394-A306-4D0F-B768-DF2BBE3E7A5B}" presName="dummy1b" presStyleCnt="0"/>
      <dgm:spPr/>
    </dgm:pt>
    <dgm:pt modelId="{BC85E883-B582-4D93-8A6E-D0C3DEEC4D15}" type="pres">
      <dgm:prSet presAssocID="{1311C394-A306-4D0F-B768-DF2BBE3E7A5B}" presName="wedge1Tx" presStyleLbl="node1" presStyleIdx="0" presStyleCnt="3">
        <dgm:presLayoutVars>
          <dgm:chMax val="0"/>
          <dgm:chPref val="0"/>
          <dgm:bulletEnabled val="1"/>
        </dgm:presLayoutVars>
      </dgm:prSet>
      <dgm:spPr/>
    </dgm:pt>
    <dgm:pt modelId="{ECA9C2E2-196E-4BFC-880E-053033BFAAD9}" type="pres">
      <dgm:prSet presAssocID="{1311C394-A306-4D0F-B768-DF2BBE3E7A5B}" presName="wedge2" presStyleLbl="node1" presStyleIdx="1" presStyleCnt="3"/>
      <dgm:spPr/>
    </dgm:pt>
    <dgm:pt modelId="{978468AE-0E30-4421-9048-65EC7F39059A}" type="pres">
      <dgm:prSet presAssocID="{1311C394-A306-4D0F-B768-DF2BBE3E7A5B}" presName="dummy2a" presStyleCnt="0"/>
      <dgm:spPr/>
    </dgm:pt>
    <dgm:pt modelId="{C58042C2-8ABA-4DDD-8537-BC4D1E34120B}" type="pres">
      <dgm:prSet presAssocID="{1311C394-A306-4D0F-B768-DF2BBE3E7A5B}" presName="dummy2b" presStyleCnt="0"/>
      <dgm:spPr/>
    </dgm:pt>
    <dgm:pt modelId="{77021E34-C008-4F73-B740-7DBE1C7AA7E3}" type="pres">
      <dgm:prSet presAssocID="{1311C394-A306-4D0F-B768-DF2BBE3E7A5B}" presName="wedge2Tx" presStyleLbl="node1" presStyleIdx="1" presStyleCnt="3">
        <dgm:presLayoutVars>
          <dgm:chMax val="0"/>
          <dgm:chPref val="0"/>
          <dgm:bulletEnabled val="1"/>
        </dgm:presLayoutVars>
      </dgm:prSet>
      <dgm:spPr/>
    </dgm:pt>
    <dgm:pt modelId="{F36A2F86-15D6-44C7-833A-A093B58F6720}" type="pres">
      <dgm:prSet presAssocID="{1311C394-A306-4D0F-B768-DF2BBE3E7A5B}" presName="wedge3" presStyleLbl="node1" presStyleIdx="2" presStyleCnt="3"/>
      <dgm:spPr/>
    </dgm:pt>
    <dgm:pt modelId="{ABFB5C8A-3C9B-43F6-AC71-1BAB217809B9}" type="pres">
      <dgm:prSet presAssocID="{1311C394-A306-4D0F-B768-DF2BBE3E7A5B}" presName="dummy3a" presStyleCnt="0"/>
      <dgm:spPr/>
    </dgm:pt>
    <dgm:pt modelId="{95DAB96D-4740-40ED-85BA-9F0AEB05FE28}" type="pres">
      <dgm:prSet presAssocID="{1311C394-A306-4D0F-B768-DF2BBE3E7A5B}" presName="dummy3b" presStyleCnt="0"/>
      <dgm:spPr/>
    </dgm:pt>
    <dgm:pt modelId="{6AF54BDF-0B71-4BC1-9C95-26A2A278BEB0}" type="pres">
      <dgm:prSet presAssocID="{1311C394-A306-4D0F-B768-DF2BBE3E7A5B}" presName="wedge3Tx" presStyleLbl="node1" presStyleIdx="2" presStyleCnt="3">
        <dgm:presLayoutVars>
          <dgm:chMax val="0"/>
          <dgm:chPref val="0"/>
          <dgm:bulletEnabled val="1"/>
        </dgm:presLayoutVars>
      </dgm:prSet>
      <dgm:spPr/>
    </dgm:pt>
    <dgm:pt modelId="{990DDFBA-7F37-494E-9492-392B14D12403}" type="pres">
      <dgm:prSet presAssocID="{C368EE7E-6DAE-4F93-B980-714A59D3B676}" presName="arrowWedge1" presStyleLbl="fgSibTrans2D1" presStyleIdx="0" presStyleCnt="3"/>
      <dgm:spPr>
        <a:solidFill>
          <a:schemeClr val="accent3">
            <a:lumMod val="60000"/>
            <a:lumOff val="40000"/>
          </a:schemeClr>
        </a:solidFill>
      </dgm:spPr>
    </dgm:pt>
    <dgm:pt modelId="{054FE415-1E6F-4EED-9645-269139BCBC0D}" type="pres">
      <dgm:prSet presAssocID="{223F9F49-50D5-4ED8-8477-D323ECC1ABB9}" presName="arrowWedge2" presStyleLbl="fgSibTrans2D1" presStyleIdx="1" presStyleCnt="3"/>
      <dgm:spPr>
        <a:solidFill>
          <a:schemeClr val="accent3">
            <a:lumMod val="75000"/>
          </a:schemeClr>
        </a:solidFill>
      </dgm:spPr>
    </dgm:pt>
    <dgm:pt modelId="{68E0E611-D0F2-4712-BAFA-73293545AEF1}" type="pres">
      <dgm:prSet presAssocID="{35FD46EB-B00D-4B17-B162-46AE064EEF5D}" presName="arrowWedge3" presStyleLbl="fgSibTrans2D1" presStyleIdx="2" presStyleCnt="3"/>
      <dgm:spPr>
        <a:solidFill>
          <a:schemeClr val="accent3">
            <a:lumMod val="50000"/>
          </a:schemeClr>
        </a:solidFill>
      </dgm:spPr>
    </dgm:pt>
  </dgm:ptLst>
  <dgm:cxnLst>
    <dgm:cxn modelId="{AE607903-704C-4AEE-81C3-6A24885E3FD3}" type="presOf" srcId="{D33D94D4-C877-4CF5-B87A-F3673AEF38FF}" destId="{6AF54BDF-0B71-4BC1-9C95-26A2A278BEB0}" srcOrd="1" destOrd="0" presId="urn:microsoft.com/office/officeart/2005/8/layout/cycle8"/>
    <dgm:cxn modelId="{A0689D13-B682-4AC1-9B54-8BC4B33AA633}" type="presOf" srcId="{04FC2A10-9BB1-4F77-970B-B3A40D04CDBA}" destId="{ECA9C2E2-196E-4BFC-880E-053033BFAAD9}" srcOrd="0" destOrd="0" presId="urn:microsoft.com/office/officeart/2005/8/layout/cycle8"/>
    <dgm:cxn modelId="{8C4CB733-F680-4873-ACC5-DDC58AEEA266}" srcId="{1311C394-A306-4D0F-B768-DF2BBE3E7A5B}" destId="{D33D94D4-C877-4CF5-B87A-F3673AEF38FF}" srcOrd="2" destOrd="0" parTransId="{79202EF3-D450-49A1-B850-4FBB6E9EE007}" sibTransId="{35FD46EB-B00D-4B17-B162-46AE064EEF5D}"/>
    <dgm:cxn modelId="{9E3B124B-7CAF-4A4B-825C-18D23C509790}" srcId="{1311C394-A306-4D0F-B768-DF2BBE3E7A5B}" destId="{E9946ED2-5549-42C2-A9A5-6E65AAFA08AE}" srcOrd="0" destOrd="0" parTransId="{200ADEF7-DEF3-41C7-9286-9B6DC950D291}" sibTransId="{C368EE7E-6DAE-4F93-B980-714A59D3B676}"/>
    <dgm:cxn modelId="{D11B6870-2D5A-4FA3-BDFC-D7BBC68BAA71}" type="presOf" srcId="{E9946ED2-5549-42C2-A9A5-6E65AAFA08AE}" destId="{BC85E883-B582-4D93-8A6E-D0C3DEEC4D15}" srcOrd="1" destOrd="0" presId="urn:microsoft.com/office/officeart/2005/8/layout/cycle8"/>
    <dgm:cxn modelId="{86EA6871-CC9A-4746-A7EB-9BC8265D73AB}" type="presOf" srcId="{D33D94D4-C877-4CF5-B87A-F3673AEF38FF}" destId="{F36A2F86-15D6-44C7-833A-A093B58F6720}" srcOrd="0" destOrd="0" presId="urn:microsoft.com/office/officeart/2005/8/layout/cycle8"/>
    <dgm:cxn modelId="{BEBF05B0-04AC-4FE4-AEEB-240CF7B0C32A}" type="presOf" srcId="{04FC2A10-9BB1-4F77-970B-B3A40D04CDBA}" destId="{77021E34-C008-4F73-B740-7DBE1C7AA7E3}" srcOrd="1" destOrd="0" presId="urn:microsoft.com/office/officeart/2005/8/layout/cycle8"/>
    <dgm:cxn modelId="{5F158DB0-6082-4639-B2C5-FDBDDF551F0A}" srcId="{1311C394-A306-4D0F-B768-DF2BBE3E7A5B}" destId="{04FC2A10-9BB1-4F77-970B-B3A40D04CDBA}" srcOrd="1" destOrd="0" parTransId="{E08C6E63-95FF-4F8A-A8F1-C92F24374CF9}" sibTransId="{223F9F49-50D5-4ED8-8477-D323ECC1ABB9}"/>
    <dgm:cxn modelId="{67AA3FE1-42F0-4904-BB27-4F5E40FCDB38}" type="presOf" srcId="{E9946ED2-5549-42C2-A9A5-6E65AAFA08AE}" destId="{2360B6CF-49DD-4A0F-8E32-E068FCAE4A4E}" srcOrd="0" destOrd="0" presId="urn:microsoft.com/office/officeart/2005/8/layout/cycle8"/>
    <dgm:cxn modelId="{728A49F7-94F7-4743-AEB0-63694FC1B639}" type="presOf" srcId="{1311C394-A306-4D0F-B768-DF2BBE3E7A5B}" destId="{FBA0317E-515E-40C9-AA9C-01077BE1483F}" srcOrd="0" destOrd="0" presId="urn:microsoft.com/office/officeart/2005/8/layout/cycle8"/>
    <dgm:cxn modelId="{E251682E-BAAD-4FB1-9733-357CFDCA3FE7}" type="presParOf" srcId="{FBA0317E-515E-40C9-AA9C-01077BE1483F}" destId="{2360B6CF-49DD-4A0F-8E32-E068FCAE4A4E}" srcOrd="0" destOrd="0" presId="urn:microsoft.com/office/officeart/2005/8/layout/cycle8"/>
    <dgm:cxn modelId="{F802FC8A-3820-4C7A-A480-AE4864F1EE8E}" type="presParOf" srcId="{FBA0317E-515E-40C9-AA9C-01077BE1483F}" destId="{8FFBF769-FBD9-4FB9-8FDF-A5963227EA9D}" srcOrd="1" destOrd="0" presId="urn:microsoft.com/office/officeart/2005/8/layout/cycle8"/>
    <dgm:cxn modelId="{D7EAF733-8D95-44BE-BD98-FA3FE4591FD0}" type="presParOf" srcId="{FBA0317E-515E-40C9-AA9C-01077BE1483F}" destId="{5B4AF3A4-6785-4508-BB21-516D860883F6}" srcOrd="2" destOrd="0" presId="urn:microsoft.com/office/officeart/2005/8/layout/cycle8"/>
    <dgm:cxn modelId="{241B374A-1218-45EA-9225-ED28B525BCB2}" type="presParOf" srcId="{FBA0317E-515E-40C9-AA9C-01077BE1483F}" destId="{BC85E883-B582-4D93-8A6E-D0C3DEEC4D15}" srcOrd="3" destOrd="0" presId="urn:microsoft.com/office/officeart/2005/8/layout/cycle8"/>
    <dgm:cxn modelId="{3B91ED5C-4700-46C7-A475-83145536A985}" type="presParOf" srcId="{FBA0317E-515E-40C9-AA9C-01077BE1483F}" destId="{ECA9C2E2-196E-4BFC-880E-053033BFAAD9}" srcOrd="4" destOrd="0" presId="urn:microsoft.com/office/officeart/2005/8/layout/cycle8"/>
    <dgm:cxn modelId="{DEC098A9-9786-4497-84EC-2147489DEDB9}" type="presParOf" srcId="{FBA0317E-515E-40C9-AA9C-01077BE1483F}" destId="{978468AE-0E30-4421-9048-65EC7F39059A}" srcOrd="5" destOrd="0" presId="urn:microsoft.com/office/officeart/2005/8/layout/cycle8"/>
    <dgm:cxn modelId="{8A5D005E-07CC-440A-AF82-F7DF18B29FDF}" type="presParOf" srcId="{FBA0317E-515E-40C9-AA9C-01077BE1483F}" destId="{C58042C2-8ABA-4DDD-8537-BC4D1E34120B}" srcOrd="6" destOrd="0" presId="urn:microsoft.com/office/officeart/2005/8/layout/cycle8"/>
    <dgm:cxn modelId="{57B9B2FB-77D1-410A-9796-3A0FBCCF810F}" type="presParOf" srcId="{FBA0317E-515E-40C9-AA9C-01077BE1483F}" destId="{77021E34-C008-4F73-B740-7DBE1C7AA7E3}" srcOrd="7" destOrd="0" presId="urn:microsoft.com/office/officeart/2005/8/layout/cycle8"/>
    <dgm:cxn modelId="{E8DA65BE-A8DB-4D0D-9EF6-0F53A8034E5D}" type="presParOf" srcId="{FBA0317E-515E-40C9-AA9C-01077BE1483F}" destId="{F36A2F86-15D6-44C7-833A-A093B58F6720}" srcOrd="8" destOrd="0" presId="urn:microsoft.com/office/officeart/2005/8/layout/cycle8"/>
    <dgm:cxn modelId="{51E66E6F-30DC-4C78-9BAD-7C5FB9B04417}" type="presParOf" srcId="{FBA0317E-515E-40C9-AA9C-01077BE1483F}" destId="{ABFB5C8A-3C9B-43F6-AC71-1BAB217809B9}" srcOrd="9" destOrd="0" presId="urn:microsoft.com/office/officeart/2005/8/layout/cycle8"/>
    <dgm:cxn modelId="{41235255-A6E8-4B3F-BC92-B0E28E7654FA}" type="presParOf" srcId="{FBA0317E-515E-40C9-AA9C-01077BE1483F}" destId="{95DAB96D-4740-40ED-85BA-9F0AEB05FE28}" srcOrd="10" destOrd="0" presId="urn:microsoft.com/office/officeart/2005/8/layout/cycle8"/>
    <dgm:cxn modelId="{1B61637B-0F8C-4CFA-911A-344A2E1BFDCC}" type="presParOf" srcId="{FBA0317E-515E-40C9-AA9C-01077BE1483F}" destId="{6AF54BDF-0B71-4BC1-9C95-26A2A278BEB0}" srcOrd="11" destOrd="0" presId="urn:microsoft.com/office/officeart/2005/8/layout/cycle8"/>
    <dgm:cxn modelId="{DE66A7D4-93A0-45CD-80B0-E50C4AF5B6F7}" type="presParOf" srcId="{FBA0317E-515E-40C9-AA9C-01077BE1483F}" destId="{990DDFBA-7F37-494E-9492-392B14D12403}" srcOrd="12" destOrd="0" presId="urn:microsoft.com/office/officeart/2005/8/layout/cycle8"/>
    <dgm:cxn modelId="{765AC65D-669C-436F-98AA-87B0C59F6ED0}" type="presParOf" srcId="{FBA0317E-515E-40C9-AA9C-01077BE1483F}" destId="{054FE415-1E6F-4EED-9645-269139BCBC0D}" srcOrd="13" destOrd="0" presId="urn:microsoft.com/office/officeart/2005/8/layout/cycle8"/>
    <dgm:cxn modelId="{3CE4DFCA-BB23-4250-BEF7-644A3E29D8DF}" type="presParOf" srcId="{FBA0317E-515E-40C9-AA9C-01077BE1483F}" destId="{68E0E611-D0F2-4712-BAFA-73293545AEF1}" srcOrd="14" destOrd="0" presId="urn:microsoft.com/office/officeart/2005/8/layout/cycle8"/>
  </dgm:cxnLst>
  <dgm:bg>
    <a:effectLst>
      <a:outerShdw blurRad="50800" dist="38100" dir="18900000" algn="bl" rotWithShape="0">
        <a:prstClr val="black">
          <a:alpha val="40000"/>
        </a:prstClr>
      </a:outerShdw>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0B6CF-49DD-4A0F-8E32-E068FCAE4A4E}">
      <dsp:nvSpPr>
        <dsp:cNvPr id="0" name=""/>
        <dsp:cNvSpPr/>
      </dsp:nvSpPr>
      <dsp:spPr>
        <a:xfrm>
          <a:off x="645125" y="237329"/>
          <a:ext cx="3067023" cy="3067023"/>
        </a:xfrm>
        <a:prstGeom prst="pie">
          <a:avLst>
            <a:gd name="adj1" fmla="val 16200000"/>
            <a:gd name="adj2" fmla="val 180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mk-MK" sz="3400" kern="1200" dirty="0"/>
        </a:p>
      </dsp:txBody>
      <dsp:txXfrm>
        <a:off x="2261520" y="887246"/>
        <a:ext cx="1095365" cy="912804"/>
      </dsp:txXfrm>
    </dsp:sp>
    <dsp:sp modelId="{ECA9C2E2-196E-4BFC-880E-053033BFAAD9}">
      <dsp:nvSpPr>
        <dsp:cNvPr id="0" name=""/>
        <dsp:cNvSpPr/>
      </dsp:nvSpPr>
      <dsp:spPr>
        <a:xfrm>
          <a:off x="581959" y="346865"/>
          <a:ext cx="3067023" cy="3067023"/>
        </a:xfrm>
        <a:prstGeom prst="pie">
          <a:avLst>
            <a:gd name="adj1" fmla="val 1800000"/>
            <a:gd name="adj2" fmla="val 900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endParaRPr lang="mk-MK" sz="4800" kern="1200" dirty="0"/>
        </a:p>
      </dsp:txBody>
      <dsp:txXfrm>
        <a:off x="1312203" y="2336780"/>
        <a:ext cx="1643048" cy="803268"/>
      </dsp:txXfrm>
    </dsp:sp>
    <dsp:sp modelId="{F36A2F86-15D6-44C7-833A-A093B58F6720}">
      <dsp:nvSpPr>
        <dsp:cNvPr id="0" name=""/>
        <dsp:cNvSpPr/>
      </dsp:nvSpPr>
      <dsp:spPr>
        <a:xfrm>
          <a:off x="518793" y="237329"/>
          <a:ext cx="3067023" cy="3067023"/>
        </a:xfrm>
        <a:prstGeom prst="pie">
          <a:avLst>
            <a:gd name="adj1" fmla="val 9000000"/>
            <a:gd name="adj2" fmla="val 1620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mk-MK" sz="3400" kern="1200" dirty="0"/>
        </a:p>
      </dsp:txBody>
      <dsp:txXfrm>
        <a:off x="874057" y="887246"/>
        <a:ext cx="1095365" cy="912804"/>
      </dsp:txXfrm>
    </dsp:sp>
    <dsp:sp modelId="{990DDFBA-7F37-494E-9492-392B14D12403}">
      <dsp:nvSpPr>
        <dsp:cNvPr id="0" name=""/>
        <dsp:cNvSpPr/>
      </dsp:nvSpPr>
      <dsp:spPr>
        <a:xfrm>
          <a:off x="455515" y="47465"/>
          <a:ext cx="3446750" cy="3446750"/>
        </a:xfrm>
        <a:prstGeom prst="circularArrow">
          <a:avLst>
            <a:gd name="adj1" fmla="val 5085"/>
            <a:gd name="adj2" fmla="val 327528"/>
            <a:gd name="adj3" fmla="val 1472472"/>
            <a:gd name="adj4" fmla="val 16199432"/>
            <a:gd name="adj5" fmla="val 5932"/>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054FE415-1E6F-4EED-9645-269139BCBC0D}">
      <dsp:nvSpPr>
        <dsp:cNvPr id="0" name=""/>
        <dsp:cNvSpPr/>
      </dsp:nvSpPr>
      <dsp:spPr>
        <a:xfrm>
          <a:off x="392096" y="156808"/>
          <a:ext cx="3446750" cy="3446750"/>
        </a:xfrm>
        <a:prstGeom prst="circularArrow">
          <a:avLst>
            <a:gd name="adj1" fmla="val 5085"/>
            <a:gd name="adj2" fmla="val 327528"/>
            <a:gd name="adj3" fmla="val 8671970"/>
            <a:gd name="adj4" fmla="val 1800502"/>
            <a:gd name="adj5" fmla="val 5932"/>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68E0E611-D0F2-4712-BAFA-73293545AEF1}">
      <dsp:nvSpPr>
        <dsp:cNvPr id="0" name=""/>
        <dsp:cNvSpPr/>
      </dsp:nvSpPr>
      <dsp:spPr>
        <a:xfrm>
          <a:off x="328676" y="47465"/>
          <a:ext cx="3446750" cy="3446750"/>
        </a:xfrm>
        <a:prstGeom prst="circularArrow">
          <a:avLst>
            <a:gd name="adj1" fmla="val 5085"/>
            <a:gd name="adj2" fmla="val 327528"/>
            <a:gd name="adj3" fmla="val 15873039"/>
            <a:gd name="adj4" fmla="val 9000000"/>
            <a:gd name="adj5" fmla="val 5932"/>
          </a:avLst>
        </a:prstGeom>
        <a:solidFill>
          <a:schemeClr val="accent3">
            <a:lumMod val="5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mk-MK"/>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753D45-588C-4597-8E05-6DEF74A186DE}" type="datetimeFigureOut">
              <a:rPr lang="mk-MK" smtClean="0"/>
              <a:pPr/>
              <a:t>29.7.2026</a:t>
            </a:fld>
            <a:endParaRPr lang="mk-MK"/>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mk-MK"/>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mk-MK"/>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6C52DD-9406-415D-995B-AFE10C95D10E}" type="slidenum">
              <a:rPr lang="mk-MK" smtClean="0"/>
              <a:pPr/>
              <a:t>‹#›</a:t>
            </a:fld>
            <a:endParaRPr lang="mk-MK"/>
          </a:p>
        </p:txBody>
      </p:sp>
    </p:spTree>
    <p:extLst>
      <p:ext uri="{BB962C8B-B14F-4D97-AF65-F5344CB8AC3E}">
        <p14:creationId xmlns:p14="http://schemas.microsoft.com/office/powerpoint/2010/main" val="1497998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906C52DD-9406-415D-995B-AFE10C95D10E}" type="slidenum">
              <a:rPr lang="mk-MK" smtClean="0"/>
              <a:pPr/>
              <a:t>1</a:t>
            </a:fld>
            <a:endParaRPr lang="mk-MK"/>
          </a:p>
        </p:txBody>
      </p:sp>
    </p:spTree>
    <p:extLst>
      <p:ext uri="{BB962C8B-B14F-4D97-AF65-F5344CB8AC3E}">
        <p14:creationId xmlns:p14="http://schemas.microsoft.com/office/powerpoint/2010/main" val="117350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39576-2A38-8392-D2B2-62F6D72AB4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BEDB3-F00B-A437-6854-10FDBEEE561A}"/>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AC0009E4-C218-7A3A-3923-79B0B4EA8829}"/>
              </a:ext>
            </a:extLst>
          </p:cNvPr>
          <p:cNvSpPr>
            <a:spLocks noGrp="1"/>
          </p:cNvSpPr>
          <p:nvPr>
            <p:ph type="body" idx="1"/>
          </p:nvPr>
        </p:nvSpPr>
        <p:spPr/>
        <p:txBody>
          <a:bodyPr>
            <a:normAutofit fontScale="77500" lnSpcReduction="20000"/>
          </a:bodyPr>
          <a:lstStyle/>
          <a:p>
            <a:r>
              <a:rPr lang="el-GR" sz="1200" b="0" i="0" kern="1200" dirty="0">
                <a:solidFill>
                  <a:schemeClr val="tx1"/>
                </a:solidFill>
                <a:effectLst/>
                <a:latin typeface="+mn-lt"/>
                <a:ea typeface="+mn-ea"/>
                <a:cs typeface="+mn-cs"/>
              </a:rPr>
              <a:t>Η δημιουργία αναβαθμίδων είναι μια πρακτική διατήρησης του εδάφους και του νερού που εφαρμόζεται συνήθως σε απότομες πλαγιές και χρησιμοποιείται σε όλο τον κόσμο (</a:t>
            </a:r>
            <a:r>
              <a:rPr lang="en-GB" sz="1200" b="0" i="0" kern="1200" dirty="0">
                <a:solidFill>
                  <a:schemeClr val="tx1"/>
                </a:solidFill>
                <a:effectLst/>
                <a:latin typeface="+mn-lt"/>
                <a:ea typeface="+mn-ea"/>
                <a:cs typeface="+mn-cs"/>
              </a:rPr>
              <a:t>Wei et al., 2016).</a:t>
            </a:r>
            <a:endParaRPr lang="el-GR"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l-GR" sz="1200" b="0" i="0" kern="1200" dirty="0">
                <a:solidFill>
                  <a:schemeClr val="tx1"/>
                </a:solidFill>
                <a:effectLst/>
                <a:latin typeface="+mn-lt"/>
                <a:ea typeface="+mn-ea"/>
                <a:cs typeface="+mn-cs"/>
              </a:rPr>
              <a:t>Οι αναβαθμίδες είναι ανθρωπογενείς μορφές του εδάφους, που συνήθως κατασκευάζονται κατά μήκος ή με μικρή γωνία ως προς τις φυσικές ισοϋψείς του εδάφους, δημιουργώντας μια σειρά από </a:t>
            </a:r>
            <a:r>
              <a:rPr lang="el-GR" sz="1200" b="0" i="0" kern="1200" dirty="0" err="1">
                <a:solidFill>
                  <a:schemeClr val="tx1"/>
                </a:solidFill>
                <a:effectLst/>
                <a:latin typeface="+mn-lt"/>
                <a:ea typeface="+mn-ea"/>
                <a:cs typeface="+mn-cs"/>
              </a:rPr>
              <a:t>βαθμιδοειδείς</a:t>
            </a:r>
            <a:r>
              <a:rPr lang="el-GR" sz="1200" b="0" i="0" kern="1200" dirty="0">
                <a:solidFill>
                  <a:schemeClr val="tx1"/>
                </a:solidFill>
                <a:effectLst/>
                <a:latin typeface="+mn-lt"/>
                <a:ea typeface="+mn-ea"/>
                <a:cs typeface="+mn-cs"/>
              </a:rPr>
              <a:t> δομές στο τοπίο.</a:t>
            </a:r>
          </a:p>
          <a:p>
            <a:endParaRPr lang="el-GR" sz="1200" b="0" i="0" kern="1200" dirty="0">
              <a:solidFill>
                <a:schemeClr val="tx1"/>
              </a:solidFill>
              <a:effectLst/>
              <a:latin typeface="+mn-lt"/>
              <a:ea typeface="+mn-ea"/>
              <a:cs typeface="+mn-cs"/>
            </a:endParaRPr>
          </a:p>
          <a:p>
            <a:r>
              <a:rPr lang="el-GR" sz="1200" b="0" i="0" kern="1200" dirty="0">
                <a:solidFill>
                  <a:schemeClr val="tx1"/>
                </a:solidFill>
                <a:effectLst/>
                <a:latin typeface="+mn-lt"/>
                <a:ea typeface="+mn-ea"/>
                <a:cs typeface="+mn-cs"/>
              </a:rPr>
              <a:t>Κάθε αναβαθμίδα αποτελείται από δύο κύρια στοιχεία: ένα κατακόρυφο τμήμα και ένα πλάτωμα. Το κατακόρυφο τμήμα μπορεί να έχει μεγάλη κλίση ή να είναι σχεδόν κατακόρυφο, αλλά είναι πάντοτε πιο απότομο από το πλάτωμα. Το ίδιο το πλάτωμα μπορεί να είναι επίπεδο ή ελαφρώς κεκλιμένο, είτε προς το κατακόρυφο τμήμα είτε αντίθετα από αυτό, ανάλογα με τον σχεδιασμό και την επιδιωκόμενη λειτουργία.</a:t>
            </a:r>
          </a:p>
          <a:p>
            <a:endParaRPr lang="el-GR" sz="1200" b="0" i="0" kern="1200" dirty="0">
              <a:solidFill>
                <a:schemeClr val="tx1"/>
              </a:solidFill>
              <a:effectLst/>
              <a:latin typeface="+mn-lt"/>
              <a:ea typeface="+mn-ea"/>
              <a:cs typeface="+mn-cs"/>
            </a:endParaRPr>
          </a:p>
          <a:p>
            <a:r>
              <a:rPr lang="el-GR" sz="1200" b="0" i="0" kern="1200" dirty="0">
                <a:solidFill>
                  <a:schemeClr val="tx1"/>
                </a:solidFill>
                <a:effectLst/>
                <a:latin typeface="+mn-lt"/>
                <a:ea typeface="+mn-ea"/>
                <a:cs typeface="+mn-cs"/>
              </a:rPr>
              <a:t>Οι αναβαθμίδες υποστηρίζουν ένα ευρύ φάσμα χρήσεων γης, όπως δασοπονία, βόσκηση, </a:t>
            </a:r>
            <a:r>
              <a:rPr lang="el-GR" sz="1200" b="0" i="0" kern="1200" dirty="0" err="1">
                <a:solidFill>
                  <a:schemeClr val="tx1"/>
                </a:solidFill>
                <a:effectLst/>
                <a:latin typeface="+mn-lt"/>
                <a:ea typeface="+mn-ea"/>
                <a:cs typeface="+mn-cs"/>
              </a:rPr>
              <a:t>αγροδασοπονία</a:t>
            </a:r>
            <a:r>
              <a:rPr lang="el-GR" sz="1200" b="0" i="0" kern="1200" dirty="0">
                <a:solidFill>
                  <a:schemeClr val="tx1"/>
                </a:solidFill>
                <a:effectLst/>
                <a:latin typeface="+mn-lt"/>
                <a:ea typeface="+mn-ea"/>
                <a:cs typeface="+mn-cs"/>
              </a:rPr>
              <a:t>, παραγωγή αγροτικών και κηπευτικών καλλιεργειών και καλλιέργεια ρυζιού. Όταν σχεδιάζονται και συντηρούνται σωστά, οι αναβαθμίδες ενισχύουν τη σταθερότητα της γης και τη γεωργική αξιοποίηση των επικλινών εδαφών. Ωστόσο, η αστοχία των αναβαθμίδων, που συχνά προκαλείται από ανεπαρκή συντήρηση, μπορεί να οδηγήσει σε αστάθεια των πρανών και σε σοβαρή διάβρωση του εδάφους.</a:t>
            </a:r>
          </a:p>
          <a:p>
            <a:endParaRPr lang="el-GR" sz="1200" b="0" i="0" kern="1200" dirty="0">
              <a:solidFill>
                <a:schemeClr val="tx1"/>
              </a:solidFill>
              <a:effectLst/>
              <a:latin typeface="+mn-lt"/>
              <a:ea typeface="+mn-ea"/>
              <a:cs typeface="+mn-cs"/>
            </a:endParaRPr>
          </a:p>
          <a:p>
            <a:r>
              <a:rPr lang="el-GR" sz="1200" b="0" i="0" kern="1200" dirty="0">
                <a:solidFill>
                  <a:schemeClr val="tx1"/>
                </a:solidFill>
                <a:effectLst/>
                <a:latin typeface="+mn-lt"/>
                <a:ea typeface="+mn-ea"/>
                <a:cs typeface="+mn-cs"/>
              </a:rPr>
              <a:t>Η δημιουργία αναβαθμίδων έχει τη δυνατότητα να επηρεάζει σημαντικά τις ιδιότητες του εδάφους, μειώνοντας τη διάβρωση και την επιφανειακή απορροή. Τα εδάφη στις αναβαθμίδες είναι γενικά βαθύτερα και έχουν μεγαλύτερη ικανότητα αποθήκευσης νερού, γεγονός που συχνά οδηγεί σε αυξημένη παραγωγικότητα των καλλιεργειών. Παρ’ όλα αυτά, τα αποτελέσματα ως προς την παραγωγικότητα μπορεί να διαφέρουν ανάλογα με τον σχεδιασμό της αναβαθμίδας.</a:t>
            </a:r>
          </a:p>
          <a:p>
            <a:r>
              <a:rPr lang="el-GR" sz="1200" b="0" i="0" kern="1200" dirty="0">
                <a:solidFill>
                  <a:schemeClr val="tx1"/>
                </a:solidFill>
                <a:effectLst/>
                <a:latin typeface="+mn-lt"/>
                <a:ea typeface="+mn-ea"/>
                <a:cs typeface="+mn-cs"/>
              </a:rPr>
              <a:t>Για παράδειγμα, σε πλατώματα με κλίση προς τα έξω, το εδαφικό υλικό τείνει να μετακινείται από το πίσω μέρος προς το μπροστινό μέρος του πλατώματος, με αποτέλεσμα υψηλότερες αποδόσεις κοντά στο κατακόρυφο τμήμα.</a:t>
            </a:r>
          </a:p>
          <a:p>
            <a:endParaRPr lang="el-GR" sz="1200" b="0" i="0" kern="1200" dirty="0">
              <a:solidFill>
                <a:schemeClr val="tx1"/>
              </a:solidFill>
              <a:effectLst/>
              <a:latin typeface="+mn-lt"/>
              <a:ea typeface="+mn-ea"/>
              <a:cs typeface="+mn-cs"/>
            </a:endParaRPr>
          </a:p>
          <a:p>
            <a:r>
              <a:rPr lang="el-GR" sz="1200" b="1" i="0" kern="1200" dirty="0">
                <a:solidFill>
                  <a:schemeClr val="tx1"/>
                </a:solidFill>
                <a:effectLst/>
                <a:latin typeface="+mn-lt"/>
                <a:ea typeface="+mn-ea"/>
                <a:cs typeface="+mn-cs"/>
              </a:rPr>
              <a:t>Πλεονεκτήματα:</a:t>
            </a:r>
            <a:r>
              <a:rPr lang="el-GR" sz="1200" b="0" i="0" kern="1200" dirty="0">
                <a:solidFill>
                  <a:schemeClr val="tx1"/>
                </a:solidFill>
                <a:effectLst/>
                <a:latin typeface="+mn-lt"/>
                <a:ea typeface="+mn-ea"/>
                <a:cs typeface="+mn-cs"/>
              </a:rPr>
              <a:t> ισχυρός έλεγχος της διάβρωσης του εδάφους, μείωση της επιφανειακής απορροής, καλύτερη διήθηση και αποθήκευση του νερού, μείωση της απώλειας ιζημάτων και των πλημμυρών, επέκταση της καλλιεργούμενης γης σε απότομα εδάφη και διαφοροποίηση των καλλιεργειών.</a:t>
            </a:r>
          </a:p>
          <a:p>
            <a:r>
              <a:rPr lang="el-GR" sz="1200" b="1" i="0" kern="1200" dirty="0">
                <a:solidFill>
                  <a:schemeClr val="tx1"/>
                </a:solidFill>
                <a:effectLst/>
                <a:latin typeface="+mn-lt"/>
                <a:ea typeface="+mn-ea"/>
                <a:cs typeface="+mn-cs"/>
              </a:rPr>
              <a:t>Μειονεκτήματα:</a:t>
            </a:r>
            <a:r>
              <a:rPr lang="el-GR" sz="1200" b="0" i="0" kern="1200" dirty="0">
                <a:solidFill>
                  <a:schemeClr val="tx1"/>
                </a:solidFill>
                <a:effectLst/>
                <a:latin typeface="+mn-lt"/>
                <a:ea typeface="+mn-ea"/>
                <a:cs typeface="+mn-cs"/>
              </a:rPr>
              <a:t> υψηλό αρχικό κόστος και μεγάλες απαιτήσεις σε εργασία για την εγκατάσταση και τη συντήρηση των αναβαθμίδων, κίνδυνος αστάθειας και κατολισθήσεων, πιο σύνθετη καλλιέργεια και πιο απαιτητική οργάνωση των αγροτικών εργασιών.</a:t>
            </a:r>
          </a:p>
        </p:txBody>
      </p:sp>
      <p:sp>
        <p:nvSpPr>
          <p:cNvPr id="4" name="Slide Number Placeholder 3">
            <a:extLst>
              <a:ext uri="{FF2B5EF4-FFF2-40B4-BE49-F238E27FC236}">
                <a16:creationId xmlns:a16="http://schemas.microsoft.com/office/drawing/2014/main" id="{2A628A07-CDBF-8B9F-72E2-7E5D45E9D4E6}"/>
              </a:ext>
            </a:extLst>
          </p:cNvPr>
          <p:cNvSpPr>
            <a:spLocks noGrp="1"/>
          </p:cNvSpPr>
          <p:nvPr>
            <p:ph type="sldNum" sz="quarter" idx="5"/>
          </p:nvPr>
        </p:nvSpPr>
        <p:spPr/>
        <p:txBody>
          <a:bodyPr/>
          <a:lstStyle/>
          <a:p>
            <a:fld id="{CB321B64-9B67-4FB8-BF18-EA57D3EEDDE2}" type="slidenum">
              <a:rPr lang="en-US" smtClean="0"/>
              <a:t>10</a:t>
            </a:fld>
            <a:endParaRPr lang="en-US"/>
          </a:p>
        </p:txBody>
      </p:sp>
    </p:spTree>
    <p:extLst>
      <p:ext uri="{BB962C8B-B14F-4D97-AF65-F5344CB8AC3E}">
        <p14:creationId xmlns:p14="http://schemas.microsoft.com/office/powerpoint/2010/main" val="1614681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A4226-9490-BA44-5EAE-D4E7783D1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EE48A-A877-9AE9-5779-7D0B44FF8223}"/>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5FB51462-C38E-D953-208D-86370544E01E}"/>
              </a:ext>
            </a:extLst>
          </p:cNvPr>
          <p:cNvSpPr>
            <a:spLocks noGrp="1"/>
          </p:cNvSpPr>
          <p:nvPr>
            <p:ph type="body" idx="1"/>
          </p:nvPr>
        </p:nvSpPr>
        <p:spPr/>
        <p:txBody>
          <a:bodyPr>
            <a:normAutofit fontScale="85000" lnSpcReduction="20000"/>
          </a:bodyPr>
          <a:lstStyle/>
          <a:p>
            <a:pPr marL="171450" indent="-171450">
              <a:buFont typeface="Wingdings" panose="05000000000000000000" pitchFamily="2" charset="2"/>
              <a:buChar char="Ø"/>
            </a:pPr>
            <a:r>
              <a:rPr lang="el-GR" b="0" dirty="0"/>
              <a:t>Οι </a:t>
            </a:r>
            <a:r>
              <a:rPr lang="el-GR" b="0" dirty="0" err="1"/>
              <a:t>ανεμοφρακτικές</a:t>
            </a:r>
            <a:r>
              <a:rPr lang="el-GR" b="0" dirty="0"/>
              <a:t> ζώνες είναι σειρές δέντρων ή θάμνων που φυτεύονται για να προστατεύουν τις γεωργικές καλλιέργειες και τους βοσκότοπους από τον άνεμο και αποτελούν μορφή </a:t>
            </a:r>
            <a:r>
              <a:rPr lang="el-GR" b="0" dirty="0" err="1"/>
              <a:t>αγροδασοπονίας</a:t>
            </a:r>
            <a:r>
              <a:rPr lang="el-GR" b="0" dirty="0"/>
              <a:t>.</a:t>
            </a:r>
          </a:p>
          <a:p>
            <a:pPr marL="171450" indent="-171450">
              <a:buFont typeface="Wingdings" panose="05000000000000000000" pitchFamily="2" charset="2"/>
              <a:buChar char="Ø"/>
            </a:pPr>
            <a:r>
              <a:rPr lang="el-GR" b="0" dirty="0"/>
              <a:t>Λειτουργούν ως ζωντανοί φράχτες ή προστατευτικές λωρίδες και συνήθως εγκαθίστανται κατά μήκος των ορίων των γεωργικών αγροτεμαχίων ή κοντά σε </a:t>
            </a:r>
            <a:r>
              <a:rPr lang="el-GR" b="0" dirty="0" err="1"/>
              <a:t>υδατορεύματα</a:t>
            </a:r>
            <a:r>
              <a:rPr lang="el-GR" b="0" dirty="0"/>
              <a:t>.</a:t>
            </a:r>
          </a:p>
          <a:p>
            <a:pPr marL="171450" indent="-171450">
              <a:buFont typeface="Wingdings" panose="05000000000000000000" pitchFamily="2" charset="2"/>
              <a:buChar char="Ø"/>
            </a:pPr>
            <a:r>
              <a:rPr lang="el-GR" b="0" dirty="0"/>
              <a:t>Οι ανεμοφράκτες φυτεύονται συνήθως κάθετα προς την επικρατούσα διεύθυνση του ανέμου. Σε περιοχές όπου οι άνεμοι πνέουν από πολλές κατευθύνσεις, συχνά διατάσσονται σε σταυρωτό ή πλεγματικό σχήμα. Σε επικλινή εδάφη, οι </a:t>
            </a:r>
            <a:r>
              <a:rPr lang="el-GR" b="0" dirty="0" err="1"/>
              <a:t>ανεμοφρακτικές</a:t>
            </a:r>
            <a:r>
              <a:rPr lang="el-GR" b="0" dirty="0"/>
              <a:t> ζώνες φυτεύονται κατά μήκος των ισοϋψών, ώστε να λειτουργούν επίσης ως μέτρο ελέγχου της υδατικής διάβρωσης.</a:t>
            </a:r>
          </a:p>
          <a:p>
            <a:pPr marL="171450" indent="-171450">
              <a:buFont typeface="Wingdings" panose="05000000000000000000" pitchFamily="2" charset="2"/>
              <a:buChar char="Ø"/>
            </a:pPr>
            <a:r>
              <a:rPr lang="el-GR" b="0" dirty="0"/>
              <a:t>Στα συστήματα ανεμοφρακτών χρησιμοποιούνται συνήθως ταχέως αναπτυσσόμενα είδη δέντρων, προσαρμοσμένα στις τοπικές κλιματικές συνθήκες. Επιπλέον, μπορούν να ενσωματωθούν και είδη με πρόσθετη οικονομική αξία, όπως εκείνα που παράγουν καυσόξυλα, καρπούς ή ξηρούς καρπούς.</a:t>
            </a:r>
          </a:p>
          <a:p>
            <a:pPr marL="171450" indent="-171450">
              <a:buFont typeface="Wingdings" panose="05000000000000000000" pitchFamily="2" charset="2"/>
              <a:buChar char="Ø"/>
            </a:pPr>
            <a:r>
              <a:rPr lang="el-GR" b="0" dirty="0"/>
              <a:t>Πέρα από τη δέσμευση άνθρακα, οι </a:t>
            </a:r>
            <a:r>
              <a:rPr lang="el-GR" b="0" dirty="0" err="1"/>
              <a:t>ανεμοφρακτικές</a:t>
            </a:r>
            <a:r>
              <a:rPr lang="el-GR" b="0" dirty="0"/>
              <a:t> ζώνες προσφέρουν ένα ευρύ φάσμα </a:t>
            </a:r>
            <a:r>
              <a:rPr lang="el-GR" b="0" dirty="0" err="1"/>
              <a:t>οικοσυστημικών</a:t>
            </a:r>
            <a:r>
              <a:rPr lang="el-GR" b="0" dirty="0"/>
              <a:t> υπηρεσιών, όπως ο έλεγχος της αιολικής διάβρωσης, η προστασία των καλλιεργειών από ζημιές που προκαλεί ο άνεμος, η παροχή καταφυγίου για τα ζώα εκτροφής και η δημιουργία ενδιαιτημάτων για φυτικά και ζωικά είδη.</a:t>
            </a:r>
          </a:p>
          <a:p>
            <a:pPr marL="171450" indent="-171450">
              <a:buFont typeface="Wingdings" panose="05000000000000000000" pitchFamily="2" charset="2"/>
              <a:buChar char="Ø"/>
            </a:pPr>
            <a:r>
              <a:rPr lang="el-GR" b="0" dirty="0"/>
              <a:t>Οι </a:t>
            </a:r>
            <a:r>
              <a:rPr lang="el-GR" b="0" dirty="0" err="1"/>
              <a:t>ανεμοφρακτικές</a:t>
            </a:r>
            <a:r>
              <a:rPr lang="el-GR" b="0" dirty="0"/>
              <a:t> ζώνες συμβάλλουν επίσης σε υψηλότερα αποθέματα οργανικού άνθρακα στο επιφανειακό στρώμα του εδάφους σε σύγκριση με την παρακείμενη καλλιεργούμενη γη. Η ποσότητα του πρόσθετου άνθρακα που αποθηκεύεται εξαρτάται από τα φυτικά είδη που χρησιμοποιούνται, με τη </a:t>
            </a:r>
            <a:r>
              <a:rPr lang="el-GR" b="0" dirty="0" err="1"/>
              <a:t>φυλλική</a:t>
            </a:r>
            <a:r>
              <a:rPr lang="el-GR" b="0" dirty="0"/>
              <a:t> </a:t>
            </a:r>
            <a:r>
              <a:rPr lang="el-GR" b="0" dirty="0" err="1"/>
              <a:t>απορριμματογένεση</a:t>
            </a:r>
            <a:r>
              <a:rPr lang="el-GR" b="0" dirty="0"/>
              <a:t> να αναγνωρίζεται ως βασικός παράγοντας αυτής της αύξησης. Επιπλέον, τα ιζήματα που μεταφέρονται με τον άνεμο εναποτίθενται μέσα στις </a:t>
            </a:r>
            <a:r>
              <a:rPr lang="el-GR" b="0" dirty="0" err="1"/>
              <a:t>ανεμοφρακτικές</a:t>
            </a:r>
            <a:r>
              <a:rPr lang="el-GR" b="0" dirty="0"/>
              <a:t> ζώνες λόγω της απότομης μείωσης της ταχύτητας του ανέμου, γεγονός που μπορεί να ενισχύσει περαιτέρω τη συσσώρευση άνθρακα στο έδαφος.</a:t>
            </a:r>
          </a:p>
          <a:p>
            <a:pPr marL="171450" indent="-171450">
              <a:buFont typeface="Wingdings" panose="05000000000000000000" pitchFamily="2" charset="2"/>
              <a:buChar char="Ø"/>
            </a:pPr>
            <a:r>
              <a:rPr lang="el-GR" b="0" dirty="0"/>
              <a:t>Πλεονεκτήματα: έλεγχος της αιολικής διάβρωσης, προστασία των καλλιεργειών από ζημιές που προκαλεί ο άνεμος, καταφύγιο για τα ζώα εκτροφής, ενδιαιτήματα για φυτικά και ζωικά είδη (ενίσχυση της βιοποικιλότητας), συγκράτηση της επιφανειακής απορροής του νερού και των θρεπτικών στοιχείων, βελτίωση της αποδοτικότητας της άρδευσης, υψηλότερα αποθέματα οργανικού άνθρακα στο έδαφος κ.ά.</a:t>
            </a:r>
          </a:p>
          <a:p>
            <a:pPr marL="171450" indent="-171450">
              <a:buFont typeface="Wingdings" panose="05000000000000000000" pitchFamily="2" charset="2"/>
              <a:buChar char="Ø"/>
            </a:pPr>
            <a:r>
              <a:rPr lang="el-GR" b="0" dirty="0"/>
              <a:t>Μειονεκτήματα: εντατική διαχείριση, ανάγκη για εξειδικευμένο εξοπλισμό για τη διαχείριση δέντρων/θάμνων, δέσμευση γης από την ετήσια καλλιεργητική παραγωγή, ενδέχεται να φιλοξενούν επιβλαβείς εχθρούς των καλλιεργειών, π.χ. έντομα και ζιζάνια.</a:t>
            </a:r>
            <a:endParaRPr lang="en-US" sz="1200" b="0" dirty="0"/>
          </a:p>
        </p:txBody>
      </p:sp>
      <p:sp>
        <p:nvSpPr>
          <p:cNvPr id="4" name="Slide Number Placeholder 3">
            <a:extLst>
              <a:ext uri="{FF2B5EF4-FFF2-40B4-BE49-F238E27FC236}">
                <a16:creationId xmlns:a16="http://schemas.microsoft.com/office/drawing/2014/main" id="{CC336497-AD8C-D3D3-3812-AEE1E06EBCF5}"/>
              </a:ext>
            </a:extLst>
          </p:cNvPr>
          <p:cNvSpPr>
            <a:spLocks noGrp="1"/>
          </p:cNvSpPr>
          <p:nvPr>
            <p:ph type="sldNum" sz="quarter" idx="5"/>
          </p:nvPr>
        </p:nvSpPr>
        <p:spPr/>
        <p:txBody>
          <a:bodyPr/>
          <a:lstStyle/>
          <a:p>
            <a:fld id="{CB321B64-9B67-4FB8-BF18-EA57D3EEDDE2}" type="slidenum">
              <a:rPr lang="en-US" smtClean="0"/>
              <a:t>11</a:t>
            </a:fld>
            <a:endParaRPr lang="en-US"/>
          </a:p>
        </p:txBody>
      </p:sp>
    </p:spTree>
    <p:extLst>
      <p:ext uri="{BB962C8B-B14F-4D97-AF65-F5344CB8AC3E}">
        <p14:creationId xmlns:p14="http://schemas.microsoft.com/office/powerpoint/2010/main" val="2782435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0B701-0FE6-E2DD-91B3-B3D6BE9B1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7E03D-0EA4-AAE0-52A4-E9F99D5B21A3}"/>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C77D0280-694D-505E-C070-746978DD20C6}"/>
              </a:ext>
            </a:extLst>
          </p:cNvPr>
          <p:cNvSpPr>
            <a:spLocks noGrp="1"/>
          </p:cNvSpPr>
          <p:nvPr>
            <p:ph type="body" idx="1"/>
          </p:nvPr>
        </p:nvSpPr>
        <p:spPr/>
        <p:txBody>
          <a:bodyPr>
            <a:normAutofit fontScale="85000" lnSpcReduction="20000"/>
          </a:bodyPr>
          <a:lstStyle/>
          <a:p>
            <a:r>
              <a:rPr lang="el-GR" b="0" dirty="0"/>
              <a:t>Οι προστατευτικές ζώνες και οι ζωντανοί φράχτες είναι λωρίδες μόνιμης βλάστησης — όπως αγρωστώδη, δέντρα ή θάμνοι — που εγκαθίστανται μέσα ή κατά μήκος των ορίων των γεωργικών αγροτεμαχίων ή κοντά σε </a:t>
            </a:r>
            <a:r>
              <a:rPr lang="el-GR" b="0" dirty="0" err="1"/>
              <a:t>υδατορεύματα</a:t>
            </a:r>
            <a:r>
              <a:rPr lang="el-GR" b="0" dirty="0"/>
              <a:t>.</a:t>
            </a:r>
          </a:p>
          <a:p>
            <a:endParaRPr lang="el-GR" b="0" dirty="0"/>
          </a:p>
          <a:p>
            <a:r>
              <a:rPr lang="el-GR" b="0" dirty="0"/>
              <a:t>Το πλάτος αυτών των ζωνών βλάστησης μπορεί να κυμαίνεται από λίγα μέτρα έως και περισσότερο από 10 μέτρα. Παρόλο που οι όροι χρησιμοποιούνται μερικές φορές εναλλακτικά, οι προστατευτικές ζώνες (</a:t>
            </a:r>
            <a:r>
              <a:rPr lang="en-US" b="0" dirty="0"/>
              <a:t>buffer zones) </a:t>
            </a:r>
            <a:r>
              <a:rPr lang="el-GR" b="0" dirty="0"/>
              <a:t>είναι γενικά ευρύτερες (πάνω από 5 </a:t>
            </a:r>
            <a:r>
              <a:rPr lang="en-US" b="0" dirty="0"/>
              <a:t>m) </a:t>
            </a:r>
            <a:r>
              <a:rPr lang="el-GR" b="0" dirty="0"/>
              <a:t>και βρίσκονται συνήθως σε αρόσιμες εκτάσεις ή κατά μήκος </a:t>
            </a:r>
            <a:r>
              <a:rPr lang="el-GR" b="0" dirty="0" err="1"/>
              <a:t>όχθεων</a:t>
            </a:r>
            <a:r>
              <a:rPr lang="el-GR" b="0" dirty="0"/>
              <a:t> ποταμών και ρευμάτων. Αντίθετα, οι ζωντανοί φράχτες είναι στενότεροι (συνήθως κάτω από 1,5 </a:t>
            </a:r>
            <a:r>
              <a:rPr lang="en-US" b="0" dirty="0"/>
              <a:t>m) </a:t>
            </a:r>
            <a:r>
              <a:rPr lang="el-GR" b="0" dirty="0"/>
              <a:t>και τοποθετούνται συνήθως μέσα στις καλλιεργούμενες εκτάσεις.</a:t>
            </a:r>
          </a:p>
          <a:p>
            <a:endParaRPr lang="el-GR" b="0" dirty="0"/>
          </a:p>
          <a:p>
            <a:r>
              <a:rPr lang="el-GR" b="0" dirty="0"/>
              <a:t>Ο κύριος σκοπός της εγκατάστασης ζωντανών φρακτών και προστατευτικών ζωνών είναι η ανάσχεση της επιφανειακής απορροής, ώστε να ελαχιστοποιείται η απώλεια εδάφους, θρεπτικών στοιχείων και </a:t>
            </a:r>
            <a:r>
              <a:rPr lang="el-GR" b="0" dirty="0" err="1"/>
              <a:t>αγροχημικών</a:t>
            </a:r>
            <a:r>
              <a:rPr lang="el-GR" b="0" dirty="0"/>
              <a:t> από τη γεωργική γη. Με τη συγκράτηση και διήθηση του νερού της απορροής κατά τη διάρκεια έντονων βροχοπτώσεων ή εντατικής άρδευσης, αυτές οι ζώνες βλάστησης συμβάλλουν στη μείωση της διάχυτης ρύπανσης και στη βελτίωση της ποιότητας του εδάφους και του νερού.</a:t>
            </a:r>
          </a:p>
          <a:p>
            <a:endParaRPr lang="el-GR" b="0" dirty="0"/>
          </a:p>
          <a:p>
            <a:r>
              <a:rPr lang="el-GR" b="0" dirty="0"/>
              <a:t>Πλεονεκτήματα: Οι προστατευτικές ζώνες και οι ζωντανοί φράχτες επιτελούν πολλαπλές λειτουργίες, όπως προστασία του εδάφους, βελτίωση της ποιότητας του νερού, δέσμευση άνθρακα, παραγωγή βιομάζας, ενίσχυση των ενδιαιτημάτων και παροχή διάφορων </a:t>
            </a:r>
            <a:r>
              <a:rPr lang="el-GR" b="0" dirty="0" err="1"/>
              <a:t>οικοσυστημικών</a:t>
            </a:r>
            <a:r>
              <a:rPr lang="el-GR" b="0" dirty="0"/>
              <a:t> υπηρεσιών στην κοινωνία. Μπορούν επίσης να υποστηρίξουν έμμεσα υψηλότερες αποδόσεις καλλιεργειών.</a:t>
            </a:r>
          </a:p>
          <a:p>
            <a:endParaRPr lang="el-GR" b="0" dirty="0"/>
          </a:p>
          <a:p>
            <a:r>
              <a:rPr lang="el-GR" b="0" dirty="0"/>
              <a:t>Εκτός από τον έλεγχο της </a:t>
            </a:r>
            <a:r>
              <a:rPr lang="el-GR" b="0" dirty="0" err="1"/>
              <a:t>υδατογενούς</a:t>
            </a:r>
            <a:r>
              <a:rPr lang="el-GR" b="0" dirty="0"/>
              <a:t> διάβρωσης του εδάφους, οι ζώνες βλάστησης λειτουργούν ως ανεμοφράκτες, μειώνοντας την ταχύτητα του ανέμου και περιορίζοντας την αιολική διάβρωση, ενώ παράλληλα προστατεύουν τις καλλιέργειες και το έδαφος. Οι προστατευτικές ζώνες είναι επίσης αποτελεσματικές στην πρόληψη της διάβρωσης των </a:t>
            </a:r>
            <a:r>
              <a:rPr lang="el-GR" b="0" dirty="0" err="1"/>
              <a:t>όχθεων</a:t>
            </a:r>
            <a:r>
              <a:rPr lang="el-GR" b="0" dirty="0"/>
              <a:t> κατά μήκος ποταμών και ρευμάτων.</a:t>
            </a:r>
          </a:p>
          <a:p>
            <a:endParaRPr lang="el-GR" b="0" dirty="0"/>
          </a:p>
          <a:p>
            <a:r>
              <a:rPr lang="el-GR" b="0" dirty="0"/>
              <a:t>Μειονεκτήματα: απαιτείται διαχείριση, ανάλογα με τον σχεδιασμό και τα προϊόντα που μπορούν να συγκομιστούν, απώλεια γόνιμης γης, μείωση της διαθέσιμης εδαφικής υγρασίας για τις καλλιέργειες, σκίαση των καλλιεργειών που γειτνιάζουν με την προστατευτική ζώνη, παροχή ενδιαιτήματος για επιβλαβή άγρια πανίδα.</a:t>
            </a:r>
            <a:endParaRPr lang="en-US" sz="1200" b="0" dirty="0"/>
          </a:p>
        </p:txBody>
      </p:sp>
      <p:sp>
        <p:nvSpPr>
          <p:cNvPr id="4" name="Slide Number Placeholder 3">
            <a:extLst>
              <a:ext uri="{FF2B5EF4-FFF2-40B4-BE49-F238E27FC236}">
                <a16:creationId xmlns:a16="http://schemas.microsoft.com/office/drawing/2014/main" id="{21716B50-0966-F943-9560-9B62224802A0}"/>
              </a:ext>
            </a:extLst>
          </p:cNvPr>
          <p:cNvSpPr>
            <a:spLocks noGrp="1"/>
          </p:cNvSpPr>
          <p:nvPr>
            <p:ph type="sldNum" sz="quarter" idx="5"/>
          </p:nvPr>
        </p:nvSpPr>
        <p:spPr/>
        <p:txBody>
          <a:bodyPr/>
          <a:lstStyle/>
          <a:p>
            <a:fld id="{CB321B64-9B67-4FB8-BF18-EA57D3EEDDE2}" type="slidenum">
              <a:rPr lang="en-US" smtClean="0"/>
              <a:t>12</a:t>
            </a:fld>
            <a:endParaRPr lang="en-US"/>
          </a:p>
        </p:txBody>
      </p:sp>
    </p:spTree>
    <p:extLst>
      <p:ext uri="{BB962C8B-B14F-4D97-AF65-F5344CB8AC3E}">
        <p14:creationId xmlns:p14="http://schemas.microsoft.com/office/powerpoint/2010/main" val="2209787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A3C24-FA94-FEEF-7B98-AFDEE2EF1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67D802-155D-979D-8D40-AC370FC0810F}"/>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20A963C8-E0F3-3E5B-B96F-33D113090F2F}"/>
              </a:ext>
            </a:extLst>
          </p:cNvPr>
          <p:cNvSpPr>
            <a:spLocks noGrp="1"/>
          </p:cNvSpPr>
          <p:nvPr>
            <p:ph type="body" idx="1"/>
          </p:nvPr>
        </p:nvSpPr>
        <p:spPr/>
        <p:txBody>
          <a:bodyPr>
            <a:normAutofit fontScale="85000" lnSpcReduction="20000"/>
          </a:bodyPr>
          <a:lstStyle/>
          <a:p>
            <a:r>
              <a:rPr lang="el-GR" b="0" dirty="0"/>
              <a:t>Οι προστατευτικές ζώνες και οι ζωντανοί φράχτες είναι λωρίδες μόνιμης βλάστησης — όπως αγρωστώδη, δέντρα ή θάμνοι — που εγκαθίστανται μέσα ή κατά μήκος των ορίων των γεωργικών αγροτεμαχίων ή κοντά σε </a:t>
            </a:r>
            <a:r>
              <a:rPr lang="el-GR" b="0" dirty="0" err="1"/>
              <a:t>υδατορεύματα</a:t>
            </a:r>
            <a:r>
              <a:rPr lang="el-GR" b="0" dirty="0"/>
              <a:t>.</a:t>
            </a:r>
          </a:p>
          <a:p>
            <a:endParaRPr lang="el-GR" b="0" dirty="0"/>
          </a:p>
          <a:p>
            <a:r>
              <a:rPr lang="el-GR" b="0" dirty="0"/>
              <a:t>Το πλάτος αυτών των ζωνών βλάστησης μπορεί να κυμαίνεται από λίγα μέτρα έως και περισσότερο από 10 μέτρα. Παρόλο που οι όροι χρησιμοποιούνται μερικές φορές εναλλακτικά, οι προστατευτικές ζώνες (</a:t>
            </a:r>
            <a:r>
              <a:rPr lang="en-US" b="0" dirty="0"/>
              <a:t>buffer zones) </a:t>
            </a:r>
            <a:r>
              <a:rPr lang="el-GR" b="0" dirty="0"/>
              <a:t>είναι γενικά ευρύτερες (πάνω από 5 </a:t>
            </a:r>
            <a:r>
              <a:rPr lang="en-US" b="0" dirty="0"/>
              <a:t>m) </a:t>
            </a:r>
            <a:r>
              <a:rPr lang="el-GR" b="0" dirty="0"/>
              <a:t>και βρίσκονται συνήθως σε αρόσιμες εκτάσεις ή κατά μήκος </a:t>
            </a:r>
            <a:r>
              <a:rPr lang="el-GR" b="0" dirty="0" err="1"/>
              <a:t>όχθεων</a:t>
            </a:r>
            <a:r>
              <a:rPr lang="el-GR" b="0" dirty="0"/>
              <a:t> ποταμών και ρευμάτων. Αντίθετα, οι ζωντανοί φράχτες είναι στενότεροι (συνήθως κάτω από 1,5 </a:t>
            </a:r>
            <a:r>
              <a:rPr lang="en-US" b="0" dirty="0"/>
              <a:t>m) </a:t>
            </a:r>
            <a:r>
              <a:rPr lang="el-GR" b="0" dirty="0"/>
              <a:t>και τοποθετούνται συνήθως μέσα στις καλλιεργούμενες εκτάσεις.</a:t>
            </a:r>
          </a:p>
          <a:p>
            <a:endParaRPr lang="el-GR" b="0" dirty="0"/>
          </a:p>
          <a:p>
            <a:r>
              <a:rPr lang="el-GR" b="0" dirty="0"/>
              <a:t>Ο κύριος σκοπός της εγκατάστασης ζωντανών φρακτών και προστατευτικών ζωνών είναι η ανάσχεση της επιφανειακής απορροής, ώστε να ελαχιστοποιείται η απώλεια εδάφους, θρεπτικών στοιχείων και </a:t>
            </a:r>
            <a:r>
              <a:rPr lang="el-GR" b="0" dirty="0" err="1"/>
              <a:t>αγροχημικών</a:t>
            </a:r>
            <a:r>
              <a:rPr lang="el-GR" b="0" dirty="0"/>
              <a:t> από τη γεωργική γη. Με τη συγκράτηση και διήθηση του νερού της απορροής κατά τη διάρκεια έντονων βροχοπτώσεων ή εντατικής άρδευσης, αυτές οι ζώνες βλάστησης συμβάλλουν στη μείωση της διάχυτης ρύπανσης και στη βελτίωση της ποιότητας του εδάφους και του νερού.</a:t>
            </a:r>
          </a:p>
          <a:p>
            <a:endParaRPr lang="el-GR" b="0" dirty="0"/>
          </a:p>
          <a:p>
            <a:r>
              <a:rPr lang="el-GR" b="0" dirty="0"/>
              <a:t>Πλεονεκτήματα: Οι προστατευτικές ζώνες και οι ζωντανοί φράχτες επιτελούν πολλαπλές λειτουργίες, όπως προστασία του εδάφους, βελτίωση της ποιότητας του νερού, δέσμευση άνθρακα, παραγωγή βιομάζας, ενίσχυση των ενδιαιτημάτων και παροχή διάφορων </a:t>
            </a:r>
            <a:r>
              <a:rPr lang="el-GR" b="0" dirty="0" err="1"/>
              <a:t>οικοσυστημικών</a:t>
            </a:r>
            <a:r>
              <a:rPr lang="el-GR" b="0" dirty="0"/>
              <a:t> υπηρεσιών στην κοινωνία. Μπορούν επίσης να υποστηρίξουν έμμεσα υψηλότερες αποδόσεις καλλιεργειών.</a:t>
            </a:r>
          </a:p>
          <a:p>
            <a:endParaRPr lang="el-GR" b="0" dirty="0"/>
          </a:p>
          <a:p>
            <a:r>
              <a:rPr lang="el-GR" b="0" dirty="0"/>
              <a:t>Εκτός από τον έλεγχο της </a:t>
            </a:r>
            <a:r>
              <a:rPr lang="el-GR" b="0" dirty="0" err="1"/>
              <a:t>υδατογενούς</a:t>
            </a:r>
            <a:r>
              <a:rPr lang="el-GR" b="0" dirty="0"/>
              <a:t> διάβρωσης του εδάφους, οι ζώνες βλάστησης λειτουργούν ως ανεμοφράκτες, μειώνοντας την ταχύτητα του ανέμου και περιορίζοντας την αιολική διάβρωση, ενώ παράλληλα προστατεύουν τις καλλιέργειες και το έδαφος. Οι προστατευτικές ζώνες είναι επίσης αποτελεσματικές στην πρόληψη της διάβρωσης των </a:t>
            </a:r>
            <a:r>
              <a:rPr lang="el-GR" b="0" dirty="0" err="1"/>
              <a:t>όχθεων</a:t>
            </a:r>
            <a:r>
              <a:rPr lang="el-GR" b="0" dirty="0"/>
              <a:t> κατά μήκος ποταμών και ρευμάτων.</a:t>
            </a:r>
          </a:p>
          <a:p>
            <a:endParaRPr lang="el-GR" b="0" dirty="0"/>
          </a:p>
          <a:p>
            <a:r>
              <a:rPr lang="el-GR" b="0" dirty="0"/>
              <a:t>Μειονεκτήματα: απαιτείται διαχείριση, ανάλογα με τον σχεδιασμό και τα προϊόντα που μπορούν να συγκομιστούν, απώλεια γόνιμης γης, μείωση της διαθέσιμης εδαφικής υγρασίας για τις καλλιέργειες, σκίαση των καλλιεργειών που γειτνιάζουν με την προστατευτική ζώνη, παροχή ενδιαιτήματος για επιβλαβή άγρια πανίδα.</a:t>
            </a:r>
            <a:endParaRPr lang="en-US" sz="1200" b="0" dirty="0"/>
          </a:p>
        </p:txBody>
      </p:sp>
      <p:sp>
        <p:nvSpPr>
          <p:cNvPr id="4" name="Slide Number Placeholder 3">
            <a:extLst>
              <a:ext uri="{FF2B5EF4-FFF2-40B4-BE49-F238E27FC236}">
                <a16:creationId xmlns:a16="http://schemas.microsoft.com/office/drawing/2014/main" id="{40AABCFE-E6EE-FA22-3E90-22B1E55DC01D}"/>
              </a:ext>
            </a:extLst>
          </p:cNvPr>
          <p:cNvSpPr>
            <a:spLocks noGrp="1"/>
          </p:cNvSpPr>
          <p:nvPr>
            <p:ph type="sldNum" sz="quarter" idx="5"/>
          </p:nvPr>
        </p:nvSpPr>
        <p:spPr/>
        <p:txBody>
          <a:bodyPr/>
          <a:lstStyle/>
          <a:p>
            <a:fld id="{CB321B64-9B67-4FB8-BF18-EA57D3EEDDE2}" type="slidenum">
              <a:rPr lang="en-US" smtClean="0"/>
              <a:t>13</a:t>
            </a:fld>
            <a:endParaRPr lang="en-US"/>
          </a:p>
        </p:txBody>
      </p:sp>
    </p:spTree>
    <p:extLst>
      <p:ext uri="{BB962C8B-B14F-4D97-AF65-F5344CB8AC3E}">
        <p14:creationId xmlns:p14="http://schemas.microsoft.com/office/powerpoint/2010/main" val="1688691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D64C3-A8D1-743C-09DF-344D0D9EF1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A57FF-11D5-4C76-0E41-A9EA09488031}"/>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9ABD221D-5492-32E3-8DBB-E916ACE86822}"/>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16C726C6-7870-62F2-E4CE-1A5B25B8B41C}"/>
              </a:ext>
            </a:extLst>
          </p:cNvPr>
          <p:cNvSpPr>
            <a:spLocks noGrp="1"/>
          </p:cNvSpPr>
          <p:nvPr>
            <p:ph type="sldNum" sz="quarter" idx="5"/>
          </p:nvPr>
        </p:nvSpPr>
        <p:spPr/>
        <p:txBody>
          <a:bodyPr/>
          <a:lstStyle/>
          <a:p>
            <a:fld id="{CB321B64-9B67-4FB8-BF18-EA57D3EEDDE2}" type="slidenum">
              <a:rPr lang="en-US" smtClean="0"/>
              <a:t>14</a:t>
            </a:fld>
            <a:endParaRPr lang="en-US"/>
          </a:p>
        </p:txBody>
      </p:sp>
    </p:spTree>
    <p:extLst>
      <p:ext uri="{BB962C8B-B14F-4D97-AF65-F5344CB8AC3E}">
        <p14:creationId xmlns:p14="http://schemas.microsoft.com/office/powerpoint/2010/main" val="2827625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2834B-3ADC-8655-36AC-B73C2F699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60AB5-8D21-A340-32D8-95989DB2263D}"/>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685A6B32-E171-B91D-AA51-EACE9375362D}"/>
              </a:ext>
            </a:extLst>
          </p:cNvPr>
          <p:cNvSpPr>
            <a:spLocks noGrp="1"/>
          </p:cNvSpPr>
          <p:nvPr>
            <p:ph type="body" idx="1"/>
          </p:nvPr>
        </p:nvSpPr>
        <p:spPr/>
        <p:txBody>
          <a:bodyPr>
            <a:normAutofit fontScale="70000" lnSpcReduction="20000"/>
          </a:bodyPr>
          <a:lstStyle/>
          <a:p>
            <a:r>
              <a:rPr lang="el-GR" b="0" dirty="0"/>
              <a:t>Η χλωρή λίπανση, (γνωστή στα αγγλικά και ως </a:t>
            </a:r>
            <a:r>
              <a:rPr lang="en-US" b="0" dirty="0"/>
              <a:t>sideration</a:t>
            </a:r>
            <a:r>
              <a:rPr lang="el-GR" b="0" dirty="0"/>
              <a:t>)</a:t>
            </a:r>
            <a:r>
              <a:rPr lang="en-US" b="0" dirty="0"/>
              <a:t>, </a:t>
            </a:r>
            <a:r>
              <a:rPr lang="el-GR" b="0" dirty="0"/>
              <a:t>είναι μια πρακτική διαχείρισης του εδάφους που περιλαμβάνει την καλλιέργεια συγκεκριμένων φυτών και την ενσωμάτωση της νωπής βιομάζας τους στο έδαφος, με σκοπό τη βελτίωση της γονιμότητας και της δομής του εδάφους.</a:t>
            </a:r>
          </a:p>
          <a:p>
            <a:endParaRPr lang="el-GR" b="0" dirty="0"/>
          </a:p>
          <a:p>
            <a:r>
              <a:rPr lang="el-GR" b="0" dirty="0"/>
              <a:t>Μετά την ενσωμάτωση, το φυτικό υλικό </a:t>
            </a:r>
            <a:r>
              <a:rPr lang="el-GR" b="0" dirty="0" err="1"/>
              <a:t>αποδομείται</a:t>
            </a:r>
            <a:r>
              <a:rPr lang="el-GR" b="0" dirty="0"/>
              <a:t> και μετατρέπεται, μέσω της μικροβιακής δραστηριότητας, σε σταθερές οργανικές ενώσεις.</a:t>
            </a:r>
          </a:p>
          <a:p>
            <a:r>
              <a:rPr lang="el-GR" b="0" dirty="0"/>
              <a:t>Η διαδικασία αυτή οδηγεί στον σχηματισμό χούμου, ενός σταθερού οργανικού κλάσματος που είναι απαραίτητο για τη διατήρηση των φυσικών και χημικών ιδιοτήτων του εδάφους και για τη στήριξη ποικίλων εδαφικών βιολογικών κοινοτήτων.</a:t>
            </a:r>
          </a:p>
          <a:p>
            <a:endParaRPr lang="el-GR" b="0" dirty="0"/>
          </a:p>
          <a:p>
            <a:r>
              <a:rPr lang="el-GR" b="0" dirty="0"/>
              <a:t>Ο χούμος διαδραματίζει κρίσιμο ρόλο στη ρύθμιση του νερού στο έδαφος, καθώς μπορεί να συγκρατεί πολλαπλάσιο βάρος νερού σε σχέση με το δικό του. Ως αποτέλεσμα, τα εδάφη με υψηλότερη περιεκτικότητα σε χούμο παρουσιάζουν βελτιωμένη ικανότητα συγκράτησης νερού και μεγαλύτερη ανθεκτικότητα σε συνθήκες ξηρασίας.</a:t>
            </a:r>
          </a:p>
          <a:p>
            <a:endParaRPr lang="el-GR" b="0" dirty="0"/>
          </a:p>
          <a:p>
            <a:r>
              <a:rPr lang="el-GR" b="0" dirty="0"/>
              <a:t>Η επιλογή των φυτικών ειδών που χρησιμοποιούνται για χλωρή λίπανση επηρεάζεται από διάφορους παράγοντες, όπως η ταχύτητα ανάπτυξης, η συνολική παραγωγή βιομάζας, η αναλογία άνθρακα προς άζωτο και η αποτελεσματικότητα του ριζικού συστήματος στην πρόσληψη θρεπτικών στοιχείων. Τα ταχέως αναπτυσσόμενα ψυχανθή, τα οποία περιέχουν υψηλά επίπεδα αζώτου, είναι ιδιαίτερα πολύτιμα, επειδή μετατρέπουν γρήγορα τα θρεπτικά στοιχεία σε μορφές διαθέσιμες για τις επόμενες καλλιέργειες. Αντίθετα, πιο ώριμο φυτικό υλικό με υψηλότερες συγκεντρώσεις </a:t>
            </a:r>
            <a:r>
              <a:rPr lang="el-GR" b="0" dirty="0" err="1"/>
              <a:t>λιγνίνης</a:t>
            </a:r>
            <a:r>
              <a:rPr lang="el-GR" b="0" dirty="0"/>
              <a:t> αποσυντίθεται με βραδύτερο ρυθμό.</a:t>
            </a:r>
          </a:p>
          <a:p>
            <a:r>
              <a:rPr lang="el-GR" b="0" dirty="0"/>
              <a:t>Η ενσωμάτωση των φυτών χλωρής λίπανσης πραγματοποιείται συνηθέστερα στο στάδιο της άνθησης, όταν επιτυγχάνεται η βέλτιστη ισορροπία μεταξύ όγκου βιομάζας και αποτελεσματικότητας της αποσύνθεσης. Οι συνήθεις δόσεις εφαρμογής κυμαίνονται από 10 έως 20 </a:t>
            </a:r>
            <a:r>
              <a:rPr lang="en-US" b="0" dirty="0"/>
              <a:t>t/ha </a:t>
            </a:r>
            <a:r>
              <a:rPr lang="el-GR" b="0" dirty="0"/>
              <a:t>νωπής βιομάζας, που αντιστοιχούν περίπου σε 2–4 </a:t>
            </a:r>
            <a:r>
              <a:rPr lang="en-US" b="0" dirty="0"/>
              <a:t>t/ha </a:t>
            </a:r>
            <a:r>
              <a:rPr lang="el-GR" b="0" dirty="0"/>
              <a:t>ξηρής ουσίας, συμπεριλαμβανομένων τόσο των υπέργειων όσο και των υπόγειων φυτικών μερών. Τα ψυχανθή μπορούν να συνεισφέρουν έως και 100 </a:t>
            </a:r>
            <a:r>
              <a:rPr lang="en-US" b="0" dirty="0"/>
              <a:t>kg </a:t>
            </a:r>
            <a:r>
              <a:rPr lang="el-GR" b="0" dirty="0"/>
              <a:t>αζώτου ανά εκτάριο. Οι μεικτές </a:t>
            </a:r>
            <a:r>
              <a:rPr lang="el-GR" b="0" dirty="0" err="1"/>
              <a:t>φυτοσυστάδες</a:t>
            </a:r>
            <a:r>
              <a:rPr lang="el-GR" b="0" dirty="0"/>
              <a:t> προτιμώνται γενικά έναντι των μονοκαλλιεργειών, καθώς συνδυάζουν τη γρήγορη παροχή αζώτου από τα ψυχανθή με τη μεγαλύτερη συνεισφορά οργανικής ουσίας από τα αγρωστώδη.</a:t>
            </a:r>
          </a:p>
          <a:p>
            <a:endParaRPr lang="el-GR" b="0" dirty="0"/>
          </a:p>
          <a:p>
            <a:r>
              <a:rPr lang="el-GR" b="1" dirty="0"/>
              <a:t>Πλεονεκτήματα: </a:t>
            </a:r>
            <a:r>
              <a:rPr lang="el-GR" b="0" dirty="0"/>
              <a:t>Αυξάνει την περιεκτικότητα της οργανικής ουσίας στο έδαφος, βελτιώνοντας τη δομή του εδάφους, τη συγκράτηση νερού, τον αερισμό, τη </a:t>
            </a:r>
            <a:r>
              <a:rPr lang="el-GR" b="0" dirty="0" err="1"/>
              <a:t>βιογονικότητα</a:t>
            </a:r>
            <a:r>
              <a:rPr lang="el-GR" b="0" dirty="0"/>
              <a:t> του εδάφους και ενισχύοντας τη θρεπτική ανόργανη κατάσταση των επόμενων καλλιεργειών. Αν καλλιεργούνται ψυχανθή, πραγματοποιείται δέσμευση αζώτου χωρίς πρόσθετες ενεργειακές εισροές, βελτιώνοντας έτσι τη βιωσιμότητα των γεωργικών συστημάτων. Η πράσινη βιομάζα και οι ρίζες των φυτών προστατεύουν το έδαφος από τη διάβρωση, ιδιαίτερα σε επικλινή εδάφη, συμβάλλουν στον μετριασμό της κλιματικής αλλαγής μέσω της δέσμευσης </a:t>
            </a:r>
            <a:r>
              <a:rPr lang="en-US" b="0" dirty="0"/>
              <a:t>CO₂ </a:t>
            </a:r>
            <a:r>
              <a:rPr lang="el-GR" b="0" dirty="0"/>
              <a:t>στη φυτική βιομάζα, αυξάνοντας τη δέσμευσή του στο έδαφος και μειώνοντας την ανάγκη για ανόργανα λιπάσματα.</a:t>
            </a:r>
          </a:p>
          <a:p>
            <a:endParaRPr lang="el-GR" b="0" dirty="0"/>
          </a:p>
          <a:p>
            <a:r>
              <a:rPr lang="el-GR" b="1" dirty="0"/>
              <a:t>Μειονεκτήματα: </a:t>
            </a:r>
            <a:r>
              <a:rPr lang="el-GR" b="0" dirty="0"/>
              <a:t>πρόσθετες δαπάνες εργασίας και μηχανημάτων, ανάγκη διατήρησης της βέλτιστης αναλογίας </a:t>
            </a:r>
            <a:r>
              <a:rPr lang="en-US" b="0" dirty="0"/>
              <a:t>C:N, </a:t>
            </a:r>
            <a:r>
              <a:rPr lang="el-GR" b="0" dirty="0"/>
              <a:t>δυσμενής αναλογία </a:t>
            </a:r>
            <a:r>
              <a:rPr lang="en-US" b="0" dirty="0"/>
              <a:t>C:N </a:t>
            </a:r>
            <a:r>
              <a:rPr lang="el-GR" b="0" dirty="0"/>
              <a:t>στη βιομάζα μπορεί να οδηγήσει σε προσωρινή ακινητοποίηση του αζώτου στο έδαφος από τους μικροοργανισμούς, κίνδυνος εισαγωγής επιπλέον φυτικών ασθενειών ή εχθρών.</a:t>
            </a:r>
            <a:endParaRPr lang="en-US" sz="1200" b="0" dirty="0"/>
          </a:p>
        </p:txBody>
      </p:sp>
      <p:sp>
        <p:nvSpPr>
          <p:cNvPr id="4" name="Slide Number Placeholder 3">
            <a:extLst>
              <a:ext uri="{FF2B5EF4-FFF2-40B4-BE49-F238E27FC236}">
                <a16:creationId xmlns:a16="http://schemas.microsoft.com/office/drawing/2014/main" id="{07C17CA9-AAD7-BC3A-2105-A07AA39EAEAC}"/>
              </a:ext>
            </a:extLst>
          </p:cNvPr>
          <p:cNvSpPr>
            <a:spLocks noGrp="1"/>
          </p:cNvSpPr>
          <p:nvPr>
            <p:ph type="sldNum" sz="quarter" idx="5"/>
          </p:nvPr>
        </p:nvSpPr>
        <p:spPr/>
        <p:txBody>
          <a:bodyPr/>
          <a:lstStyle/>
          <a:p>
            <a:fld id="{CB321B64-9B67-4FB8-BF18-EA57D3EEDDE2}" type="slidenum">
              <a:rPr lang="en-US" smtClean="0"/>
              <a:t>15</a:t>
            </a:fld>
            <a:endParaRPr lang="en-US"/>
          </a:p>
        </p:txBody>
      </p:sp>
    </p:spTree>
    <p:extLst>
      <p:ext uri="{BB962C8B-B14F-4D97-AF65-F5344CB8AC3E}">
        <p14:creationId xmlns:p14="http://schemas.microsoft.com/office/powerpoint/2010/main" val="3759551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2CB18-884E-4D07-17E6-3A2A075414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405F18-56CB-F953-512D-3E03C0F60618}"/>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9AA5B3D4-20A2-15F6-011B-64EB1F4EC8EE}"/>
              </a:ext>
            </a:extLst>
          </p:cNvPr>
          <p:cNvSpPr>
            <a:spLocks noGrp="1"/>
          </p:cNvSpPr>
          <p:nvPr>
            <p:ph type="body" idx="1"/>
          </p:nvPr>
        </p:nvSpPr>
        <p:spPr/>
        <p:txBody>
          <a:bodyPr>
            <a:normAutofit fontScale="77500" lnSpcReduction="20000"/>
          </a:bodyPr>
          <a:lstStyle/>
          <a:p>
            <a:pPr marL="171450" indent="-171450">
              <a:buFont typeface="Wingdings" panose="05000000000000000000" pitchFamily="2" charset="2"/>
              <a:buChar char="Ø"/>
            </a:pPr>
            <a:r>
              <a:rPr lang="el-GR" b="1" dirty="0"/>
              <a:t>Η </a:t>
            </a:r>
            <a:r>
              <a:rPr lang="el-GR" b="1" dirty="0" err="1"/>
              <a:t>εδαφοκάλυψη</a:t>
            </a:r>
            <a:r>
              <a:rPr lang="el-GR" b="1" dirty="0"/>
              <a:t> (</a:t>
            </a:r>
            <a:r>
              <a:rPr lang="en-US" b="1" dirty="0"/>
              <a:t>mulch) </a:t>
            </a:r>
            <a:r>
              <a:rPr lang="el-GR" dirty="0"/>
              <a:t>μπορεί να οριστεί ως υλικό που εφαρμόζεται στην επιφάνεια του εδάφους με σκοπό τη μείωση της διάβρωσης του εδάφους και της απώλειας νερού, την καταστολή της ανάπτυξης ζιζανίων, την ελαχιστοποίηση των μωλώπων στους πεσμένους καρπούς, τη ρύθμιση της θερμοκρασίας του εδάφους και, γενικότερα, τη βελτίωση της παραγωγικότητας των καλλιεργειών.</a:t>
            </a:r>
          </a:p>
          <a:p>
            <a:pPr marL="171450" indent="-171450">
              <a:buFont typeface="Wingdings" panose="05000000000000000000" pitchFamily="2" charset="2"/>
              <a:buChar char="Ø"/>
            </a:pPr>
            <a:r>
              <a:rPr lang="el-GR" b="1" dirty="0"/>
              <a:t>Η οργανική </a:t>
            </a:r>
            <a:r>
              <a:rPr lang="el-GR" b="1" dirty="0" err="1"/>
              <a:t>εδαφοκάλυψη</a:t>
            </a:r>
            <a:r>
              <a:rPr lang="el-GR" b="1" dirty="0"/>
              <a:t> </a:t>
            </a:r>
            <a:r>
              <a:rPr lang="el-GR" dirty="0"/>
              <a:t>περιλαμβάνει υλικά όπως το άχυρο, τα φύλλα, το χαλαρό χώμα και παρόμοιες ουσίες, τα οποία απλώνονται στην επιφάνεια του εδάφους για να προστατεύουν το έδαφος και/ή τις ρίζες των φυτών από τις επιπτώσεις της πρόσκρουσης των σταγόνων της βροχής, του σχηματισμού επιφανειακής κρούστας, της παγωνιάς, της εξάτμισης και άλλων δυσμενών συνθηκών. Η χρήση της </a:t>
            </a:r>
            <a:r>
              <a:rPr lang="el-GR" dirty="0" err="1"/>
              <a:t>εδαφοκάλυψης</a:t>
            </a:r>
            <a:r>
              <a:rPr lang="el-GR" dirty="0"/>
              <a:t> ως γεωργικής πρακτικής εφαρμόζεται από τους αγρότες εδώ και αιώνες.</a:t>
            </a:r>
          </a:p>
          <a:p>
            <a:pPr marL="171450" indent="-171450">
              <a:buFont typeface="Wingdings" panose="05000000000000000000" pitchFamily="2" charset="2"/>
              <a:buChar char="Ø"/>
            </a:pPr>
            <a:r>
              <a:rPr lang="el-GR" dirty="0"/>
              <a:t>Καθώς οι οργανικές </a:t>
            </a:r>
            <a:r>
              <a:rPr lang="el-GR" dirty="0" err="1"/>
              <a:t>εδαφοκαλύψεις</a:t>
            </a:r>
            <a:r>
              <a:rPr lang="el-GR" dirty="0"/>
              <a:t> αποσυντίθενται, παρέχουν θρεπτικά στοιχεία στις καλλιέργειες και, ανάλογα με το υλικό που χρησιμοποιείται, μπορεί να απελευθερώνουν </a:t>
            </a:r>
            <a:r>
              <a:rPr lang="el-GR" b="1" dirty="0" err="1"/>
              <a:t>αλληλοπαθητικές</a:t>
            </a:r>
            <a:r>
              <a:rPr lang="el-GR" b="1" dirty="0"/>
              <a:t> ενώσεις </a:t>
            </a:r>
            <a:r>
              <a:rPr lang="el-GR" dirty="0"/>
              <a:t>(δηλαδή δευτερογενείς </a:t>
            </a:r>
            <a:r>
              <a:rPr lang="el-GR" dirty="0" err="1"/>
              <a:t>μεταβολίτες</a:t>
            </a:r>
            <a:r>
              <a:rPr lang="el-GR" dirty="0"/>
              <a:t>) που συμβάλλουν στη μείωση βιοτικών καταπονήσεων, όπως η προσβολή από ζιζάνια, τα εντομολογικά παράσιτα και οι ασθένειες των φυτών.</a:t>
            </a:r>
          </a:p>
          <a:p>
            <a:pPr marL="171450" indent="-171450">
              <a:buFont typeface="Wingdings" panose="05000000000000000000" pitchFamily="2" charset="2"/>
              <a:buChar char="Ø"/>
            </a:pPr>
            <a:r>
              <a:rPr lang="el-GR" dirty="0"/>
              <a:t>Η διατήρηση των φυτικών υπολειμμάτων ως </a:t>
            </a:r>
            <a:r>
              <a:rPr lang="el-GR" dirty="0" err="1"/>
              <a:t>εδαφοκάλυψη</a:t>
            </a:r>
            <a:r>
              <a:rPr lang="el-GR" dirty="0"/>
              <a:t> συνεισφέρει εισροές άνθρακα (</a:t>
            </a:r>
            <a:r>
              <a:rPr lang="en-US" dirty="0"/>
              <a:t>C) </a:t>
            </a:r>
            <a:r>
              <a:rPr lang="el-GR" dirty="0"/>
              <a:t>στο έδαφος. Ανάλογα με τις τοπικές συνθήκες, αυτός ο άνθρακας είτε μετατρέπεται σε </a:t>
            </a:r>
            <a:r>
              <a:rPr lang="el-GR" b="1" dirty="0"/>
              <a:t>οργανικό άνθρακα του εδάφους (</a:t>
            </a:r>
            <a:r>
              <a:rPr lang="en-US" b="1" dirty="0"/>
              <a:t>SOC) </a:t>
            </a:r>
            <a:r>
              <a:rPr lang="el-GR" dirty="0"/>
              <a:t>είτε απελευθερώνεται από το έδαφος — κυρίως ως διοξείδιο του άνθρακα (</a:t>
            </a:r>
            <a:r>
              <a:rPr lang="en-US" dirty="0"/>
              <a:t>CO₂) — </a:t>
            </a:r>
            <a:r>
              <a:rPr lang="el-GR" dirty="0"/>
              <a:t>μέσω της </a:t>
            </a:r>
            <a:r>
              <a:rPr lang="el-GR" dirty="0" err="1"/>
              <a:t>ανοργανοποίησης</a:t>
            </a:r>
            <a:r>
              <a:rPr lang="el-GR" dirty="0"/>
              <a:t>. Κατά συνέπεια, η </a:t>
            </a:r>
            <a:r>
              <a:rPr lang="el-GR" dirty="0" err="1"/>
              <a:t>εδαφοκάλυψη</a:t>
            </a:r>
            <a:r>
              <a:rPr lang="el-GR" dirty="0"/>
              <a:t> μπορεί να έχει άμεση επίδραση στα αποθέματα οργανικού άνθρακα του εδάφους. Έχουν πραγματοποιηθεί αρκετές μελέτες για να αξιολογηθεί η δυνατότητα των φυτικών υπολειμμάτων να επηρεάζουν τα επίπεδα του οργανικού άνθρακα του εδάφους, αποκαλύπτοντας σημαντική μεταβλητότητα ανάλογα με τις </a:t>
            </a:r>
            <a:r>
              <a:rPr lang="el-GR" dirty="0" err="1"/>
              <a:t>εδαφοκλιματικές</a:t>
            </a:r>
            <a:r>
              <a:rPr lang="el-GR" dirty="0"/>
              <a:t> συνθήκες και τα καλλιεργητικά συστήματα. Ορισμένοι ερευνητές έχουν αναφέρει ότι η </a:t>
            </a:r>
            <a:r>
              <a:rPr lang="el-GR" dirty="0" err="1"/>
              <a:t>εδαφοκάλυψη</a:t>
            </a:r>
            <a:r>
              <a:rPr lang="el-GR" dirty="0"/>
              <a:t> με φυτικά υπολείμματα, όταν συνδυάζεται με συστήματα μειωμένης κατεργασίας, μπορεί να περιορίσει τις απώλειες οργανικού άνθρακα του εδάφους έως και κατά </a:t>
            </a:r>
            <a:r>
              <a:rPr lang="el-GR" b="1" dirty="0"/>
              <a:t>0,1 </a:t>
            </a:r>
            <a:r>
              <a:rPr lang="en-US" b="1" dirty="0"/>
              <a:t>t C/ha/</a:t>
            </a:r>
            <a:r>
              <a:rPr lang="el-GR" b="1" dirty="0"/>
              <a:t>έτος.</a:t>
            </a:r>
          </a:p>
          <a:p>
            <a:pPr marL="171450" indent="-171450">
              <a:buFont typeface="Wingdings" panose="05000000000000000000" pitchFamily="2" charset="2"/>
              <a:buChar char="Ø"/>
            </a:pPr>
            <a:endParaRPr lang="en-US" b="1" dirty="0"/>
          </a:p>
          <a:p>
            <a:r>
              <a:rPr lang="el-GR" b="1" dirty="0"/>
              <a:t>Πλεονεκτήματα: </a:t>
            </a:r>
            <a:r>
              <a:rPr lang="el-GR" dirty="0"/>
              <a:t>Τα συστήματα με </a:t>
            </a:r>
            <a:r>
              <a:rPr lang="el-GR" dirty="0" err="1"/>
              <a:t>εδαφοκάλυψη</a:t>
            </a:r>
            <a:r>
              <a:rPr lang="el-GR" dirty="0"/>
              <a:t> παρουσιάζουν </a:t>
            </a:r>
            <a:r>
              <a:rPr lang="el-GR" b="1" dirty="0"/>
              <a:t>βελτιωμένες φυσικές ιδιότητες του εδάφους λόγω της ενισχυμένης δομικής σταθερότητας στην επιφάνεια του εδάφους</a:t>
            </a:r>
            <a:r>
              <a:rPr lang="en-US" dirty="0"/>
              <a:t>. </a:t>
            </a:r>
            <a:r>
              <a:rPr lang="el-GR" dirty="0"/>
              <a:t>Η παρουσία </a:t>
            </a:r>
            <a:r>
              <a:rPr lang="el-GR" dirty="0" err="1"/>
              <a:t>εδαφοκάλυψης</a:t>
            </a:r>
            <a:r>
              <a:rPr lang="el-GR" dirty="0"/>
              <a:t> </a:t>
            </a:r>
            <a:r>
              <a:rPr lang="el-GR" b="1" dirty="0"/>
              <a:t>μειώνει τη δύναμη πρόσκρουσης των σταγόνων της βροχής και του νερού άρδευσης, περιορίζει τη διασπορά των λεπτών εδαφικών σωματιδίων και τον σχηματισμό εδαφικής κρούστας, ενώ η χρήση φυτικών υπολειμμάτων ως </a:t>
            </a:r>
            <a:r>
              <a:rPr lang="el-GR" b="1" dirty="0" err="1"/>
              <a:t>εδαφοκάλυψη</a:t>
            </a:r>
            <a:r>
              <a:rPr lang="el-GR" b="1" dirty="0"/>
              <a:t> αυξάνει τη σταθερότητα των εδαφικών συσσωματωμάτων, </a:t>
            </a:r>
            <a:r>
              <a:rPr lang="el-GR" b="0" dirty="0"/>
              <a:t>με υψηλότερο ποσοστό </a:t>
            </a:r>
            <a:r>
              <a:rPr lang="el-GR" b="0" dirty="0" err="1"/>
              <a:t>μακροσυσσωματωμάτων</a:t>
            </a:r>
            <a:r>
              <a:rPr lang="el-GR" b="0" dirty="0"/>
              <a:t> εμπλουτισμένων με άνθρακα</a:t>
            </a:r>
            <a:r>
              <a:rPr lang="el-GR" b="1" dirty="0"/>
              <a:t>. </a:t>
            </a:r>
            <a:r>
              <a:rPr lang="el-GR" dirty="0"/>
              <a:t>Οι </a:t>
            </a:r>
            <a:r>
              <a:rPr lang="el-GR" dirty="0" err="1"/>
              <a:t>εδαφοκαλύψεις</a:t>
            </a:r>
            <a:r>
              <a:rPr lang="el-GR" dirty="0"/>
              <a:t> μπορούν επίσης </a:t>
            </a:r>
            <a:r>
              <a:rPr lang="el-GR" b="1" dirty="0"/>
              <a:t>να επηρεάσουν τις χημικές ιδιότητες του εδάφους, </a:t>
            </a:r>
            <a:r>
              <a:rPr lang="el-GR" b="0" dirty="0"/>
              <a:t>όπως μέσω υψηλότερων επιπέδων ανταλλάξιμου ασβεστίου, μαγνησίου και καλίου.</a:t>
            </a:r>
            <a:r>
              <a:rPr lang="en-US" b="0" dirty="0"/>
              <a:t>, </a:t>
            </a:r>
            <a:endParaRPr lang="el-GR" b="0" dirty="0"/>
          </a:p>
          <a:p>
            <a:endParaRPr lang="en-US" b="0" dirty="0"/>
          </a:p>
          <a:p>
            <a:pPr lvl="0" rtl="0"/>
            <a:r>
              <a:rPr lang="el-GR" b="1" dirty="0"/>
              <a:t>Μειονεκτήματα: </a:t>
            </a:r>
            <a:r>
              <a:rPr lang="el-GR" sz="1200" kern="1200" dirty="0">
                <a:solidFill>
                  <a:schemeClr val="tx1"/>
                </a:solidFill>
                <a:latin typeface="+mn-lt"/>
                <a:ea typeface="+mn-ea"/>
                <a:cs typeface="+mn-cs"/>
              </a:rPr>
              <a:t>Η </a:t>
            </a:r>
            <a:r>
              <a:rPr lang="el-GR" sz="1200" kern="1200" dirty="0" err="1">
                <a:solidFill>
                  <a:schemeClr val="tx1"/>
                </a:solidFill>
                <a:latin typeface="+mn-lt"/>
                <a:ea typeface="+mn-ea"/>
                <a:cs typeface="+mn-cs"/>
              </a:rPr>
              <a:t>εδαφοκάλυψη</a:t>
            </a:r>
            <a:r>
              <a:rPr lang="el-GR" sz="1200" kern="1200" dirty="0">
                <a:solidFill>
                  <a:schemeClr val="tx1"/>
                </a:solidFill>
                <a:latin typeface="+mn-lt"/>
                <a:ea typeface="+mn-ea"/>
                <a:cs typeface="+mn-cs"/>
              </a:rPr>
              <a:t> χαμηλής ποιότητας μπορεί να εισαγάγει ζιζάνια ή εχθρούς, τα νωπά </a:t>
            </a:r>
            <a:r>
              <a:rPr lang="el-GR" sz="1200" kern="1200" dirty="0" err="1">
                <a:solidFill>
                  <a:schemeClr val="tx1"/>
                </a:solidFill>
                <a:latin typeface="+mn-lt"/>
                <a:ea typeface="+mn-ea"/>
                <a:cs typeface="+mn-cs"/>
              </a:rPr>
              <a:t>ξυλοτεμαχίδια</a:t>
            </a:r>
            <a:r>
              <a:rPr lang="el-GR" sz="1200" kern="1200" dirty="0">
                <a:solidFill>
                  <a:schemeClr val="tx1"/>
                </a:solidFill>
                <a:latin typeface="+mn-lt"/>
                <a:ea typeface="+mn-ea"/>
                <a:cs typeface="+mn-cs"/>
              </a:rPr>
              <a:t> ή το φρέσκο χόρτο μπορούν προσωρινά να μειώσουν τη διαθεσιμότητα αζώτου, ενώ η </a:t>
            </a:r>
            <a:r>
              <a:rPr lang="el-GR" sz="1200" kern="1200" dirty="0" err="1">
                <a:solidFill>
                  <a:schemeClr val="tx1"/>
                </a:solidFill>
                <a:latin typeface="+mn-lt"/>
                <a:ea typeface="+mn-ea"/>
                <a:cs typeface="+mn-cs"/>
              </a:rPr>
              <a:t>εδαφοκάλυψη</a:t>
            </a:r>
            <a:r>
              <a:rPr lang="el-GR" sz="1200" kern="1200" dirty="0">
                <a:solidFill>
                  <a:schemeClr val="tx1"/>
                </a:solidFill>
                <a:latin typeface="+mn-lt"/>
                <a:ea typeface="+mn-ea"/>
                <a:cs typeface="+mn-cs"/>
              </a:rPr>
              <a:t> όταν τοποθετείται πολύ κοντά στους βλαστούς μπορεί να προκαλέσει ασθένειες στα φυτά.</a:t>
            </a:r>
            <a:endParaRPr lang="en-US" sz="1200" b="1" dirty="0"/>
          </a:p>
        </p:txBody>
      </p:sp>
      <p:sp>
        <p:nvSpPr>
          <p:cNvPr id="4" name="Slide Number Placeholder 3">
            <a:extLst>
              <a:ext uri="{FF2B5EF4-FFF2-40B4-BE49-F238E27FC236}">
                <a16:creationId xmlns:a16="http://schemas.microsoft.com/office/drawing/2014/main" id="{5F9AF9FE-78B8-B50F-CF99-00B133DB3FD0}"/>
              </a:ext>
            </a:extLst>
          </p:cNvPr>
          <p:cNvSpPr>
            <a:spLocks noGrp="1"/>
          </p:cNvSpPr>
          <p:nvPr>
            <p:ph type="sldNum" sz="quarter" idx="5"/>
          </p:nvPr>
        </p:nvSpPr>
        <p:spPr/>
        <p:txBody>
          <a:bodyPr/>
          <a:lstStyle/>
          <a:p>
            <a:fld id="{CB321B64-9B67-4FB8-BF18-EA57D3EEDDE2}" type="slidenum">
              <a:rPr lang="en-US" smtClean="0"/>
              <a:t>16</a:t>
            </a:fld>
            <a:endParaRPr lang="en-US"/>
          </a:p>
        </p:txBody>
      </p:sp>
    </p:spTree>
    <p:extLst>
      <p:ext uri="{BB962C8B-B14F-4D97-AF65-F5344CB8AC3E}">
        <p14:creationId xmlns:p14="http://schemas.microsoft.com/office/powerpoint/2010/main" val="2993250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C0807-B4FF-7746-1366-C467BAAB64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F3A90E-CEA3-34ED-EE7C-950852C36F11}"/>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3F8EF069-511B-42EC-145A-25C82C1DB470}"/>
              </a:ext>
            </a:extLst>
          </p:cNvPr>
          <p:cNvSpPr>
            <a:spLocks noGrp="1"/>
          </p:cNvSpPr>
          <p:nvPr>
            <p:ph type="body" idx="1"/>
          </p:nvPr>
        </p:nvSpPr>
        <p:spPr/>
        <p:txBody>
          <a:bodyPr>
            <a:normAutofit fontScale="77500" lnSpcReduction="20000"/>
          </a:bodyPr>
          <a:lstStyle/>
          <a:p>
            <a:pPr marL="171450" indent="-171450">
              <a:buFont typeface="Wingdings" panose="05000000000000000000" pitchFamily="2" charset="2"/>
              <a:buChar char="Ø"/>
            </a:pPr>
            <a:r>
              <a:rPr lang="el-GR" dirty="0"/>
              <a:t>Ο</a:t>
            </a:r>
            <a:r>
              <a:rPr lang="el-GR" b="1" dirty="0"/>
              <a:t> </a:t>
            </a:r>
            <a:r>
              <a:rPr lang="el-GR" b="1" dirty="0" err="1"/>
              <a:t>βιοάνθρακας</a:t>
            </a:r>
            <a:r>
              <a:rPr lang="el-GR" b="1" dirty="0"/>
              <a:t> </a:t>
            </a:r>
            <a:r>
              <a:rPr lang="el-GR" dirty="0"/>
              <a:t>είναι όρος που χρησιμοποιείται για να περιγράψει θερμικά επεξεργασμένο οργανικό υλικό, το οποίο εφαρμόζεται στο έδαφος με σκοπό τη βελτίωση των ιδιοτήτων του και την επίτευξη μακροχρόνιας αποθήκευσης άνθρακα.</a:t>
            </a:r>
          </a:p>
          <a:p>
            <a:pPr marL="171450" indent="-171450">
              <a:buFont typeface="Wingdings" panose="05000000000000000000" pitchFamily="2" charset="2"/>
              <a:buChar char="Ø"/>
            </a:pPr>
            <a:r>
              <a:rPr lang="el-GR" dirty="0"/>
              <a:t>Συνήθως ορίζεται ως </a:t>
            </a:r>
            <a:r>
              <a:rPr lang="el-GR" b="1" dirty="0"/>
              <a:t>στερεό υλικό που παράγεται μέσω της </a:t>
            </a:r>
            <a:r>
              <a:rPr lang="el-GR" b="1" dirty="0" err="1"/>
              <a:t>θερμοχημικής</a:t>
            </a:r>
            <a:r>
              <a:rPr lang="el-GR" b="1" dirty="0"/>
              <a:t> μετατροπής της βιομάζας υπό συνθήκες περιορισμένης διαθεσιμότητας οξυγόνου.</a:t>
            </a:r>
            <a:r>
              <a:rPr lang="el-GR" dirty="0"/>
              <a:t> Η πιο διαδεδομένη τεχνολογία για την παραγωγή </a:t>
            </a:r>
            <a:r>
              <a:rPr lang="el-GR" dirty="0" err="1"/>
              <a:t>βιοάνθρακα</a:t>
            </a:r>
            <a:r>
              <a:rPr lang="el-GR" dirty="0"/>
              <a:t> είναι η </a:t>
            </a:r>
            <a:r>
              <a:rPr lang="el-GR" b="1" dirty="0"/>
              <a:t>πυρόλυση.</a:t>
            </a:r>
          </a:p>
          <a:p>
            <a:pPr marL="171450" indent="-171450">
              <a:buFont typeface="Wingdings" panose="05000000000000000000" pitchFamily="2" charset="2"/>
              <a:buChar char="Ø"/>
            </a:pPr>
            <a:r>
              <a:rPr lang="el-GR" dirty="0"/>
              <a:t>Ο </a:t>
            </a:r>
            <a:r>
              <a:rPr lang="el-GR" dirty="0" err="1"/>
              <a:t>βιοάνθρακας</a:t>
            </a:r>
            <a:r>
              <a:rPr lang="el-GR" dirty="0"/>
              <a:t> μπορεί και πρέπει να παράγεται από </a:t>
            </a:r>
            <a:r>
              <a:rPr lang="el-GR" b="1" dirty="0"/>
              <a:t>υπολείμματα βιομάζας. </a:t>
            </a:r>
            <a:r>
              <a:rPr lang="el-GR" dirty="0"/>
              <a:t>Κατάλληλες πρώτες ύλες περιλαμβάνουν υπολείμματα γεωργικών καλλιεργειών, οργανικά οικιακά απόβλητα, δασικά υπολείμματα και παρόμοια υλικά.</a:t>
            </a:r>
          </a:p>
          <a:p>
            <a:pPr marL="171450" indent="-171450">
              <a:buFont typeface="Wingdings" panose="05000000000000000000" pitchFamily="2" charset="2"/>
              <a:buChar char="Ø"/>
            </a:pPr>
            <a:r>
              <a:rPr lang="el-GR" dirty="0"/>
              <a:t>Οι πρώτες ύλες πρέπει να επιλέγονται προσεκτικά και να μην περιέχουν υψηλές συγκεντρώσεις ρύπων, όπως </a:t>
            </a:r>
            <a:r>
              <a:rPr lang="el-GR" dirty="0" err="1"/>
              <a:t>βαρέα</a:t>
            </a:r>
            <a:r>
              <a:rPr lang="el-GR" dirty="0"/>
              <a:t> μέταλλα, τα οποία συχνά απαντώνται στην ιλύ λυμάτων, στα βιομηχανικά απόβλητα ή στα υλικά από χώρους υγειονομικής ταφής.</a:t>
            </a:r>
          </a:p>
          <a:p>
            <a:pPr marL="171450" indent="-171450">
              <a:buFont typeface="Wingdings" panose="05000000000000000000" pitchFamily="2" charset="2"/>
              <a:buChar char="Ø"/>
            </a:pPr>
            <a:r>
              <a:rPr lang="el-GR" dirty="0"/>
              <a:t>Ο </a:t>
            </a:r>
            <a:r>
              <a:rPr lang="el-GR" dirty="0" err="1"/>
              <a:t>βιοάνθρακας</a:t>
            </a:r>
            <a:r>
              <a:rPr lang="el-GR" dirty="0"/>
              <a:t> είναι σημαντικά πιο ανθεκτικός στη μικροβιακή αποσύνθεση σε σύγκριση με τη μη πυρολυμένη οργανική ουσία. Έρευνες δείχνουν ότι οι ενώσεις άνθρακα του </a:t>
            </a:r>
            <a:r>
              <a:rPr lang="el-GR" dirty="0" err="1"/>
              <a:t>βιοάνθρακα</a:t>
            </a:r>
            <a:r>
              <a:rPr lang="el-GR" dirty="0"/>
              <a:t> είναι ιδιαίτερα σταθερές στα εδάφη, με χρόνους παραμονής που κυμαίνονται από </a:t>
            </a:r>
            <a:r>
              <a:rPr lang="el-GR" b="1" dirty="0"/>
              <a:t>εκατοντάδες έως χιλιάδες έτη </a:t>
            </a:r>
            <a:r>
              <a:rPr lang="el-GR" dirty="0"/>
              <a:t>— περίπου </a:t>
            </a:r>
            <a:r>
              <a:rPr lang="el-GR" b="1" dirty="0"/>
              <a:t>10 έως 1.000 φορές περισσότερο</a:t>
            </a:r>
            <a:r>
              <a:rPr lang="el-GR" dirty="0"/>
              <a:t> από τα περισσότερα οργανικά υλικά.</a:t>
            </a:r>
          </a:p>
          <a:p>
            <a:pPr marL="171450" indent="-171450">
              <a:buFont typeface="Wingdings" panose="05000000000000000000" pitchFamily="2" charset="2"/>
              <a:buChar char="Ø"/>
            </a:pPr>
            <a:r>
              <a:rPr lang="el-GR" dirty="0"/>
              <a:t>Ως αποτέλεσμα, η εφαρμογή </a:t>
            </a:r>
            <a:r>
              <a:rPr lang="el-GR" dirty="0" err="1"/>
              <a:t>βιοάνθρακα</a:t>
            </a:r>
            <a:r>
              <a:rPr lang="el-GR" dirty="0"/>
              <a:t> προσφέρει σημαντικές δυνατότητες για μακροχρόνια δέσμευση άνθρακα στα εδάφη.</a:t>
            </a:r>
          </a:p>
          <a:p>
            <a:pPr marL="171450" indent="-171450">
              <a:buFont typeface="Wingdings" panose="05000000000000000000" pitchFamily="2" charset="2"/>
              <a:buChar char="Ø"/>
            </a:pPr>
            <a:r>
              <a:rPr lang="el-GR" dirty="0"/>
              <a:t>Ο </a:t>
            </a:r>
            <a:r>
              <a:rPr lang="el-GR" dirty="0" err="1"/>
              <a:t>βιοάνθρακας</a:t>
            </a:r>
            <a:r>
              <a:rPr lang="el-GR" dirty="0"/>
              <a:t> θα πρέπει να θεωρείται πρωτίστως </a:t>
            </a:r>
            <a:r>
              <a:rPr lang="el-GR" dirty="0" err="1"/>
              <a:t>εδαφοβελτιωτικό</a:t>
            </a:r>
            <a:r>
              <a:rPr lang="el-GR" dirty="0"/>
              <a:t> και όχι λίπασμα.</a:t>
            </a:r>
          </a:p>
          <a:p>
            <a:pPr marL="171450" indent="-171450">
              <a:buFont typeface="Wingdings" panose="05000000000000000000" pitchFamily="2" charset="2"/>
              <a:buChar char="Ø"/>
            </a:pPr>
            <a:r>
              <a:rPr lang="el-GR" dirty="0"/>
              <a:t>Ανάλογα με τον τύπο του εδάφους και τα χαρακτηριστικά του </a:t>
            </a:r>
            <a:r>
              <a:rPr lang="el-GR" dirty="0" err="1"/>
              <a:t>βιοάνθρακα</a:t>
            </a:r>
            <a:r>
              <a:rPr lang="el-GR" dirty="0"/>
              <a:t>, μπορεί να ενισχύει βασικές λειτουργίες του εδάφους για μεγάλες χρονικές περιόδους· ωστόσο, δεν υποκαθιστά την ανάγκη για παροχή θρεπτικών στοιχείων μέσω ανόργανων ή οργανικών λιπασμάτων.</a:t>
            </a:r>
          </a:p>
          <a:p>
            <a:pPr marL="171450" indent="-171450">
              <a:buFont typeface="Wingdings" panose="05000000000000000000" pitchFamily="2" charset="2"/>
              <a:buChar char="Ø"/>
            </a:pPr>
            <a:r>
              <a:rPr lang="el-GR" dirty="0"/>
              <a:t>Η χρήση του </a:t>
            </a:r>
            <a:r>
              <a:rPr lang="el-GR" dirty="0" err="1"/>
              <a:t>βιοάνθρακα</a:t>
            </a:r>
            <a:r>
              <a:rPr lang="el-GR" dirty="0"/>
              <a:t> μπορεί να συμβάλει στην αποκατάσταση υποβαθμισμένων εδαφών και να στηρίξει τη βιώσιμη παραγωγή τροφίμων και ενέργειας, ιδιαίτερα σε περιοχές με σοβαρά εξαντλημένα εδάφη, περιορισμένους οργανικούς πόρους και ανεπαρκή διαθεσιμότητα νερού και λιπασμάτων.</a:t>
            </a:r>
          </a:p>
          <a:p>
            <a:pPr marL="171450" indent="-171450">
              <a:buFont typeface="Wingdings" panose="05000000000000000000" pitchFamily="2" charset="2"/>
              <a:buChar char="Ø"/>
            </a:pPr>
            <a:r>
              <a:rPr lang="el-GR" b="1" dirty="0"/>
              <a:t>Η συνδυασμένη εφαρμογή </a:t>
            </a:r>
            <a:r>
              <a:rPr lang="el-GR" b="1" dirty="0" err="1"/>
              <a:t>βιοάνθρακα</a:t>
            </a:r>
            <a:r>
              <a:rPr lang="el-GR" b="1" dirty="0"/>
              <a:t> με </a:t>
            </a:r>
            <a:r>
              <a:rPr lang="el-GR" b="1" dirty="0" err="1"/>
              <a:t>κομπόστ</a:t>
            </a:r>
            <a:r>
              <a:rPr lang="el-GR" b="1" dirty="0"/>
              <a:t>, </a:t>
            </a:r>
            <a:r>
              <a:rPr lang="el-GR" b="1" dirty="0" err="1"/>
              <a:t>βερμικομπόστ</a:t>
            </a:r>
            <a:r>
              <a:rPr lang="el-GR" b="1" dirty="0"/>
              <a:t>, κοπριά ή παρόμοια οργανικά </a:t>
            </a:r>
            <a:r>
              <a:rPr lang="el-GR" b="1" dirty="0" err="1"/>
              <a:t>εδαφοβελτιωτικά</a:t>
            </a:r>
            <a:r>
              <a:rPr lang="el-GR" b="1" dirty="0"/>
              <a:t> </a:t>
            </a:r>
            <a:r>
              <a:rPr lang="el-GR" dirty="0"/>
              <a:t>έχει αποδειχθεί ιδιαίτερα αποτελεσματική, ενισχύοντας τόσο την ποιότητα του εδάφους όσο και τη συνολική απόδοση του συστήματος.</a:t>
            </a:r>
            <a:endParaRPr lang="en-US" dirty="0"/>
          </a:p>
          <a:p>
            <a:r>
              <a:rPr lang="el-GR" sz="1200" b="1" i="1" u="sng" kern="1200" dirty="0">
                <a:solidFill>
                  <a:schemeClr val="tx1"/>
                </a:solidFill>
                <a:effectLst/>
                <a:latin typeface="+mn-lt"/>
                <a:ea typeface="+mn-ea"/>
                <a:cs typeface="+mn-cs"/>
              </a:rPr>
              <a:t>Πλεονεκτήματα</a:t>
            </a:r>
            <a:r>
              <a:rPr lang="en-US" sz="1200" b="1" i="0" u="sng" kern="1200" dirty="0">
                <a:solidFill>
                  <a:schemeClr val="tx1"/>
                </a:solidFill>
                <a:effectLst/>
                <a:latin typeface="+mn-lt"/>
                <a:ea typeface="+mn-ea"/>
                <a:cs typeface="+mn-cs"/>
              </a:rPr>
              <a:t>: </a:t>
            </a:r>
            <a:r>
              <a:rPr lang="el-GR" sz="1200" i="1" kern="1200" dirty="0">
                <a:solidFill>
                  <a:schemeClr val="tx1"/>
                </a:solidFill>
                <a:effectLst/>
                <a:latin typeface="+mn-lt"/>
                <a:ea typeface="+mn-ea"/>
                <a:cs typeface="+mn-cs"/>
              </a:rPr>
              <a:t>βελτιώνει τις φυσικές, χημικές και βιολογικές ιδιότητες των εδαφών, αυξάνει την ικανότητα συγκράτησης νερού του εδάφους, την ανθεκτικότητα του εδάφους στη διάβρωση, στη συμπίεση και στην </a:t>
            </a:r>
            <a:r>
              <a:rPr lang="el-GR" sz="1200" i="1" kern="1200" dirty="0" err="1">
                <a:solidFill>
                  <a:schemeClr val="tx1"/>
                </a:solidFill>
                <a:effectLst/>
                <a:latin typeface="+mn-lt"/>
                <a:ea typeface="+mn-ea"/>
                <a:cs typeface="+mn-cs"/>
              </a:rPr>
              <a:t>έκπλυση</a:t>
            </a:r>
            <a:r>
              <a:rPr lang="el-GR" sz="1200" i="1" kern="1200" dirty="0">
                <a:solidFill>
                  <a:schemeClr val="tx1"/>
                </a:solidFill>
                <a:effectLst/>
                <a:latin typeface="+mn-lt"/>
                <a:ea typeface="+mn-ea"/>
                <a:cs typeface="+mn-cs"/>
              </a:rPr>
              <a:t> θρεπτικών στοιχείων, ιδιαίτερα των νιτρικών, δεσμεύει </a:t>
            </a:r>
            <a:r>
              <a:rPr lang="el-GR" sz="1200" i="1" kern="1200" dirty="0" err="1">
                <a:solidFill>
                  <a:schemeClr val="tx1"/>
                </a:solidFill>
                <a:effectLst/>
                <a:latin typeface="+mn-lt"/>
                <a:ea typeface="+mn-ea"/>
                <a:cs typeface="+mn-cs"/>
              </a:rPr>
              <a:t>βαρέα</a:t>
            </a:r>
            <a:r>
              <a:rPr lang="el-GR" sz="1200" i="1" kern="1200" dirty="0">
                <a:solidFill>
                  <a:schemeClr val="tx1"/>
                </a:solidFill>
                <a:effectLst/>
                <a:latin typeface="+mn-lt"/>
                <a:ea typeface="+mn-ea"/>
                <a:cs typeface="+mn-cs"/>
              </a:rPr>
              <a:t> μέταλλα, παρέχει μακροχρόνια δέσμευση άνθρακα στο έδαφος.</a:t>
            </a:r>
          </a:p>
          <a:p>
            <a:r>
              <a:rPr lang="el-GR" sz="1200" b="1" i="1" u="sng" kern="1200" dirty="0">
                <a:solidFill>
                  <a:schemeClr val="tx1"/>
                </a:solidFill>
                <a:effectLst/>
                <a:latin typeface="+mn-lt"/>
                <a:ea typeface="+mn-ea"/>
                <a:cs typeface="+mn-cs"/>
              </a:rPr>
              <a:t>Μειονεκτήματα</a:t>
            </a:r>
            <a:r>
              <a:rPr lang="en-GB" sz="1200" b="1" i="1" u="sng" kern="1200" dirty="0">
                <a:solidFill>
                  <a:schemeClr val="tx1"/>
                </a:solidFill>
                <a:effectLst/>
                <a:latin typeface="+mn-lt"/>
                <a:ea typeface="+mn-ea"/>
                <a:cs typeface="+mn-cs"/>
              </a:rPr>
              <a:t>:</a:t>
            </a:r>
            <a:r>
              <a:rPr lang="el-GR" sz="1200" b="1" i="1" u="sng" kern="1200" dirty="0">
                <a:solidFill>
                  <a:schemeClr val="tx1"/>
                </a:solidFill>
                <a:effectLst/>
                <a:latin typeface="+mn-lt"/>
                <a:ea typeface="+mn-ea"/>
                <a:cs typeface="+mn-cs"/>
              </a:rPr>
              <a:t> </a:t>
            </a:r>
            <a:r>
              <a:rPr lang="el-GR" sz="1200" i="1" kern="1200" dirty="0">
                <a:solidFill>
                  <a:schemeClr val="tx1"/>
                </a:solidFill>
                <a:effectLst/>
                <a:latin typeface="+mn-lt"/>
                <a:ea typeface="+mn-ea"/>
                <a:cs typeface="+mn-cs"/>
              </a:rPr>
              <a:t>υψηλό αρχικό κόστος παραγωγής, ενδέχεται να αυξήσει υπερβολικά το </a:t>
            </a:r>
            <a:r>
              <a:rPr lang="en-GB" sz="1200" i="1" kern="1200" dirty="0">
                <a:solidFill>
                  <a:schemeClr val="tx1"/>
                </a:solidFill>
                <a:effectLst/>
                <a:latin typeface="+mn-lt"/>
                <a:ea typeface="+mn-ea"/>
                <a:cs typeface="+mn-cs"/>
              </a:rPr>
              <a:t>pH </a:t>
            </a:r>
            <a:r>
              <a:rPr lang="el-GR" sz="1200" i="1" kern="1200" dirty="0">
                <a:solidFill>
                  <a:schemeClr val="tx1"/>
                </a:solidFill>
                <a:effectLst/>
                <a:latin typeface="+mn-lt"/>
                <a:ea typeface="+mn-ea"/>
                <a:cs typeface="+mn-cs"/>
              </a:rPr>
              <a:t>του εδάφους, κίνδυνος παρουσίας επιβλαβών ενώσεων αν η πυρόλυση δεν πραγματοποιηθεί σωστά, χαμηλή περιεκτικότητα σε θρεπτικά στοιχεία και περιορισμένη άμεση αποτελεσματικότητα.</a:t>
            </a:r>
            <a:endParaRPr lang="en-US" sz="1200" b="1" dirty="0"/>
          </a:p>
        </p:txBody>
      </p:sp>
      <p:sp>
        <p:nvSpPr>
          <p:cNvPr id="4" name="Slide Number Placeholder 3">
            <a:extLst>
              <a:ext uri="{FF2B5EF4-FFF2-40B4-BE49-F238E27FC236}">
                <a16:creationId xmlns:a16="http://schemas.microsoft.com/office/drawing/2014/main" id="{F65E3858-63E0-8904-96E2-7D5D3B2351B9}"/>
              </a:ext>
            </a:extLst>
          </p:cNvPr>
          <p:cNvSpPr>
            <a:spLocks noGrp="1"/>
          </p:cNvSpPr>
          <p:nvPr>
            <p:ph type="sldNum" sz="quarter" idx="5"/>
          </p:nvPr>
        </p:nvSpPr>
        <p:spPr/>
        <p:txBody>
          <a:bodyPr/>
          <a:lstStyle/>
          <a:p>
            <a:fld id="{CB321B64-9B67-4FB8-BF18-EA57D3EEDDE2}" type="slidenum">
              <a:rPr lang="en-US" smtClean="0"/>
              <a:t>17</a:t>
            </a:fld>
            <a:endParaRPr lang="en-US"/>
          </a:p>
        </p:txBody>
      </p:sp>
    </p:spTree>
    <p:extLst>
      <p:ext uri="{BB962C8B-B14F-4D97-AF65-F5344CB8AC3E}">
        <p14:creationId xmlns:p14="http://schemas.microsoft.com/office/powerpoint/2010/main" val="635447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D6BA8-4F23-9CAE-F951-74AC7540F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1E4A8-CA71-A77C-10DC-19459470A0D7}"/>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D7D75C61-1F7D-1C0F-8EFB-9DE9ECD37D4B}"/>
              </a:ext>
            </a:extLst>
          </p:cNvPr>
          <p:cNvSpPr>
            <a:spLocks noGrp="1"/>
          </p:cNvSpPr>
          <p:nvPr>
            <p:ph type="body" idx="1"/>
          </p:nvPr>
        </p:nvSpPr>
        <p:spPr/>
        <p:txBody>
          <a:bodyPr/>
          <a:lstStyle/>
          <a:p>
            <a:r>
              <a:rPr lang="el-GR" sz="1200" b="1" dirty="0"/>
              <a:t>Η </a:t>
            </a:r>
            <a:r>
              <a:rPr lang="el-GR" sz="1200" b="1" dirty="0" err="1"/>
              <a:t>κομποστοποίηση</a:t>
            </a:r>
            <a:r>
              <a:rPr lang="el-GR" sz="1200" b="0" dirty="0"/>
              <a:t> είναι μια ελεγχόμενη βιολογική διεργασία που πραγματοποιείται υπό αερόβιες συνθήκες, κατά την οποία οι μικροοργανισμοί διασπούν τα οργανικά υλικά και τα μετατρέπουν σε ένα σταθερό, επαναχρησιμοποιήσιμο </a:t>
            </a:r>
            <a:r>
              <a:rPr lang="el-GR" sz="1200" b="0" dirty="0" err="1"/>
              <a:t>εδαφοβελτιωτικό</a:t>
            </a:r>
            <a:r>
              <a:rPr lang="el-GR" sz="1200" b="0" dirty="0"/>
              <a:t>.</a:t>
            </a:r>
          </a:p>
          <a:p>
            <a:r>
              <a:rPr lang="el-GR" sz="1200" b="0" dirty="0"/>
              <a:t>Οι πρώτες ύλες που χρησιμοποιούνται για την </a:t>
            </a:r>
            <a:r>
              <a:rPr lang="el-GR" sz="1200" b="0" dirty="0" err="1"/>
              <a:t>κομποστοποίηση</a:t>
            </a:r>
            <a:r>
              <a:rPr lang="el-GR" sz="1200" b="0" dirty="0"/>
              <a:t> γενικά διακρίνονται σε δύο κατηγορίες με βάση τη θρεπτική τους σύσταση: </a:t>
            </a:r>
            <a:r>
              <a:rPr lang="el-GR" sz="1200" b="1" dirty="0"/>
              <a:t>τα «πράσινα» υλικά</a:t>
            </a:r>
            <a:r>
              <a:rPr lang="el-GR" sz="1200" b="0" dirty="0"/>
              <a:t>, τα οποία είναι πλούσια σε άζωτο, και </a:t>
            </a:r>
            <a:r>
              <a:rPr lang="el-GR" sz="1200" b="1" dirty="0"/>
              <a:t>τα «καφέ» υλικά, </a:t>
            </a:r>
            <a:r>
              <a:rPr lang="el-GR" sz="1200" b="0" dirty="0"/>
              <a:t>τα οποία περιέχουν υψηλότερα επίπεδα άνθρακα.</a:t>
            </a:r>
          </a:p>
          <a:p>
            <a:r>
              <a:rPr lang="el-GR" sz="1200" b="1" dirty="0"/>
              <a:t>Τα πράσινα υλικά </a:t>
            </a:r>
            <a:r>
              <a:rPr lang="el-GR" sz="1200" b="0" dirty="0"/>
              <a:t>— όπως τα νωπά φυτικά υπολείμματα και τα υπολείμματα τροφίμων — διεγείρουν τη μικροβιακή δραστηριότητα και προάγουν την παραγωγή θερμότητας, επιταχύνοντας έτσι την αποσύνθεση και συμβάλλοντας στην εξυγίανση του </a:t>
            </a:r>
            <a:r>
              <a:rPr lang="el-GR" sz="1200" b="0" dirty="0" err="1"/>
              <a:t>κομπόστ</a:t>
            </a:r>
            <a:r>
              <a:rPr lang="el-GR" sz="1200" b="0" dirty="0"/>
              <a:t>.</a:t>
            </a:r>
          </a:p>
          <a:p>
            <a:r>
              <a:rPr lang="el-GR" sz="1200" b="0" dirty="0"/>
              <a:t>Αντίθετα, τα </a:t>
            </a:r>
            <a:r>
              <a:rPr lang="el-GR" sz="1200" b="1" dirty="0"/>
              <a:t>καφέ υλικά</a:t>
            </a:r>
            <a:r>
              <a:rPr lang="el-GR" sz="1200" b="0" dirty="0"/>
              <a:t>, όπως τα ξηρά φυτικά υπολείμματα και η ξυλώδης ύλη, βελτιώνουν τη φυσική δομή του σωρού </a:t>
            </a:r>
            <a:r>
              <a:rPr lang="el-GR" sz="1200" b="0" dirty="0" err="1"/>
              <a:t>κομπόστ</a:t>
            </a:r>
            <a:r>
              <a:rPr lang="el-GR" sz="1200" b="0" dirty="0"/>
              <a:t>, ενισχύοντας τον αερισμό, ρυθμίζοντας τα επίπεδα υγρασίας και σταθεροποιώντας τη μάζα του </a:t>
            </a:r>
            <a:r>
              <a:rPr lang="el-GR" sz="1200" b="0" dirty="0" err="1"/>
              <a:t>κομπόστ</a:t>
            </a:r>
            <a:r>
              <a:rPr lang="el-GR" sz="1200" b="0" dirty="0"/>
              <a:t>.</a:t>
            </a:r>
          </a:p>
          <a:p>
            <a:r>
              <a:rPr lang="el-GR" sz="1200" b="0" dirty="0"/>
              <a:t>Για αποτελεσματική </a:t>
            </a:r>
            <a:r>
              <a:rPr lang="el-GR" sz="1200" b="0" dirty="0" err="1"/>
              <a:t>κομποστοποίηση</a:t>
            </a:r>
            <a:r>
              <a:rPr lang="el-GR" sz="1200" b="0" dirty="0"/>
              <a:t>, είναι απαραίτητο να διατηρείται η κατάλληλη ισορροπία μεταξύ πράσινων και καφέ υλικών. Μια συχνά προτεινόμενη αναλογία είναι περίπου </a:t>
            </a:r>
            <a:r>
              <a:rPr lang="el-GR" sz="1200" b="1" dirty="0"/>
              <a:t>1 μέρος πράσινων υλικών προς 2 μέρη καφέ υλικών</a:t>
            </a:r>
            <a:r>
              <a:rPr lang="el-GR" sz="1200" b="0" dirty="0"/>
              <a:t>, με μεγαλύτερη αναλογία υλικών πλούσιων σε άνθρακα. Όλα τα μη βιοδιασπώμενα υλικά, συμπεριλαμβανομένων των πλαστικών, των μετάλλων, του γυαλιού και παρόμοιων αποβλήτων, πρέπει να αποκλείονται αυστηρά από τη διαδικασία της </a:t>
            </a:r>
            <a:r>
              <a:rPr lang="el-GR" sz="1200" b="0" dirty="0" err="1"/>
              <a:t>κομποστοποίησης</a:t>
            </a:r>
            <a:r>
              <a:rPr lang="el-GR" sz="1200" b="0" dirty="0"/>
              <a:t>.</a:t>
            </a:r>
            <a:endParaRPr lang="en-US" sz="1200" b="0" dirty="0"/>
          </a:p>
        </p:txBody>
      </p:sp>
      <p:sp>
        <p:nvSpPr>
          <p:cNvPr id="4" name="Slide Number Placeholder 3">
            <a:extLst>
              <a:ext uri="{FF2B5EF4-FFF2-40B4-BE49-F238E27FC236}">
                <a16:creationId xmlns:a16="http://schemas.microsoft.com/office/drawing/2014/main" id="{5629C490-F7F9-2A52-E40B-66D06CFB39A6}"/>
              </a:ext>
            </a:extLst>
          </p:cNvPr>
          <p:cNvSpPr>
            <a:spLocks noGrp="1"/>
          </p:cNvSpPr>
          <p:nvPr>
            <p:ph type="sldNum" sz="quarter" idx="5"/>
          </p:nvPr>
        </p:nvSpPr>
        <p:spPr/>
        <p:txBody>
          <a:bodyPr/>
          <a:lstStyle/>
          <a:p>
            <a:fld id="{CB321B64-9B67-4FB8-BF18-EA57D3EEDDE2}" type="slidenum">
              <a:rPr lang="en-US" smtClean="0"/>
              <a:t>18</a:t>
            </a:fld>
            <a:endParaRPr lang="en-US"/>
          </a:p>
        </p:txBody>
      </p:sp>
    </p:spTree>
    <p:extLst>
      <p:ext uri="{BB962C8B-B14F-4D97-AF65-F5344CB8AC3E}">
        <p14:creationId xmlns:p14="http://schemas.microsoft.com/office/powerpoint/2010/main" val="2302291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76203-CE67-7E50-88F9-EE0026676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EAF685-82AA-D444-B60E-38E2DA3786FF}"/>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AE3F9B96-DB6C-3E40-85A2-A92B8148598C}"/>
              </a:ext>
            </a:extLst>
          </p:cNvPr>
          <p:cNvSpPr>
            <a:spLocks noGrp="1"/>
          </p:cNvSpPr>
          <p:nvPr>
            <p:ph type="body" idx="1"/>
          </p:nvPr>
        </p:nvSpPr>
        <p:spPr/>
        <p:txBody>
          <a:bodyPr/>
          <a:lstStyle/>
          <a:p>
            <a:pPr lvl="0" rtl="0"/>
            <a:r>
              <a:rPr lang="el-GR" sz="1200" b="1" dirty="0"/>
              <a:t>Πλεονεκτήματα: </a:t>
            </a:r>
            <a:r>
              <a:rPr lang="el-GR" sz="1200" i="1" kern="1200" dirty="0">
                <a:solidFill>
                  <a:schemeClr val="tx1"/>
                </a:solidFill>
                <a:effectLst/>
                <a:latin typeface="+mn-lt"/>
                <a:ea typeface="+mn-ea"/>
                <a:cs typeface="+mn-cs"/>
              </a:rPr>
              <a:t>βελτιώνει το πορώδες του εδάφους, τον αερισμό και την ικανότητα συγκράτησης νερού, αυξάνει την οργανική ουσία του εδάφους και τη βιολογική δραστηριότητά του, αυξάνει τις ποσότητες των διαθέσιμων θρεπτικών στοιχείων για τα φυτά, εξισορροπεί περισσότερο τη θερμοκρασία του εδάφους, ενισχύει τη σταθερότητα των εδαφικών σωματιδίων και βελτιώνει τον αερισμό, βελτιώνει τις χημικές ιδιότητες του εδάφους, εξισορροπεί το </a:t>
            </a:r>
            <a:r>
              <a:rPr lang="en-GB" sz="1200" i="1" kern="1200" dirty="0">
                <a:solidFill>
                  <a:schemeClr val="tx1"/>
                </a:solidFill>
                <a:effectLst/>
                <a:latin typeface="+mn-lt"/>
                <a:ea typeface="+mn-ea"/>
                <a:cs typeface="+mn-cs"/>
              </a:rPr>
              <a:t>pH, </a:t>
            </a:r>
            <a:r>
              <a:rPr lang="el-GR" sz="1200" i="1" kern="1200" dirty="0">
                <a:solidFill>
                  <a:schemeClr val="tx1"/>
                </a:solidFill>
                <a:effectLst/>
                <a:latin typeface="+mn-lt"/>
                <a:ea typeface="+mn-ea"/>
                <a:cs typeface="+mn-cs"/>
              </a:rPr>
              <a:t>μειώνει την ανάγκη για ανόργανα λιπάσματα και συμβάλλει στη διαχείριση των οργανικών υποπροϊόντων της γεωργίας.</a:t>
            </a:r>
          </a:p>
          <a:p>
            <a:pPr lvl="0" rtl="0"/>
            <a:endParaRPr lang="en-US" sz="1200" kern="1200" dirty="0">
              <a:solidFill>
                <a:schemeClr val="tx1"/>
              </a:solidFill>
              <a:effectLst/>
              <a:latin typeface="+mn-lt"/>
              <a:ea typeface="+mn-ea"/>
              <a:cs typeface="+mn-cs"/>
            </a:endParaRPr>
          </a:p>
          <a:p>
            <a:r>
              <a:rPr lang="el-GR" sz="1200" b="1" i="1" u="none" kern="1200" dirty="0">
                <a:solidFill>
                  <a:schemeClr val="tx1"/>
                </a:solidFill>
                <a:effectLst/>
                <a:latin typeface="+mn-lt"/>
                <a:ea typeface="+mn-ea"/>
                <a:cs typeface="+mn-cs"/>
              </a:rPr>
              <a:t>Μειονεκτήματα: </a:t>
            </a:r>
            <a:r>
              <a:rPr lang="el-GR" sz="1200" b="0" i="1" u="none" kern="1200" dirty="0">
                <a:solidFill>
                  <a:schemeClr val="tx1"/>
                </a:solidFill>
                <a:effectLst/>
                <a:latin typeface="+mn-lt"/>
                <a:ea typeface="+mn-ea"/>
                <a:cs typeface="+mn-cs"/>
              </a:rPr>
              <a:t>η ποιότητα του </a:t>
            </a:r>
            <a:r>
              <a:rPr lang="el-GR" sz="1200" b="0" i="1" u="none" kern="1200" dirty="0" err="1">
                <a:solidFill>
                  <a:schemeClr val="tx1"/>
                </a:solidFill>
                <a:effectLst/>
                <a:latin typeface="+mn-lt"/>
                <a:ea typeface="+mn-ea"/>
                <a:cs typeface="+mn-cs"/>
              </a:rPr>
              <a:t>κομπόστ</a:t>
            </a:r>
            <a:r>
              <a:rPr lang="el-GR" sz="1200" b="0" i="1" u="none" kern="1200" dirty="0">
                <a:solidFill>
                  <a:schemeClr val="tx1"/>
                </a:solidFill>
                <a:effectLst/>
                <a:latin typeface="+mn-lt"/>
                <a:ea typeface="+mn-ea"/>
                <a:cs typeface="+mn-cs"/>
              </a:rPr>
              <a:t> μπορεί να παρουσιάζει σημαντική μεταβλητότητα λόγω της ποιότητας των χρησιμοποιούμενων υλικών και της διαδικασίας σχηματισμού του, μπορεί να υπάρξουν απώλειες θρεπτικών στοιχείων κατά τη ζύμωση μέσω </a:t>
            </a:r>
            <a:r>
              <a:rPr lang="el-GR" sz="1200" b="0" i="1" u="none" kern="1200" dirty="0" err="1">
                <a:solidFill>
                  <a:schemeClr val="tx1"/>
                </a:solidFill>
                <a:effectLst/>
                <a:latin typeface="+mn-lt"/>
                <a:ea typeface="+mn-ea"/>
                <a:cs typeface="+mn-cs"/>
              </a:rPr>
              <a:t>έκπλυσης</a:t>
            </a:r>
            <a:r>
              <a:rPr lang="el-GR" sz="1200" b="0" i="1" u="none" kern="1200" dirty="0">
                <a:solidFill>
                  <a:schemeClr val="tx1"/>
                </a:solidFill>
                <a:effectLst/>
                <a:latin typeface="+mn-lt"/>
                <a:ea typeface="+mn-ea"/>
                <a:cs typeface="+mn-cs"/>
              </a:rPr>
              <a:t> ή </a:t>
            </a:r>
            <a:r>
              <a:rPr lang="el-GR" sz="1200" b="0" i="1" u="none" kern="1200" dirty="0" err="1">
                <a:solidFill>
                  <a:schemeClr val="tx1"/>
                </a:solidFill>
                <a:effectLst/>
                <a:latin typeface="+mn-lt"/>
                <a:ea typeface="+mn-ea"/>
                <a:cs typeface="+mn-cs"/>
              </a:rPr>
              <a:t>πτητικοποίησης</a:t>
            </a:r>
            <a:r>
              <a:rPr lang="el-GR" sz="1200" b="0" i="1" u="none" kern="1200" dirty="0">
                <a:solidFill>
                  <a:schemeClr val="tx1"/>
                </a:solidFill>
                <a:effectLst/>
                <a:latin typeface="+mn-lt"/>
                <a:ea typeface="+mn-ea"/>
                <a:cs typeface="+mn-cs"/>
              </a:rPr>
              <a:t>, ενώ είναι πιθανή και η παρουσία επικίνδυνων υλικών που μπορεί να οδηγήσουν σε ρύπανση του εδάφους.</a:t>
            </a:r>
            <a:endParaRPr lang="en-US" sz="1200" b="0" i="1" u="non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D03B8C6-8706-4F9E-EFE7-1A2C8AE5DC6C}"/>
              </a:ext>
            </a:extLst>
          </p:cNvPr>
          <p:cNvSpPr>
            <a:spLocks noGrp="1"/>
          </p:cNvSpPr>
          <p:nvPr>
            <p:ph type="sldNum" sz="quarter" idx="5"/>
          </p:nvPr>
        </p:nvSpPr>
        <p:spPr/>
        <p:txBody>
          <a:bodyPr/>
          <a:lstStyle/>
          <a:p>
            <a:fld id="{CB321B64-9B67-4FB8-BF18-EA57D3EEDDE2}" type="slidenum">
              <a:rPr lang="en-US" smtClean="0"/>
              <a:t>19</a:t>
            </a:fld>
            <a:endParaRPr lang="en-US"/>
          </a:p>
        </p:txBody>
      </p:sp>
    </p:spTree>
    <p:extLst>
      <p:ext uri="{BB962C8B-B14F-4D97-AF65-F5344CB8AC3E}">
        <p14:creationId xmlns:p14="http://schemas.microsoft.com/office/powerpoint/2010/main" val="3335819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76231E4-C165-47E7-8059-B3374D21F4E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19438058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831DD-2DE9-9057-DB14-9B2E15B947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BA065-AEC6-7EDB-0B03-88194EAD92C5}"/>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7575BA6C-EABB-0080-363C-6556FAF2BC3C}"/>
              </a:ext>
            </a:extLst>
          </p:cNvPr>
          <p:cNvSpPr>
            <a:spLocks noGrp="1"/>
          </p:cNvSpPr>
          <p:nvPr>
            <p:ph type="body" idx="1"/>
          </p:nvPr>
        </p:nvSpPr>
        <p:spPr/>
        <p:txBody>
          <a:bodyPr/>
          <a:lstStyle/>
          <a:p>
            <a:pPr lvl="0" rtl="0"/>
            <a:r>
              <a:rPr lang="el-GR" sz="1200" b="1" dirty="0"/>
              <a:t>Πλεονεκτήματα: </a:t>
            </a:r>
            <a:r>
              <a:rPr lang="el-GR" sz="1200" i="1" kern="1200" dirty="0">
                <a:solidFill>
                  <a:schemeClr val="tx1"/>
                </a:solidFill>
                <a:effectLst/>
                <a:latin typeface="+mn-lt"/>
                <a:ea typeface="+mn-ea"/>
                <a:cs typeface="+mn-cs"/>
              </a:rPr>
              <a:t>βελτιώνει το πορώδες του εδάφους, τον αερισμό και την ικανότητα συγκράτησης νερού, αυξάνει την οργανική ουσία του εδάφους και τη βιολογική δραστηριότητά του, αυξάνει τις ποσότητες των διαθέσιμων θρεπτικών στοιχείων για τα φυτά, εξισορροπεί περισσότερο τη θερμοκρασία του εδάφους, ενισχύει τη σταθερότητα των εδαφικών σωματιδίων και βελτιώνει τον αερισμό, βελτιώνει τις χημικές ιδιότητες του εδάφους, εξισορροπεί το </a:t>
            </a:r>
            <a:r>
              <a:rPr lang="en-GB" sz="1200" i="1" kern="1200" dirty="0">
                <a:solidFill>
                  <a:schemeClr val="tx1"/>
                </a:solidFill>
                <a:effectLst/>
                <a:latin typeface="+mn-lt"/>
                <a:ea typeface="+mn-ea"/>
                <a:cs typeface="+mn-cs"/>
              </a:rPr>
              <a:t>pH, </a:t>
            </a:r>
            <a:r>
              <a:rPr lang="el-GR" sz="1200" i="1" kern="1200" dirty="0">
                <a:solidFill>
                  <a:schemeClr val="tx1"/>
                </a:solidFill>
                <a:effectLst/>
                <a:latin typeface="+mn-lt"/>
                <a:ea typeface="+mn-ea"/>
                <a:cs typeface="+mn-cs"/>
              </a:rPr>
              <a:t>μειώνει την ανάγκη για ανόργανα λιπάσματα και συμβάλλει στη διαχείριση των οργανικών υποπροϊόντων της γεωργίας.</a:t>
            </a:r>
          </a:p>
          <a:p>
            <a:pPr lvl="0" rtl="0"/>
            <a:endParaRPr lang="en-US" sz="1200" kern="1200" dirty="0">
              <a:solidFill>
                <a:schemeClr val="tx1"/>
              </a:solidFill>
              <a:effectLst/>
              <a:latin typeface="+mn-lt"/>
              <a:ea typeface="+mn-ea"/>
              <a:cs typeface="+mn-cs"/>
            </a:endParaRPr>
          </a:p>
          <a:p>
            <a:r>
              <a:rPr lang="el-GR" sz="1200" b="1" i="1" u="none" kern="1200" dirty="0">
                <a:solidFill>
                  <a:schemeClr val="tx1"/>
                </a:solidFill>
                <a:effectLst/>
                <a:latin typeface="+mn-lt"/>
                <a:ea typeface="+mn-ea"/>
                <a:cs typeface="+mn-cs"/>
              </a:rPr>
              <a:t>Μειονεκτήματα: </a:t>
            </a:r>
            <a:r>
              <a:rPr lang="el-GR" sz="1200" b="0" i="1" u="none" kern="1200" dirty="0">
                <a:solidFill>
                  <a:schemeClr val="tx1"/>
                </a:solidFill>
                <a:effectLst/>
                <a:latin typeface="+mn-lt"/>
                <a:ea typeface="+mn-ea"/>
                <a:cs typeface="+mn-cs"/>
              </a:rPr>
              <a:t>η ποιότητα του </a:t>
            </a:r>
            <a:r>
              <a:rPr lang="el-GR" sz="1200" b="0" i="1" u="none" kern="1200" dirty="0" err="1">
                <a:solidFill>
                  <a:schemeClr val="tx1"/>
                </a:solidFill>
                <a:effectLst/>
                <a:latin typeface="+mn-lt"/>
                <a:ea typeface="+mn-ea"/>
                <a:cs typeface="+mn-cs"/>
              </a:rPr>
              <a:t>κομπόστ</a:t>
            </a:r>
            <a:r>
              <a:rPr lang="el-GR" sz="1200" b="0" i="1" u="none" kern="1200" dirty="0">
                <a:solidFill>
                  <a:schemeClr val="tx1"/>
                </a:solidFill>
                <a:effectLst/>
                <a:latin typeface="+mn-lt"/>
                <a:ea typeface="+mn-ea"/>
                <a:cs typeface="+mn-cs"/>
              </a:rPr>
              <a:t> μπορεί να παρουσιάζει σημαντική μεταβλητότητα λόγω της ποιότητας των χρησιμοποιούμενων υλικών και της διαδικασίας σχηματισμού του, μπορεί να υπάρξουν απώλειες θρεπτικών στοιχείων κατά τη ζύμωση μέσω </a:t>
            </a:r>
            <a:r>
              <a:rPr lang="el-GR" sz="1200" b="0" i="1" u="none" kern="1200" dirty="0" err="1">
                <a:solidFill>
                  <a:schemeClr val="tx1"/>
                </a:solidFill>
                <a:effectLst/>
                <a:latin typeface="+mn-lt"/>
                <a:ea typeface="+mn-ea"/>
                <a:cs typeface="+mn-cs"/>
              </a:rPr>
              <a:t>έκπλυσης</a:t>
            </a:r>
            <a:r>
              <a:rPr lang="el-GR" sz="1200" b="0" i="1" u="none" kern="1200" dirty="0">
                <a:solidFill>
                  <a:schemeClr val="tx1"/>
                </a:solidFill>
                <a:effectLst/>
                <a:latin typeface="+mn-lt"/>
                <a:ea typeface="+mn-ea"/>
                <a:cs typeface="+mn-cs"/>
              </a:rPr>
              <a:t> ή </a:t>
            </a:r>
            <a:r>
              <a:rPr lang="el-GR" sz="1200" b="0" i="1" u="none" kern="1200" dirty="0" err="1">
                <a:solidFill>
                  <a:schemeClr val="tx1"/>
                </a:solidFill>
                <a:effectLst/>
                <a:latin typeface="+mn-lt"/>
                <a:ea typeface="+mn-ea"/>
                <a:cs typeface="+mn-cs"/>
              </a:rPr>
              <a:t>πτητικοποίησης</a:t>
            </a:r>
            <a:r>
              <a:rPr lang="el-GR" sz="1200" b="0" i="1" u="none" kern="1200" dirty="0">
                <a:solidFill>
                  <a:schemeClr val="tx1"/>
                </a:solidFill>
                <a:effectLst/>
                <a:latin typeface="+mn-lt"/>
                <a:ea typeface="+mn-ea"/>
                <a:cs typeface="+mn-cs"/>
              </a:rPr>
              <a:t>, ενώ είναι πιθανή και η παρουσία επικίνδυνων υλικών που μπορεί να οδηγήσουν σε ρύπανση του εδάφους.</a:t>
            </a:r>
            <a:endParaRPr lang="en-US" sz="1200" b="0" i="1" u="non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7C89A40-9CAA-403A-0D1F-E22304EA8B63}"/>
              </a:ext>
            </a:extLst>
          </p:cNvPr>
          <p:cNvSpPr>
            <a:spLocks noGrp="1"/>
          </p:cNvSpPr>
          <p:nvPr>
            <p:ph type="sldNum" sz="quarter" idx="5"/>
          </p:nvPr>
        </p:nvSpPr>
        <p:spPr/>
        <p:txBody>
          <a:bodyPr/>
          <a:lstStyle/>
          <a:p>
            <a:fld id="{CB321B64-9B67-4FB8-BF18-EA57D3EEDDE2}" type="slidenum">
              <a:rPr lang="en-US" smtClean="0"/>
              <a:t>20</a:t>
            </a:fld>
            <a:endParaRPr lang="en-US"/>
          </a:p>
        </p:txBody>
      </p:sp>
    </p:spTree>
    <p:extLst>
      <p:ext uri="{BB962C8B-B14F-4D97-AF65-F5344CB8AC3E}">
        <p14:creationId xmlns:p14="http://schemas.microsoft.com/office/powerpoint/2010/main" val="4263066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6877B-A56D-0C23-5AB2-92C8F1F88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6F6608-A7EF-5444-E7B7-B24BD4823CA4}"/>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A3D8BB03-B319-5853-3F72-7A0516DC31AC}"/>
              </a:ext>
            </a:extLst>
          </p:cNvPr>
          <p:cNvSpPr>
            <a:spLocks noGrp="1"/>
          </p:cNvSpPr>
          <p:nvPr>
            <p:ph type="body" idx="1"/>
          </p:nvPr>
        </p:nvSpPr>
        <p:spPr/>
        <p:txBody>
          <a:bodyPr>
            <a:normAutofit fontScale="77500" lnSpcReduction="20000"/>
          </a:bodyPr>
          <a:lstStyle/>
          <a:p>
            <a:r>
              <a:rPr lang="el-GR" b="1" dirty="0"/>
              <a:t>Η αμειψισπορά </a:t>
            </a:r>
            <a:r>
              <a:rPr lang="el-GR" dirty="0"/>
              <a:t>είναι ένα σύστημα καλλιέργειας διαφορετικών καλλιεργειών στην ίδια γη σε διαφορετικές χρονικές περιόδους, με στόχο την επίτευξη αποδοτικής και οικονομικά βιώσιμης παραγωγής με το χαμηλότερο δυνατό κόστος, χωρίς να διακυβεύεται η γονιμότητα του εδάφους.</a:t>
            </a:r>
          </a:p>
          <a:p>
            <a:r>
              <a:rPr lang="el-GR" dirty="0"/>
              <a:t>Τα οφέλη της αμειψισποράς για την ποιότητα και τη γονιμότητα του εδάφους, καθώς και για τη μείωση της υποβάθμισης του εδάφους, είναι πολλαπλά:</a:t>
            </a:r>
          </a:p>
          <a:p>
            <a:endParaRPr lang="el-GR" dirty="0"/>
          </a:p>
          <a:p>
            <a:r>
              <a:rPr lang="el-GR" b="1" dirty="0"/>
              <a:t>Βελτίωση της δομής του εδάφους και μείωση της διάβρωσης: </a:t>
            </a:r>
            <a:r>
              <a:rPr lang="el-GR" dirty="0"/>
              <a:t>Διαφορετικές καλλιέργειες έχουν διαφορετικά ριζικά συστήματα. Ορισμένες καλλιέργειες έχουν ισχυρό και βαθύ ριζικό σύστημα, το οποίο διασπά τα συμπιεσμένα στρώματα του εδάφους και απορροφά θρεπτικά στοιχεία και υγρασία από βαθύτερους εδαφικούς ορίζοντες, ενώ άλλες έχουν ρηχές και λεπτές ρίζες που προσλαμβάνουν θρεπτικά στοιχεία και υγρασία από τα επιφανειακά στρώματα και επιπλέον συμβάλλουν στη συγκράτηση του εδάφους.</a:t>
            </a:r>
          </a:p>
          <a:p>
            <a:endParaRPr lang="en-US" dirty="0"/>
          </a:p>
          <a:p>
            <a:r>
              <a:rPr lang="el-GR" b="1" dirty="0"/>
              <a:t>Αύξηση της γονιμότητας του εδάφους: </a:t>
            </a:r>
            <a:r>
              <a:rPr lang="el-GR" dirty="0"/>
              <a:t>Οι ψυχανθείς καλλιέργειες συμβάλλουν στη δέσμευση αζώτου στο έδαφος. Όταν τα φυτικά υπολείμματα αποσυντίθενται στο έδαφος, τα θρεπτικά στοιχεία που απελευθερώνονται γίνονται διαθέσιμα για την επόμενη καλλιέργεια της αμειψισποράς.</a:t>
            </a:r>
          </a:p>
          <a:p>
            <a:endParaRPr lang="en-US" dirty="0"/>
          </a:p>
          <a:p>
            <a:r>
              <a:rPr lang="el-GR" b="1" dirty="0"/>
              <a:t>Μείωση της χρήσης συνθετικών χημικών: </a:t>
            </a:r>
            <a:r>
              <a:rPr lang="el-GR" dirty="0"/>
              <a:t>Η επαναλαμβανόμενη καλλιέργεια της ίδιας καλλιέργειας (μονοκαλλιέργεια) μπορεί να καταστήσει τα εδάφη πιο ευάλωτα σε συγκεκριμένες ασθένειες, έντομα, εχθρούς και ζιζάνια. Η καλλιέργεια διαφορετικών φυτών σε εναλλαγή μπορεί να διακόψει τους κύκλους ασθενειών και εχθρών, καθώς τα φυτά-ξενιστές αλλάζουν με κάθε κύκλο αμειψισποράς.</a:t>
            </a:r>
          </a:p>
          <a:p>
            <a:endParaRPr lang="en-US" dirty="0"/>
          </a:p>
          <a:p>
            <a:r>
              <a:rPr lang="el-GR" b="1" dirty="0"/>
              <a:t>Βιοποικιλότητα: </a:t>
            </a:r>
            <a:r>
              <a:rPr lang="el-GR" dirty="0"/>
              <a:t>Η αμειψισπορά έχει πολλαπλές θετικές επιδράσεις στο περιβάλλον. Μπορεί να παρέχει ενδιαίτημα για ένα ευρύ φάσμα χλωρίδας, πανίδας, εντόμων και εδαφικών μικροοργανισμών, ενώ παράλληλα αυξάνει τη διαθεσιμότητα των θρεπτικών στοιχείων στο έδαφος.</a:t>
            </a:r>
          </a:p>
          <a:p>
            <a:endParaRPr lang="en-US" dirty="0"/>
          </a:p>
          <a:p>
            <a:r>
              <a:rPr lang="el-GR" b="1" dirty="0"/>
              <a:t>Παραγωγικότητα των καλλιεργειών: </a:t>
            </a:r>
            <a:r>
              <a:rPr lang="el-GR" dirty="0"/>
              <a:t>Οι αποδόσεις αυξάνονται λόγω των βελτιωμένων εδαφικών συνθηκών που προκύπτουν από την αμειψισπορά. Η αμειψισπορά βελτιώνει τόσο την περιεκτικότητα όσο και την ισορροπία των θρεπτικών στοιχείων στο έδαφος, αυξάνοντας έτσι την παραγωγικότητα. Στα συστήματα μονοκαλλιέργειας, οι καλλιέργειες εξαντλούν το έδαφος μονόπλευρα λόγω της επαναλαμβανόμενης πρόσληψης των ίδιων θρεπτικών στοιχείων. </a:t>
            </a:r>
          </a:p>
          <a:p>
            <a:endParaRPr lang="en-US" dirty="0"/>
          </a:p>
          <a:p>
            <a:r>
              <a:rPr lang="el-GR" b="1" dirty="0"/>
              <a:t>Διαχείριση κινδύνου</a:t>
            </a:r>
            <a:r>
              <a:rPr lang="en-US" b="1" dirty="0"/>
              <a:t>:</a:t>
            </a:r>
            <a:r>
              <a:rPr lang="en-US" dirty="0"/>
              <a:t> </a:t>
            </a:r>
            <a:r>
              <a:rPr lang="el-GR" dirty="0"/>
              <a:t>Η διαφοροποίηση των καλλιεργειών μέσω της αμειψισποράς μειώνει τους κινδύνους που συνδέονται με δυσμενείς καιρικές συνθήκες.</a:t>
            </a:r>
            <a:endParaRPr lang="en-US" sz="1200" b="1" dirty="0"/>
          </a:p>
        </p:txBody>
      </p:sp>
      <p:sp>
        <p:nvSpPr>
          <p:cNvPr id="4" name="Slide Number Placeholder 3">
            <a:extLst>
              <a:ext uri="{FF2B5EF4-FFF2-40B4-BE49-F238E27FC236}">
                <a16:creationId xmlns:a16="http://schemas.microsoft.com/office/drawing/2014/main" id="{DADABF60-55AB-2958-E559-BD8380E80272}"/>
              </a:ext>
            </a:extLst>
          </p:cNvPr>
          <p:cNvSpPr>
            <a:spLocks noGrp="1"/>
          </p:cNvSpPr>
          <p:nvPr>
            <p:ph type="sldNum" sz="quarter" idx="5"/>
          </p:nvPr>
        </p:nvSpPr>
        <p:spPr/>
        <p:txBody>
          <a:bodyPr/>
          <a:lstStyle/>
          <a:p>
            <a:fld id="{CB321B64-9B67-4FB8-BF18-EA57D3EEDDE2}" type="slidenum">
              <a:rPr lang="en-US" smtClean="0"/>
              <a:t>21</a:t>
            </a:fld>
            <a:endParaRPr lang="en-US"/>
          </a:p>
        </p:txBody>
      </p:sp>
    </p:spTree>
    <p:extLst>
      <p:ext uri="{BB962C8B-B14F-4D97-AF65-F5344CB8AC3E}">
        <p14:creationId xmlns:p14="http://schemas.microsoft.com/office/powerpoint/2010/main" val="13833475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A368B-0CC5-63A4-BFC3-8CB427CD8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56DB39-ADF7-4902-87E8-67CF7EA8511D}"/>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679EABE1-A9A0-493A-9DF9-1E215F4F01C8}"/>
              </a:ext>
            </a:extLst>
          </p:cNvPr>
          <p:cNvSpPr>
            <a:spLocks noGrp="1"/>
          </p:cNvSpPr>
          <p:nvPr>
            <p:ph type="body" idx="1"/>
          </p:nvPr>
        </p:nvSpPr>
        <p:spPr/>
        <p:txBody>
          <a:bodyPr>
            <a:normAutofit fontScale="77500" lnSpcReduction="20000"/>
          </a:bodyPr>
          <a:lstStyle/>
          <a:p>
            <a:r>
              <a:rPr lang="el-GR" b="1" dirty="0"/>
              <a:t>Η αμειψισπορά </a:t>
            </a:r>
            <a:r>
              <a:rPr lang="el-GR" dirty="0"/>
              <a:t>είναι ένα σύστημα καλλιέργειας διαφορετικών καλλιεργειών στην ίδια γη σε διαφορετικές χρονικές περιόδους, με στόχο την επίτευξη αποδοτικής και οικονομικά βιώσιμης παραγωγής με το χαμηλότερο δυνατό κόστος, χωρίς να διακυβεύεται η γονιμότητα του εδάφους.</a:t>
            </a:r>
          </a:p>
          <a:p>
            <a:r>
              <a:rPr lang="el-GR" dirty="0"/>
              <a:t>Τα οφέλη της αμειψισποράς για την ποιότητα και τη γονιμότητα του εδάφους, καθώς και για τη μείωση της υποβάθμισης του εδάφους, είναι πολλαπλά:</a:t>
            </a:r>
          </a:p>
          <a:p>
            <a:endParaRPr lang="el-GR" dirty="0"/>
          </a:p>
          <a:p>
            <a:r>
              <a:rPr lang="el-GR" b="1" dirty="0"/>
              <a:t>Βελτίωση της δομής του εδάφους και μείωση της διάβρωσης: </a:t>
            </a:r>
            <a:r>
              <a:rPr lang="el-GR" dirty="0"/>
              <a:t>Διαφορετικές καλλιέργειες έχουν διαφορετικά ριζικά συστήματα. Ορισμένες καλλιέργειες έχουν ισχυρό και βαθύ ριζικό σύστημα, το οποίο διασπά τα συμπιεσμένα στρώματα του εδάφους και απορροφά θρεπτικά στοιχεία και υγρασία από βαθύτερους εδαφικούς ορίζοντες, ενώ άλλες έχουν ρηχές και λεπτές ρίζες που προσλαμβάνουν θρεπτικά στοιχεία και υγρασία από τα επιφανειακά στρώματα και επιπλέον συμβάλλουν στη συγκράτηση του εδάφους.</a:t>
            </a:r>
          </a:p>
          <a:p>
            <a:endParaRPr lang="en-US" dirty="0"/>
          </a:p>
          <a:p>
            <a:r>
              <a:rPr lang="el-GR" b="1" dirty="0"/>
              <a:t>Αύξηση της γονιμότητας του εδάφους: </a:t>
            </a:r>
            <a:r>
              <a:rPr lang="el-GR" dirty="0"/>
              <a:t>Οι ψυχανθείς καλλιέργειες συμβάλλουν στη δέσμευση αζώτου στο έδαφος. Όταν τα φυτικά υπολείμματα αποσυντίθενται στο έδαφος, τα θρεπτικά στοιχεία που απελευθερώνονται γίνονται διαθέσιμα για την επόμενη καλλιέργεια της αμειψισποράς.</a:t>
            </a:r>
          </a:p>
          <a:p>
            <a:endParaRPr lang="en-US" dirty="0"/>
          </a:p>
          <a:p>
            <a:r>
              <a:rPr lang="el-GR" b="1" dirty="0"/>
              <a:t>Μείωση της χρήσης συνθετικών χημικών: </a:t>
            </a:r>
            <a:r>
              <a:rPr lang="el-GR" dirty="0"/>
              <a:t>Η επαναλαμβανόμενη καλλιέργεια της ίδιας καλλιέργειας (μονοκαλλιέργεια) μπορεί να καταστήσει τα εδάφη πιο ευάλωτα σε συγκεκριμένες ασθένειες, έντομα, εχθρούς και ζιζάνια. Η καλλιέργεια διαφορετικών φυτών σε εναλλαγή μπορεί να διακόψει τους κύκλους ασθενειών και εχθρών, καθώς τα φυτά-ξενιστές αλλάζουν με κάθε κύκλο αμειψισποράς.</a:t>
            </a:r>
          </a:p>
          <a:p>
            <a:endParaRPr lang="en-US" dirty="0"/>
          </a:p>
          <a:p>
            <a:r>
              <a:rPr lang="el-GR" b="1" dirty="0"/>
              <a:t>Βιοποικιλότητα: </a:t>
            </a:r>
            <a:r>
              <a:rPr lang="el-GR" dirty="0"/>
              <a:t>Η αμειψισπορά έχει πολλαπλές θετικές επιδράσεις στο περιβάλλον. Μπορεί να παρέχει ενδιαίτημα για ένα ευρύ φάσμα χλωρίδας, πανίδας, εντόμων και εδαφικών μικροοργανισμών, ενώ παράλληλα αυξάνει τη διαθεσιμότητα των θρεπτικών στοιχείων στο έδαφος.</a:t>
            </a:r>
          </a:p>
          <a:p>
            <a:endParaRPr lang="en-US" dirty="0"/>
          </a:p>
          <a:p>
            <a:r>
              <a:rPr lang="el-GR" b="1" dirty="0"/>
              <a:t>Παραγωγικότητα των καλλιεργειών: </a:t>
            </a:r>
            <a:r>
              <a:rPr lang="el-GR" dirty="0"/>
              <a:t>Οι αποδόσεις αυξάνονται λόγω των βελτιωμένων εδαφικών συνθηκών που προκύπτουν από την αμειψισπορά. Η αμειψισπορά βελτιώνει τόσο την περιεκτικότητα όσο και την ισορροπία των θρεπτικών στοιχείων στο έδαφος, αυξάνοντας έτσι την παραγωγικότητα. Στα συστήματα μονοκαλλιέργειας, οι καλλιέργειες εξαντλούν το έδαφος μονόπλευρα λόγω της επαναλαμβανόμενης πρόσληψης των ίδιων θρεπτικών στοιχείων. </a:t>
            </a:r>
          </a:p>
          <a:p>
            <a:endParaRPr lang="en-US" dirty="0"/>
          </a:p>
          <a:p>
            <a:r>
              <a:rPr lang="el-GR" b="1" dirty="0"/>
              <a:t>Διαχείριση κινδύνου</a:t>
            </a:r>
            <a:r>
              <a:rPr lang="en-US" b="1" dirty="0"/>
              <a:t>:</a:t>
            </a:r>
            <a:r>
              <a:rPr lang="en-US" dirty="0"/>
              <a:t> </a:t>
            </a:r>
            <a:r>
              <a:rPr lang="el-GR" dirty="0"/>
              <a:t>Η διαφοροποίηση των καλλιεργειών μέσω της αμειψισποράς μειώνει τους κινδύνους που συνδέονται με δυσμενείς καιρικές συνθήκες.</a:t>
            </a:r>
            <a:endParaRPr lang="en-US" sz="1200" b="1" dirty="0"/>
          </a:p>
        </p:txBody>
      </p:sp>
      <p:sp>
        <p:nvSpPr>
          <p:cNvPr id="4" name="Slide Number Placeholder 3">
            <a:extLst>
              <a:ext uri="{FF2B5EF4-FFF2-40B4-BE49-F238E27FC236}">
                <a16:creationId xmlns:a16="http://schemas.microsoft.com/office/drawing/2014/main" id="{C270DDDA-9E2E-BEC1-926D-CFD518A5496E}"/>
              </a:ext>
            </a:extLst>
          </p:cNvPr>
          <p:cNvSpPr>
            <a:spLocks noGrp="1"/>
          </p:cNvSpPr>
          <p:nvPr>
            <p:ph type="sldNum" sz="quarter" idx="5"/>
          </p:nvPr>
        </p:nvSpPr>
        <p:spPr/>
        <p:txBody>
          <a:bodyPr/>
          <a:lstStyle/>
          <a:p>
            <a:fld id="{CB321B64-9B67-4FB8-BF18-EA57D3EEDDE2}" type="slidenum">
              <a:rPr lang="en-US" smtClean="0"/>
              <a:t>22</a:t>
            </a:fld>
            <a:endParaRPr lang="en-US"/>
          </a:p>
        </p:txBody>
      </p:sp>
    </p:spTree>
    <p:extLst>
      <p:ext uri="{BB962C8B-B14F-4D97-AF65-F5344CB8AC3E}">
        <p14:creationId xmlns:p14="http://schemas.microsoft.com/office/powerpoint/2010/main" val="38644296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6D762-96B5-B0BD-95C1-CA1CEA35A0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EC2C9-DE26-8766-A251-DC4D68636093}"/>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94CF9B49-F6B1-DB9E-22D2-BB71A852AE1E}"/>
              </a:ext>
            </a:extLst>
          </p:cNvPr>
          <p:cNvSpPr>
            <a:spLocks noGrp="1"/>
          </p:cNvSpPr>
          <p:nvPr>
            <p:ph type="body" idx="1"/>
          </p:nvPr>
        </p:nvSpPr>
        <p:spPr/>
        <p:txBody>
          <a:bodyPr>
            <a:normAutofit fontScale="70000" lnSpcReduction="20000"/>
          </a:bodyPr>
          <a:lstStyle/>
          <a:p>
            <a:pPr marL="171450" indent="-171450">
              <a:buFont typeface="Wingdings" panose="05000000000000000000" pitchFamily="2" charset="2"/>
              <a:buChar char="Ø"/>
            </a:pPr>
            <a:r>
              <a:rPr lang="el-GR" dirty="0"/>
              <a:t>Οι καλλιέργειες κάλυψης ορίζονται ως «</a:t>
            </a:r>
            <a:r>
              <a:rPr lang="el-GR" i="1" dirty="0"/>
              <a:t>πυκνά αναπτυσσόμενες καλλιέργειες που παρέχουν προστασία και βελτίωση του εδάφους κατά τις περιόδους μεταξύ των κανονικών καλλιεργητικών περιόδων ή μεταξύ των δέντρων σε οπωρώνες και αμπελώνες»</a:t>
            </a:r>
          </a:p>
          <a:p>
            <a:pPr marL="171450" indent="-171450">
              <a:buFont typeface="Wingdings" panose="05000000000000000000" pitchFamily="2" charset="2"/>
              <a:buChar char="Ø"/>
            </a:pPr>
            <a:r>
              <a:rPr lang="el-GR" dirty="0"/>
              <a:t>Όταν ενσωματώνονται στο έδαφος μέσω οργώματος, οι καλλιέργειες κάλυψης αναφέρονται ως </a:t>
            </a:r>
            <a:r>
              <a:rPr lang="el-GR" b="1" dirty="0"/>
              <a:t>χλωρή λίπανση</a:t>
            </a:r>
            <a:r>
              <a:rPr lang="el-GR" dirty="0"/>
              <a:t>. Σε ορισμένες περιπτώσεις, οι καλλιέργειες κάλυψης παραμένουν μόνιμα στην επιφάνεια του εδάφους, σχηματίζοντας ένα ζωντανό εδαφικό κάλυμμα, οπότε είναι επίσης γνωστές ως </a:t>
            </a:r>
            <a:r>
              <a:rPr lang="el-GR" b="1" dirty="0"/>
              <a:t>ζωντανό επίστρωμα.</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l-GR" sz="1200" b="0" i="0" kern="1200" dirty="0">
                <a:solidFill>
                  <a:schemeClr val="tx1"/>
                </a:solidFill>
                <a:effectLst/>
                <a:latin typeface="+mn-lt"/>
                <a:ea typeface="+mn-ea"/>
                <a:cs typeface="+mn-cs"/>
              </a:rPr>
              <a:t>Συνήθως, οι καλλιέργειες κάλυψης περιλαμβάνουν </a:t>
            </a:r>
            <a:r>
              <a:rPr lang="el-GR" sz="1200" b="1" i="0" kern="1200" dirty="0">
                <a:solidFill>
                  <a:schemeClr val="tx1"/>
                </a:solidFill>
                <a:effectLst/>
                <a:latin typeface="+mn-lt"/>
                <a:ea typeface="+mn-ea"/>
                <a:cs typeface="+mn-cs"/>
              </a:rPr>
              <a:t>αγρωστώδη</a:t>
            </a:r>
            <a:r>
              <a:rPr lang="el-GR" sz="1200" b="0" i="0" kern="1200" dirty="0">
                <a:solidFill>
                  <a:schemeClr val="tx1"/>
                </a:solidFill>
                <a:effectLst/>
                <a:latin typeface="+mn-lt"/>
                <a:ea typeface="+mn-ea"/>
                <a:cs typeface="+mn-cs"/>
              </a:rPr>
              <a:t> (π.χ. ήρα), </a:t>
            </a:r>
            <a:r>
              <a:rPr lang="el-GR" sz="1200" b="1" i="0" kern="1200" dirty="0">
                <a:solidFill>
                  <a:schemeClr val="tx1"/>
                </a:solidFill>
                <a:effectLst/>
                <a:latin typeface="+mn-lt"/>
                <a:ea typeface="+mn-ea"/>
                <a:cs typeface="+mn-cs"/>
              </a:rPr>
              <a:t>ψυχανθή</a:t>
            </a:r>
            <a:r>
              <a:rPr lang="el-GR" sz="1200" b="0" i="0" kern="1200" dirty="0">
                <a:solidFill>
                  <a:schemeClr val="tx1"/>
                </a:solidFill>
                <a:effectLst/>
                <a:latin typeface="+mn-lt"/>
                <a:ea typeface="+mn-ea"/>
                <a:cs typeface="+mn-cs"/>
              </a:rPr>
              <a:t> (π.χ. βίκος, τριφύλλι),</a:t>
            </a:r>
            <a:r>
              <a:rPr lang="el-GR" sz="1200" b="1" i="0" kern="1200" dirty="0">
                <a:solidFill>
                  <a:schemeClr val="tx1"/>
                </a:solidFill>
                <a:effectLst/>
                <a:latin typeface="+mn-lt"/>
                <a:ea typeface="+mn-ea"/>
                <a:cs typeface="+mn-cs"/>
              </a:rPr>
              <a:t> </a:t>
            </a:r>
            <a:r>
              <a:rPr lang="el-GR" sz="1200" b="1" i="0" kern="1200" dirty="0" err="1">
                <a:solidFill>
                  <a:schemeClr val="tx1"/>
                </a:solidFill>
                <a:effectLst/>
                <a:latin typeface="+mn-lt"/>
                <a:ea typeface="+mn-ea"/>
                <a:cs typeface="+mn-cs"/>
              </a:rPr>
              <a:t>κραμβοειδή</a:t>
            </a:r>
            <a:r>
              <a:rPr lang="el-GR" sz="1200" b="1" i="0" kern="1200" dirty="0">
                <a:solidFill>
                  <a:schemeClr val="tx1"/>
                </a:solidFill>
                <a:effectLst/>
                <a:latin typeface="+mn-lt"/>
                <a:ea typeface="+mn-ea"/>
                <a:cs typeface="+mn-cs"/>
              </a:rPr>
              <a:t> </a:t>
            </a:r>
            <a:r>
              <a:rPr lang="el-GR" sz="1200" b="0" i="0" kern="1200" dirty="0">
                <a:solidFill>
                  <a:schemeClr val="tx1"/>
                </a:solidFill>
                <a:effectLst/>
                <a:latin typeface="+mn-lt"/>
                <a:ea typeface="+mn-ea"/>
                <a:cs typeface="+mn-cs"/>
              </a:rPr>
              <a:t>(π.χ. </a:t>
            </a:r>
            <a:r>
              <a:rPr lang="el-GR" sz="1200" b="0" i="0" kern="1200" dirty="0" err="1">
                <a:solidFill>
                  <a:schemeClr val="tx1"/>
                </a:solidFill>
                <a:effectLst/>
                <a:latin typeface="+mn-lt"/>
                <a:ea typeface="+mn-ea"/>
                <a:cs typeface="+mn-cs"/>
              </a:rPr>
              <a:t>ελαιοκράμβη</a:t>
            </a:r>
            <a:r>
              <a:rPr lang="el-GR" sz="1200" b="0" i="0" kern="1200" dirty="0">
                <a:solidFill>
                  <a:schemeClr val="tx1"/>
                </a:solidFill>
                <a:effectLst/>
                <a:latin typeface="+mn-lt"/>
                <a:ea typeface="+mn-ea"/>
                <a:cs typeface="+mn-cs"/>
              </a:rPr>
              <a:t>) </a:t>
            </a:r>
            <a:r>
              <a:rPr lang="el-GR" sz="1200" b="1" i="0" kern="1200" dirty="0">
                <a:solidFill>
                  <a:schemeClr val="tx1"/>
                </a:solidFill>
                <a:effectLst/>
                <a:latin typeface="+mn-lt"/>
                <a:ea typeface="+mn-ea"/>
                <a:cs typeface="+mn-cs"/>
              </a:rPr>
              <a:t>ή μείγματα δύο ή περισσότερων ειδών.</a:t>
            </a:r>
          </a:p>
          <a:p>
            <a:pPr marL="171450" indent="-171450">
              <a:buFont typeface="Wingdings" panose="05000000000000000000" pitchFamily="2" charset="2"/>
              <a:buChar char="Ø"/>
            </a:pPr>
            <a:r>
              <a:rPr lang="el-GR" b="1" dirty="0"/>
              <a:t>Στα ετήσια καλλιεργητικά συστήματα</a:t>
            </a:r>
            <a:r>
              <a:rPr lang="el-GR" dirty="0"/>
              <a:t>, οι καλλιέργειες κάλυψης καλλιεργούνται είτε ως μονοκαλλιέργειες είτε στο πλαίσιο της αμειψισποράς, ώστε να αποφεύγονται οι μεγάλες περίοδοι γυμνού εδάφους. Συνήθως ενσωματώνονται στο έδαφος ως χλωρή λίπανση πριν από τη σπορά της επόμενης κύριας καλλιέργειας.</a:t>
            </a:r>
          </a:p>
          <a:p>
            <a:pPr marL="171450" indent="-171450">
              <a:buFont typeface="Wingdings" panose="05000000000000000000" pitchFamily="2" charset="2"/>
              <a:buChar char="Ø"/>
            </a:pPr>
            <a:r>
              <a:rPr lang="el-GR" b="0" dirty="0"/>
              <a:t>Σε</a:t>
            </a:r>
            <a:r>
              <a:rPr lang="el-GR" b="1" dirty="0"/>
              <a:t> οπωρώνες και αμπελώνες</a:t>
            </a:r>
            <a:r>
              <a:rPr lang="el-GR" dirty="0"/>
              <a:t>, οι καλλιέργειες κάλυψης εγκαθίστανται συχνότερα ως ποώδης βλάστηση μεταξύ των γραμμών, ώστε να προστατεύεται το έδαφος από τη διάβρωση. Αυτές μπορεί να περιλαμβάνουν πολυετή είδη, αυτοφυή φυσική βλάστηση ή ετήσιες καλλιέργειες κάλυψης. Κουρεύονται και χρησιμοποιούνται ως </a:t>
            </a:r>
            <a:r>
              <a:rPr lang="el-GR" dirty="0" err="1"/>
              <a:t>εδαφοκάλυψη</a:t>
            </a:r>
            <a:r>
              <a:rPr lang="el-GR" dirty="0"/>
              <a:t> ή ζωοτροφή ή ενσωματώνονται στο έδαφος ως χλωρή λίπανση.</a:t>
            </a:r>
            <a:r>
              <a:rPr lang="en-US" dirty="0"/>
              <a:t> </a:t>
            </a:r>
            <a:endParaRPr lang="el-GR" dirty="0"/>
          </a:p>
          <a:p>
            <a:pPr marL="171450" indent="-171450">
              <a:buFont typeface="Wingdings" panose="05000000000000000000" pitchFamily="2" charset="2"/>
              <a:buChar char="Ø"/>
            </a:pPr>
            <a:r>
              <a:rPr lang="el-GR" b="1" dirty="0"/>
              <a:t>Πλεονεκτήματα: </a:t>
            </a:r>
            <a:r>
              <a:rPr lang="el-GR" sz="1200" b="0" i="0" u="none" strike="noStrike" kern="1200" dirty="0">
                <a:solidFill>
                  <a:schemeClr val="tx1"/>
                </a:solidFill>
                <a:effectLst/>
                <a:latin typeface="+mn-lt"/>
                <a:ea typeface="+mn-ea"/>
                <a:cs typeface="+mn-cs"/>
              </a:rPr>
              <a:t>Οι καλλιέργειες κάλυψης καλλιεργούνται πρωτίστως για τη </a:t>
            </a:r>
            <a:r>
              <a:rPr lang="el-GR" sz="1200" b="1" i="0" u="none" strike="noStrike" kern="1200" dirty="0">
                <a:solidFill>
                  <a:schemeClr val="tx1"/>
                </a:solidFill>
                <a:effectLst/>
                <a:latin typeface="+mn-lt"/>
                <a:ea typeface="+mn-ea"/>
                <a:cs typeface="+mn-cs"/>
              </a:rPr>
              <a:t>βελτίωση της υγείας του εδάφους</a:t>
            </a:r>
            <a:r>
              <a:rPr lang="el-GR" sz="1200" b="0" i="0" u="none" strike="noStrike" kern="1200" dirty="0">
                <a:solidFill>
                  <a:schemeClr val="tx1"/>
                </a:solidFill>
                <a:effectLst/>
                <a:latin typeface="+mn-lt"/>
                <a:ea typeface="+mn-ea"/>
                <a:cs typeface="+mn-cs"/>
              </a:rPr>
              <a:t>, προσφέροντας μεσοπρόθεσμα και μακροπρόθεσμα οφέλη στις αποδόσεις των καλλιεργειών. Χρησιμοποιούνται ευρέως για την </a:t>
            </a:r>
            <a:r>
              <a:rPr lang="el-GR" sz="1200" b="1" i="0" u="none" strike="noStrike" kern="1200" dirty="0">
                <a:solidFill>
                  <a:schemeClr val="tx1"/>
                </a:solidFill>
                <a:effectLst/>
                <a:latin typeface="+mn-lt"/>
                <a:ea typeface="+mn-ea"/>
                <a:cs typeface="+mn-cs"/>
              </a:rPr>
              <a:t>καταστολή των ζιζανίων, τον έλεγχο της διάβρωσης, τη βελτίωση της γονιμότητας και της ποιότητας του εδάφους, τη διαχείριση ασθενειών και εχθρών και την υποστήριξη της βιοποικιλότητας</a:t>
            </a:r>
            <a:r>
              <a:rPr lang="el-GR" sz="1200" b="0" i="0" u="none" strike="noStrike" kern="1200" dirty="0">
                <a:solidFill>
                  <a:schemeClr val="tx1"/>
                </a:solidFill>
                <a:effectLst/>
                <a:latin typeface="+mn-lt"/>
                <a:ea typeface="+mn-ea"/>
                <a:cs typeface="+mn-cs"/>
              </a:rPr>
              <a:t>.</a:t>
            </a:r>
          </a:p>
          <a:p>
            <a:pPr marL="171450" indent="-171450">
              <a:buFont typeface="Wingdings" panose="05000000000000000000" pitchFamily="2" charset="2"/>
              <a:buChar char="Ø"/>
            </a:pPr>
            <a:endParaRPr lang="en-US" dirty="0"/>
          </a:p>
          <a:p>
            <a:r>
              <a:rPr lang="el-GR" sz="1200" b="0" i="0" u="none" strike="noStrike" kern="1200" dirty="0">
                <a:solidFill>
                  <a:schemeClr val="tx1"/>
                </a:solidFill>
                <a:effectLst/>
                <a:latin typeface="+mn-lt"/>
                <a:ea typeface="+mn-ea"/>
                <a:cs typeface="+mn-cs"/>
              </a:rPr>
              <a:t>Οι καλλιέργειες κάλυψης έχουν ισχυρή θετική επίδραση στην αύξηση της </a:t>
            </a:r>
            <a:r>
              <a:rPr lang="el-GR" sz="1200" b="1" i="0" u="none" strike="noStrike" kern="1200" dirty="0">
                <a:solidFill>
                  <a:schemeClr val="tx1"/>
                </a:solidFill>
                <a:effectLst/>
                <a:latin typeface="+mn-lt"/>
                <a:ea typeface="+mn-ea"/>
                <a:cs typeface="+mn-cs"/>
              </a:rPr>
              <a:t>οργανικής ουσίας του εδάφους. </a:t>
            </a:r>
            <a:r>
              <a:rPr lang="el-GR" sz="1200" b="0" i="0" u="none" strike="noStrike" kern="1200" dirty="0">
                <a:solidFill>
                  <a:schemeClr val="tx1"/>
                </a:solidFill>
                <a:effectLst/>
                <a:latin typeface="+mn-lt"/>
                <a:ea typeface="+mn-ea"/>
                <a:cs typeface="+mn-cs"/>
              </a:rPr>
              <a:t>Η αύξηση της οργανικής ουσίας είναι μεγαλύτερη κατά τα πρώτα χρόνια μετά την εγκατάστασή τους και σταδιακά μειώνεται καθώς τα αποθέματα άνθρακα του εδάφους πλησιάζουν το μέγιστο επίπεδο που μπορεί να αποθηκεύσει το έδαφος. </a:t>
            </a:r>
          </a:p>
          <a:p>
            <a:r>
              <a:rPr lang="el-GR" sz="1200" b="0" i="0" u="none" strike="noStrike" kern="1200" dirty="0">
                <a:solidFill>
                  <a:schemeClr val="tx1"/>
                </a:solidFill>
                <a:effectLst/>
                <a:latin typeface="+mn-lt"/>
                <a:ea typeface="+mn-ea"/>
                <a:cs typeface="+mn-cs"/>
              </a:rPr>
              <a:t>Επιπλέον, οι καλλιέργειες κάλυψης </a:t>
            </a:r>
            <a:r>
              <a:rPr lang="el-GR" sz="1200" b="1" i="0" u="none" strike="noStrike" kern="1200" dirty="0">
                <a:solidFill>
                  <a:schemeClr val="tx1"/>
                </a:solidFill>
                <a:effectLst/>
                <a:latin typeface="+mn-lt"/>
                <a:ea typeface="+mn-ea"/>
                <a:cs typeface="+mn-cs"/>
              </a:rPr>
              <a:t>μειώνουν μακροπρόθεσμα τη φαινόμενη πυκνότητα και τη συμπίεση του εδάφους</a:t>
            </a:r>
            <a:r>
              <a:rPr lang="el-GR" sz="1200" b="0" i="0" u="none" strike="noStrike" kern="1200" dirty="0">
                <a:solidFill>
                  <a:schemeClr val="tx1"/>
                </a:solidFill>
                <a:effectLst/>
                <a:latin typeface="+mn-lt"/>
                <a:ea typeface="+mn-ea"/>
                <a:cs typeface="+mn-cs"/>
              </a:rPr>
              <a:t>, αυξάνουν το πορώδες του και ενισχύουν την ικανότητα συγκράτησης νερού υπό αγροτικές συνθήκες. Τα φυτικά υπολείμματα που παραμένουν στην επιφάνεια του εδάφους μειώνουν την εξάτμιση από το έδαφος και αυξάνουν την εδαφική υγρασία</a:t>
            </a:r>
          </a:p>
          <a:p>
            <a:r>
              <a:rPr lang="el-GR" sz="1200" b="0" i="0" u="none" strike="noStrike" kern="1200" dirty="0">
                <a:solidFill>
                  <a:schemeClr val="tx1"/>
                </a:solidFill>
                <a:effectLst/>
                <a:latin typeface="+mn-lt"/>
                <a:ea typeface="+mn-ea"/>
                <a:cs typeface="+mn-cs"/>
              </a:rPr>
              <a:t>Επιπρόσθετα, οι καλλιέργειες κάλυψης </a:t>
            </a:r>
            <a:r>
              <a:rPr lang="el-GR" sz="1200" b="1" i="0" u="none" strike="noStrike" kern="1200" dirty="0">
                <a:solidFill>
                  <a:schemeClr val="tx1"/>
                </a:solidFill>
                <a:effectLst/>
                <a:latin typeface="+mn-lt"/>
                <a:ea typeface="+mn-ea"/>
                <a:cs typeface="+mn-cs"/>
              </a:rPr>
              <a:t>μειώνουν την επίδραση των σταγόνων της βροχής στην επιφάνεια του εδάφους</a:t>
            </a:r>
            <a:r>
              <a:rPr lang="el-GR" sz="1200" b="0" i="0" u="none" strike="noStrike" kern="1200" dirty="0">
                <a:solidFill>
                  <a:schemeClr val="tx1"/>
                </a:solidFill>
                <a:effectLst/>
                <a:latin typeface="+mn-lt"/>
                <a:ea typeface="+mn-ea"/>
                <a:cs typeface="+mn-cs"/>
              </a:rPr>
              <a:t>, βελτιώνουν τη σταθερότητα των συσσωματωμάτων και αυξάνουν τη </a:t>
            </a:r>
            <a:r>
              <a:rPr lang="el-GR" sz="1200" b="0" i="0" u="none" strike="noStrike" kern="1200" dirty="0" err="1">
                <a:solidFill>
                  <a:schemeClr val="tx1"/>
                </a:solidFill>
                <a:effectLst/>
                <a:latin typeface="+mn-lt"/>
                <a:ea typeface="+mn-ea"/>
                <a:cs typeface="+mn-cs"/>
              </a:rPr>
              <a:t>μακροπορώδη</a:t>
            </a:r>
            <a:r>
              <a:rPr lang="el-GR" sz="1200" b="0" i="0" u="none" strike="noStrike" kern="1200" dirty="0">
                <a:solidFill>
                  <a:schemeClr val="tx1"/>
                </a:solidFill>
                <a:effectLst/>
                <a:latin typeface="+mn-lt"/>
                <a:ea typeface="+mn-ea"/>
                <a:cs typeface="+mn-cs"/>
              </a:rPr>
              <a:t> δομή. Τα εδαφικά συσσωματώματα είναι μεγαλύτερα και πιο σταθερά σε σύγκριση με εδάφη χωρίς καλλιέργειες κάλυψης, γεγονός που οδηγεί σε </a:t>
            </a:r>
            <a:r>
              <a:rPr lang="el-GR" sz="1200" b="1" i="0" u="none" strike="noStrike" kern="1200" dirty="0">
                <a:solidFill>
                  <a:schemeClr val="tx1"/>
                </a:solidFill>
                <a:effectLst/>
                <a:latin typeface="+mn-lt"/>
                <a:ea typeface="+mn-ea"/>
                <a:cs typeface="+mn-cs"/>
              </a:rPr>
              <a:t>μεγαλύτερη διήθηση του νερού και μειωμένη επιφανειακή απορροή</a:t>
            </a:r>
            <a:r>
              <a:rPr lang="el-GR" sz="1200" b="0" i="0" u="none" strike="noStrike" kern="1200" dirty="0">
                <a:solidFill>
                  <a:schemeClr val="tx1"/>
                </a:solidFill>
                <a:effectLst/>
                <a:latin typeface="+mn-lt"/>
                <a:ea typeface="+mn-ea"/>
                <a:cs typeface="+mn-cs"/>
              </a:rPr>
              <a:t>. </a:t>
            </a:r>
          </a:p>
          <a:p>
            <a:endParaRPr lang="el-GR" sz="1200" b="0" i="0" u="none" strike="noStrike" kern="1200" dirty="0">
              <a:solidFill>
                <a:schemeClr val="tx1"/>
              </a:solidFill>
              <a:effectLst/>
              <a:latin typeface="+mn-lt"/>
              <a:ea typeface="+mn-ea"/>
              <a:cs typeface="+mn-cs"/>
            </a:endParaRPr>
          </a:p>
          <a:p>
            <a:r>
              <a:rPr lang="el-GR" sz="1200" b="1" i="1" kern="1200" dirty="0">
                <a:solidFill>
                  <a:schemeClr val="tx1"/>
                </a:solidFill>
                <a:effectLst/>
                <a:latin typeface="+mn-lt"/>
                <a:ea typeface="+mn-ea"/>
                <a:cs typeface="+mn-cs"/>
              </a:rPr>
              <a:t>Μειονεκτήματα</a:t>
            </a:r>
            <a:r>
              <a:rPr lang="el-GR" sz="1200" i="1" kern="1200" dirty="0">
                <a:solidFill>
                  <a:schemeClr val="tx1"/>
                </a:solidFill>
                <a:effectLst/>
                <a:latin typeface="+mn-lt"/>
                <a:ea typeface="+mn-ea"/>
                <a:cs typeface="+mn-cs"/>
              </a:rPr>
              <a:t>: Απαιτούν πρόσθετη εργασία, σχεδιασμό και, ορισμένες φορές, επιπλέον εισροές (σπόρο, μηχανήματα, καύσιμα). Οι δυσμενείς καιρικές συνθήκες μπορούν να μειώσουν την ανάπτυξη και την αποτελεσματικότητα των καλλιεργειών κάλυψης. Απαιτείται επιλογή συμβατών ειδών στο πλαίσιο της αμειψισποράς, ώστε να αποφεύγεται ο ανταγωνισμός για νερό και θρεπτικά στοιχεία. Η </a:t>
            </a:r>
            <a:r>
              <a:rPr lang="el-GR" sz="1200" i="1" kern="1200" dirty="0" err="1">
                <a:solidFill>
                  <a:schemeClr val="tx1"/>
                </a:solidFill>
                <a:effectLst/>
                <a:latin typeface="+mn-lt"/>
                <a:ea typeface="+mn-ea"/>
                <a:cs typeface="+mn-cs"/>
              </a:rPr>
              <a:t>στοχευμένη</a:t>
            </a:r>
            <a:r>
              <a:rPr lang="el-GR" sz="1200" i="1" kern="1200" dirty="0">
                <a:solidFill>
                  <a:schemeClr val="tx1"/>
                </a:solidFill>
                <a:effectLst/>
                <a:latin typeface="+mn-lt"/>
                <a:ea typeface="+mn-ea"/>
                <a:cs typeface="+mn-cs"/>
              </a:rPr>
              <a:t> υποστήριξη και κατάρτιση είναι σημαντικές για την επιτυχή υιοθέτησή τους. Απαιτείται επίσης σωστή ενσωμάτωση με τις κύριες καλλιέργειες, ώστε να αποτρέπεται η συσσώρευση εχθρών και ασθενειών στους ενδιάμεσους χώρους μεταξύ των γραμμών.</a:t>
            </a:r>
            <a:endParaRPr lang="en-US" sz="1200" b="1" dirty="0"/>
          </a:p>
        </p:txBody>
      </p:sp>
      <p:sp>
        <p:nvSpPr>
          <p:cNvPr id="4" name="Slide Number Placeholder 3">
            <a:extLst>
              <a:ext uri="{FF2B5EF4-FFF2-40B4-BE49-F238E27FC236}">
                <a16:creationId xmlns:a16="http://schemas.microsoft.com/office/drawing/2014/main" id="{159DB36D-2493-71E2-A1F7-ED3236362B22}"/>
              </a:ext>
            </a:extLst>
          </p:cNvPr>
          <p:cNvSpPr>
            <a:spLocks noGrp="1"/>
          </p:cNvSpPr>
          <p:nvPr>
            <p:ph type="sldNum" sz="quarter" idx="5"/>
          </p:nvPr>
        </p:nvSpPr>
        <p:spPr/>
        <p:txBody>
          <a:bodyPr/>
          <a:lstStyle/>
          <a:p>
            <a:fld id="{CB321B64-9B67-4FB8-BF18-EA57D3EEDDE2}" type="slidenum">
              <a:rPr lang="en-US" smtClean="0"/>
              <a:t>23</a:t>
            </a:fld>
            <a:endParaRPr lang="en-US"/>
          </a:p>
        </p:txBody>
      </p:sp>
    </p:spTree>
    <p:extLst>
      <p:ext uri="{BB962C8B-B14F-4D97-AF65-F5344CB8AC3E}">
        <p14:creationId xmlns:p14="http://schemas.microsoft.com/office/powerpoint/2010/main" val="397824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1377E-466A-C1E3-9625-417DD0E6D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42BBA3-CC5C-E910-0DA3-388E09A3775A}"/>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F8FB8205-39EB-7E58-BA70-18CE48847EC5}"/>
              </a:ext>
            </a:extLst>
          </p:cNvPr>
          <p:cNvSpPr>
            <a:spLocks noGrp="1"/>
          </p:cNvSpPr>
          <p:nvPr>
            <p:ph type="body" idx="1"/>
          </p:nvPr>
        </p:nvSpPr>
        <p:spPr/>
        <p:txBody>
          <a:bodyPr>
            <a:normAutofit/>
          </a:bodyPr>
          <a:lstStyle/>
          <a:p>
            <a:r>
              <a:rPr lang="el-GR" b="1" dirty="0"/>
              <a:t>Πλεονεκτήματα: </a:t>
            </a:r>
            <a:r>
              <a:rPr lang="el-GR" b="0" dirty="0"/>
              <a:t>αύξηση της παραγωγικότητας των καλλιεργειών, ενώ παράλληλα παρέχονται σημαντικές </a:t>
            </a:r>
            <a:r>
              <a:rPr lang="el-GR" b="0" dirty="0" err="1"/>
              <a:t>οικοσυστημικές</a:t>
            </a:r>
            <a:r>
              <a:rPr lang="el-GR" b="0" dirty="0"/>
              <a:t> υπηρεσίες, όπως βελτιωμένος έλεγχος των εχθρών, των ασθενειών και των ζιζανίων. Επιπλέον, η </a:t>
            </a:r>
            <a:r>
              <a:rPr lang="el-GR" b="0" dirty="0" err="1"/>
              <a:t>συγκαλλιέργεια</a:t>
            </a:r>
            <a:r>
              <a:rPr lang="el-GR" b="0" dirty="0"/>
              <a:t> έχει θετικές επιπτώσεις στην αποδοτικότητα χρήσης των θρεπτικών στοιχείων και στην ποιότητα του εδάφους. Μακροπρόθεσμα, τα συστήματα μικτών καλλιεργειών συμβάλλουν επίσης στην αύξηση των αποθεμάτων οργανικού άνθρακα στο έδαφος, καθιστώντας τη </a:t>
            </a:r>
            <a:r>
              <a:rPr lang="el-GR" b="0" dirty="0" err="1"/>
              <a:t>συγκαλλιέργεια</a:t>
            </a:r>
            <a:r>
              <a:rPr lang="el-GR" b="0" dirty="0"/>
              <a:t> μια πολύτιμη πρακτική για τη βιώσιμη διαχείριση του εδάφους.</a:t>
            </a:r>
          </a:p>
          <a:p>
            <a:endParaRPr lang="el-GR" b="0" dirty="0"/>
          </a:p>
          <a:p>
            <a:r>
              <a:rPr lang="el-GR" b="1" dirty="0"/>
              <a:t>Μειονεκτήματα: </a:t>
            </a:r>
            <a:r>
              <a:rPr lang="el-GR" b="0" dirty="0"/>
              <a:t>περιορισμένη </a:t>
            </a:r>
            <a:r>
              <a:rPr lang="el-GR" b="0" dirty="0" err="1"/>
              <a:t>καταλληλότητα</a:t>
            </a:r>
            <a:r>
              <a:rPr lang="el-GR" b="0" dirty="0"/>
              <a:t> για πλήρη μηχανοποίηση, ανάλογα με τους συνδυασμούς καλλιεργειών, αυξημένες απαιτήσεις σε εργασία και διαχείριση, καθώς το σύστημα απαιτεί στενή παρακολούθηση και έγκαιρες παρεμβάσεις, χαμηλότερη αποδοτικότητα σε ορισμένες εργασίες, όπως η σπορά, η καταπολέμηση των ζιζανίων και η συγκομιδή, ανάγκη για προσεκτικό σχεδιασμό, που περιλαμβάνει την κατάλληλη επιλογή καλλιεργειών και ποικιλιών, τις αποστάσεις φύτευσης και τον χρονικό προγραμματισμό.</a:t>
            </a:r>
            <a:endParaRPr lang="en-US" b="0" dirty="0"/>
          </a:p>
        </p:txBody>
      </p:sp>
      <p:sp>
        <p:nvSpPr>
          <p:cNvPr id="4" name="Slide Number Placeholder 3">
            <a:extLst>
              <a:ext uri="{FF2B5EF4-FFF2-40B4-BE49-F238E27FC236}">
                <a16:creationId xmlns:a16="http://schemas.microsoft.com/office/drawing/2014/main" id="{D68E0DAA-2EB5-E228-FE23-94A6F8DE7968}"/>
              </a:ext>
            </a:extLst>
          </p:cNvPr>
          <p:cNvSpPr>
            <a:spLocks noGrp="1"/>
          </p:cNvSpPr>
          <p:nvPr>
            <p:ph type="sldNum" sz="quarter" idx="5"/>
          </p:nvPr>
        </p:nvSpPr>
        <p:spPr/>
        <p:txBody>
          <a:bodyPr/>
          <a:lstStyle/>
          <a:p>
            <a:fld id="{CB321B64-9B67-4FB8-BF18-EA57D3EEDDE2}" type="slidenum">
              <a:rPr lang="en-US" smtClean="0"/>
              <a:t>24</a:t>
            </a:fld>
            <a:endParaRPr lang="en-US"/>
          </a:p>
        </p:txBody>
      </p:sp>
    </p:spTree>
    <p:extLst>
      <p:ext uri="{BB962C8B-B14F-4D97-AF65-F5344CB8AC3E}">
        <p14:creationId xmlns:p14="http://schemas.microsoft.com/office/powerpoint/2010/main" val="37931668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l-G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321B64-9B67-4FB8-BF18-EA57D3EEDDE2}" type="slidenum">
              <a:rPr lang="en-US" smtClean="0"/>
              <a:t>25</a:t>
            </a:fld>
            <a:endParaRPr lang="en-US"/>
          </a:p>
        </p:txBody>
      </p:sp>
    </p:spTree>
    <p:extLst>
      <p:ext uri="{BB962C8B-B14F-4D97-AF65-F5344CB8AC3E}">
        <p14:creationId xmlns:p14="http://schemas.microsoft.com/office/powerpoint/2010/main" val="3591366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txBody>
          <a:bodyPr/>
          <a:lstStyle/>
          <a:p>
            <a:endParaRPr lang="el-GR"/>
          </a:p>
        </p:txBody>
      </p:sp>
      <p:sp>
        <p:nvSpPr>
          <p:cNvPr id="3" name="Θέση σημειώσεων 2"/>
          <p:cNvSpPr>
            <a:spLocks noGrp="1"/>
          </p:cNvSpPr>
          <p:nvPr>
            <p:ph type="body" idx="1"/>
          </p:nvPr>
        </p:nvSpPr>
        <p:spPr/>
        <p:txBody>
          <a:bodyPr/>
          <a:lstStyle/>
          <a:p>
            <a:r>
              <a:rPr lang="el-GR" sz="600" dirty="0"/>
              <a:t>Οι οικολογικά βασισμένες λύσεις αντιπροσωπεύουν στρατηγικές που αντλούν από τα φυσικά συστήματα για την αντιμετώπιση περιβαλλοντικών, κοινωνικών και οικονομικών ζητημάτων. Αξιοποιώντας τις λειτουργίες των οικοσυστημάτων — από τα δάση και τους υγροτόπους έως τα εδάφη και τις παράκτιες περιοχές — προσφέρουν μακροπρόθεσμα οφέλη, όπως ο μετριασμός των επιπτώσεων της κλιματικής αλλαγής, η διατήρηση της βιοποικιλότητας, η μείωση των κινδύνων από φυσικές καταστροφές και η βελτίωση της ποιότητας ζωής. Οι προσεγγίσεις αυτές αναδεικνύουν την ανθεκτικότητα, την οικονομική </a:t>
            </a:r>
            <a:r>
              <a:rPr lang="el-GR" sz="600" dirty="0" err="1"/>
              <a:t>προσιτότητα</a:t>
            </a:r>
            <a:r>
              <a:rPr lang="el-GR" sz="600" dirty="0"/>
              <a:t> και την ισορροπία ανάμεσα στην ανθρώπινη δραστηριότητα και τη φύση, καθιστώντας τες ουσιώδη εργαλεία για την προώθηση της βιώσιμης ανάπτυξης.</a:t>
            </a:r>
          </a:p>
        </p:txBody>
      </p:sp>
      <p:sp>
        <p:nvSpPr>
          <p:cNvPr id="4" name="Θέση αριθμού διαφάνειας 3"/>
          <p:cNvSpPr>
            <a:spLocks noGrp="1"/>
          </p:cNvSpPr>
          <p:nvPr>
            <p:ph type="sldNum" sz="quarter" idx="5"/>
          </p:nvPr>
        </p:nvSpPr>
        <p:spPr/>
        <p:txBody>
          <a:bodyPr/>
          <a:lstStyle/>
          <a:p>
            <a:fld id="{276231E4-C165-47E7-8059-B3374D21F4E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1943805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BBF4A-356D-E6E3-C9E5-4048FB0757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52A26-E25A-CC0E-8489-BC39A4393C2D}"/>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F9216186-A9B8-C3CE-E390-25AA28426C30}"/>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AF468350-FD31-E56A-84E5-296F8965C250}"/>
              </a:ext>
            </a:extLst>
          </p:cNvPr>
          <p:cNvSpPr>
            <a:spLocks noGrp="1"/>
          </p:cNvSpPr>
          <p:nvPr>
            <p:ph type="sldNum" sz="quarter" idx="5"/>
          </p:nvPr>
        </p:nvSpPr>
        <p:spPr/>
        <p:txBody>
          <a:bodyPr/>
          <a:lstStyle/>
          <a:p>
            <a:fld id="{CB321B64-9B67-4FB8-BF18-EA57D3EEDDE2}" type="slidenum">
              <a:rPr lang="en-US" smtClean="0"/>
              <a:t>4</a:t>
            </a:fld>
            <a:endParaRPr lang="en-US"/>
          </a:p>
        </p:txBody>
      </p:sp>
    </p:spTree>
    <p:extLst>
      <p:ext uri="{BB962C8B-B14F-4D97-AF65-F5344CB8AC3E}">
        <p14:creationId xmlns:p14="http://schemas.microsoft.com/office/powerpoint/2010/main" val="2045628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CA8BD-508E-C64A-8704-B7346AD34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F3347-C260-9195-C13B-52014DCF4950}"/>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C30D13A7-B423-38CA-DAEA-CD9247220F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b="1" kern="1200" dirty="0">
                <a:solidFill>
                  <a:schemeClr val="tx1"/>
                </a:solidFill>
                <a:effectLst/>
                <a:latin typeface="+mn-lt"/>
                <a:ea typeface="+mn-ea"/>
                <a:cs typeface="+mn-cs"/>
              </a:rPr>
              <a:t>Τελική παρατήρηση: </a:t>
            </a:r>
            <a:r>
              <a:rPr lang="el-GR" sz="1200" kern="1200" dirty="0">
                <a:solidFill>
                  <a:schemeClr val="tx1"/>
                </a:solidFill>
                <a:effectLst/>
                <a:latin typeface="+mn-lt"/>
                <a:ea typeface="+mn-ea"/>
                <a:cs typeface="+mn-cs"/>
              </a:rPr>
              <a:t>Συνολικά, η διατηρητική κατεργασία του εδάφους αναγνωρίζεται ευρέως ως βασική πρακτική στο πλαίσιο της βιώσιμης και κλιματικά έξυπνης γεωργίας. Υποστηρίζει την προστασία του περιβάλλοντος, ενώ παράλληλα προσφέρει πρακτικά οφέλη σε επίπεδο εκμετάλλευσης, όπως μειωμένες ανάγκες σε καύσιμα και εργασία, βελτίωση της υγείας του εδάφους, καλύτερη αποδοτικότητα στη χρήση του νερού και μεγαλύτερη ανθεκτικότητα απέναντι στη μεταβλητότητα του κλίματος και στις πιέσεις από την υποβάθμιση της γης.</a:t>
            </a:r>
            <a:endParaRPr lang="en-US" sz="1200" kern="1200" dirty="0">
              <a:solidFill>
                <a:schemeClr val="tx1"/>
              </a:solidFill>
              <a:effectLst/>
              <a:latin typeface="+mn-lt"/>
              <a:ea typeface="+mn-ea"/>
              <a:cs typeface="+mn-cs"/>
            </a:endParaRPr>
          </a:p>
          <a:p>
            <a:endParaRPr lang="en-US" sz="1200" b="1" dirty="0"/>
          </a:p>
        </p:txBody>
      </p:sp>
      <p:sp>
        <p:nvSpPr>
          <p:cNvPr id="4" name="Slide Number Placeholder 3">
            <a:extLst>
              <a:ext uri="{FF2B5EF4-FFF2-40B4-BE49-F238E27FC236}">
                <a16:creationId xmlns:a16="http://schemas.microsoft.com/office/drawing/2014/main" id="{9C98BBD7-10CB-E43B-1088-1E3DE0F37C69}"/>
              </a:ext>
            </a:extLst>
          </p:cNvPr>
          <p:cNvSpPr>
            <a:spLocks noGrp="1"/>
          </p:cNvSpPr>
          <p:nvPr>
            <p:ph type="sldNum" sz="quarter" idx="5"/>
          </p:nvPr>
        </p:nvSpPr>
        <p:spPr/>
        <p:txBody>
          <a:bodyPr/>
          <a:lstStyle/>
          <a:p>
            <a:fld id="{CB321B64-9B67-4FB8-BF18-EA57D3EEDDE2}" type="slidenum">
              <a:rPr lang="en-US" smtClean="0"/>
              <a:t>5</a:t>
            </a:fld>
            <a:endParaRPr lang="en-US"/>
          </a:p>
        </p:txBody>
      </p:sp>
    </p:spTree>
    <p:extLst>
      <p:ext uri="{BB962C8B-B14F-4D97-AF65-F5344CB8AC3E}">
        <p14:creationId xmlns:p14="http://schemas.microsoft.com/office/powerpoint/2010/main" val="1849615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D618-172F-F79F-883F-7722F094B5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B917E-C036-B8FD-11D2-6D41E7D2A26A}"/>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C9CF00A5-7F36-AB4C-5AB9-D23963B78C98}"/>
              </a:ext>
            </a:extLst>
          </p:cNvPr>
          <p:cNvSpPr>
            <a:spLocks noGrp="1"/>
          </p:cNvSpPr>
          <p:nvPr>
            <p:ph type="body" idx="1"/>
          </p:nvPr>
        </p:nvSpPr>
        <p:spPr/>
        <p:txBody>
          <a:bodyPr>
            <a:normAutofit fontScale="92500" lnSpcReduction="20000"/>
          </a:bodyPr>
          <a:lstStyle/>
          <a:p>
            <a:pPr marL="285750" indent="-285750">
              <a:lnSpc>
                <a:spcPct val="115000"/>
              </a:lnSpc>
              <a:spcAft>
                <a:spcPts val="800"/>
              </a:spcAft>
              <a:buFont typeface="Wingdings" panose="05000000000000000000" pitchFamily="2" charset="2"/>
              <a:buChar char="Ø"/>
            </a:pPr>
            <a:r>
              <a:rPr lang="el-GR" dirty="0"/>
              <a:t>Η μειωμένη κατεργασία του εδάφους είναι μια γεωργική πρακτική που περιορίζει τόσο την ένταση όσο και τη συχνότητα της διατάραξης του εδάφους σε σύγκριση με τα συμβατικά συστήματα κατεργασίας.  </a:t>
            </a:r>
          </a:p>
          <a:p>
            <a:pPr marL="285750" indent="-285750">
              <a:lnSpc>
                <a:spcPct val="115000"/>
              </a:lnSpc>
              <a:spcAft>
                <a:spcPts val="800"/>
              </a:spcAft>
              <a:buFont typeface="Wingdings" panose="05000000000000000000" pitchFamily="2" charset="2"/>
              <a:buChar char="Ø"/>
            </a:pPr>
            <a:r>
              <a:rPr lang="el-GR" dirty="0"/>
              <a:t>Αντί για τη βαθιά και επαναλαμβανόμενη άροση που εφαρμόζεται συνήθως στην παραδοσιακή γεωργία, η μειωμένη κατεργασία βασίζεται σε πιο επιφανειακές και λιγότερο συχνές επεμβάσεις στο έδαφος. </a:t>
            </a:r>
          </a:p>
          <a:p>
            <a:pPr marL="285750" indent="-285750">
              <a:lnSpc>
                <a:spcPct val="115000"/>
              </a:lnSpc>
              <a:spcAft>
                <a:spcPts val="800"/>
              </a:spcAft>
              <a:buFont typeface="Wingdings" panose="05000000000000000000" pitchFamily="2" charset="2"/>
              <a:buChar char="Ø"/>
            </a:pPr>
            <a:r>
              <a:rPr lang="el-GR" dirty="0"/>
              <a:t>Η προσέγγιση αυτή συμβάλλει στη διατήρηση: </a:t>
            </a:r>
            <a:r>
              <a:rPr lang="el-GR" b="1" dirty="0"/>
              <a:t>της δομής του εδάφους, στη μείωση της διάβρωσης, στη συγκράτηση της εδαφικής υγρασίας και στην αύξηση της οργανικής ουσίας του εδάφους.</a:t>
            </a:r>
          </a:p>
          <a:p>
            <a:pPr marL="285750" indent="-285750">
              <a:lnSpc>
                <a:spcPct val="115000"/>
              </a:lnSpc>
              <a:spcAft>
                <a:spcPts val="800"/>
              </a:spcAft>
              <a:buFont typeface="Wingdings" panose="05000000000000000000" pitchFamily="2" charset="2"/>
              <a:buChar char="Ø"/>
            </a:pPr>
            <a:endParaRPr lang="el-GR" dirty="0"/>
          </a:p>
          <a:p>
            <a:pPr marL="285750" indent="-285750">
              <a:lnSpc>
                <a:spcPct val="115000"/>
              </a:lnSpc>
              <a:spcAft>
                <a:spcPts val="800"/>
              </a:spcAft>
              <a:buFont typeface="Wingdings" panose="05000000000000000000" pitchFamily="2" charset="2"/>
              <a:buChar char="Ø"/>
            </a:pPr>
            <a:r>
              <a:rPr lang="el-GR" dirty="0"/>
              <a:t>Τα κύρια χαρακτηριστικά της μειωμένης κατεργασίας περιλαμβάνουν:</a:t>
            </a:r>
          </a:p>
          <a:p>
            <a:pPr marL="171450" indent="-171450">
              <a:lnSpc>
                <a:spcPct val="115000"/>
              </a:lnSpc>
              <a:spcAft>
                <a:spcPts val="800"/>
              </a:spcAft>
              <a:buFontTx/>
              <a:buChar char="-"/>
            </a:pPr>
            <a:r>
              <a:rPr lang="el-GR" dirty="0"/>
              <a:t>λιγότερες κατεργασίες του εδάφους, καθώς μειώνεται ο αριθμός των διελεύσεων των μηχανημάτων στο χωράφι, περιορίζοντας έτσι τη διατάραξη του εδάφους,</a:t>
            </a:r>
          </a:p>
          <a:p>
            <a:pPr marL="171450" indent="-171450">
              <a:lnSpc>
                <a:spcPct val="115000"/>
              </a:lnSpc>
              <a:spcAft>
                <a:spcPts val="800"/>
              </a:spcAft>
              <a:buFontTx/>
              <a:buChar char="-"/>
            </a:pPr>
            <a:r>
              <a:rPr lang="el-GR" dirty="0"/>
              <a:t>-πιο ρηχή καλλιέργεια του εδάφους, η οποία αποφεύγει τη διατάραξη των βαθύτερων εδαφικών στρωμάτων και συμβάλλει στην προστασία της δομής του εδάφους, καθώς και των ωφέλιμων εδαφικών μικροοργανισμών. </a:t>
            </a:r>
          </a:p>
          <a:p>
            <a:pPr marL="285750" indent="-285750">
              <a:lnSpc>
                <a:spcPct val="115000"/>
              </a:lnSpc>
              <a:spcAft>
                <a:spcPts val="800"/>
              </a:spcAft>
              <a:buFont typeface="Wingdings" panose="05000000000000000000" pitchFamily="2" charset="2"/>
              <a:buChar char="Ø"/>
            </a:pPr>
            <a:endParaRPr lang="el-GR" dirty="0"/>
          </a:p>
          <a:p>
            <a:pPr marL="285750" indent="-285750">
              <a:lnSpc>
                <a:spcPct val="115000"/>
              </a:lnSpc>
              <a:spcAft>
                <a:spcPts val="800"/>
              </a:spcAft>
              <a:buFont typeface="Wingdings" panose="05000000000000000000" pitchFamily="2" charset="2"/>
              <a:buChar char="Ø"/>
            </a:pPr>
            <a:r>
              <a:rPr lang="el-GR" dirty="0"/>
              <a:t>Επιπλέον, η μειωμένη κατεργασία περιλαμβάνει ελάχιστη προετοιμασία της </a:t>
            </a:r>
            <a:r>
              <a:rPr lang="el-GR" dirty="0" err="1"/>
              <a:t>σποροκλίνης</a:t>
            </a:r>
            <a:r>
              <a:rPr lang="el-GR" dirty="0"/>
              <a:t>, η οποία συνίσταται σε ελαφριά επιφανειακή καλλιέργεια, επαρκή για τη φύτευση χωρίς πλήρη αναστροφή του εδάφους.</a:t>
            </a:r>
          </a:p>
        </p:txBody>
      </p:sp>
      <p:sp>
        <p:nvSpPr>
          <p:cNvPr id="4" name="Slide Number Placeholder 3">
            <a:extLst>
              <a:ext uri="{FF2B5EF4-FFF2-40B4-BE49-F238E27FC236}">
                <a16:creationId xmlns:a16="http://schemas.microsoft.com/office/drawing/2014/main" id="{95B3C804-1D20-2455-DCF8-6BA6303DD2AE}"/>
              </a:ext>
            </a:extLst>
          </p:cNvPr>
          <p:cNvSpPr>
            <a:spLocks noGrp="1"/>
          </p:cNvSpPr>
          <p:nvPr>
            <p:ph type="sldNum" sz="quarter" idx="5"/>
          </p:nvPr>
        </p:nvSpPr>
        <p:spPr/>
        <p:txBody>
          <a:bodyPr/>
          <a:lstStyle/>
          <a:p>
            <a:fld id="{CB321B64-9B67-4FB8-BF18-EA57D3EEDDE2}" type="slidenum">
              <a:rPr lang="en-US" smtClean="0"/>
              <a:t>6</a:t>
            </a:fld>
            <a:endParaRPr lang="en-US"/>
          </a:p>
        </p:txBody>
      </p:sp>
    </p:spTree>
    <p:extLst>
      <p:ext uri="{BB962C8B-B14F-4D97-AF65-F5344CB8AC3E}">
        <p14:creationId xmlns:p14="http://schemas.microsoft.com/office/powerpoint/2010/main" val="2516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7C878-C8F7-773E-EFEF-867D8923C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E5F39-9060-733B-BB13-056BB864D7CB}"/>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85373F34-87C6-EA8D-88CE-79D5B8C744A2}"/>
              </a:ext>
            </a:extLst>
          </p:cNvPr>
          <p:cNvSpPr>
            <a:spLocks noGrp="1"/>
          </p:cNvSpPr>
          <p:nvPr>
            <p:ph type="body" idx="1"/>
          </p:nvPr>
        </p:nvSpPr>
        <p:spPr/>
        <p:txBody>
          <a:bodyPr>
            <a:normAutofit/>
          </a:bodyPr>
          <a:lstStyle/>
          <a:p>
            <a:r>
              <a:rPr lang="el-GR" sz="1200" b="1" i="0" kern="1200" dirty="0">
                <a:solidFill>
                  <a:schemeClr val="tx1"/>
                </a:solidFill>
                <a:effectLst/>
                <a:latin typeface="+mn-lt"/>
                <a:ea typeface="+mn-ea"/>
                <a:cs typeface="+mn-cs"/>
              </a:rPr>
              <a:t>Η </a:t>
            </a:r>
            <a:r>
              <a:rPr lang="el-GR" sz="1200" b="1" i="0" kern="1200" dirty="0" err="1">
                <a:solidFill>
                  <a:schemeClr val="tx1"/>
                </a:solidFill>
                <a:effectLst/>
                <a:latin typeface="+mn-lt"/>
                <a:ea typeface="+mn-ea"/>
                <a:cs typeface="+mn-cs"/>
              </a:rPr>
              <a:t>ακαλλιέργεια</a:t>
            </a:r>
            <a:r>
              <a:rPr lang="el-GR" sz="1200" b="1" i="0" kern="1200" dirty="0">
                <a:solidFill>
                  <a:schemeClr val="tx1"/>
                </a:solidFill>
                <a:effectLst/>
                <a:latin typeface="+mn-lt"/>
                <a:ea typeface="+mn-ea"/>
                <a:cs typeface="+mn-cs"/>
              </a:rPr>
              <a:t> είναι ένας από τους βασικούς πυλώνες της γεωργίας διατήρησης. </a:t>
            </a:r>
            <a:r>
              <a:rPr lang="el-GR" sz="1200" b="0" i="0" kern="1200" dirty="0">
                <a:solidFill>
                  <a:schemeClr val="tx1"/>
                </a:solidFill>
                <a:effectLst/>
                <a:latin typeface="+mn-lt"/>
                <a:ea typeface="+mn-ea"/>
                <a:cs typeface="+mn-cs"/>
              </a:rPr>
              <a:t>Η επιφάνεια του εδάφους καλύπτεται από υπολείμματα της προηγούμενης καλλιέργειας και/ή από </a:t>
            </a:r>
            <a:r>
              <a:rPr lang="el-GR" sz="1200" b="0" i="0" kern="1200" dirty="0" err="1">
                <a:solidFill>
                  <a:schemeClr val="tx1"/>
                </a:solidFill>
                <a:effectLst/>
                <a:latin typeface="+mn-lt"/>
                <a:ea typeface="+mn-ea"/>
                <a:cs typeface="+mn-cs"/>
              </a:rPr>
              <a:t>εδαφοκάλυψη</a:t>
            </a:r>
            <a:r>
              <a:rPr lang="el-GR" sz="1200" b="0" i="0" kern="1200" dirty="0">
                <a:solidFill>
                  <a:schemeClr val="tx1"/>
                </a:solidFill>
                <a:effectLst/>
                <a:latin typeface="+mn-lt"/>
                <a:ea typeface="+mn-ea"/>
                <a:cs typeface="+mn-cs"/>
              </a:rPr>
              <a:t> ή χλοοτάπητα.</a:t>
            </a:r>
          </a:p>
          <a:p>
            <a:r>
              <a:rPr lang="el-GR" sz="1200" b="0" i="0" kern="1200" dirty="0">
                <a:solidFill>
                  <a:schemeClr val="tx1"/>
                </a:solidFill>
                <a:effectLst/>
                <a:latin typeface="+mn-lt"/>
                <a:ea typeface="+mn-ea"/>
                <a:cs typeface="+mn-cs"/>
              </a:rPr>
              <a:t>Το σύστημα ακαλλιέργειας (</a:t>
            </a:r>
            <a:r>
              <a:rPr lang="en-GB" sz="1200" b="0" i="0" kern="1200" dirty="0">
                <a:solidFill>
                  <a:schemeClr val="tx1"/>
                </a:solidFill>
                <a:effectLst/>
                <a:latin typeface="+mn-lt"/>
                <a:ea typeface="+mn-ea"/>
                <a:cs typeface="+mn-cs"/>
              </a:rPr>
              <a:t>no-till) </a:t>
            </a:r>
            <a:r>
              <a:rPr lang="el-GR" sz="1200" b="0" i="0" kern="1200" dirty="0">
                <a:solidFill>
                  <a:schemeClr val="tx1"/>
                </a:solidFill>
                <a:effectLst/>
                <a:latin typeface="+mn-lt"/>
                <a:ea typeface="+mn-ea"/>
                <a:cs typeface="+mn-cs"/>
              </a:rPr>
              <a:t>είναι μια γεωργική προσέγγιση κατά την οποία οι καλλιέργειες εγκαθίστανται απευθείας σε έδαφος που δεν έχει υποστεί μηχανική διατάραξη μετά τη συγκομιδή της προηγούμενης καλλιέργειας.</a:t>
            </a:r>
          </a:p>
          <a:p>
            <a:r>
              <a:rPr lang="el-GR" sz="1200" b="0" i="0" kern="1200" dirty="0">
                <a:solidFill>
                  <a:schemeClr val="tx1"/>
                </a:solidFill>
                <a:effectLst/>
                <a:latin typeface="+mn-lt"/>
                <a:ea typeface="+mn-ea"/>
                <a:cs typeface="+mn-cs"/>
              </a:rPr>
              <a:t>Στα συστήματα ακαλλιέργειας καταργείται κάθε συμβατική μηχανική προετοιμασία του εδάφους πριν από τη σπορά. Η μόνη διατάραξη του εδάφους γίνεται κατά τη διάρκεια μίας και μόνο συνδυασμένης εργασίας σποράς και λίπανσης, κατά την οποία το έδαφος και τα επιφανειακά υπολείμματα επηρεάζονται ελάχιστα. Η τοποθέτηση του σπόρου επιτυγχάνεται με το άνοιγμα μιας στενής σχισμής (περίπου 2–3 </a:t>
            </a:r>
            <a:r>
              <a:rPr lang="en-GB" sz="1200" b="0" i="0" kern="1200" dirty="0">
                <a:solidFill>
                  <a:schemeClr val="tx1"/>
                </a:solidFill>
                <a:effectLst/>
                <a:latin typeface="+mn-lt"/>
                <a:ea typeface="+mn-ea"/>
                <a:cs typeface="+mn-cs"/>
              </a:rPr>
              <a:t>cm </a:t>
            </a:r>
            <a:r>
              <a:rPr lang="el-GR" sz="1200" b="0" i="0" kern="1200" dirty="0">
                <a:solidFill>
                  <a:schemeClr val="tx1"/>
                </a:solidFill>
                <a:effectLst/>
                <a:latin typeface="+mn-lt"/>
                <a:ea typeface="+mn-ea"/>
                <a:cs typeface="+mn-cs"/>
              </a:rPr>
              <a:t>πλάτους) ή μιας μικρής οπής στο έδαφος, ώστε να εξασφαλίζεται η σωστή επαφή σπόρου–εδάφους.</a:t>
            </a:r>
          </a:p>
          <a:p>
            <a:r>
              <a:rPr lang="el-GR" sz="1200" b="0" i="0" kern="1200" dirty="0">
                <a:solidFill>
                  <a:schemeClr val="tx1"/>
                </a:solidFill>
                <a:effectLst/>
                <a:latin typeface="+mn-lt"/>
                <a:ea typeface="+mn-ea"/>
                <a:cs typeface="+mn-cs"/>
              </a:rPr>
              <a:t>Ολόκληρη η επιφάνεια του εδάφους παραμένει καλυμμένη με φυτικά υπολείμματα, </a:t>
            </a:r>
            <a:r>
              <a:rPr lang="el-GR" sz="1200" b="0" i="0" kern="1200" dirty="0" err="1">
                <a:solidFill>
                  <a:schemeClr val="tx1"/>
                </a:solidFill>
                <a:effectLst/>
                <a:latin typeface="+mn-lt"/>
                <a:ea typeface="+mn-ea"/>
                <a:cs typeface="+mn-cs"/>
              </a:rPr>
              <a:t>εδαφοκάλυψη</a:t>
            </a:r>
            <a:r>
              <a:rPr lang="el-GR" sz="1200" b="0" i="0" kern="1200" dirty="0">
                <a:solidFill>
                  <a:schemeClr val="tx1"/>
                </a:solidFill>
                <a:effectLst/>
                <a:latin typeface="+mn-lt"/>
                <a:ea typeface="+mn-ea"/>
                <a:cs typeface="+mn-cs"/>
              </a:rPr>
              <a:t> ή βλάστηση. Αυτή η συνεχής επιφανειακή κάλυψη διαδραματίζει καθοριστικό ρόλο στην προστασία του εδάφους, στη διατήρηση της υγρασίας και στη μείωση της διάβρωσης. Η καταπολέμηση των ζιζανίων στα συστήματα ακαλλιέργειας γίνεται γενικά με τη χρήση ζιζανιοκτόνων και, σε ορισμένες περιπτώσεις, με καλλιέργειες κάλυψης και αμειψισπορά.</a:t>
            </a:r>
          </a:p>
          <a:p>
            <a:endParaRPr lang="en-US" sz="1200" b="1" dirty="0"/>
          </a:p>
        </p:txBody>
      </p:sp>
      <p:sp>
        <p:nvSpPr>
          <p:cNvPr id="4" name="Slide Number Placeholder 3">
            <a:extLst>
              <a:ext uri="{FF2B5EF4-FFF2-40B4-BE49-F238E27FC236}">
                <a16:creationId xmlns:a16="http://schemas.microsoft.com/office/drawing/2014/main" id="{A2557C00-4987-FA17-D50E-98F983FE48B8}"/>
              </a:ext>
            </a:extLst>
          </p:cNvPr>
          <p:cNvSpPr>
            <a:spLocks noGrp="1"/>
          </p:cNvSpPr>
          <p:nvPr>
            <p:ph type="sldNum" sz="quarter" idx="5"/>
          </p:nvPr>
        </p:nvSpPr>
        <p:spPr/>
        <p:txBody>
          <a:bodyPr/>
          <a:lstStyle/>
          <a:p>
            <a:fld id="{CB321B64-9B67-4FB8-BF18-EA57D3EEDDE2}" type="slidenum">
              <a:rPr lang="en-US" smtClean="0"/>
              <a:t>7</a:t>
            </a:fld>
            <a:endParaRPr lang="en-US"/>
          </a:p>
        </p:txBody>
      </p:sp>
    </p:spTree>
    <p:extLst>
      <p:ext uri="{BB962C8B-B14F-4D97-AF65-F5344CB8AC3E}">
        <p14:creationId xmlns:p14="http://schemas.microsoft.com/office/powerpoint/2010/main" val="6499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BA623-79B5-94F6-2046-05390371F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626AA-8E29-99C0-AF0F-74D159D384AE}"/>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84CC0663-0771-16C0-1D3C-4002021C39C5}"/>
              </a:ext>
            </a:extLst>
          </p:cNvPr>
          <p:cNvSpPr>
            <a:spLocks noGrp="1"/>
          </p:cNvSpPr>
          <p:nvPr>
            <p:ph type="body" idx="1"/>
          </p:nvPr>
        </p:nvSpPr>
        <p:spPr/>
        <p:txBody>
          <a:bodyPr>
            <a:normAutofit fontScale="85000" lnSpcReduction="20000"/>
          </a:bodyPr>
          <a:lstStyle/>
          <a:p>
            <a:r>
              <a:rPr lang="el-GR" sz="1200" b="0" i="0" kern="1200" dirty="0">
                <a:solidFill>
                  <a:schemeClr val="tx1"/>
                </a:solidFill>
                <a:effectLst/>
                <a:latin typeface="+mn-lt"/>
                <a:ea typeface="+mn-ea"/>
                <a:cs typeface="+mn-cs"/>
              </a:rPr>
              <a:t>Η κατεργασία σε λωρίδες (</a:t>
            </a:r>
            <a:r>
              <a:rPr lang="en-GB" sz="1200" b="0" i="0" kern="1200" dirty="0">
                <a:solidFill>
                  <a:schemeClr val="tx1"/>
                </a:solidFill>
                <a:effectLst/>
                <a:latin typeface="+mn-lt"/>
                <a:ea typeface="+mn-ea"/>
                <a:cs typeface="+mn-cs"/>
              </a:rPr>
              <a:t>strip tillage) </a:t>
            </a:r>
            <a:r>
              <a:rPr lang="el-GR" sz="1200" b="0" i="0" kern="1200" dirty="0">
                <a:solidFill>
                  <a:schemeClr val="tx1"/>
                </a:solidFill>
                <a:effectLst/>
                <a:latin typeface="+mn-lt"/>
                <a:ea typeface="+mn-ea"/>
                <a:cs typeface="+mn-cs"/>
              </a:rPr>
              <a:t>είναι μια πρακτική της γεωργίας διατήρησης που περιλαμβάνει την κατεργασία στενών λωρίδων εδάφους — συνήθως πλάτους 15–30 </a:t>
            </a:r>
            <a:r>
              <a:rPr lang="en-GB" sz="1200" b="0" i="0" kern="1200" dirty="0">
                <a:solidFill>
                  <a:schemeClr val="tx1"/>
                </a:solidFill>
                <a:effectLst/>
                <a:latin typeface="+mn-lt"/>
                <a:ea typeface="+mn-ea"/>
                <a:cs typeface="+mn-cs"/>
              </a:rPr>
              <a:t>cm — </a:t>
            </a:r>
            <a:r>
              <a:rPr lang="el-GR" sz="1200" b="0" i="0" kern="1200" dirty="0">
                <a:solidFill>
                  <a:schemeClr val="tx1"/>
                </a:solidFill>
                <a:effectLst/>
                <a:latin typeface="+mn-lt"/>
                <a:ea typeface="+mn-ea"/>
                <a:cs typeface="+mn-cs"/>
              </a:rPr>
              <a:t>όπου θα φυτευτούν οι σπόροι, ενώ το έδαφος ανάμεσα στις γραμμές παραμένει αδιατάρακτο και καλυμμένο με φυτικά υπολείμματα. Η μέθοδος αυτή συνδυάζει στοιχεία τόσο της ακαλλιέργειας όσο και των συμβατικών συστημάτων κατεργασίας, προσφέροντας πλεονεκτήματα από καθεμία από αυτές τις προσεγγίσεις.</a:t>
            </a:r>
          </a:p>
          <a:p>
            <a:r>
              <a:rPr lang="el-GR" sz="1200" b="1" i="0" kern="1200" dirty="0">
                <a:solidFill>
                  <a:schemeClr val="tx1"/>
                </a:solidFill>
                <a:effectLst/>
                <a:latin typeface="+mn-lt"/>
                <a:ea typeface="+mn-ea"/>
                <a:cs typeface="+mn-cs"/>
              </a:rPr>
              <a:t>Πώς εφαρμόζεται η κατεργασία σε λωρίδες</a:t>
            </a:r>
            <a:endParaRPr lang="el-GR" sz="1200" b="0" i="0" kern="1200" dirty="0">
              <a:solidFill>
                <a:schemeClr val="tx1"/>
              </a:solidFill>
              <a:effectLst/>
              <a:latin typeface="+mn-lt"/>
              <a:ea typeface="+mn-ea"/>
              <a:cs typeface="+mn-cs"/>
            </a:endParaRPr>
          </a:p>
          <a:p>
            <a:r>
              <a:rPr lang="el-GR" sz="1200" b="0" i="0" kern="1200" dirty="0">
                <a:solidFill>
                  <a:schemeClr val="tx1"/>
                </a:solidFill>
                <a:effectLst/>
                <a:latin typeface="+mn-lt"/>
                <a:ea typeface="+mn-ea"/>
                <a:cs typeface="+mn-cs"/>
              </a:rPr>
              <a:t>Στην κατεργασία σε λωρίδες, καλλιεργείται μόνο το έδαφος στις γραμμές φύτευσης, ενώ οι ενδιάμεσοι χώροι μεταξύ των γραμμών παραμένουν ανέπαφοι. Οι κατεργασμένες λωρίδες δημιουργούν μια θερμή και αφράτη σποροκλίνη που διευκολύνει τη φύτευση και την πρώιμη εγκατάσταση της καλλιέργειας. Ταυτόχρονα, οι αδιατάρακτες ζώνες, προστατευμένες από τα φυτικά υπολείμματα, συμβάλλουν στη διατήρηση της εδαφικής υγρασίας και στη μείωση της διάβρωσης.</a:t>
            </a:r>
          </a:p>
          <a:p>
            <a:r>
              <a:rPr lang="el-GR" sz="1200" b="0" i="0" kern="1200" dirty="0">
                <a:solidFill>
                  <a:schemeClr val="tx1"/>
                </a:solidFill>
                <a:effectLst/>
                <a:latin typeface="+mn-lt"/>
                <a:ea typeface="+mn-ea"/>
                <a:cs typeface="+mn-cs"/>
              </a:rPr>
              <a:t>Τα φυτικά υπολείμματα από τις προηγούμενες συγκομιδές αφήνονται σκόπιμα στην επιφάνεια του εδάφους στις ακαλλιέργητες ζώνες. Αυτή η κάλυψη από υπολείμματα συμβάλλει στην καταστολή των ζιζανίων, στη συγκράτηση της υγρασίας και στην προστασία του εδάφους από τη διάβρωση.</a:t>
            </a:r>
          </a:p>
          <a:p>
            <a:r>
              <a:rPr lang="el-GR" sz="1200" b="0" i="0" kern="1200" dirty="0">
                <a:solidFill>
                  <a:schemeClr val="tx1"/>
                </a:solidFill>
                <a:effectLst/>
                <a:latin typeface="+mn-lt"/>
                <a:ea typeface="+mn-ea"/>
                <a:cs typeface="+mn-cs"/>
              </a:rPr>
              <a:t>Τα φυτικά υπολείμματα από τις προηγούμενες συγκομιδές αφήνονται σκόπιμα στην επιφάνεια του εδάφους στις ακαλλιέργητες ζώνες.</a:t>
            </a:r>
          </a:p>
          <a:p>
            <a:r>
              <a:rPr lang="el-GR" sz="1200" b="1" i="0" kern="1200" dirty="0">
                <a:solidFill>
                  <a:schemeClr val="tx1"/>
                </a:solidFill>
                <a:effectLst/>
                <a:latin typeface="+mn-lt"/>
                <a:ea typeface="+mn-ea"/>
                <a:cs typeface="+mn-cs"/>
              </a:rPr>
              <a:t>Πλεονεκτήματα</a:t>
            </a:r>
            <a:r>
              <a:rPr lang="el-GR" sz="1200" b="0" i="0" kern="1200" dirty="0">
                <a:solidFill>
                  <a:schemeClr val="tx1"/>
                </a:solidFill>
                <a:effectLst/>
                <a:latin typeface="+mn-lt"/>
                <a:ea typeface="+mn-ea"/>
                <a:cs typeface="+mn-cs"/>
              </a:rPr>
              <a:t> — περιορίζοντας τη διατάραξη του εδάφους στις στενές ζώνες φύτευσης, διατηρεί τη δομή του εδάφους και υποστηρίζει τη βιολογική δραστηριότητα του εδάφους, η διατήρηση των φυτικών υπολειμμάτων μεταξύ των γραμμών αυξάνει τον οργανικό άνθρακα του εδάφους (</a:t>
            </a:r>
            <a:r>
              <a:rPr lang="en-GB" sz="1200" b="0" i="0" kern="1200" dirty="0">
                <a:solidFill>
                  <a:schemeClr val="tx1"/>
                </a:solidFill>
                <a:effectLst/>
                <a:latin typeface="+mn-lt"/>
                <a:ea typeface="+mn-ea"/>
                <a:cs typeface="+mn-cs"/>
              </a:rPr>
              <a:t>SOC), </a:t>
            </a:r>
            <a:r>
              <a:rPr lang="el-GR" sz="1200" b="0" i="0" kern="1200" dirty="0">
                <a:solidFill>
                  <a:schemeClr val="tx1"/>
                </a:solidFill>
                <a:effectLst/>
                <a:latin typeface="+mn-lt"/>
                <a:ea typeface="+mn-ea"/>
                <a:cs typeface="+mn-cs"/>
              </a:rPr>
              <a:t>μειώνει τη διάβρωση και διατηρεί τα επίπεδα της εδαφικής υγρασίας, ελαχιστοποιώντας τη συνολική συμπίεση του εδάφους.</a:t>
            </a:r>
          </a:p>
          <a:p>
            <a:r>
              <a:rPr lang="el-GR" sz="1200" b="0" i="0" kern="1200" dirty="0">
                <a:solidFill>
                  <a:schemeClr val="tx1"/>
                </a:solidFill>
                <a:effectLst/>
                <a:latin typeface="+mn-lt"/>
                <a:ea typeface="+mn-ea"/>
                <a:cs typeface="+mn-cs"/>
              </a:rPr>
              <a:t>Από λειτουργική άποψη, μειώνει την κατανάλωση καυσίμων και τις απαιτήσεις σε εργασία.</a:t>
            </a:r>
          </a:p>
          <a:p>
            <a:r>
              <a:rPr lang="el-GR" sz="1200" b="0" i="0" kern="1200" dirty="0">
                <a:solidFill>
                  <a:schemeClr val="tx1"/>
                </a:solidFill>
                <a:effectLst/>
                <a:latin typeface="+mn-lt"/>
                <a:ea typeface="+mn-ea"/>
                <a:cs typeface="+mn-cs"/>
              </a:rPr>
              <a:t>Η κατεργασία σε λωρίδες είναι ιδιαίτερα πλεονεκτική σε ψυχρότερα κλίματα, όπου οι κατεργασμένες λωρίδες θερμαίνονται ταχύτερα την άνοιξη, προωθώντας την </a:t>
            </a:r>
            <a:r>
              <a:rPr lang="el-GR" sz="1200" b="0" i="0" kern="1200" dirty="0" err="1">
                <a:solidFill>
                  <a:schemeClr val="tx1"/>
                </a:solidFill>
                <a:effectLst/>
                <a:latin typeface="+mn-lt"/>
                <a:ea typeface="+mn-ea"/>
                <a:cs typeface="+mn-cs"/>
              </a:rPr>
              <a:t>πρωιμότερη</a:t>
            </a:r>
            <a:r>
              <a:rPr lang="el-GR" sz="1200" b="0" i="0" kern="1200" dirty="0">
                <a:solidFill>
                  <a:schemeClr val="tx1"/>
                </a:solidFill>
                <a:effectLst/>
                <a:latin typeface="+mn-lt"/>
                <a:ea typeface="+mn-ea"/>
                <a:cs typeface="+mn-cs"/>
              </a:rPr>
              <a:t> εγκατάσταση της καλλιέργειας. Εφαρμόζεται συνήθως σε γραμμικές καλλιέργειες όπως ο αραβόσιτος, η σόγια και το βαμβάκι, ιδιαίτερα στο πλαίσιο της ακαλλιέργειας και της γεωργίας διατήρησης.</a:t>
            </a:r>
          </a:p>
          <a:p>
            <a:r>
              <a:rPr lang="el-GR" sz="1200" b="1" i="0" kern="1200" dirty="0">
                <a:solidFill>
                  <a:schemeClr val="tx1"/>
                </a:solidFill>
                <a:effectLst/>
                <a:latin typeface="+mn-lt"/>
                <a:ea typeface="+mn-ea"/>
                <a:cs typeface="+mn-cs"/>
              </a:rPr>
              <a:t>Μειονεκτήματα</a:t>
            </a:r>
            <a:r>
              <a:rPr lang="el-GR" sz="1200" b="0" i="0" kern="1200" dirty="0">
                <a:solidFill>
                  <a:schemeClr val="tx1"/>
                </a:solidFill>
                <a:effectLst/>
                <a:latin typeface="+mn-lt"/>
                <a:ea typeface="+mn-ea"/>
                <a:cs typeface="+mn-cs"/>
              </a:rPr>
              <a:t> — δημιουργεί ανομοιόμορφες εδαφικές συνθήκες μεταξύ των κατεργασμένων και ακαλλιέργητων ζωνών, επηρεάζοντας την ομοιόμορφη ανάπτυξη της καλλιέργειας, απαιτεί εξειδικευμένο και συχνά ακριβό εξοπλισμό, είναι πιο σύνθετη και χρονοβόρα πρακτική, ενώ η διαχείριση αυτού του συστήματος, ιδιαίτερα στις αμειψισπορές, είναι απαιτητική.</a:t>
            </a:r>
          </a:p>
        </p:txBody>
      </p:sp>
      <p:sp>
        <p:nvSpPr>
          <p:cNvPr id="4" name="Slide Number Placeholder 3">
            <a:extLst>
              <a:ext uri="{FF2B5EF4-FFF2-40B4-BE49-F238E27FC236}">
                <a16:creationId xmlns:a16="http://schemas.microsoft.com/office/drawing/2014/main" id="{3151FECD-F391-E42E-DBAF-494F404B6154}"/>
              </a:ext>
            </a:extLst>
          </p:cNvPr>
          <p:cNvSpPr>
            <a:spLocks noGrp="1"/>
          </p:cNvSpPr>
          <p:nvPr>
            <p:ph type="sldNum" sz="quarter" idx="5"/>
          </p:nvPr>
        </p:nvSpPr>
        <p:spPr/>
        <p:txBody>
          <a:bodyPr/>
          <a:lstStyle/>
          <a:p>
            <a:fld id="{CB321B64-9B67-4FB8-BF18-EA57D3EEDDE2}" type="slidenum">
              <a:rPr lang="en-US" smtClean="0"/>
              <a:t>8</a:t>
            </a:fld>
            <a:endParaRPr lang="en-US"/>
          </a:p>
        </p:txBody>
      </p:sp>
    </p:spTree>
    <p:extLst>
      <p:ext uri="{BB962C8B-B14F-4D97-AF65-F5344CB8AC3E}">
        <p14:creationId xmlns:p14="http://schemas.microsoft.com/office/powerpoint/2010/main" val="4153387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65C8A-D3BC-981F-28B4-01A3B38B1D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FAC2E-0E1A-D852-BCDB-10950104576A}"/>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D9EB6814-E415-AEBF-6D76-FC7A7333DA1C}"/>
              </a:ext>
            </a:extLst>
          </p:cNvPr>
          <p:cNvSpPr>
            <a:spLocks noGrp="1"/>
          </p:cNvSpPr>
          <p:nvPr>
            <p:ph type="body" idx="1"/>
          </p:nvPr>
        </p:nvSpPr>
        <p:spPr/>
        <p:txBody>
          <a:bodyPr>
            <a:normAutofit lnSpcReduction="10000"/>
          </a:bodyPr>
          <a:lstStyle/>
          <a:p>
            <a:r>
              <a:rPr lang="el-GR" sz="1200" b="0" i="0" kern="1200" dirty="0">
                <a:solidFill>
                  <a:schemeClr val="tx1"/>
                </a:solidFill>
                <a:effectLst/>
                <a:latin typeface="+mn-lt"/>
                <a:ea typeface="+mn-ea"/>
                <a:cs typeface="+mn-cs"/>
              </a:rPr>
              <a:t>Η άροση κατά τις ισοϋψείς — σε αντίθεση με τη διατηρητική κατεργασία του εδάφους, η οποία αποσκοπεί στη μείωση της διατάραξης του εδάφους και στη διατήρηση της </a:t>
            </a:r>
            <a:r>
              <a:rPr lang="el-GR" sz="1200" b="0" i="0" kern="1200" dirty="0" err="1">
                <a:solidFill>
                  <a:schemeClr val="tx1"/>
                </a:solidFill>
                <a:effectLst/>
                <a:latin typeface="+mn-lt"/>
                <a:ea typeface="+mn-ea"/>
                <a:cs typeface="+mn-cs"/>
              </a:rPr>
              <a:t>εδαφοκάλυψης</a:t>
            </a:r>
            <a:r>
              <a:rPr lang="el-GR" sz="1200" b="0" i="0" kern="1200" dirty="0">
                <a:solidFill>
                  <a:schemeClr val="tx1"/>
                </a:solidFill>
                <a:effectLst/>
                <a:latin typeface="+mn-lt"/>
                <a:ea typeface="+mn-ea"/>
                <a:cs typeface="+mn-cs"/>
              </a:rPr>
              <a:t>, αφήνοντας τουλάχιστον το 30% της επιφάνειας καλυμμένο με φυτικά υπολείμματα — στοχεύει στη μείωση της υδατικής διάβρωσης μέσω της άροσης του εδάφους κατά μήκος των ισοϋψών γραμμών. Πρόκειται για μια πολύ κατάλληλη τεχνική διατήρησης του εδάφους, η οποία μειώνει τη διάβρωση, βελτιώνει τη συγκράτηση του νερού και εξαλείφει την επιφανειακή απορροή του νερού της βροχής και της άρδευσης. Η άροση κατά τις ισοϋψείς συνιστάται ιδιαίτερα σε επικλινή εδάφη και χρησιμοποιείται ευρέως στη βιώσιμη γεωργία.</a:t>
            </a:r>
          </a:p>
          <a:p>
            <a:r>
              <a:rPr lang="el-GR" sz="1200" b="1" i="0" kern="1200" dirty="0">
                <a:solidFill>
                  <a:schemeClr val="tx1"/>
                </a:solidFill>
                <a:effectLst/>
                <a:latin typeface="+mn-lt"/>
                <a:ea typeface="+mn-ea"/>
                <a:cs typeface="+mn-cs"/>
              </a:rPr>
              <a:t>Πλεονεκτήματα:</a:t>
            </a:r>
            <a:r>
              <a:rPr lang="el-GR" sz="1200" b="0" i="0" kern="1200" dirty="0">
                <a:solidFill>
                  <a:schemeClr val="tx1"/>
                </a:solidFill>
                <a:effectLst/>
                <a:latin typeface="+mn-lt"/>
                <a:ea typeface="+mn-ea"/>
                <a:cs typeface="+mn-cs"/>
              </a:rPr>
              <a:t> Μειώνει τη διάβρωση του εδάφους επιβραδύνοντας την επιφανειακή απορροή του νερού, αποτρέπει τον σχηματισμό αυλακιών και </a:t>
            </a:r>
            <a:r>
              <a:rPr lang="el-GR" sz="1200" b="0" i="0" kern="1200" dirty="0" err="1">
                <a:solidFill>
                  <a:schemeClr val="tx1"/>
                </a:solidFill>
                <a:effectLst/>
                <a:latin typeface="+mn-lt"/>
                <a:ea typeface="+mn-ea"/>
                <a:cs typeface="+mn-cs"/>
              </a:rPr>
              <a:t>χαραδρώσεων</a:t>
            </a:r>
            <a:r>
              <a:rPr lang="el-GR" sz="1200" b="0" i="0" kern="1200" dirty="0">
                <a:solidFill>
                  <a:schemeClr val="tx1"/>
                </a:solidFill>
                <a:effectLst/>
                <a:latin typeface="+mn-lt"/>
                <a:ea typeface="+mn-ea"/>
                <a:cs typeface="+mn-cs"/>
              </a:rPr>
              <a:t> και προστατεύει το επιφανειακό έδαφος από την </a:t>
            </a:r>
            <a:r>
              <a:rPr lang="el-GR" sz="1200" b="0" i="0" kern="1200" dirty="0" err="1">
                <a:solidFill>
                  <a:schemeClr val="tx1"/>
                </a:solidFill>
                <a:effectLst/>
                <a:latin typeface="+mn-lt"/>
                <a:ea typeface="+mn-ea"/>
                <a:cs typeface="+mn-cs"/>
              </a:rPr>
              <a:t>έκπλυση</a:t>
            </a:r>
            <a:r>
              <a:rPr lang="el-GR" sz="1200" b="0" i="0" kern="1200" dirty="0">
                <a:solidFill>
                  <a:schemeClr val="tx1"/>
                </a:solidFill>
                <a:effectLst/>
                <a:latin typeface="+mn-lt"/>
                <a:ea typeface="+mn-ea"/>
                <a:cs typeface="+mn-cs"/>
              </a:rPr>
              <a:t>, βελτιώνει τη συγκράτηση του νερού, δίνοντας περισσότερο χρόνο για τη διήθησή του στο έδαφος, ενισχύει τη διαθεσιμότητα της εδαφικής υγρασίας για τις καλλιέργειες και υποστηρίζει καλύτερη διαχείριση του νερού, συμβάλλει στη μακροπρόθεσμη υγεία του εδάφους, αποτελεί βασική πρακτική της γεωργίας διατήρησης και αποτρέπει τη μετατόπιση του εδάφους που προκαλείται από την άροση κατά την κατωφέρεια.</a:t>
            </a:r>
          </a:p>
          <a:p>
            <a:r>
              <a:rPr lang="el-GR" sz="1200" b="1" i="0" kern="1200" dirty="0">
                <a:solidFill>
                  <a:schemeClr val="tx1"/>
                </a:solidFill>
                <a:effectLst/>
                <a:latin typeface="+mn-lt"/>
                <a:ea typeface="+mn-ea"/>
                <a:cs typeface="+mn-cs"/>
              </a:rPr>
              <a:t>Μειονεκτήματα:</a:t>
            </a:r>
            <a:r>
              <a:rPr lang="el-GR" sz="1200" b="0" i="0" kern="1200" dirty="0">
                <a:solidFill>
                  <a:schemeClr val="tx1"/>
                </a:solidFill>
                <a:effectLst/>
                <a:latin typeface="+mn-lt"/>
                <a:ea typeface="+mn-ea"/>
                <a:cs typeface="+mn-cs"/>
              </a:rPr>
              <a:t> Απαιτεί προσεκτικό σχεδιασμό και ακριβή χαρτογράφηση των ισοϋψών γραμμών, είναι χρονοβόρα και τεχνικά απαιτητική στην εφαρμογή της, μπορεί να απαιτεί τροποποιημένο εξοπλισμό και εξειδικευμένη εκπαίδευση του χειριστή, είναι πιο δύσκολη στη διαχείριση σε επικλινή εδάφη και δεν είναι κατάλληλη για πολύ απότομες πλαγιές, όπου οι έντονες βροχοπτώσεις μπορεί να διασπάσουν τα αναχώματα και να προκαλέσουν σοβαρή διάβρωση.</a:t>
            </a:r>
          </a:p>
        </p:txBody>
      </p:sp>
      <p:sp>
        <p:nvSpPr>
          <p:cNvPr id="4" name="Slide Number Placeholder 3">
            <a:extLst>
              <a:ext uri="{FF2B5EF4-FFF2-40B4-BE49-F238E27FC236}">
                <a16:creationId xmlns:a16="http://schemas.microsoft.com/office/drawing/2014/main" id="{CDA99258-0FB2-460D-0AA2-4B7C5C42818D}"/>
              </a:ext>
            </a:extLst>
          </p:cNvPr>
          <p:cNvSpPr>
            <a:spLocks noGrp="1"/>
          </p:cNvSpPr>
          <p:nvPr>
            <p:ph type="sldNum" sz="quarter" idx="5"/>
          </p:nvPr>
        </p:nvSpPr>
        <p:spPr/>
        <p:txBody>
          <a:bodyPr/>
          <a:lstStyle/>
          <a:p>
            <a:fld id="{CB321B64-9B67-4FB8-BF18-EA57D3EEDDE2}" type="slidenum">
              <a:rPr lang="en-US" smtClean="0"/>
              <a:t>9</a:t>
            </a:fld>
            <a:endParaRPr lang="en-US"/>
          </a:p>
        </p:txBody>
      </p:sp>
    </p:spTree>
    <p:extLst>
      <p:ext uri="{BB962C8B-B14F-4D97-AF65-F5344CB8AC3E}">
        <p14:creationId xmlns:p14="http://schemas.microsoft.com/office/powerpoint/2010/main" val="2952465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86177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1"/>
            <a:ext cx="6400800" cy="43088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61321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86678" y="99806"/>
            <a:ext cx="8970645" cy="430887"/>
          </a:xfrm>
        </p:spPr>
        <p:txBody>
          <a:bodyPr lIns="0" tIns="0" rIns="0" bIns="0"/>
          <a:lstStyle>
            <a:lvl1pPr>
              <a:defRPr sz="2800" b="1" i="0">
                <a:solidFill>
                  <a:srgbClr val="2DB8C6"/>
                </a:solidFill>
                <a:latin typeface="Arial"/>
                <a:cs typeface="Arial"/>
              </a:defRPr>
            </a:lvl1pPr>
          </a:lstStyle>
          <a:p>
            <a:endParaRPr/>
          </a:p>
        </p:txBody>
      </p:sp>
      <p:sp>
        <p:nvSpPr>
          <p:cNvPr id="3" name="Holder 3"/>
          <p:cNvSpPr>
            <a:spLocks noGrp="1"/>
          </p:cNvSpPr>
          <p:nvPr>
            <p:ph type="body" idx="1"/>
          </p:nvPr>
        </p:nvSpPr>
        <p:spPr>
          <a:xfrm>
            <a:off x="3842957" y="1404297"/>
            <a:ext cx="4872672" cy="215444"/>
          </a:xfrm>
        </p:spPr>
        <p:txBody>
          <a:bodyPr lIns="0" tIns="0" rIns="0" bIns="0"/>
          <a:lstStyle>
            <a:lvl1pPr>
              <a:defRPr sz="1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664832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userDrawn="1"/>
        </p:nvSpPr>
        <p:spPr>
          <a:xfrm>
            <a:off x="0" y="5909869"/>
            <a:ext cx="9140952" cy="790817"/>
          </a:xfrm>
          <a:prstGeom prst="rect">
            <a:avLst/>
          </a:prstGeom>
          <a:blipFill>
            <a:blip r:embed="rId2" cstate="print"/>
            <a:stretch>
              <a:fillRect/>
            </a:stretch>
          </a:blipFill>
        </p:spPr>
        <p:txBody>
          <a:bodyPr wrap="square" lIns="0" tIns="0" rIns="0" bIns="0" rtlCol="0"/>
          <a:lstStyle/>
          <a:p>
            <a:pPr defTabSz="457200"/>
            <a:endParaRPr sz="450" dirty="0">
              <a:solidFill>
                <a:prstClr val="black"/>
              </a:solidFill>
            </a:endParaRPr>
          </a:p>
        </p:txBody>
      </p:sp>
      <p:sp>
        <p:nvSpPr>
          <p:cNvPr id="2" name="Holder 2"/>
          <p:cNvSpPr>
            <a:spLocks noGrp="1"/>
          </p:cNvSpPr>
          <p:nvPr>
            <p:ph type="title"/>
          </p:nvPr>
        </p:nvSpPr>
        <p:spPr>
          <a:xfrm>
            <a:off x="86678" y="99806"/>
            <a:ext cx="8970645" cy="430887"/>
          </a:xfrm>
        </p:spPr>
        <p:txBody>
          <a:bodyPr lIns="0" tIns="0" rIns="0" bIns="0"/>
          <a:lstStyle>
            <a:lvl1pPr>
              <a:defRPr sz="2800" b="1" i="0">
                <a:solidFill>
                  <a:srgbClr val="2DB8C6"/>
                </a:solidFill>
                <a:latin typeface="Arial"/>
                <a:cs typeface="Arial"/>
              </a:defRPr>
            </a:lvl1pPr>
          </a:lstStyle>
          <a:p>
            <a:endParaRPr/>
          </a:p>
        </p:txBody>
      </p:sp>
      <p:sp>
        <p:nvSpPr>
          <p:cNvPr id="3" name="Holder 3"/>
          <p:cNvSpPr>
            <a:spLocks noGrp="1"/>
          </p:cNvSpPr>
          <p:nvPr>
            <p:ph sz="half" idx="2"/>
          </p:nvPr>
        </p:nvSpPr>
        <p:spPr>
          <a:xfrm>
            <a:off x="457200" y="1577341"/>
            <a:ext cx="3977640" cy="430887"/>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sz="half" idx="3"/>
          </p:nvPr>
        </p:nvSpPr>
        <p:spPr>
          <a:xfrm>
            <a:off x="4709160" y="1577341"/>
            <a:ext cx="3977640" cy="43088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756170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7997"/>
          </a:xfrm>
          <a:prstGeom prst="rect">
            <a:avLst/>
          </a:prstGeom>
          <a:blipFill>
            <a:blip r:embed="rId2" cstate="print"/>
            <a:stretch>
              <a:fillRect/>
            </a:stretch>
          </a:blipFill>
        </p:spPr>
        <p:txBody>
          <a:bodyPr wrap="square" lIns="0" tIns="0" rIns="0" bIns="0" rtlCol="0"/>
          <a:lstStyle/>
          <a:p>
            <a:pPr defTabSz="457200"/>
            <a:endParaRPr sz="450">
              <a:solidFill>
                <a:prstClr val="black"/>
              </a:solidFill>
            </a:endParaRPr>
          </a:p>
        </p:txBody>
      </p:sp>
      <p:sp>
        <p:nvSpPr>
          <p:cNvPr id="17" name="bk object 17"/>
          <p:cNvSpPr/>
          <p:nvPr/>
        </p:nvSpPr>
        <p:spPr>
          <a:xfrm>
            <a:off x="1748790" y="235712"/>
            <a:ext cx="5358384" cy="6386576"/>
          </a:xfrm>
          <a:prstGeom prst="rect">
            <a:avLst/>
          </a:prstGeom>
          <a:blipFill>
            <a:blip r:embed="rId3" cstate="print"/>
            <a:stretch>
              <a:fillRect/>
            </a:stretch>
          </a:blipFill>
        </p:spPr>
        <p:txBody>
          <a:bodyPr wrap="square" lIns="0" tIns="0" rIns="0" bIns="0" rtlCol="0"/>
          <a:lstStyle/>
          <a:p>
            <a:pPr defTabSz="457200"/>
            <a:endParaRPr sz="450">
              <a:solidFill>
                <a:prstClr val="black"/>
              </a:solidFill>
            </a:endParaRPr>
          </a:p>
        </p:txBody>
      </p:sp>
      <p:sp>
        <p:nvSpPr>
          <p:cNvPr id="18" name="bk object 18"/>
          <p:cNvSpPr/>
          <p:nvPr/>
        </p:nvSpPr>
        <p:spPr>
          <a:xfrm>
            <a:off x="4427982" y="5873496"/>
            <a:ext cx="2012442" cy="609600"/>
          </a:xfrm>
          <a:prstGeom prst="rect">
            <a:avLst/>
          </a:prstGeom>
          <a:blipFill>
            <a:blip r:embed="rId4" cstate="print"/>
            <a:stretch>
              <a:fillRect/>
            </a:stretch>
          </a:blipFill>
        </p:spPr>
        <p:txBody>
          <a:bodyPr wrap="square" lIns="0" tIns="0" rIns="0" bIns="0" rtlCol="0"/>
          <a:lstStyle/>
          <a:p>
            <a:pPr defTabSz="457200"/>
            <a:endParaRPr sz="450">
              <a:solidFill>
                <a:prstClr val="black"/>
              </a:solidFill>
            </a:endParaRPr>
          </a:p>
        </p:txBody>
      </p:sp>
      <p:sp>
        <p:nvSpPr>
          <p:cNvPr id="2" name="Holder 2"/>
          <p:cNvSpPr>
            <a:spLocks noGrp="1"/>
          </p:cNvSpPr>
          <p:nvPr>
            <p:ph type="title"/>
          </p:nvPr>
        </p:nvSpPr>
        <p:spPr>
          <a:xfrm>
            <a:off x="86678" y="99806"/>
            <a:ext cx="8970645" cy="430887"/>
          </a:xfrm>
        </p:spPr>
        <p:txBody>
          <a:bodyPr lIns="0" tIns="0" rIns="0" bIns="0"/>
          <a:lstStyle>
            <a:lvl1pPr>
              <a:defRPr sz="2800" b="1" i="0">
                <a:solidFill>
                  <a:srgbClr val="2DB8C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99069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7997"/>
          </a:xfrm>
          <a:prstGeom prst="rect">
            <a:avLst/>
          </a:prstGeom>
          <a:blipFill>
            <a:blip r:embed="rId2" cstate="print"/>
            <a:stretch>
              <a:fillRect/>
            </a:stretch>
          </a:blipFill>
        </p:spPr>
        <p:txBody>
          <a:bodyPr wrap="square" lIns="0" tIns="0" rIns="0" bIns="0" rtlCol="0"/>
          <a:lstStyle/>
          <a:p>
            <a:pPr defTabSz="457200"/>
            <a:endParaRPr sz="450">
              <a:solidFill>
                <a:prstClr val="black"/>
              </a:solidFill>
            </a:endParaRPr>
          </a:p>
        </p:txBody>
      </p:sp>
      <p:sp>
        <p:nvSpPr>
          <p:cNvPr id="17" name="bk object 17"/>
          <p:cNvSpPr/>
          <p:nvPr/>
        </p:nvSpPr>
        <p:spPr>
          <a:xfrm>
            <a:off x="1748790" y="235712"/>
            <a:ext cx="5358384" cy="6386576"/>
          </a:xfrm>
          <a:prstGeom prst="rect">
            <a:avLst/>
          </a:prstGeom>
          <a:blipFill>
            <a:blip r:embed="rId3" cstate="print"/>
            <a:stretch>
              <a:fillRect/>
            </a:stretch>
          </a:blipFill>
        </p:spPr>
        <p:txBody>
          <a:bodyPr wrap="square" lIns="0" tIns="0" rIns="0" bIns="0" rtlCol="0"/>
          <a:lstStyle/>
          <a:p>
            <a:pPr defTabSz="457200"/>
            <a:endParaRPr sz="450">
              <a:solidFill>
                <a:prstClr val="black"/>
              </a:solidFill>
            </a:endParaRPr>
          </a:p>
        </p:txBody>
      </p:sp>
      <p:sp>
        <p:nvSpPr>
          <p:cNvPr id="18" name="bk object 18"/>
          <p:cNvSpPr/>
          <p:nvPr/>
        </p:nvSpPr>
        <p:spPr>
          <a:xfrm>
            <a:off x="4427982" y="5873496"/>
            <a:ext cx="2012442" cy="609600"/>
          </a:xfrm>
          <a:prstGeom prst="rect">
            <a:avLst/>
          </a:prstGeom>
          <a:blipFill>
            <a:blip r:embed="rId4" cstate="print"/>
            <a:stretch>
              <a:fillRect/>
            </a:stretch>
          </a:blipFill>
        </p:spPr>
        <p:txBody>
          <a:bodyPr wrap="square" lIns="0" tIns="0" rIns="0" bIns="0" rtlCol="0"/>
          <a:lstStyle/>
          <a:p>
            <a:pPr defTabSz="457200"/>
            <a:endParaRPr sz="450">
              <a:solidFill>
                <a:prstClr val="black"/>
              </a:solidFill>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4876545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6678" y="99805"/>
            <a:ext cx="8970645" cy="861774"/>
          </a:xfrm>
          <a:prstGeom prst="rect">
            <a:avLst/>
          </a:prstGeom>
        </p:spPr>
        <p:txBody>
          <a:bodyPr wrap="square" lIns="0" tIns="0" rIns="0" bIns="0">
            <a:spAutoFit/>
          </a:bodyPr>
          <a:lstStyle>
            <a:lvl1pPr>
              <a:defRPr sz="5600" b="1" i="0">
                <a:solidFill>
                  <a:srgbClr val="2DB8C6"/>
                </a:solidFill>
                <a:latin typeface="Arial"/>
                <a:cs typeface="Arial"/>
              </a:defRPr>
            </a:lvl1pPr>
          </a:lstStyle>
          <a:p>
            <a:endParaRPr/>
          </a:p>
        </p:txBody>
      </p:sp>
      <p:sp>
        <p:nvSpPr>
          <p:cNvPr id="3" name="Holder 3"/>
          <p:cNvSpPr>
            <a:spLocks noGrp="1"/>
          </p:cNvSpPr>
          <p:nvPr>
            <p:ph type="body" idx="1"/>
          </p:nvPr>
        </p:nvSpPr>
        <p:spPr>
          <a:xfrm>
            <a:off x="3842957" y="1404298"/>
            <a:ext cx="4872672" cy="430887"/>
          </a:xfrm>
          <a:prstGeom prst="rect">
            <a:avLst/>
          </a:prstGeom>
        </p:spPr>
        <p:txBody>
          <a:bodyPr wrap="square" lIns="0" tIns="0" rIns="0" bIns="0">
            <a:spAutoFit/>
          </a:bodyPr>
          <a:lstStyle>
            <a:lvl1pPr>
              <a:defRPr sz="28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1"/>
            <a:ext cx="2926080" cy="138499"/>
          </a:xfrm>
          <a:prstGeom prst="rect">
            <a:avLst/>
          </a:prstGeom>
        </p:spPr>
        <p:txBody>
          <a:bodyPr wrap="square" lIns="0" tIns="0" rIns="0" bIns="0">
            <a:spAutoFit/>
          </a:bodyPr>
          <a:lstStyle>
            <a:lvl1pPr algn="ctr">
              <a:defRPr>
                <a:solidFill>
                  <a:schemeClr val="tx1">
                    <a:tint val="75000"/>
                  </a:schemeClr>
                </a:solidFill>
              </a:defRPr>
            </a:lvl1pPr>
          </a:lstStyle>
          <a:p>
            <a:pPr defTabSz="457200"/>
            <a:endParaRPr sz="900">
              <a:solidFill>
                <a:prstClr val="black">
                  <a:tint val="75000"/>
                </a:prstClr>
              </a:solidFill>
            </a:endParaRPr>
          </a:p>
        </p:txBody>
      </p:sp>
      <p:sp>
        <p:nvSpPr>
          <p:cNvPr id="5" name="Holder 5"/>
          <p:cNvSpPr>
            <a:spLocks noGrp="1"/>
          </p:cNvSpPr>
          <p:nvPr>
            <p:ph type="dt" sz="half" idx="6"/>
          </p:nvPr>
        </p:nvSpPr>
        <p:spPr>
          <a:xfrm>
            <a:off x="457200" y="6377941"/>
            <a:ext cx="2103120" cy="138499"/>
          </a:xfrm>
          <a:prstGeom prst="rect">
            <a:avLst/>
          </a:prstGeom>
        </p:spPr>
        <p:txBody>
          <a:bodyPr wrap="square" lIns="0" tIns="0" rIns="0" bIns="0">
            <a:spAutoFit/>
          </a:bodyPr>
          <a:lstStyle>
            <a:lvl1pPr algn="l">
              <a:defRPr>
                <a:solidFill>
                  <a:schemeClr val="tx1">
                    <a:tint val="75000"/>
                  </a:schemeClr>
                </a:solidFill>
              </a:defRPr>
            </a:lvl1pPr>
          </a:lstStyle>
          <a:p>
            <a:pPr defTabSz="457200"/>
            <a:fld id="{1D8BD707-D9CF-40AE-B4C6-C98DA3205C09}" type="datetimeFigureOut">
              <a:rPr lang="en-US" sz="900">
                <a:solidFill>
                  <a:prstClr val="black">
                    <a:tint val="75000"/>
                  </a:prstClr>
                </a:solidFill>
              </a:rPr>
              <a:pPr defTabSz="457200"/>
              <a:t>7/29/2026</a:t>
            </a:fld>
            <a:endParaRPr lang="en-US" sz="900">
              <a:solidFill>
                <a:prstClr val="black">
                  <a:tint val="75000"/>
                </a:prstClr>
              </a:solidFill>
            </a:endParaRPr>
          </a:p>
        </p:txBody>
      </p:sp>
      <p:sp>
        <p:nvSpPr>
          <p:cNvPr id="6" name="Holder 6"/>
          <p:cNvSpPr>
            <a:spLocks noGrp="1"/>
          </p:cNvSpPr>
          <p:nvPr>
            <p:ph type="sldNum" sz="quarter" idx="7"/>
          </p:nvPr>
        </p:nvSpPr>
        <p:spPr>
          <a:xfrm>
            <a:off x="6583681" y="6377941"/>
            <a:ext cx="2103120" cy="138499"/>
          </a:xfrm>
          <a:prstGeom prst="rect">
            <a:avLst/>
          </a:prstGeom>
        </p:spPr>
        <p:txBody>
          <a:bodyPr wrap="square" lIns="0" tIns="0" rIns="0" bIns="0">
            <a:spAutoFit/>
          </a:bodyPr>
          <a:lstStyle>
            <a:lvl1pPr algn="r">
              <a:defRPr>
                <a:solidFill>
                  <a:schemeClr val="tx1">
                    <a:tint val="75000"/>
                  </a:schemeClr>
                </a:solidFill>
              </a:defRPr>
            </a:lvl1pPr>
          </a:lstStyle>
          <a:p>
            <a:pPr defTabSz="457200"/>
            <a:fld id="{B6F15528-21DE-4FAA-801E-634DDDAF4B2B}" type="slidenum">
              <a:rPr sz="900">
                <a:solidFill>
                  <a:prstClr val="black">
                    <a:tint val="75000"/>
                  </a:prstClr>
                </a:solidFill>
              </a:rPr>
              <a:pPr defTabSz="457200"/>
              <a:t>‹#›</a:t>
            </a:fld>
            <a:endParaRPr sz="900">
              <a:solidFill>
                <a:prstClr val="black">
                  <a:tint val="75000"/>
                </a:prstClr>
              </a:solidFill>
            </a:endParaRPr>
          </a:p>
        </p:txBody>
      </p:sp>
    </p:spTree>
    <p:extLst>
      <p:ext uri="{BB962C8B-B14F-4D97-AF65-F5344CB8AC3E}">
        <p14:creationId xmlns:p14="http://schemas.microsoft.com/office/powerpoint/2010/main" val="183037047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Lst>
  <p:txStyles>
    <p:titleStyle>
      <a:lvl1pPr>
        <a:defRPr>
          <a:latin typeface="+mj-lt"/>
          <a:ea typeface="+mj-ea"/>
          <a:cs typeface="+mj-cs"/>
        </a:defRPr>
      </a:lvl1pPr>
    </p:titleStyle>
    <p:body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p:bodyStyle>
    <p:other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hyperlink" Target="https://plslwd.org/learn/agricultur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032" y="1905002"/>
            <a:ext cx="9144000" cy="1368003"/>
          </a:xfrm>
          <a:prstGeom prst="rect">
            <a:avLst/>
          </a:prstGeom>
        </p:spPr>
        <p:txBody>
          <a:bodyPr vert="horz" wrap="square" lIns="0" tIns="120333" rIns="0" bIns="0" rtlCol="0">
            <a:spAutoFit/>
          </a:bodyPr>
          <a:lstStyle/>
          <a:p>
            <a:pPr algn="ctr" defTabSz="457200">
              <a:spcBef>
                <a:spcPts val="948"/>
              </a:spcBef>
            </a:pPr>
            <a:r>
              <a:rPr lang="it-IT" sz="2200" b="1" dirty="0">
                <a:solidFill>
                  <a:prstClr val="white"/>
                </a:solidFill>
                <a:latin typeface="Arial"/>
                <a:cs typeface="Arial"/>
              </a:rPr>
              <a:t>IPA-ADRION00239</a:t>
            </a:r>
            <a:endParaRPr lang="en-US" sz="2200" b="1" dirty="0">
              <a:solidFill>
                <a:prstClr val="white"/>
              </a:solidFill>
              <a:latin typeface="Arial"/>
              <a:cs typeface="Arial"/>
            </a:endParaRPr>
          </a:p>
          <a:p>
            <a:pPr algn="ctr" defTabSz="457200">
              <a:spcBef>
                <a:spcPts val="948"/>
              </a:spcBef>
            </a:pPr>
            <a:r>
              <a:rPr lang="en-US" sz="2200" b="1" dirty="0">
                <a:solidFill>
                  <a:prstClr val="white"/>
                </a:solidFill>
                <a:latin typeface="Arial"/>
                <a:cs typeface="Arial"/>
              </a:rPr>
              <a:t>ECOBASE</a:t>
            </a:r>
          </a:p>
          <a:p>
            <a:pPr algn="ctr" defTabSz="457200">
              <a:spcBef>
                <a:spcPts val="948"/>
              </a:spcBef>
            </a:pPr>
            <a:r>
              <a:rPr lang="en-US" sz="2200" b="1" dirty="0">
                <a:solidFill>
                  <a:prstClr val="white"/>
                </a:solidFill>
                <a:latin typeface="Arial"/>
                <a:cs typeface="Arial"/>
              </a:rPr>
              <a:t>Eco-Friendly Nature-based solutions to mitigate soil degradation</a:t>
            </a:r>
            <a:endParaRPr sz="2200" b="1" dirty="0">
              <a:solidFill>
                <a:prstClr val="white"/>
              </a:solidFill>
              <a:latin typeface="Arial"/>
              <a:cs typeface="Arial"/>
            </a:endParaRPr>
          </a:p>
        </p:txBody>
      </p:sp>
      <p:sp>
        <p:nvSpPr>
          <p:cNvPr id="3" name="object 3"/>
          <p:cNvSpPr txBox="1"/>
          <p:nvPr/>
        </p:nvSpPr>
        <p:spPr>
          <a:xfrm>
            <a:off x="6444208" y="4149080"/>
            <a:ext cx="2376264" cy="1481881"/>
          </a:xfrm>
          <a:prstGeom prst="rect">
            <a:avLst/>
          </a:prstGeom>
        </p:spPr>
        <p:txBody>
          <a:bodyPr vert="horz" wrap="square" lIns="0" tIns="6350" rIns="0" bIns="0" rtlCol="0">
            <a:spAutoFit/>
          </a:bodyPr>
          <a:lstStyle/>
          <a:p>
            <a:pPr marL="6350" marR="2540" indent="57785" defTabSz="457200">
              <a:lnSpc>
                <a:spcPct val="116700"/>
              </a:lnSpc>
              <a:spcBef>
                <a:spcPts val="50"/>
              </a:spcBef>
            </a:pPr>
            <a:r>
              <a:rPr lang="el-GR" b="1" dirty="0">
                <a:solidFill>
                  <a:srgbClr val="FFFFFF"/>
                </a:solidFill>
                <a:latin typeface="Century Gothic" panose="020B0502020202020204" pitchFamily="34" charset="0"/>
                <a:cs typeface="Arial"/>
              </a:rPr>
              <a:t>Μαλισιάνου Ερατώ</a:t>
            </a:r>
          </a:p>
          <a:p>
            <a:pPr marL="6350" marR="2540" indent="57785" defTabSz="457200">
              <a:lnSpc>
                <a:spcPct val="116700"/>
              </a:lnSpc>
              <a:spcBef>
                <a:spcPts val="50"/>
              </a:spcBef>
            </a:pPr>
            <a:r>
              <a:rPr lang="en-US" sz="1600" b="1" dirty="0">
                <a:solidFill>
                  <a:srgbClr val="FFFFFF"/>
                </a:solidFill>
                <a:latin typeface="Century Gothic" panose="020B0502020202020204" pitchFamily="34" charset="0"/>
                <a:cs typeface="Arial"/>
              </a:rPr>
              <a:t>Living</a:t>
            </a:r>
            <a:r>
              <a:rPr lang="el-GR" sz="1600" b="1" dirty="0">
                <a:solidFill>
                  <a:srgbClr val="FFFFFF"/>
                </a:solidFill>
                <a:latin typeface="Century Gothic" panose="020B0502020202020204" pitchFamily="34" charset="0"/>
                <a:cs typeface="Arial"/>
              </a:rPr>
              <a:t> </a:t>
            </a:r>
            <a:r>
              <a:rPr lang="en-US" sz="1600" b="1" dirty="0">
                <a:solidFill>
                  <a:srgbClr val="FFFFFF"/>
                </a:solidFill>
                <a:latin typeface="Century Gothic" panose="020B0502020202020204" pitchFamily="34" charset="0"/>
                <a:cs typeface="Arial"/>
              </a:rPr>
              <a:t>Prospects</a:t>
            </a:r>
            <a:r>
              <a:rPr lang="el-GR" sz="1600" b="1" dirty="0">
                <a:solidFill>
                  <a:srgbClr val="FFFFFF"/>
                </a:solidFill>
                <a:latin typeface="Century Gothic" panose="020B0502020202020204" pitchFamily="34" charset="0"/>
                <a:cs typeface="Arial"/>
              </a:rPr>
              <a:t> ΕΠΕ</a:t>
            </a:r>
          </a:p>
          <a:p>
            <a:pPr marL="6350" marR="2540" indent="57785" defTabSz="457200">
              <a:lnSpc>
                <a:spcPct val="116700"/>
              </a:lnSpc>
              <a:spcBef>
                <a:spcPts val="50"/>
              </a:spcBef>
            </a:pPr>
            <a:r>
              <a:rPr lang="el-GR" sz="1600" b="1" dirty="0" err="1">
                <a:solidFill>
                  <a:srgbClr val="FFFFFF"/>
                </a:solidFill>
                <a:latin typeface="Century Gothic" panose="020B0502020202020204" pitchFamily="34" charset="0"/>
                <a:cs typeface="Arial"/>
              </a:rPr>
              <a:t>Συνεργ</a:t>
            </a:r>
            <a:r>
              <a:rPr lang="el-GR" sz="1600" b="1" dirty="0">
                <a:solidFill>
                  <a:srgbClr val="FFFFFF"/>
                </a:solidFill>
                <a:latin typeface="Century Gothic" panose="020B0502020202020204" pitchFamily="34" charset="0"/>
                <a:cs typeface="Arial"/>
              </a:rPr>
              <a:t>. Επιμελητηρίου   Αιτωλοακαρνανίας </a:t>
            </a:r>
            <a:r>
              <a:rPr lang="en-US" sz="1600" b="1" dirty="0">
                <a:solidFill>
                  <a:srgbClr val="FFFFFF"/>
                </a:solidFill>
                <a:latin typeface="Century Gothic" panose="020B0502020202020204" pitchFamily="34" charset="0"/>
                <a:cs typeface="Arial"/>
              </a:rPr>
              <a:t>e.malisianou@lp.gr</a:t>
            </a:r>
            <a:endParaRPr sz="1600" dirty="0">
              <a:solidFill>
                <a:prstClr val="black"/>
              </a:solidFill>
              <a:latin typeface="Century Gothic" panose="020B0502020202020204" pitchFamily="34" charset="0"/>
              <a:cs typeface="Arial"/>
            </a:endParaRPr>
          </a:p>
        </p:txBody>
      </p:sp>
      <p:grpSp>
        <p:nvGrpSpPr>
          <p:cNvPr id="11" name="Ομάδα 10">
            <a:extLst>
              <a:ext uri="{FF2B5EF4-FFF2-40B4-BE49-F238E27FC236}">
                <a16:creationId xmlns:a16="http://schemas.microsoft.com/office/drawing/2014/main" id="{E2048E07-00A1-83C9-9B23-26BC23B8C64F}"/>
              </a:ext>
            </a:extLst>
          </p:cNvPr>
          <p:cNvGrpSpPr/>
          <p:nvPr/>
        </p:nvGrpSpPr>
        <p:grpSpPr>
          <a:xfrm>
            <a:off x="4328410" y="5908341"/>
            <a:ext cx="2832590" cy="916411"/>
            <a:chOff x="4328410" y="4431256"/>
            <a:chExt cx="2832590" cy="687308"/>
          </a:xfrm>
        </p:grpSpPr>
        <p:cxnSp>
          <p:nvCxnSpPr>
            <p:cNvPr id="6" name="Ευθεία γραμμή σύνδεσης 5">
              <a:extLst>
                <a:ext uri="{FF2B5EF4-FFF2-40B4-BE49-F238E27FC236}">
                  <a16:creationId xmlns:a16="http://schemas.microsoft.com/office/drawing/2014/main" id="{C5E210A6-FB0E-CCD8-8522-540057CB7B81}"/>
                </a:ext>
              </a:extLst>
            </p:cNvPr>
            <p:cNvCxnSpPr/>
            <p:nvPr/>
          </p:nvCxnSpPr>
          <p:spPr>
            <a:xfrm>
              <a:off x="4419600" y="4933950"/>
              <a:ext cx="1981200" cy="0"/>
            </a:xfrm>
            <a:prstGeom prst="line">
              <a:avLst/>
            </a:prstGeom>
            <a:ln w="12700">
              <a:solidFill>
                <a:srgbClr val="13429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6A5DBDF-BE9A-5284-8839-096DE62A7B24}"/>
                </a:ext>
              </a:extLst>
            </p:cNvPr>
            <p:cNvSpPr txBox="1"/>
            <p:nvPr/>
          </p:nvSpPr>
          <p:spPr>
            <a:xfrm>
              <a:off x="4328410" y="4887731"/>
              <a:ext cx="1676400" cy="230833"/>
            </a:xfrm>
            <a:prstGeom prst="rect">
              <a:avLst/>
            </a:prstGeom>
            <a:noFill/>
          </p:spPr>
          <p:txBody>
            <a:bodyPr wrap="square" rtlCol="0">
              <a:spAutoFit/>
            </a:bodyPr>
            <a:lstStyle/>
            <a:p>
              <a:pPr defTabSz="457200"/>
              <a:r>
                <a:rPr lang="en-US" sz="1400" dirty="0">
                  <a:solidFill>
                    <a:srgbClr val="9AC43E"/>
                  </a:solidFill>
                </a:rPr>
                <a:t>ECOBASE</a:t>
              </a:r>
              <a:endParaRPr lang="el-GR" sz="1400" dirty="0">
                <a:solidFill>
                  <a:srgbClr val="9AC43E"/>
                </a:solidFill>
              </a:endParaRPr>
            </a:p>
          </p:txBody>
        </p:sp>
        <p:pic>
          <p:nvPicPr>
            <p:cNvPr id="10" name="Εικόνα 9">
              <a:extLst>
                <a:ext uri="{FF2B5EF4-FFF2-40B4-BE49-F238E27FC236}">
                  <a16:creationId xmlns:a16="http://schemas.microsoft.com/office/drawing/2014/main" id="{1C145ACF-8DF8-9D85-FEE1-225155FCEC26}"/>
                </a:ext>
              </a:extLst>
            </p:cNvPr>
            <p:cNvPicPr>
              <a:picLocks noChangeAspect="1"/>
            </p:cNvPicPr>
            <p:nvPr/>
          </p:nvPicPr>
          <p:blipFill>
            <a:blip r:embed="rId3"/>
            <a:stretch>
              <a:fillRect/>
            </a:stretch>
          </p:blipFill>
          <p:spPr>
            <a:xfrm>
              <a:off x="6477000" y="4431256"/>
              <a:ext cx="684000" cy="684000"/>
            </a:xfrm>
            <a:prstGeom prst="rect">
              <a:avLst/>
            </a:prstGeom>
          </p:spPr>
        </p:pic>
      </p:grpSp>
    </p:spTree>
    <p:extLst>
      <p:ext uri="{BB962C8B-B14F-4D97-AF65-F5344CB8AC3E}">
        <p14:creationId xmlns:p14="http://schemas.microsoft.com/office/powerpoint/2010/main" val="2024785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63FBA-67FD-1183-4D60-C05621883E4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3A655F3-928F-8F95-0941-C776247B5D60}"/>
              </a:ext>
            </a:extLst>
          </p:cNvPr>
          <p:cNvSpPr>
            <a:spLocks noGrp="1"/>
          </p:cNvSpPr>
          <p:nvPr>
            <p:ph type="title"/>
          </p:nvPr>
        </p:nvSpPr>
        <p:spPr>
          <a:xfrm>
            <a:off x="431540" y="292271"/>
            <a:ext cx="8280920" cy="516042"/>
          </a:xfrm>
        </p:spPr>
        <p:txBody>
          <a:bodyPr>
            <a:normAutofit/>
          </a:bodyPr>
          <a:lstStyle/>
          <a:p>
            <a:r>
              <a:rPr lang="el-GR" dirty="0"/>
              <a:t>Αντιδιαβρωτικά μέτρα - αναβαθμίδες</a:t>
            </a:r>
            <a:endParaRPr lang="sl-SI" dirty="0"/>
          </a:p>
        </p:txBody>
      </p:sp>
      <p:sp>
        <p:nvSpPr>
          <p:cNvPr id="10" name="Content Placeholder 2">
            <a:extLst>
              <a:ext uri="{FF2B5EF4-FFF2-40B4-BE49-F238E27FC236}">
                <a16:creationId xmlns:a16="http://schemas.microsoft.com/office/drawing/2014/main" id="{073DF077-2324-4A1C-FCE2-5AE3A6EBD4C9}"/>
              </a:ext>
            </a:extLst>
          </p:cNvPr>
          <p:cNvSpPr txBox="1">
            <a:spLocks/>
          </p:cNvSpPr>
          <p:nvPr/>
        </p:nvSpPr>
        <p:spPr>
          <a:xfrm>
            <a:off x="129380" y="1890002"/>
            <a:ext cx="4442620" cy="340685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4" name="TextBox 3">
            <a:extLst>
              <a:ext uri="{FF2B5EF4-FFF2-40B4-BE49-F238E27FC236}">
                <a16:creationId xmlns:a16="http://schemas.microsoft.com/office/drawing/2014/main" id="{141D7856-35BC-18CC-AA93-E1E4CA5459D8}"/>
              </a:ext>
            </a:extLst>
          </p:cNvPr>
          <p:cNvSpPr txBox="1"/>
          <p:nvPr/>
        </p:nvSpPr>
        <p:spPr>
          <a:xfrm>
            <a:off x="92617" y="881566"/>
            <a:ext cx="5857714" cy="5878532"/>
          </a:xfrm>
          <a:prstGeom prst="rect">
            <a:avLst/>
          </a:prstGeom>
          <a:noFill/>
        </p:spPr>
        <p:txBody>
          <a:bodyPr wrap="square">
            <a:spAutoFit/>
          </a:bodyPr>
          <a:lstStyle/>
          <a:p>
            <a:pPr marL="285750" indent="-285750" algn="just">
              <a:spcAft>
                <a:spcPts val="800"/>
              </a:spcAft>
              <a:buFont typeface="Wingdings" panose="05000000000000000000" pitchFamily="2" charset="2"/>
              <a:buChar char="Ø"/>
            </a:pPr>
            <a:r>
              <a:rPr lang="el-GR" sz="1600" dirty="0"/>
              <a:t>Η αναβαθμίδα είναι μια πρακτική διατήρησης του εδάφους και του νερού που εφαρμόζεται συνήθως σε απότομες κλίσεις και χρησιμοποιείται παγκοσμίως (</a:t>
            </a:r>
            <a:r>
              <a:rPr lang="en-US" sz="1600" dirty="0"/>
              <a:t>Wei et al., 2016).</a:t>
            </a:r>
            <a:endParaRPr lang="el-GR" sz="1600" dirty="0"/>
          </a:p>
          <a:p>
            <a:pPr marL="285750" indent="-285750" algn="just">
              <a:spcAft>
                <a:spcPts val="800"/>
              </a:spcAft>
              <a:buFont typeface="Wingdings" panose="05000000000000000000" pitchFamily="2" charset="2"/>
              <a:buChar char="Ø"/>
            </a:pPr>
            <a:r>
              <a:rPr lang="el-GR" sz="1600" dirty="0"/>
              <a:t>Οι αναβαθμίδες είναι ανθρωπογενείς μορφές γης, που συνήθως κατασκευάζονται κατά μήκος ή με ελαφρά γωνία ως προς τις φυσικές ισοϋψείς του εδάφους,</a:t>
            </a:r>
          </a:p>
          <a:p>
            <a:pPr marL="285750" indent="-285750" algn="just">
              <a:spcAft>
                <a:spcPts val="800"/>
              </a:spcAft>
              <a:buFont typeface="Wingdings" panose="05000000000000000000" pitchFamily="2" charset="2"/>
              <a:buChar char="Ø"/>
            </a:pPr>
            <a:r>
              <a:rPr lang="el-GR" sz="1600" dirty="0"/>
              <a:t>Κάθε αναβαθμίδα αποτελείται από δύο κύρια στοιχεία: </a:t>
            </a:r>
            <a:r>
              <a:rPr lang="el-GR" sz="1600" b="1" dirty="0"/>
              <a:t>ένα κατακόρυφο τμήμα και μια πλατφόρμα.</a:t>
            </a:r>
            <a:endParaRPr lang="en-US" sz="1600" dirty="0"/>
          </a:p>
          <a:p>
            <a:pPr marL="285750" indent="-285750" algn="just">
              <a:spcAft>
                <a:spcPts val="800"/>
              </a:spcAft>
              <a:buFont typeface="Wingdings" panose="05000000000000000000" pitchFamily="2" charset="2"/>
              <a:buChar char="Ø"/>
            </a:pPr>
            <a:r>
              <a:rPr lang="el-GR" sz="1600" dirty="0"/>
              <a:t>Οι αναβαθμίδες υποστηρίζουν ένα ευρύ φάσμα χρήσεων γης, συμπεριλαμβανομένων </a:t>
            </a:r>
            <a:r>
              <a:rPr lang="el-GR" sz="1600" b="1" dirty="0"/>
              <a:t>της δασοκομίας, της βόσκησης, της </a:t>
            </a:r>
            <a:r>
              <a:rPr lang="el-GR" sz="1600" b="1" dirty="0" err="1"/>
              <a:t>αγροδασοπονίας</a:t>
            </a:r>
            <a:r>
              <a:rPr lang="el-GR" sz="1600" b="1" dirty="0"/>
              <a:t>, της παραγωγής καλλιεργειών και λαχανικών, και της καλλιέργειας ρυζιού</a:t>
            </a:r>
            <a:r>
              <a:rPr lang="en-US" sz="1600" dirty="0"/>
              <a:t>.</a:t>
            </a:r>
          </a:p>
          <a:p>
            <a:pPr marL="285750" indent="-285750" algn="just">
              <a:spcAft>
                <a:spcPts val="800"/>
              </a:spcAft>
              <a:buFont typeface="Wingdings" panose="05000000000000000000" pitchFamily="2" charset="2"/>
              <a:buChar char="Ø"/>
            </a:pPr>
            <a:r>
              <a:rPr lang="el-GR" sz="1600" dirty="0"/>
              <a:t>Ωστόσο, η αστοχία των αναβαθμίδων, που συχνά προκαλείται από ανεπαρκή συντήρηση, μπορεί να οδηγήσει σε αστάθεια πρανών και σοβαρή διάβρωση του εδάφους</a:t>
            </a:r>
            <a:r>
              <a:rPr lang="en-US" sz="1600" dirty="0"/>
              <a:t>.</a:t>
            </a:r>
          </a:p>
          <a:p>
            <a:pPr marL="285750" indent="-285750" algn="just">
              <a:spcAft>
                <a:spcPts val="800"/>
              </a:spcAft>
              <a:buFont typeface="Wingdings" panose="05000000000000000000" pitchFamily="2" charset="2"/>
              <a:buChar char="Ø"/>
            </a:pPr>
            <a:r>
              <a:rPr lang="el-GR" sz="1600" dirty="0"/>
              <a:t>Η </a:t>
            </a:r>
            <a:r>
              <a:rPr lang="el-GR" sz="1600" dirty="0" err="1"/>
              <a:t>αναβαθμίδωση</a:t>
            </a:r>
            <a:r>
              <a:rPr lang="el-GR" sz="1600" dirty="0"/>
              <a:t> έχει τη δυνατότητα να επηρεάσει σημαντικά τις ιδιότητες του εδάφους μειώνοντας τη διάβρωση του εδάφους και την επιφανειακή απορροή.</a:t>
            </a:r>
          </a:p>
          <a:p>
            <a:pPr marL="285750" indent="-285750" algn="just">
              <a:spcAft>
                <a:spcPts val="800"/>
              </a:spcAft>
              <a:buFont typeface="Wingdings" panose="05000000000000000000" pitchFamily="2" charset="2"/>
              <a:buChar char="Ø"/>
            </a:pPr>
            <a:r>
              <a:rPr lang="el-GR" sz="1600" dirty="0"/>
              <a:t>Τα εδάφη στις αναβαθμίδες είναι γενικά βαθύτερα και έχουν μεγαλύτερη ικανότητα αποθήκευσης νερού, γεγονός που συχνά οδηγεί σε αυξημένη παραγωγικότητα των καλλιεργειών.</a:t>
            </a:r>
            <a:endParaRPr lang="en-US" sz="1600" dirty="0"/>
          </a:p>
        </p:txBody>
      </p:sp>
      <p:pic>
        <p:nvPicPr>
          <p:cNvPr id="6" name="Picture 5" descr="Specialty Superfoods, Nutritious Fruit+Herbal Powders, Natural Flavors ...">
            <a:extLst>
              <a:ext uri="{FF2B5EF4-FFF2-40B4-BE49-F238E27FC236}">
                <a16:creationId xmlns:a16="http://schemas.microsoft.com/office/drawing/2014/main" id="{B3DDC64C-9DDB-37E8-1431-C1A9EB82A2A4}"/>
              </a:ext>
            </a:extLst>
          </p:cNvPr>
          <p:cNvPicPr>
            <a:picLocks noChangeAspect="1"/>
          </p:cNvPicPr>
          <p:nvPr/>
        </p:nvPicPr>
        <p:blipFill rotWithShape="1">
          <a:blip r:embed="rId3">
            <a:extLst>
              <a:ext uri="{28A0092B-C50C-407E-A947-70E740481C1C}">
                <a14:useLocalDpi xmlns:a14="http://schemas.microsoft.com/office/drawing/2010/main" val="0"/>
              </a:ext>
            </a:extLst>
          </a:blip>
          <a:srcRect l="13279"/>
          <a:stretch/>
        </p:blipFill>
        <p:spPr bwMode="auto">
          <a:xfrm>
            <a:off x="6084168" y="908720"/>
            <a:ext cx="2966085" cy="1712595"/>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15203008-005F-115B-71BD-817DB3DDFE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2844512"/>
            <a:ext cx="2928960" cy="1952640"/>
          </a:xfrm>
          <a:prstGeom prst="rect">
            <a:avLst/>
          </a:prstGeom>
        </p:spPr>
      </p:pic>
      <p:pic>
        <p:nvPicPr>
          <p:cNvPr id="8" name="Picture 7" descr="Aerial view of a farm&#10;&#10;AI-generated content may be incorrect.">
            <a:extLst>
              <a:ext uri="{FF2B5EF4-FFF2-40B4-BE49-F238E27FC236}">
                <a16:creationId xmlns:a16="http://schemas.microsoft.com/office/drawing/2014/main" id="{A166ED46-EC23-132C-7F2F-7AEB2FE9F2E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89765" y="5020349"/>
            <a:ext cx="2928961" cy="1645698"/>
          </a:xfrm>
          <a:prstGeom prst="rect">
            <a:avLst/>
          </a:prstGeom>
          <a:noFill/>
          <a:ln>
            <a:noFill/>
          </a:ln>
        </p:spPr>
      </p:pic>
    </p:spTree>
    <p:extLst>
      <p:ext uri="{BB962C8B-B14F-4D97-AF65-F5344CB8AC3E}">
        <p14:creationId xmlns:p14="http://schemas.microsoft.com/office/powerpoint/2010/main" val="3573205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0872C-A2FF-3EEF-06C3-66E92EB4F75D}"/>
            </a:ext>
          </a:extLst>
        </p:cNvPr>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D2C6AF2A-8A19-C79F-2B2E-1D628C3B3CB1}"/>
              </a:ext>
            </a:extLst>
          </p:cNvPr>
          <p:cNvSpPr txBox="1">
            <a:spLocks/>
          </p:cNvSpPr>
          <p:nvPr/>
        </p:nvSpPr>
        <p:spPr>
          <a:xfrm>
            <a:off x="129380" y="1890002"/>
            <a:ext cx="4442620" cy="340685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3" name="Naslov 1">
            <a:extLst>
              <a:ext uri="{FF2B5EF4-FFF2-40B4-BE49-F238E27FC236}">
                <a16:creationId xmlns:a16="http://schemas.microsoft.com/office/drawing/2014/main" id="{8F5D38F6-7E2B-1AD8-834D-A6CA951FEFEB}"/>
              </a:ext>
            </a:extLst>
          </p:cNvPr>
          <p:cNvSpPr txBox="1">
            <a:spLocks/>
          </p:cNvSpPr>
          <p:nvPr/>
        </p:nvSpPr>
        <p:spPr>
          <a:xfrm>
            <a:off x="251520" y="116632"/>
            <a:ext cx="8280920" cy="516042"/>
          </a:xfrm>
          <a:prstGeom prst="rect">
            <a:avLst/>
          </a:prstGeom>
        </p:spPr>
        <p:txBody>
          <a:bodyPr wrap="square" lIns="0" tIns="0" rIns="0" bIns="0">
            <a:normAutofit/>
          </a:bodyPr>
          <a:lstStyle>
            <a:lvl1pPr>
              <a:defRPr sz="2800" b="1" i="0">
                <a:solidFill>
                  <a:srgbClr val="2DB8C6"/>
                </a:solidFill>
                <a:latin typeface="Arial"/>
                <a:ea typeface="+mj-ea"/>
                <a:cs typeface="Arial"/>
              </a:defRPr>
            </a:lvl1pPr>
          </a:lstStyle>
          <a:p>
            <a:r>
              <a:rPr lang="el-GR" kern="0" dirty="0"/>
              <a:t>Αντιδιαβρωτικά μέτρα – </a:t>
            </a:r>
            <a:r>
              <a:rPr lang="el-GR" kern="0"/>
              <a:t>ανεμοφράκτες </a:t>
            </a:r>
            <a:endParaRPr lang="sl-SI" kern="0" dirty="0"/>
          </a:p>
        </p:txBody>
      </p:sp>
      <p:sp>
        <p:nvSpPr>
          <p:cNvPr id="9" name="TextBox 8">
            <a:extLst>
              <a:ext uri="{FF2B5EF4-FFF2-40B4-BE49-F238E27FC236}">
                <a16:creationId xmlns:a16="http://schemas.microsoft.com/office/drawing/2014/main" id="{4E4C1CB9-6043-81C2-6A3C-FF8212D366B6}"/>
              </a:ext>
            </a:extLst>
          </p:cNvPr>
          <p:cNvSpPr txBox="1"/>
          <p:nvPr/>
        </p:nvSpPr>
        <p:spPr>
          <a:xfrm>
            <a:off x="154367" y="730702"/>
            <a:ext cx="8522089" cy="2308324"/>
          </a:xfrm>
          <a:prstGeom prst="rect">
            <a:avLst/>
          </a:prstGeom>
          <a:noFill/>
        </p:spPr>
        <p:txBody>
          <a:bodyPr wrap="square">
            <a:spAutoFit/>
          </a:bodyPr>
          <a:lstStyle/>
          <a:p>
            <a:pPr marL="285750" indent="-285750">
              <a:buFont typeface="Wingdings" panose="05000000000000000000" pitchFamily="2" charset="2"/>
              <a:buChar char="Ø"/>
            </a:pPr>
            <a:r>
              <a:rPr lang="el-GR" dirty="0">
                <a:solidFill>
                  <a:srgbClr val="211D1E"/>
                </a:solidFill>
                <a:latin typeface="+mj-lt"/>
              </a:rPr>
              <a:t>Ανεμοφράκτης είναι κάθε φράγμα (φυσικό ή τεχνητό) που μειώνει τους ενοχλητικούς ανέμους δημιουργώντας μια </a:t>
            </a:r>
            <a:r>
              <a:rPr lang="el-GR" dirty="0" err="1">
                <a:solidFill>
                  <a:srgbClr val="211D1E"/>
                </a:solidFill>
                <a:latin typeface="+mj-lt"/>
              </a:rPr>
              <a:t>ανεμόσκια</a:t>
            </a:r>
            <a:r>
              <a:rPr lang="el-GR" dirty="0">
                <a:solidFill>
                  <a:srgbClr val="211D1E"/>
                </a:solidFill>
                <a:latin typeface="+mj-lt"/>
              </a:rPr>
              <a:t> στην υπήνεμη (</a:t>
            </a:r>
            <a:r>
              <a:rPr lang="el-GR" dirty="0" err="1">
                <a:solidFill>
                  <a:srgbClr val="211D1E"/>
                </a:solidFill>
                <a:latin typeface="+mj-lt"/>
              </a:rPr>
              <a:t>κατάντη</a:t>
            </a:r>
            <a:r>
              <a:rPr lang="el-GR" dirty="0">
                <a:solidFill>
                  <a:srgbClr val="211D1E"/>
                </a:solidFill>
                <a:latin typeface="+mj-lt"/>
              </a:rPr>
              <a:t> του ανέμου) πλευρά</a:t>
            </a:r>
            <a:r>
              <a:rPr lang="en-US" dirty="0">
                <a:solidFill>
                  <a:srgbClr val="211D1E"/>
                </a:solidFill>
                <a:latin typeface="+mj-lt"/>
              </a:rPr>
              <a:t>. </a:t>
            </a:r>
          </a:p>
          <a:p>
            <a:pPr marL="285750" indent="-285750">
              <a:buFont typeface="Wingdings" panose="05000000000000000000" pitchFamily="2" charset="2"/>
              <a:buChar char="Ø"/>
            </a:pPr>
            <a:r>
              <a:rPr lang="el-GR" dirty="0">
                <a:solidFill>
                  <a:srgbClr val="211D1E"/>
                </a:solidFill>
                <a:latin typeface="+mj-lt"/>
              </a:rPr>
              <a:t>Η κύρια λειτουργία του είναι να μειώνει την ταχύτητα του ανέμου και αποτελεί μια μορφή </a:t>
            </a:r>
            <a:r>
              <a:rPr lang="el-GR" dirty="0" err="1">
                <a:solidFill>
                  <a:srgbClr val="211D1E"/>
                </a:solidFill>
                <a:latin typeface="+mj-lt"/>
              </a:rPr>
              <a:t>αγροδασοπονίας</a:t>
            </a:r>
            <a:r>
              <a:rPr lang="el-GR" dirty="0">
                <a:solidFill>
                  <a:srgbClr val="211D1E"/>
                </a:solidFill>
                <a:latin typeface="+mj-lt"/>
              </a:rPr>
              <a:t>.</a:t>
            </a:r>
            <a:endParaRPr lang="en-US" dirty="0">
              <a:solidFill>
                <a:srgbClr val="211D1E"/>
              </a:solidFill>
              <a:latin typeface="+mj-lt"/>
            </a:endParaRPr>
          </a:p>
          <a:p>
            <a:pPr marL="285750" indent="-285750">
              <a:buFont typeface="Wingdings" panose="05000000000000000000" pitchFamily="2" charset="2"/>
              <a:buChar char="Ø"/>
            </a:pPr>
            <a:r>
              <a:rPr lang="el-GR" dirty="0">
                <a:solidFill>
                  <a:srgbClr val="211D1E"/>
                </a:solidFill>
                <a:latin typeface="+mj-lt"/>
              </a:rPr>
              <a:t>Οι ανεμοφράκτες φυτεύονται </a:t>
            </a:r>
            <a:r>
              <a:rPr lang="el-GR" b="1" dirty="0">
                <a:solidFill>
                  <a:srgbClr val="211D1E"/>
                </a:solidFill>
                <a:latin typeface="+mj-lt"/>
              </a:rPr>
              <a:t>κάθετα προς την επικρατούσα διεύθυνση του ανέμου κατά μήκος</a:t>
            </a:r>
            <a:r>
              <a:rPr lang="el-GR" dirty="0">
                <a:solidFill>
                  <a:srgbClr val="211D1E"/>
                </a:solidFill>
                <a:latin typeface="+mj-lt"/>
              </a:rPr>
              <a:t> των ορίων των γεωργικών αγρών ή κοντά σε </a:t>
            </a:r>
            <a:r>
              <a:rPr lang="el-GR" dirty="0" err="1">
                <a:solidFill>
                  <a:srgbClr val="211D1E"/>
                </a:solidFill>
                <a:latin typeface="+mj-lt"/>
              </a:rPr>
              <a:t>υδατορέματα</a:t>
            </a:r>
            <a:r>
              <a:rPr lang="el-GR" dirty="0">
                <a:solidFill>
                  <a:srgbClr val="211D1E"/>
                </a:solidFill>
                <a:latin typeface="+mj-lt"/>
              </a:rPr>
              <a:t>. </a:t>
            </a:r>
          </a:p>
          <a:p>
            <a:pPr marL="285750" indent="-285750">
              <a:buFont typeface="Wingdings" panose="05000000000000000000" pitchFamily="2" charset="2"/>
              <a:buChar char="Ø"/>
            </a:pPr>
            <a:r>
              <a:rPr lang="el-GR" dirty="0" err="1">
                <a:latin typeface="+mj-lt"/>
              </a:rPr>
              <a:t>Ταχυαυξή</a:t>
            </a:r>
            <a:r>
              <a:rPr lang="el-GR" dirty="0">
                <a:latin typeface="+mj-lt"/>
              </a:rPr>
              <a:t> είδη δέντρων προσαρμοσμένα στις τοπικές κλιματικές συνθήκες χρησιμοποιούνται συνήθως στα συστήματα ανεμοφρακτών.</a:t>
            </a:r>
            <a:endParaRPr lang="en-US" dirty="0"/>
          </a:p>
        </p:txBody>
      </p:sp>
      <p:sp>
        <p:nvSpPr>
          <p:cNvPr id="11" name="TextBox 10">
            <a:extLst>
              <a:ext uri="{FF2B5EF4-FFF2-40B4-BE49-F238E27FC236}">
                <a16:creationId xmlns:a16="http://schemas.microsoft.com/office/drawing/2014/main" id="{8FA4CF91-06BA-DE10-129F-BEF684E262F9}"/>
              </a:ext>
            </a:extLst>
          </p:cNvPr>
          <p:cNvSpPr txBox="1"/>
          <p:nvPr/>
        </p:nvSpPr>
        <p:spPr>
          <a:xfrm>
            <a:off x="129380" y="4873966"/>
            <a:ext cx="8789201" cy="1107996"/>
          </a:xfrm>
          <a:prstGeom prst="rect">
            <a:avLst/>
          </a:prstGeom>
          <a:noFill/>
        </p:spPr>
        <p:txBody>
          <a:bodyPr wrap="square" rtlCol="0">
            <a:spAutoFit/>
          </a:bodyPr>
          <a:lstStyle/>
          <a:p>
            <a:r>
              <a:rPr lang="el-GR" b="1" dirty="0"/>
              <a:t>Πλεονεκτήματα</a:t>
            </a:r>
            <a:r>
              <a:rPr lang="el-GR" sz="1600" b="1" dirty="0"/>
              <a:t>: </a:t>
            </a:r>
            <a:r>
              <a:rPr lang="el-GR" sz="1600" i="1" dirty="0"/>
              <a:t>έλεγχος της αιολικής διάβρωσης, προστασία των καλλιεργειών από ζημιές από τον άνεμο, καταφύγιο για τα ζώα, ενδιαιτήματα για είδη φυτών και ζώων (εμπλουτίζοντας τη βιοποικιλότητα), συγκράτηση της επιφανειακής απορροής και των θρεπτικών στοιχείων, βελτίωση της αποδοτικότητας της άρδευσης, υψηλότερα αποθέματα οργανικού άνθρακα του εδάφους κ.λπ.</a:t>
            </a:r>
            <a:endParaRPr lang="en-US" sz="1600" i="1" dirty="0"/>
          </a:p>
        </p:txBody>
      </p:sp>
      <p:pic>
        <p:nvPicPr>
          <p:cNvPr id="13" name="Picture 12">
            <a:extLst>
              <a:ext uri="{FF2B5EF4-FFF2-40B4-BE49-F238E27FC236}">
                <a16:creationId xmlns:a16="http://schemas.microsoft.com/office/drawing/2014/main" id="{C235D258-E285-AF60-F8E0-45EB892CD092}"/>
              </a:ext>
            </a:extLst>
          </p:cNvPr>
          <p:cNvPicPr>
            <a:picLocks noChangeAspect="1"/>
          </p:cNvPicPr>
          <p:nvPr/>
        </p:nvPicPr>
        <p:blipFill>
          <a:blip r:embed="rId3"/>
          <a:stretch>
            <a:fillRect/>
          </a:stretch>
        </p:blipFill>
        <p:spPr>
          <a:xfrm>
            <a:off x="5920157" y="3145007"/>
            <a:ext cx="3125708" cy="1814892"/>
          </a:xfrm>
          <a:prstGeom prst="rect">
            <a:avLst/>
          </a:prstGeom>
        </p:spPr>
      </p:pic>
      <p:sp>
        <p:nvSpPr>
          <p:cNvPr id="14" name="TextBox 13">
            <a:extLst>
              <a:ext uri="{FF2B5EF4-FFF2-40B4-BE49-F238E27FC236}">
                <a16:creationId xmlns:a16="http://schemas.microsoft.com/office/drawing/2014/main" id="{A4D7C680-7CB4-D1A9-FED2-67B315D6A953}"/>
              </a:ext>
            </a:extLst>
          </p:cNvPr>
          <p:cNvSpPr txBox="1"/>
          <p:nvPr/>
        </p:nvSpPr>
        <p:spPr>
          <a:xfrm>
            <a:off x="154367" y="5958482"/>
            <a:ext cx="8810121" cy="861774"/>
          </a:xfrm>
          <a:prstGeom prst="rect">
            <a:avLst/>
          </a:prstGeom>
          <a:noFill/>
        </p:spPr>
        <p:txBody>
          <a:bodyPr wrap="square" rtlCol="0">
            <a:spAutoFit/>
          </a:bodyPr>
          <a:lstStyle/>
          <a:p>
            <a:r>
              <a:rPr lang="el-GR" b="1" dirty="0"/>
              <a:t>Μειονεκτήματα: </a:t>
            </a:r>
            <a:r>
              <a:rPr lang="el-GR" sz="1600" i="1" dirty="0"/>
              <a:t>εντατική διαχείριση, ανάγκη για εξειδικευμένο εξοπλισμό για τη διαχείριση δέντρων/θάμνων, αφαίρεση γης από την ετήσια παραγωγή καλλιεργειών, μπορεί να φιλοξενούν επιβλαβείς εχθρούς των καλλιεργειών, π.χ. έντομα και ζιζάνια</a:t>
            </a:r>
            <a:endParaRPr lang="en-US" sz="1600" dirty="0"/>
          </a:p>
        </p:txBody>
      </p:sp>
      <p:pic>
        <p:nvPicPr>
          <p:cNvPr id="15" name="Picture 14" descr="Windbreaks for sale in UK | 91 used Windbreaks">
            <a:extLst>
              <a:ext uri="{FF2B5EF4-FFF2-40B4-BE49-F238E27FC236}">
                <a16:creationId xmlns:a16="http://schemas.microsoft.com/office/drawing/2014/main" id="{DB063EAA-4324-A290-C3FB-922168EAF06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3063638"/>
            <a:ext cx="2410398" cy="1721208"/>
          </a:xfrm>
          <a:prstGeom prst="rect">
            <a:avLst/>
          </a:prstGeom>
          <a:noFill/>
          <a:ln>
            <a:noFill/>
          </a:ln>
        </p:spPr>
      </p:pic>
      <p:pic>
        <p:nvPicPr>
          <p:cNvPr id="16" name="Picture 15" descr="Shelterbelt: Defining A Windbreak And How It Works">
            <a:extLst>
              <a:ext uri="{FF2B5EF4-FFF2-40B4-BE49-F238E27FC236}">
                <a16:creationId xmlns:a16="http://schemas.microsoft.com/office/drawing/2014/main" id="{83E83747-2997-CEA3-57D9-58AC840ADE4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67951" y="3054268"/>
            <a:ext cx="2752048" cy="1724153"/>
          </a:xfrm>
          <a:prstGeom prst="rect">
            <a:avLst/>
          </a:prstGeom>
          <a:noFill/>
          <a:ln>
            <a:noFill/>
          </a:ln>
        </p:spPr>
      </p:pic>
    </p:spTree>
    <p:extLst>
      <p:ext uri="{BB962C8B-B14F-4D97-AF65-F5344CB8AC3E}">
        <p14:creationId xmlns:p14="http://schemas.microsoft.com/office/powerpoint/2010/main" val="3858656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2A1CE-FF5E-7FBA-EA88-623CCD7DCE4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67BDD9B-A984-A780-8AC8-C8A9766C368F}"/>
              </a:ext>
            </a:extLst>
          </p:cNvPr>
          <p:cNvSpPr>
            <a:spLocks noGrp="1"/>
          </p:cNvSpPr>
          <p:nvPr>
            <p:ph type="title"/>
          </p:nvPr>
        </p:nvSpPr>
        <p:spPr>
          <a:xfrm>
            <a:off x="274522" y="94634"/>
            <a:ext cx="8568952" cy="516042"/>
          </a:xfrm>
        </p:spPr>
        <p:txBody>
          <a:bodyPr>
            <a:normAutofit fontScale="90000"/>
          </a:bodyPr>
          <a:lstStyle/>
          <a:p>
            <a:r>
              <a:rPr lang="el-GR" dirty="0"/>
              <a:t>Αντιδιαβρωτικά μέτρα – ζωντανοί φράχτες και λωρίδες ανάσχεσης</a:t>
            </a:r>
            <a:endParaRPr lang="sl-SI" dirty="0"/>
          </a:p>
        </p:txBody>
      </p:sp>
      <p:sp>
        <p:nvSpPr>
          <p:cNvPr id="10" name="Content Placeholder 2">
            <a:extLst>
              <a:ext uri="{FF2B5EF4-FFF2-40B4-BE49-F238E27FC236}">
                <a16:creationId xmlns:a16="http://schemas.microsoft.com/office/drawing/2014/main" id="{E5DCF5A9-6F6C-34C6-67BD-50C5EF1721AA}"/>
              </a:ext>
            </a:extLst>
          </p:cNvPr>
          <p:cNvSpPr txBox="1">
            <a:spLocks/>
          </p:cNvSpPr>
          <p:nvPr/>
        </p:nvSpPr>
        <p:spPr>
          <a:xfrm>
            <a:off x="129380" y="1890002"/>
            <a:ext cx="4442620" cy="340685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4" name="TextBox 3">
            <a:extLst>
              <a:ext uri="{FF2B5EF4-FFF2-40B4-BE49-F238E27FC236}">
                <a16:creationId xmlns:a16="http://schemas.microsoft.com/office/drawing/2014/main" id="{92AFE948-9CFB-842E-8C14-179175EE8447}"/>
              </a:ext>
            </a:extLst>
          </p:cNvPr>
          <p:cNvSpPr txBox="1"/>
          <p:nvPr/>
        </p:nvSpPr>
        <p:spPr>
          <a:xfrm>
            <a:off x="160121" y="1020234"/>
            <a:ext cx="5798405" cy="5401479"/>
          </a:xfrm>
          <a:prstGeom prst="rect">
            <a:avLst/>
          </a:prstGeom>
          <a:noFill/>
        </p:spPr>
        <p:txBody>
          <a:bodyPr wrap="square">
            <a:spAutoFit/>
          </a:bodyPr>
          <a:lstStyle/>
          <a:p>
            <a:pPr marL="285750" indent="-285750">
              <a:spcAft>
                <a:spcPts val="600"/>
              </a:spcAft>
              <a:buFont typeface="Wingdings" panose="05000000000000000000" pitchFamily="2" charset="2"/>
              <a:buChar char="Ø"/>
            </a:pPr>
            <a:r>
              <a:rPr lang="el-GR" sz="1600" b="1" dirty="0"/>
              <a:t>Οι προστατευτικές ζώνες και οι ζωντανοί φράχτες </a:t>
            </a:r>
            <a:r>
              <a:rPr lang="el-GR" sz="1600" dirty="0"/>
              <a:t>είναι λωρίδες μόνιμης βλάστησης — όπως αγρωστώδη, δέντρα ή θάμνοι — που εγκαθίστανται μέσα στα αγροτεμάχια ή κατά μήκος των ορίων τους (ή κοντά σε </a:t>
            </a:r>
            <a:r>
              <a:rPr lang="el-GR" sz="1600" dirty="0" err="1"/>
              <a:t>υδατορέματα</a:t>
            </a:r>
            <a:r>
              <a:rPr lang="el-GR" sz="1600" dirty="0"/>
              <a:t>, ως παρόχθιες ζώνες ανάσχεσης).</a:t>
            </a:r>
          </a:p>
          <a:p>
            <a:pPr marL="285750" indent="-285750">
              <a:spcAft>
                <a:spcPts val="600"/>
              </a:spcAft>
              <a:buFont typeface="Wingdings" panose="05000000000000000000" pitchFamily="2" charset="2"/>
              <a:buChar char="Ø"/>
            </a:pPr>
            <a:r>
              <a:rPr lang="el-GR" sz="1600" dirty="0"/>
              <a:t>Το πλάτος των λωρίδων ποικίλλει — από λίγα μέτρα έως και πάνω από 10 μέτρα.</a:t>
            </a:r>
          </a:p>
          <a:p>
            <a:pPr marL="285750" indent="-285750">
              <a:spcAft>
                <a:spcPts val="600"/>
              </a:spcAft>
              <a:buFont typeface="Wingdings" panose="05000000000000000000" pitchFamily="2" charset="2"/>
              <a:buChar char="Ø"/>
            </a:pPr>
            <a:r>
              <a:rPr lang="el-GR" sz="1600" dirty="0"/>
              <a:t>Οι λωρίδες ανάσχεσης (</a:t>
            </a:r>
            <a:r>
              <a:rPr lang="en-US" sz="1600" dirty="0"/>
              <a:t>buffer strips) / </a:t>
            </a:r>
            <a:r>
              <a:rPr lang="el-GR" sz="1600" dirty="0"/>
              <a:t>προστατευτικές ζώνες είναι πλατύτερες (&gt;5 </a:t>
            </a:r>
            <a:r>
              <a:rPr lang="en-US" sz="1600" dirty="0"/>
              <a:t>m) </a:t>
            </a:r>
            <a:r>
              <a:rPr lang="el-GR" sz="1600" dirty="0"/>
              <a:t>και συνήθως βρίσκονται σε αρόσιμη γη ή κατά μήκος </a:t>
            </a:r>
            <a:r>
              <a:rPr lang="el-GR" sz="1600" dirty="0" err="1"/>
              <a:t>όχθεων</a:t>
            </a:r>
            <a:r>
              <a:rPr lang="el-GR" sz="1600" dirty="0"/>
              <a:t> ποταμών και ρεμάτων.</a:t>
            </a:r>
            <a:endParaRPr lang="en-US" sz="1600" dirty="0"/>
          </a:p>
          <a:p>
            <a:pPr marL="285750" indent="-285750">
              <a:spcAft>
                <a:spcPts val="600"/>
              </a:spcAft>
              <a:buFont typeface="Wingdings" panose="05000000000000000000" pitchFamily="2" charset="2"/>
              <a:buChar char="Ø"/>
            </a:pPr>
            <a:r>
              <a:rPr lang="el-GR" sz="1600" dirty="0"/>
              <a:t>Οι ζωντανοί φράχτες είναι στενότεροι (συνήθως &lt;1,5 </a:t>
            </a:r>
            <a:r>
              <a:rPr lang="en-US" sz="1600" dirty="0"/>
              <a:t>m) </a:t>
            </a:r>
            <a:r>
              <a:rPr lang="el-GR" sz="1600" dirty="0"/>
              <a:t>και τοποθετούνται συνήθως μέσα στις καλλιεργούμενες εκτάσεις.</a:t>
            </a:r>
            <a:endParaRPr lang="en-US" sz="1600" dirty="0"/>
          </a:p>
          <a:p>
            <a:pPr marL="285750" indent="-285750">
              <a:spcAft>
                <a:spcPts val="600"/>
              </a:spcAft>
              <a:buFont typeface="Wingdings" panose="05000000000000000000" pitchFamily="2" charset="2"/>
              <a:buChar char="Ø"/>
            </a:pPr>
            <a:r>
              <a:rPr lang="el-GR" sz="1600" dirty="0"/>
              <a:t>Ο κύριος σκοπός της εγκατάστασης ζωντανών φρακτών και προστατευτικών ζωνών είναι η συγκράτηση της επιφανειακής απορροής, ώστε να ελαχιστοποιείται η απώλεια εδάφους, θρεπτικών στοιχείων και </a:t>
            </a:r>
            <a:r>
              <a:rPr lang="el-GR" sz="1600" dirty="0" err="1"/>
              <a:t>αγροχημικών</a:t>
            </a:r>
            <a:r>
              <a:rPr lang="el-GR" sz="1600" dirty="0"/>
              <a:t> από τις γεωργικές εκτάσεις.</a:t>
            </a:r>
            <a:endParaRPr lang="en-US" sz="1600" dirty="0"/>
          </a:p>
          <a:p>
            <a:pPr marL="285750" indent="-285750">
              <a:spcAft>
                <a:spcPts val="600"/>
              </a:spcAft>
              <a:buFont typeface="Wingdings" panose="05000000000000000000" pitchFamily="2" charset="2"/>
              <a:buChar char="Ø"/>
            </a:pPr>
            <a:r>
              <a:rPr lang="el-GR" sz="1600" dirty="0"/>
              <a:t>Αυτές οι ζώνες βλάστησης συμβάλλουν στη μείωση </a:t>
            </a:r>
            <a:r>
              <a:rPr lang="el-GR" sz="1600" b="1" dirty="0"/>
              <a:t>της διάχυτης ρύπανσης</a:t>
            </a:r>
            <a:r>
              <a:rPr lang="el-GR" sz="1600" dirty="0"/>
              <a:t> και συνεισφέρουν στη βελτίωση της ποιότητας του εδάφους και των υδάτων.</a:t>
            </a:r>
            <a:endParaRPr lang="en-US" sz="1600" dirty="0"/>
          </a:p>
        </p:txBody>
      </p:sp>
      <p:sp>
        <p:nvSpPr>
          <p:cNvPr id="3" name="TextBox 2">
            <a:extLst>
              <a:ext uri="{FF2B5EF4-FFF2-40B4-BE49-F238E27FC236}">
                <a16:creationId xmlns:a16="http://schemas.microsoft.com/office/drawing/2014/main" id="{6296DE50-22A6-829A-DBE3-51973E4EB95A}"/>
              </a:ext>
            </a:extLst>
          </p:cNvPr>
          <p:cNvSpPr txBox="1"/>
          <p:nvPr/>
        </p:nvSpPr>
        <p:spPr>
          <a:xfrm>
            <a:off x="6058673" y="3997180"/>
            <a:ext cx="2799164" cy="215444"/>
          </a:xfrm>
          <a:prstGeom prst="rect">
            <a:avLst/>
          </a:prstGeom>
          <a:noFill/>
        </p:spPr>
        <p:txBody>
          <a:bodyPr wrap="none" rtlCol="0">
            <a:spAutoFit/>
          </a:bodyPr>
          <a:lstStyle/>
          <a:p>
            <a:r>
              <a:rPr lang="en-US" sz="800" dirty="0"/>
              <a:t>Source: </a:t>
            </a:r>
            <a:r>
              <a:rPr lang="en-US" sz="800" dirty="0">
                <a:hlinkClick r:id="rId3"/>
              </a:rPr>
              <a:t>Agriculture :: Prior Lake Spring Lake Watershed District</a:t>
            </a:r>
            <a:endParaRPr lang="en-US" sz="800" dirty="0"/>
          </a:p>
        </p:txBody>
      </p:sp>
      <p:pic>
        <p:nvPicPr>
          <p:cNvPr id="6" name="Picture 5">
            <a:extLst>
              <a:ext uri="{FF2B5EF4-FFF2-40B4-BE49-F238E27FC236}">
                <a16:creationId xmlns:a16="http://schemas.microsoft.com/office/drawing/2014/main" id="{3A138DA9-6A87-77C3-502D-0483068326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8526" y="4365104"/>
            <a:ext cx="2839792" cy="2127115"/>
          </a:xfrm>
          <a:prstGeom prst="rect">
            <a:avLst/>
          </a:prstGeom>
        </p:spPr>
      </p:pic>
      <p:pic>
        <p:nvPicPr>
          <p:cNvPr id="9" name="Εικόνα 8">
            <a:extLst>
              <a:ext uri="{FF2B5EF4-FFF2-40B4-BE49-F238E27FC236}">
                <a16:creationId xmlns:a16="http://schemas.microsoft.com/office/drawing/2014/main" id="{2C99C7E0-23DF-05D0-E466-6336E7B62B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8526" y="786198"/>
            <a:ext cx="2853449" cy="3134742"/>
          </a:xfrm>
          <a:prstGeom prst="rect">
            <a:avLst/>
          </a:prstGeom>
        </p:spPr>
      </p:pic>
    </p:spTree>
    <p:extLst>
      <p:ext uri="{BB962C8B-B14F-4D97-AF65-F5344CB8AC3E}">
        <p14:creationId xmlns:p14="http://schemas.microsoft.com/office/powerpoint/2010/main" val="102737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003CB-695F-A72B-AE48-B7D2427FEC5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0A006A07-9B3D-183F-97F3-7C50434F9A95}"/>
              </a:ext>
            </a:extLst>
          </p:cNvPr>
          <p:cNvSpPr>
            <a:spLocks noGrp="1"/>
          </p:cNvSpPr>
          <p:nvPr>
            <p:ph type="title"/>
          </p:nvPr>
        </p:nvSpPr>
        <p:spPr>
          <a:xfrm>
            <a:off x="274522" y="94634"/>
            <a:ext cx="8568952" cy="516042"/>
          </a:xfrm>
        </p:spPr>
        <p:txBody>
          <a:bodyPr>
            <a:normAutofit fontScale="90000"/>
          </a:bodyPr>
          <a:lstStyle/>
          <a:p>
            <a:r>
              <a:rPr lang="el-GR" dirty="0"/>
              <a:t>Αντιδιαβρωτικά μέτρα – ζωντανοί φράχτες και λωρίδες ανάσχεσης</a:t>
            </a:r>
            <a:endParaRPr lang="sl-SI" dirty="0"/>
          </a:p>
        </p:txBody>
      </p:sp>
      <p:sp>
        <p:nvSpPr>
          <p:cNvPr id="10" name="Content Placeholder 2">
            <a:extLst>
              <a:ext uri="{FF2B5EF4-FFF2-40B4-BE49-F238E27FC236}">
                <a16:creationId xmlns:a16="http://schemas.microsoft.com/office/drawing/2014/main" id="{D1BF6C84-F78E-5206-1006-BC0305E416B3}"/>
              </a:ext>
            </a:extLst>
          </p:cNvPr>
          <p:cNvSpPr txBox="1">
            <a:spLocks/>
          </p:cNvSpPr>
          <p:nvPr/>
        </p:nvSpPr>
        <p:spPr>
          <a:xfrm>
            <a:off x="129380" y="1890002"/>
            <a:ext cx="4442620" cy="340685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pic>
        <p:nvPicPr>
          <p:cNvPr id="9" name="Εικόνα 8">
            <a:extLst>
              <a:ext uri="{FF2B5EF4-FFF2-40B4-BE49-F238E27FC236}">
                <a16:creationId xmlns:a16="http://schemas.microsoft.com/office/drawing/2014/main" id="{0CE811C7-0AA4-8DE1-CCF8-B2EF210677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212586"/>
            <a:ext cx="7740352" cy="5519888"/>
          </a:xfrm>
          <a:prstGeom prst="rect">
            <a:avLst/>
          </a:prstGeom>
        </p:spPr>
      </p:pic>
    </p:spTree>
    <p:extLst>
      <p:ext uri="{BB962C8B-B14F-4D97-AF65-F5344CB8AC3E}">
        <p14:creationId xmlns:p14="http://schemas.microsoft.com/office/powerpoint/2010/main" val="164052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C85A6-64E4-CEAC-FF71-0D0FF5C06E8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AB79BCA-AC2B-6A8F-E99C-55A92A74B93F}"/>
              </a:ext>
            </a:extLst>
          </p:cNvPr>
          <p:cNvSpPr>
            <a:spLocks noGrp="1"/>
          </p:cNvSpPr>
          <p:nvPr>
            <p:ph type="title"/>
          </p:nvPr>
        </p:nvSpPr>
        <p:spPr>
          <a:xfrm>
            <a:off x="467544" y="260648"/>
            <a:ext cx="7886700" cy="516042"/>
          </a:xfrm>
        </p:spPr>
        <p:txBody>
          <a:bodyPr>
            <a:normAutofit/>
          </a:bodyPr>
          <a:lstStyle/>
          <a:p>
            <a:r>
              <a:rPr lang="el-GR" dirty="0"/>
              <a:t>Οργανικές προσθήκες – εφαρμογή κοπριάς</a:t>
            </a:r>
            <a:endParaRPr lang="sl-SI" dirty="0"/>
          </a:p>
        </p:txBody>
      </p:sp>
      <p:sp>
        <p:nvSpPr>
          <p:cNvPr id="4" name="TextBox 3">
            <a:extLst>
              <a:ext uri="{FF2B5EF4-FFF2-40B4-BE49-F238E27FC236}">
                <a16:creationId xmlns:a16="http://schemas.microsoft.com/office/drawing/2014/main" id="{13EF6043-FAF8-97FF-F699-283FE4E3F1AB}"/>
              </a:ext>
            </a:extLst>
          </p:cNvPr>
          <p:cNvSpPr txBox="1"/>
          <p:nvPr/>
        </p:nvSpPr>
        <p:spPr>
          <a:xfrm>
            <a:off x="99213" y="697906"/>
            <a:ext cx="7209091" cy="4064511"/>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el-GR" sz="1600" b="1" dirty="0">
                <a:solidFill>
                  <a:srgbClr val="211D1E"/>
                </a:solidFill>
                <a:latin typeface="+mj-lt"/>
              </a:rPr>
              <a:t>Η κοπριά στάβλου </a:t>
            </a:r>
            <a:r>
              <a:rPr lang="en-US" sz="1600" dirty="0">
                <a:solidFill>
                  <a:srgbClr val="211D1E"/>
                </a:solidFill>
                <a:latin typeface="+mj-lt"/>
              </a:rPr>
              <a:t>- </a:t>
            </a:r>
            <a:r>
              <a:rPr lang="el-GR" sz="1600" dirty="0">
                <a:solidFill>
                  <a:srgbClr val="211D1E"/>
                </a:solidFill>
                <a:latin typeface="+mj-lt"/>
              </a:rPr>
              <a:t>οργανική ύλη που προέρχεται από τα απεκκρίματα των ζώων, όπως κόπρανα και ούρα, και περιέχει φυτικό υλικό (άχυρο) που χρησιμοποιείται ως στρωμνή για τα ζώα</a:t>
            </a:r>
            <a:r>
              <a:rPr lang="en-US" sz="1600" dirty="0">
                <a:solidFill>
                  <a:srgbClr val="211D1E"/>
                </a:solidFill>
                <a:latin typeface="+mj-lt"/>
              </a:rPr>
              <a:t>. </a:t>
            </a:r>
          </a:p>
          <a:p>
            <a:pPr marL="285750" indent="-285750">
              <a:lnSpc>
                <a:spcPct val="115000"/>
              </a:lnSpc>
              <a:spcAft>
                <a:spcPts val="800"/>
              </a:spcAft>
              <a:buFont typeface="Wingdings" panose="05000000000000000000" pitchFamily="2" charset="2"/>
              <a:buChar char="Ø"/>
            </a:pPr>
            <a:r>
              <a:rPr lang="el-GR" sz="1600" dirty="0">
                <a:solidFill>
                  <a:srgbClr val="211D1E"/>
                </a:solidFill>
                <a:latin typeface="+mj-lt"/>
              </a:rPr>
              <a:t>Η σύστασή της εξαρτάται από το είδος των ζώων, τη διατροφή τους, τη στρωμνή και τις συνθήκες αποθήκευσης. Κατά μέσο όρο, η κοπριά στάβλου περιέχει περίπου 75% νερό και 25% ξηρή ουσία.</a:t>
            </a:r>
          </a:p>
          <a:p>
            <a:pPr marL="285750" indent="-285750">
              <a:lnSpc>
                <a:spcPct val="115000"/>
              </a:lnSpc>
              <a:spcAft>
                <a:spcPts val="800"/>
              </a:spcAft>
              <a:buFont typeface="Wingdings" panose="05000000000000000000" pitchFamily="2" charset="2"/>
              <a:buChar char="Ø"/>
            </a:pPr>
            <a:r>
              <a:rPr lang="el-GR" sz="1600" dirty="0">
                <a:solidFill>
                  <a:srgbClr val="211D1E"/>
                </a:solidFill>
                <a:latin typeface="+mj-lt"/>
              </a:rPr>
              <a:t>Η κοπριά πρέπει να είναι καλά ωριμασμένη και ζυμωμένη, να διασπείρεται ομοιόμορφα και να ενσωματώνεται αμέσως στο έδαφος, ώστε να μειώνονται οι απώλειες αζώτου. Η μέση διαθεσιμότητα θρεπτικών στοιχείων κατά το πρώτο έτος είναι: </a:t>
            </a:r>
            <a:r>
              <a:rPr lang="en-US" sz="1600" dirty="0">
                <a:solidFill>
                  <a:srgbClr val="211D1E"/>
                </a:solidFill>
                <a:latin typeface="+mj-lt"/>
              </a:rPr>
              <a:t>N: 20–30% (</a:t>
            </a:r>
            <a:r>
              <a:rPr lang="el-GR" sz="1600" dirty="0">
                <a:solidFill>
                  <a:srgbClr val="211D1E"/>
                </a:solidFill>
                <a:latin typeface="+mj-lt"/>
              </a:rPr>
              <a:t>έως 50% για τη νωπή κοπριά), </a:t>
            </a:r>
            <a:r>
              <a:rPr lang="en-US" sz="1600" dirty="0">
                <a:solidFill>
                  <a:srgbClr val="211D1E"/>
                </a:solidFill>
                <a:latin typeface="+mj-lt"/>
              </a:rPr>
              <a:t>P₂O₅: 15–20%, K₂O: 50–60%.</a:t>
            </a:r>
          </a:p>
          <a:p>
            <a:pPr marL="285750" indent="-285750">
              <a:lnSpc>
                <a:spcPct val="115000"/>
              </a:lnSpc>
              <a:spcAft>
                <a:spcPts val="800"/>
              </a:spcAft>
              <a:buFont typeface="Wingdings" panose="05000000000000000000" pitchFamily="2" charset="2"/>
              <a:buChar char="Ø"/>
            </a:pPr>
            <a:r>
              <a:rPr lang="el-GR" sz="1600" dirty="0">
                <a:solidFill>
                  <a:srgbClr val="211D1E"/>
                </a:solidFill>
                <a:latin typeface="+mj-lt"/>
              </a:rPr>
              <a:t>Οι </a:t>
            </a:r>
            <a:r>
              <a:rPr lang="el-GR" sz="1600" dirty="0" err="1">
                <a:solidFill>
                  <a:srgbClr val="211D1E"/>
                </a:solidFill>
                <a:latin typeface="+mj-lt"/>
              </a:rPr>
              <a:t>συνιστώμενες</a:t>
            </a:r>
            <a:r>
              <a:rPr lang="el-GR" sz="1600" dirty="0">
                <a:solidFill>
                  <a:srgbClr val="211D1E"/>
                </a:solidFill>
                <a:latin typeface="+mj-lt"/>
              </a:rPr>
              <a:t> δόσεις εφαρμογής είναι 20–40 </a:t>
            </a:r>
            <a:r>
              <a:rPr lang="en-US" sz="1600" dirty="0">
                <a:solidFill>
                  <a:srgbClr val="211D1E"/>
                </a:solidFill>
                <a:latin typeface="+mj-lt"/>
              </a:rPr>
              <a:t>t/ha </a:t>
            </a:r>
            <a:r>
              <a:rPr lang="el-GR" sz="1600" dirty="0">
                <a:solidFill>
                  <a:srgbClr val="211D1E"/>
                </a:solidFill>
                <a:latin typeface="+mj-lt"/>
              </a:rPr>
              <a:t>ή 10–20 </a:t>
            </a:r>
            <a:r>
              <a:rPr lang="en-US" sz="1600" dirty="0">
                <a:solidFill>
                  <a:srgbClr val="211D1E"/>
                </a:solidFill>
                <a:latin typeface="+mj-lt"/>
              </a:rPr>
              <a:t>t/ha </a:t>
            </a:r>
            <a:r>
              <a:rPr lang="el-GR" sz="1600" dirty="0">
                <a:solidFill>
                  <a:srgbClr val="211D1E"/>
                </a:solidFill>
                <a:latin typeface="+mj-lt"/>
              </a:rPr>
              <a:t>για ετήσιες εφαρμογές.</a:t>
            </a:r>
            <a:endParaRPr lang="en-US" sz="1600" dirty="0">
              <a:solidFill>
                <a:srgbClr val="211D1E"/>
              </a:solidFill>
              <a:latin typeface="+mj-lt"/>
            </a:endParaRPr>
          </a:p>
        </p:txBody>
      </p:sp>
      <p:sp>
        <p:nvSpPr>
          <p:cNvPr id="7" name="TextBox 6">
            <a:extLst>
              <a:ext uri="{FF2B5EF4-FFF2-40B4-BE49-F238E27FC236}">
                <a16:creationId xmlns:a16="http://schemas.microsoft.com/office/drawing/2014/main" id="{C0DF4112-05FB-CD37-7DAB-E12C1EB7FCBD}"/>
              </a:ext>
            </a:extLst>
          </p:cNvPr>
          <p:cNvSpPr txBox="1"/>
          <p:nvPr/>
        </p:nvSpPr>
        <p:spPr>
          <a:xfrm>
            <a:off x="112825" y="4705699"/>
            <a:ext cx="6907447" cy="2039020"/>
          </a:xfrm>
          <a:prstGeom prst="rect">
            <a:avLst/>
          </a:prstGeom>
          <a:noFill/>
        </p:spPr>
        <p:txBody>
          <a:bodyPr wrap="square">
            <a:spAutoFit/>
          </a:bodyPr>
          <a:lstStyle/>
          <a:p>
            <a:pPr lvl="0"/>
            <a:r>
              <a:rPr lang="el-GR" b="1" u="sng" dirty="0">
                <a:solidFill>
                  <a:schemeClr val="tx1"/>
                </a:solidFill>
              </a:rPr>
              <a:t>Πλεονεκτήματα</a:t>
            </a:r>
            <a:r>
              <a:rPr lang="en-US" u="sng" dirty="0">
                <a:solidFill>
                  <a:schemeClr val="tx1"/>
                </a:solidFill>
              </a:rPr>
              <a:t>:</a:t>
            </a:r>
            <a:r>
              <a:rPr lang="en-US" sz="1600" dirty="0">
                <a:solidFill>
                  <a:schemeClr val="tx1"/>
                </a:solidFill>
              </a:rPr>
              <a:t> </a:t>
            </a:r>
            <a:r>
              <a:rPr lang="el-GR" sz="1600" dirty="0">
                <a:solidFill>
                  <a:schemeClr val="tx1"/>
                </a:solidFill>
              </a:rPr>
              <a:t>αυξάνει την περιεκτικότητα του εδάφους σε οργανική ύλη, βελτιώνει τη δομή του εδάφους, το πορώδες, την ικανότητα συγκράτησης νερού και τη διήθηση του νερού, ενισχύει τη βιολογική δραστηριότητα του εδάφους, μειώνει τη φαινόμενη πυκνότητα του εδάφους, βελτιώνει τη σταθερότητα των συσσωματωμάτων και ενισχύει τη συγκράτηση νερού στο έδαφος.</a:t>
            </a:r>
          </a:p>
          <a:p>
            <a:pPr lvl="0"/>
            <a:endParaRPr lang="el-GR" sz="800" dirty="0">
              <a:solidFill>
                <a:schemeClr val="tx1"/>
              </a:solidFill>
            </a:endParaRPr>
          </a:p>
          <a:p>
            <a:pPr lvl="0"/>
            <a:r>
              <a:rPr lang="el-GR" b="1" u="sng" dirty="0">
                <a:solidFill>
                  <a:schemeClr val="tx1"/>
                </a:solidFill>
              </a:rPr>
              <a:t>Μειονεκτήματα</a:t>
            </a:r>
            <a:r>
              <a:rPr lang="en-US" b="1" u="sng" dirty="0">
                <a:solidFill>
                  <a:schemeClr val="tx1"/>
                </a:solidFill>
              </a:rPr>
              <a:t>:</a:t>
            </a:r>
            <a:r>
              <a:rPr lang="en-US" dirty="0">
                <a:solidFill>
                  <a:schemeClr val="tx1"/>
                </a:solidFill>
              </a:rPr>
              <a:t>  </a:t>
            </a:r>
            <a:r>
              <a:rPr lang="el-GR" sz="1600" dirty="0">
                <a:solidFill>
                  <a:schemeClr val="tx1"/>
                </a:solidFill>
              </a:rPr>
              <a:t>μπορεί να προκύψει </a:t>
            </a:r>
            <a:r>
              <a:rPr lang="el-GR" sz="1600" dirty="0" err="1">
                <a:solidFill>
                  <a:schemeClr val="tx1"/>
                </a:solidFill>
              </a:rPr>
              <a:t>έκπλυση</a:t>
            </a:r>
            <a:r>
              <a:rPr lang="el-GR" sz="1600" dirty="0">
                <a:solidFill>
                  <a:schemeClr val="tx1"/>
                </a:solidFill>
              </a:rPr>
              <a:t> νιτρικών, εάν δεν έχει ζυμωθεί σωστά - εξάπλωση ζιζανίων, ξήρανση του επιφανειακού εδάφους.</a:t>
            </a:r>
            <a:endParaRPr lang="en-US" sz="1600" dirty="0">
              <a:solidFill>
                <a:schemeClr val="tx1"/>
              </a:solidFill>
            </a:endParaRPr>
          </a:p>
        </p:txBody>
      </p:sp>
      <p:pic>
        <p:nvPicPr>
          <p:cNvPr id="1026" name="Picture 2" descr="Vineyard Mulch Spreader | Tow Behind Model | Earth &amp; Turf">
            <a:extLst>
              <a:ext uri="{FF2B5EF4-FFF2-40B4-BE49-F238E27FC236}">
                <a16:creationId xmlns:a16="http://schemas.microsoft.com/office/drawing/2014/main" id="{AF22C34C-78EA-9CC0-137C-664DBF0BF2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9485" y="4440482"/>
            <a:ext cx="2024515" cy="15183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anure To Energy">
            <a:extLst>
              <a:ext uri="{FF2B5EF4-FFF2-40B4-BE49-F238E27FC236}">
                <a16:creationId xmlns:a16="http://schemas.microsoft.com/office/drawing/2014/main" id="{78A0FF19-38DC-141C-37D3-6FD620F1FF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304" y="776690"/>
            <a:ext cx="1816906" cy="1814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354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51FE6-78BE-CED8-101A-3993F0F3DCF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97117D8-6DF7-52DF-7AED-BAAD06BF9B40}"/>
              </a:ext>
            </a:extLst>
          </p:cNvPr>
          <p:cNvSpPr>
            <a:spLocks noGrp="1"/>
          </p:cNvSpPr>
          <p:nvPr>
            <p:ph type="title"/>
          </p:nvPr>
        </p:nvSpPr>
        <p:spPr>
          <a:xfrm>
            <a:off x="467544" y="260648"/>
            <a:ext cx="7886700" cy="516042"/>
          </a:xfrm>
        </p:spPr>
        <p:txBody>
          <a:bodyPr>
            <a:normAutofit/>
          </a:bodyPr>
          <a:lstStyle/>
          <a:p>
            <a:r>
              <a:rPr lang="el-GR" dirty="0"/>
              <a:t>Οργανικές προσθήκες – χλωρή λίπανση</a:t>
            </a:r>
            <a:endParaRPr lang="sl-SI" dirty="0"/>
          </a:p>
        </p:txBody>
      </p:sp>
      <p:sp>
        <p:nvSpPr>
          <p:cNvPr id="4" name="TextBox 3">
            <a:extLst>
              <a:ext uri="{FF2B5EF4-FFF2-40B4-BE49-F238E27FC236}">
                <a16:creationId xmlns:a16="http://schemas.microsoft.com/office/drawing/2014/main" id="{07081225-1941-35D7-2A70-34714714B475}"/>
              </a:ext>
            </a:extLst>
          </p:cNvPr>
          <p:cNvSpPr txBox="1"/>
          <p:nvPr/>
        </p:nvSpPr>
        <p:spPr>
          <a:xfrm>
            <a:off x="22880" y="991880"/>
            <a:ext cx="8945574" cy="4031873"/>
          </a:xfrm>
          <a:prstGeom prst="rect">
            <a:avLst/>
          </a:prstGeom>
          <a:noFill/>
        </p:spPr>
        <p:txBody>
          <a:bodyPr wrap="square">
            <a:spAutoFit/>
          </a:bodyPr>
          <a:lstStyle/>
          <a:p>
            <a:pPr marL="285750" indent="-285750">
              <a:buFont typeface="Wingdings" panose="05000000000000000000" pitchFamily="2" charset="2"/>
              <a:buChar char="Ø"/>
            </a:pPr>
            <a:r>
              <a:rPr lang="el-GR" sz="1600" dirty="0"/>
              <a:t>Η </a:t>
            </a:r>
            <a:r>
              <a:rPr lang="el-GR" sz="1600" b="1" dirty="0"/>
              <a:t>χλωρή λίπανση</a:t>
            </a:r>
            <a:r>
              <a:rPr lang="en-US" sz="1600" dirty="0"/>
              <a:t>, </a:t>
            </a:r>
            <a:r>
              <a:rPr lang="el-GR" sz="1600" dirty="0"/>
              <a:t>είναι μια πρακτική διαχείρισης του εδάφους που περιλαμβάνει την καλλιέργεια συγκεκριμένων φυτών και την ενσωμάτωση της νωπής βιομάζας τους στο έδαφος για τη βελτίωση της γονιμότητας και της δομής του εδάφους</a:t>
            </a:r>
            <a:r>
              <a:rPr lang="en-US" sz="1600" dirty="0"/>
              <a:t>.</a:t>
            </a:r>
          </a:p>
          <a:p>
            <a:pPr marL="285750" indent="-285750">
              <a:buFont typeface="Wingdings" panose="05000000000000000000" pitchFamily="2" charset="2"/>
              <a:buChar char="Ø"/>
            </a:pPr>
            <a:r>
              <a:rPr lang="el-GR" sz="1600" dirty="0"/>
              <a:t>Μόλις ενσωματωθεί, το φυτικό υλικό </a:t>
            </a:r>
            <a:r>
              <a:rPr lang="el-GR" sz="1600" dirty="0" err="1"/>
              <a:t>αποδομείται</a:t>
            </a:r>
            <a:r>
              <a:rPr lang="el-GR" sz="1600" dirty="0"/>
              <a:t> και μετατρέπεται σε σταθερές οργανικές ενώσεις μέσω της μικροβιακής δραστηριότητας.</a:t>
            </a:r>
            <a:endParaRPr lang="en-US" sz="1600" dirty="0"/>
          </a:p>
          <a:p>
            <a:pPr marL="285750" indent="-285750">
              <a:buFont typeface="Wingdings" panose="05000000000000000000" pitchFamily="2" charset="2"/>
              <a:buChar char="Ø"/>
            </a:pPr>
            <a:r>
              <a:rPr lang="el-GR" sz="1600" dirty="0"/>
              <a:t>Η διαδικασία αυτή οδηγεί στον σχηματισμό </a:t>
            </a:r>
            <a:r>
              <a:rPr lang="el-GR" sz="1600" b="1" dirty="0"/>
              <a:t>χούμου</a:t>
            </a:r>
            <a:r>
              <a:rPr lang="el-GR" sz="1600" dirty="0"/>
              <a:t>, απαραίτητου για τη διατήρηση των φυσικών και χημικών ιδιοτήτων του εδάφους και για τη διατήρηση ποικίλων βιολογικών κοινοτήτων του εδάφους</a:t>
            </a:r>
            <a:endParaRPr lang="en-US" sz="1600" dirty="0"/>
          </a:p>
          <a:p>
            <a:pPr marL="285750" indent="-285750">
              <a:buFont typeface="Wingdings" panose="05000000000000000000" pitchFamily="2" charset="2"/>
              <a:buChar char="Ø"/>
            </a:pPr>
            <a:r>
              <a:rPr lang="el-GR" sz="1600" dirty="0"/>
              <a:t>Τα εδάφη με υψηλότερη περιεκτικότητα σε χούμο παρουσιάζουν βελτιωμένη ικανότητα συγκράτησης νερού και μεγαλύτερη ανθεκτικότητα σε συνθήκες ξηρασίας</a:t>
            </a:r>
            <a:r>
              <a:rPr lang="en-US" sz="1600" dirty="0"/>
              <a:t>.</a:t>
            </a:r>
          </a:p>
          <a:p>
            <a:pPr marL="285750" indent="-285750">
              <a:buFont typeface="Wingdings" panose="05000000000000000000" pitchFamily="2" charset="2"/>
              <a:buChar char="Ø"/>
            </a:pPr>
            <a:r>
              <a:rPr lang="el-GR" sz="1600" dirty="0"/>
              <a:t>Η επιλογή των φυτικών ειδών που χρησιμοποιούνται για τη χλωρή λίπανση είναι κρίσιμης σημασίας</a:t>
            </a:r>
            <a:endParaRPr lang="en-US" sz="1600" dirty="0"/>
          </a:p>
          <a:p>
            <a:pPr marL="285750" indent="-285750">
              <a:buFont typeface="Wingdings" panose="05000000000000000000" pitchFamily="2" charset="2"/>
              <a:buChar char="Ø"/>
            </a:pPr>
            <a:r>
              <a:rPr lang="el-GR" sz="1600" dirty="0"/>
              <a:t>Η ενσωμάτωση των καλλιεργειών χλωρής λίπανσης πραγματοποιείται συνηθέστερα στο </a:t>
            </a:r>
            <a:r>
              <a:rPr lang="el-GR" sz="1600" b="1" dirty="0"/>
              <a:t>στάδιο της άνθησης</a:t>
            </a:r>
            <a:r>
              <a:rPr lang="en-US" sz="1600" b="1" dirty="0"/>
              <a:t>,</a:t>
            </a:r>
          </a:p>
          <a:p>
            <a:pPr marL="285750" indent="-285750">
              <a:buFont typeface="Wingdings" panose="05000000000000000000" pitchFamily="2" charset="2"/>
              <a:buChar char="Ø"/>
            </a:pPr>
            <a:r>
              <a:rPr lang="el-GR" sz="1600" dirty="0"/>
              <a:t>Οι τυπικές δόσεις εφαρμογής κυμαίνονται από </a:t>
            </a:r>
            <a:r>
              <a:rPr lang="el-GR" sz="1600" b="1" dirty="0"/>
              <a:t>10 έως 20 </a:t>
            </a:r>
            <a:r>
              <a:rPr lang="en-US" sz="1600" b="1" dirty="0"/>
              <a:t>t/ha </a:t>
            </a:r>
            <a:r>
              <a:rPr lang="el-GR" sz="1600" b="1" dirty="0"/>
              <a:t>νωπής βιομάζας</a:t>
            </a:r>
            <a:r>
              <a:rPr lang="el-GR" sz="1600" dirty="0"/>
              <a:t>, που αντιστοιχούν σε περίπου 2–4 </a:t>
            </a:r>
            <a:r>
              <a:rPr lang="en-US" sz="1600" dirty="0"/>
              <a:t>t/ha </a:t>
            </a:r>
            <a:r>
              <a:rPr lang="el-GR" sz="1600" b="1" dirty="0"/>
              <a:t>ξηρής ουσίας</a:t>
            </a:r>
            <a:r>
              <a:rPr lang="el-GR" sz="1600" dirty="0"/>
              <a:t>, συμπεριλαμβανομένων τόσο των υπέργειων όσο και των υπόγειων φυτικών μερών</a:t>
            </a:r>
            <a:r>
              <a:rPr lang="en-US" sz="1600" dirty="0"/>
              <a:t>. </a:t>
            </a:r>
          </a:p>
          <a:p>
            <a:pPr marL="285750" indent="-285750">
              <a:buFont typeface="Wingdings" panose="05000000000000000000" pitchFamily="2" charset="2"/>
              <a:buChar char="Ø"/>
            </a:pPr>
            <a:r>
              <a:rPr lang="el-GR" sz="1600" dirty="0"/>
              <a:t>Τα ψυχανθή είδη μπορούν να συνεισφέρουν έως </a:t>
            </a:r>
            <a:r>
              <a:rPr lang="el-GR" sz="1600" b="1" dirty="0"/>
              <a:t>100 </a:t>
            </a:r>
            <a:r>
              <a:rPr lang="en-US" sz="1600" b="1" dirty="0"/>
              <a:t>kg N/ha</a:t>
            </a:r>
            <a:r>
              <a:rPr lang="en-US" sz="1600" dirty="0"/>
              <a:t>.</a:t>
            </a:r>
          </a:p>
        </p:txBody>
      </p:sp>
      <p:pic>
        <p:nvPicPr>
          <p:cNvPr id="3" name="Picture 3">
            <a:extLst>
              <a:ext uri="{FF2B5EF4-FFF2-40B4-BE49-F238E27FC236}">
                <a16:creationId xmlns:a16="http://schemas.microsoft.com/office/drawing/2014/main" id="{64A1A785-9229-CB99-1AEB-CD578831B9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5238943"/>
            <a:ext cx="4127909" cy="1494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811962F2-F87F-09FB-9A42-86D52F16565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672" t="16487" r="9061" b="11473"/>
          <a:stretch/>
        </p:blipFill>
        <p:spPr bwMode="auto">
          <a:xfrm>
            <a:off x="6319724" y="4725144"/>
            <a:ext cx="2308031" cy="20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3950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07DFE-1E6A-7EC3-FC7F-0B5F1E1422F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C8FD78C-DB42-E143-549E-C9B3A290F827}"/>
              </a:ext>
            </a:extLst>
          </p:cNvPr>
          <p:cNvSpPr>
            <a:spLocks noGrp="1"/>
          </p:cNvSpPr>
          <p:nvPr>
            <p:ph type="title"/>
          </p:nvPr>
        </p:nvSpPr>
        <p:spPr>
          <a:xfrm>
            <a:off x="467544" y="260648"/>
            <a:ext cx="7886700" cy="516042"/>
          </a:xfrm>
        </p:spPr>
        <p:txBody>
          <a:bodyPr>
            <a:normAutofit/>
          </a:bodyPr>
          <a:lstStyle/>
          <a:p>
            <a:r>
              <a:rPr lang="el-GR" dirty="0"/>
              <a:t>Οργανικές προσθήκες – </a:t>
            </a:r>
            <a:r>
              <a:rPr lang="el-GR" dirty="0" err="1"/>
              <a:t>εδαφοκάλυψη</a:t>
            </a:r>
            <a:endParaRPr lang="sl-SI" dirty="0"/>
          </a:p>
        </p:txBody>
      </p:sp>
      <p:sp>
        <p:nvSpPr>
          <p:cNvPr id="4" name="TextBox 3">
            <a:extLst>
              <a:ext uri="{FF2B5EF4-FFF2-40B4-BE49-F238E27FC236}">
                <a16:creationId xmlns:a16="http://schemas.microsoft.com/office/drawing/2014/main" id="{48A6C9FA-297C-07BE-4365-AD949AED602F}"/>
              </a:ext>
            </a:extLst>
          </p:cNvPr>
          <p:cNvSpPr txBox="1"/>
          <p:nvPr/>
        </p:nvSpPr>
        <p:spPr>
          <a:xfrm>
            <a:off x="198426" y="908720"/>
            <a:ext cx="8424936" cy="3110852"/>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el-GR" sz="1400" b="1" dirty="0"/>
              <a:t>Η </a:t>
            </a:r>
            <a:r>
              <a:rPr lang="el-GR" sz="1400" b="1" dirty="0" err="1"/>
              <a:t>εδαφοκάλυψη</a:t>
            </a:r>
            <a:r>
              <a:rPr lang="el-GR" sz="1400" b="1" dirty="0"/>
              <a:t> </a:t>
            </a:r>
            <a:r>
              <a:rPr lang="el-GR" sz="1400" dirty="0"/>
              <a:t>μπορεί να οριστεί ως υλικό που εφαρμόζεται στην επιφάνεια του εδάφους με σκοπό τη μείωση της διάβρωσης του εδάφους και της απώλειας νερού, την καταστολή της ανάπτυξης των ζιζανίων, την ελαχιστοποίηση των μωλώπων στους πεσμένους καρπούς, τη ρύθμιση της θερμοκρασίας του εδάφους και, γενικά, τη βελτίωση της παραγωγικότητας των καλλιεργειών.</a:t>
            </a:r>
            <a:r>
              <a:rPr lang="en-US" sz="1400" dirty="0"/>
              <a:t> </a:t>
            </a:r>
          </a:p>
          <a:p>
            <a:pPr marL="285750" indent="-285750">
              <a:lnSpc>
                <a:spcPct val="115000"/>
              </a:lnSpc>
              <a:spcAft>
                <a:spcPts val="800"/>
              </a:spcAft>
              <a:buFont typeface="Wingdings" panose="05000000000000000000" pitchFamily="2" charset="2"/>
              <a:buChar char="Ø"/>
            </a:pPr>
            <a:r>
              <a:rPr lang="el-GR" sz="1400" b="1" dirty="0"/>
              <a:t>Οργανική </a:t>
            </a:r>
            <a:r>
              <a:rPr lang="el-GR" sz="1400" b="1" dirty="0" err="1"/>
              <a:t>εδαφοκάλυψη</a:t>
            </a:r>
            <a:r>
              <a:rPr lang="en-US" sz="1400" dirty="0"/>
              <a:t>- </a:t>
            </a:r>
            <a:r>
              <a:rPr lang="el-GR" sz="1400" dirty="0"/>
              <a:t>άχυρο, φύλλα, χαλαρό έδαφος, απλωμένα στην επιφάνεια του εδάφους για την προστασία του εδάφους από τις επιπτώσεις της πρόσκρουσης των σταγόνων της βροχής, του σχηματισμού επιφανειακής κρούστας, της κατάψυξης, της εξάτμισης και άλλων δυσμενών συνθηκών</a:t>
            </a:r>
            <a:r>
              <a:rPr lang="en-US" sz="1400" dirty="0"/>
              <a:t>. </a:t>
            </a:r>
          </a:p>
          <a:p>
            <a:pPr marL="285750" indent="-285750">
              <a:lnSpc>
                <a:spcPct val="115000"/>
              </a:lnSpc>
              <a:spcAft>
                <a:spcPts val="800"/>
              </a:spcAft>
              <a:buFont typeface="Wingdings" panose="05000000000000000000" pitchFamily="2" charset="2"/>
              <a:buChar char="Ø"/>
            </a:pPr>
            <a:r>
              <a:rPr lang="el-GR" sz="1400" dirty="0"/>
              <a:t>Καθώς τα οργανικά υλικά </a:t>
            </a:r>
            <a:r>
              <a:rPr lang="el-GR" sz="1400" dirty="0" err="1"/>
              <a:t>εδαφοκάλυψης</a:t>
            </a:r>
            <a:r>
              <a:rPr lang="el-GR" sz="1400" dirty="0"/>
              <a:t> αποσυντίθενται, παρέχουν θρεπτικά στοιχεία στις καλλιέργειες</a:t>
            </a:r>
            <a:r>
              <a:rPr lang="en-US" sz="1400" dirty="0"/>
              <a:t>,</a:t>
            </a:r>
          </a:p>
          <a:p>
            <a:pPr marL="285750" indent="-285750">
              <a:lnSpc>
                <a:spcPct val="115000"/>
              </a:lnSpc>
              <a:spcAft>
                <a:spcPts val="800"/>
              </a:spcAft>
              <a:buFont typeface="Wingdings" panose="05000000000000000000" pitchFamily="2" charset="2"/>
              <a:buChar char="Ø"/>
            </a:pPr>
            <a:r>
              <a:rPr lang="el-GR" sz="1400" dirty="0"/>
              <a:t>Η </a:t>
            </a:r>
            <a:r>
              <a:rPr lang="el-GR" sz="1400" dirty="0" err="1"/>
              <a:t>εδαφοκάλυψη</a:t>
            </a:r>
            <a:r>
              <a:rPr lang="el-GR" sz="1400" dirty="0"/>
              <a:t> συμβάλλει σε εισροές άνθρακα (</a:t>
            </a:r>
            <a:r>
              <a:rPr lang="en-US" sz="1400" dirty="0"/>
              <a:t>C) </a:t>
            </a:r>
            <a:r>
              <a:rPr lang="el-GR" sz="1400" dirty="0"/>
              <a:t>στο έδαφος. Ανάλογα με τις τοπικές συνθήκες, αυτός ο άνθρακας είτε μετατρέπεται σε </a:t>
            </a:r>
            <a:r>
              <a:rPr lang="el-GR" sz="1400" b="1" dirty="0"/>
              <a:t>οργανικό άνθρακα του εδάφους (</a:t>
            </a:r>
            <a:r>
              <a:rPr lang="en-US" sz="1400" b="1" dirty="0"/>
              <a:t>SOC) </a:t>
            </a:r>
            <a:r>
              <a:rPr lang="el-GR" sz="1400" dirty="0"/>
              <a:t>είτε</a:t>
            </a:r>
            <a:r>
              <a:rPr lang="el-GR" sz="1400" b="1" dirty="0"/>
              <a:t> </a:t>
            </a:r>
            <a:r>
              <a:rPr lang="el-GR" sz="1400" dirty="0"/>
              <a:t>απελευθερώνεται από το έδαφος — κυρίως ως διοξείδιο του άνθρακα (</a:t>
            </a:r>
            <a:r>
              <a:rPr lang="en-US" sz="1400" dirty="0"/>
              <a:t>CO₂) — </a:t>
            </a:r>
            <a:r>
              <a:rPr lang="el-GR" sz="1400" dirty="0"/>
              <a:t>μέσω της </a:t>
            </a:r>
            <a:r>
              <a:rPr lang="el-GR" sz="1400" dirty="0" err="1"/>
              <a:t>ανοργανοποίησης</a:t>
            </a:r>
            <a:r>
              <a:rPr lang="en-US" sz="1400" dirty="0"/>
              <a:t>.</a:t>
            </a:r>
          </a:p>
        </p:txBody>
      </p:sp>
      <p:pic>
        <p:nvPicPr>
          <p:cNvPr id="3" name="Picture 4">
            <a:extLst>
              <a:ext uri="{FF2B5EF4-FFF2-40B4-BE49-F238E27FC236}">
                <a16:creationId xmlns:a16="http://schemas.microsoft.com/office/drawing/2014/main" id="{630F0427-9437-52E9-8E73-24F41228E8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8651"/>
          <a:stretch/>
        </p:blipFill>
        <p:spPr bwMode="auto">
          <a:xfrm>
            <a:off x="1331640" y="4365104"/>
            <a:ext cx="2288885" cy="209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descr="Mulch — Norwood Gardens">
            <a:extLst>
              <a:ext uri="{FF2B5EF4-FFF2-40B4-BE49-F238E27FC236}">
                <a16:creationId xmlns:a16="http://schemas.microsoft.com/office/drawing/2014/main" id="{DA690404-C40E-B99C-AF1D-8546F26AB2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4337345"/>
            <a:ext cx="3186765" cy="2124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770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68593-C045-C302-30BC-91003D4D1D9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7334A72C-F5B5-7412-3224-C3B38E2E6AC4}"/>
              </a:ext>
            </a:extLst>
          </p:cNvPr>
          <p:cNvSpPr>
            <a:spLocks noGrp="1"/>
          </p:cNvSpPr>
          <p:nvPr>
            <p:ph type="title"/>
          </p:nvPr>
        </p:nvSpPr>
        <p:spPr>
          <a:xfrm>
            <a:off x="467544" y="188640"/>
            <a:ext cx="7886700" cy="516042"/>
          </a:xfrm>
        </p:spPr>
        <p:txBody>
          <a:bodyPr>
            <a:normAutofit/>
          </a:bodyPr>
          <a:lstStyle/>
          <a:p>
            <a:r>
              <a:rPr lang="el-GR" dirty="0"/>
              <a:t>Οργανικές προσθήκες – </a:t>
            </a:r>
            <a:r>
              <a:rPr lang="el-GR" dirty="0" err="1"/>
              <a:t>βιοκάρβουνο</a:t>
            </a:r>
            <a:endParaRPr lang="sl-SI" dirty="0"/>
          </a:p>
        </p:txBody>
      </p:sp>
      <p:sp>
        <p:nvSpPr>
          <p:cNvPr id="4" name="TextBox 3">
            <a:extLst>
              <a:ext uri="{FF2B5EF4-FFF2-40B4-BE49-F238E27FC236}">
                <a16:creationId xmlns:a16="http://schemas.microsoft.com/office/drawing/2014/main" id="{B565EC61-BBBB-7264-23A9-9BF2DE5EAAF0}"/>
              </a:ext>
            </a:extLst>
          </p:cNvPr>
          <p:cNvSpPr txBox="1"/>
          <p:nvPr/>
        </p:nvSpPr>
        <p:spPr>
          <a:xfrm>
            <a:off x="233944" y="764373"/>
            <a:ext cx="5381686" cy="6149184"/>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el-GR" sz="1600" b="1" dirty="0"/>
              <a:t>Το </a:t>
            </a:r>
            <a:r>
              <a:rPr lang="el-GR" sz="1600" b="1" dirty="0" err="1"/>
              <a:t>βιοκάρβουνο</a:t>
            </a:r>
            <a:r>
              <a:rPr lang="el-GR" sz="1600" dirty="0"/>
              <a:t> είναι ένα θερμικά επεξεργασμένο οργανικό υλικό που εφαρμόζεται στο έδαφος προκειμένου να βελτιώσει τις ιδιότητές του και να επιτρέψει τη μακροχρόνια αποθήκευση άνθρακα.</a:t>
            </a:r>
            <a:endParaRPr lang="en-US" sz="1600" dirty="0"/>
          </a:p>
          <a:p>
            <a:pPr marL="285750" indent="-285750">
              <a:lnSpc>
                <a:spcPct val="115000"/>
              </a:lnSpc>
              <a:spcAft>
                <a:spcPts val="800"/>
              </a:spcAft>
              <a:buFont typeface="Wingdings" panose="05000000000000000000" pitchFamily="2" charset="2"/>
              <a:buChar char="Ø"/>
            </a:pPr>
            <a:r>
              <a:rPr lang="el-GR" sz="1600" dirty="0"/>
              <a:t>Στερεό υλικό που παράγεται μέσω της </a:t>
            </a:r>
            <a:r>
              <a:rPr lang="el-GR" sz="1600" dirty="0" err="1"/>
              <a:t>θερμοχημικής</a:t>
            </a:r>
            <a:r>
              <a:rPr lang="el-GR" sz="1600" dirty="0"/>
              <a:t> μετατροπής της βιομάζας υπό συνθήκες περιορισμένης διαθεσιμότητας οξυγόνου. Η πιο ευρέως χρησιμοποιούμενη τεχνολογία για την παραγωγή </a:t>
            </a:r>
            <a:r>
              <a:rPr lang="el-GR" sz="1600" dirty="0" err="1"/>
              <a:t>βιοκάρβουνου</a:t>
            </a:r>
            <a:r>
              <a:rPr lang="el-GR" sz="1600" dirty="0"/>
              <a:t> είναι </a:t>
            </a:r>
            <a:r>
              <a:rPr lang="el-GR" sz="1600" b="1" dirty="0"/>
              <a:t>η πυρόλυση</a:t>
            </a:r>
            <a:r>
              <a:rPr lang="el-GR" sz="1600" dirty="0"/>
              <a:t>.</a:t>
            </a:r>
            <a:endParaRPr lang="en-US" sz="1600" dirty="0"/>
          </a:p>
          <a:p>
            <a:pPr marL="285750" indent="-285750">
              <a:lnSpc>
                <a:spcPct val="115000"/>
              </a:lnSpc>
              <a:spcAft>
                <a:spcPts val="800"/>
              </a:spcAft>
              <a:buFont typeface="Wingdings" panose="05000000000000000000" pitchFamily="2" charset="2"/>
              <a:buChar char="Ø"/>
            </a:pPr>
            <a:r>
              <a:rPr lang="el-GR" sz="1600" dirty="0"/>
              <a:t>Το </a:t>
            </a:r>
            <a:r>
              <a:rPr lang="el-GR" sz="1600" dirty="0" err="1"/>
              <a:t>βιοκάρβουνο</a:t>
            </a:r>
            <a:r>
              <a:rPr lang="el-GR" sz="1600" dirty="0"/>
              <a:t> παράγεται από υπολειμματικά υλικά βιομάζας: γεωργικά υπολείμματα καλλιεργειών, οικιακά οργανικά απόβλητα, δασικά υπολείμματα και παρόμοια υλικά.</a:t>
            </a:r>
            <a:endParaRPr lang="en-US" sz="1600" dirty="0"/>
          </a:p>
          <a:p>
            <a:pPr marL="285750" indent="-285750">
              <a:lnSpc>
                <a:spcPct val="115000"/>
              </a:lnSpc>
              <a:spcAft>
                <a:spcPts val="800"/>
              </a:spcAft>
              <a:buFont typeface="Wingdings" panose="05000000000000000000" pitchFamily="2" charset="2"/>
              <a:buChar char="Ø"/>
            </a:pPr>
            <a:r>
              <a:rPr lang="en-US" sz="1600" dirty="0"/>
              <a:t>O</a:t>
            </a:r>
            <a:r>
              <a:rPr lang="el-GR" sz="1600" dirty="0"/>
              <a:t>ι ενώσεις άνθρακα στο </a:t>
            </a:r>
            <a:r>
              <a:rPr lang="el-GR" sz="1600" dirty="0" err="1"/>
              <a:t>βιοκάρβουνο</a:t>
            </a:r>
            <a:r>
              <a:rPr lang="el-GR" sz="1600" dirty="0"/>
              <a:t> είναι ιδιαίτερα σταθερές στα εδάφη, με χρόνους παραμονής που κυμαίνονται από εκατοντάδες έως χιλιάδες χρόνια — περίπου 10 έως 1.000 φορές περισσότερο από τα περισσότερα οργανικά υλικά.</a:t>
            </a:r>
            <a:endParaRPr lang="en-US" sz="1600" dirty="0"/>
          </a:p>
          <a:p>
            <a:pPr marL="285750" indent="-285750">
              <a:lnSpc>
                <a:spcPct val="115000"/>
              </a:lnSpc>
              <a:spcAft>
                <a:spcPts val="800"/>
              </a:spcAft>
              <a:buFont typeface="Wingdings" panose="05000000000000000000" pitchFamily="2" charset="2"/>
              <a:buChar char="Ø"/>
            </a:pPr>
            <a:r>
              <a:rPr lang="el-GR" sz="1600" dirty="0"/>
              <a:t>Το </a:t>
            </a:r>
            <a:r>
              <a:rPr lang="el-GR" sz="1600" dirty="0" err="1"/>
              <a:t>βιοκάρβουνο</a:t>
            </a:r>
            <a:r>
              <a:rPr lang="el-GR" sz="1600" dirty="0"/>
              <a:t> θα πρέπει να θεωρείται πρωτίστως ως </a:t>
            </a:r>
            <a:r>
              <a:rPr lang="el-GR" sz="1600" dirty="0" err="1"/>
              <a:t>εδαφοβελτιωτικό</a:t>
            </a:r>
            <a:r>
              <a:rPr lang="el-GR" sz="1600" dirty="0"/>
              <a:t> και όχι ως λίπασμα.</a:t>
            </a:r>
            <a:endParaRPr lang="en-US" sz="1600" dirty="0"/>
          </a:p>
        </p:txBody>
      </p:sp>
      <p:pic>
        <p:nvPicPr>
          <p:cNvPr id="3" name="Picture 2">
            <a:extLst>
              <a:ext uri="{FF2B5EF4-FFF2-40B4-BE49-F238E27FC236}">
                <a16:creationId xmlns:a16="http://schemas.microsoft.com/office/drawing/2014/main" id="{CB47D1A6-79EF-3CE1-5D0C-CFA086A8E791}"/>
              </a:ext>
            </a:extLst>
          </p:cNvPr>
          <p:cNvPicPr>
            <a:picLocks noChangeAspect="1"/>
          </p:cNvPicPr>
          <p:nvPr/>
        </p:nvPicPr>
        <p:blipFill>
          <a:blip r:embed="rId3"/>
          <a:stretch>
            <a:fillRect/>
          </a:stretch>
        </p:blipFill>
        <p:spPr>
          <a:xfrm>
            <a:off x="5722921" y="3849062"/>
            <a:ext cx="2980986" cy="2907771"/>
          </a:xfrm>
          <a:prstGeom prst="rect">
            <a:avLst/>
          </a:prstGeom>
        </p:spPr>
      </p:pic>
      <p:pic>
        <p:nvPicPr>
          <p:cNvPr id="5" name="Picture 4">
            <a:extLst>
              <a:ext uri="{FF2B5EF4-FFF2-40B4-BE49-F238E27FC236}">
                <a16:creationId xmlns:a16="http://schemas.microsoft.com/office/drawing/2014/main" id="{3DCA79A8-9E68-BCD5-9D54-817A2EE45409}"/>
              </a:ext>
            </a:extLst>
          </p:cNvPr>
          <p:cNvPicPr>
            <a:picLocks noChangeAspect="1"/>
          </p:cNvPicPr>
          <p:nvPr/>
        </p:nvPicPr>
        <p:blipFill>
          <a:blip r:embed="rId4"/>
          <a:stretch>
            <a:fillRect/>
          </a:stretch>
        </p:blipFill>
        <p:spPr>
          <a:xfrm>
            <a:off x="5649708" y="908720"/>
            <a:ext cx="3054199" cy="2808312"/>
          </a:xfrm>
          <a:prstGeom prst="rect">
            <a:avLst/>
          </a:prstGeom>
        </p:spPr>
      </p:pic>
    </p:spTree>
    <p:extLst>
      <p:ext uri="{BB962C8B-B14F-4D97-AF65-F5344CB8AC3E}">
        <p14:creationId xmlns:p14="http://schemas.microsoft.com/office/powerpoint/2010/main" val="3823156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B1575-A42E-72B6-AECA-B810479E99A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EF8A87F-3016-739F-C337-7753FFBB634D}"/>
              </a:ext>
            </a:extLst>
          </p:cNvPr>
          <p:cNvSpPr>
            <a:spLocks noGrp="1"/>
          </p:cNvSpPr>
          <p:nvPr>
            <p:ph type="title"/>
          </p:nvPr>
        </p:nvSpPr>
        <p:spPr>
          <a:xfrm>
            <a:off x="467544" y="260648"/>
            <a:ext cx="7886700" cy="516042"/>
          </a:xfrm>
        </p:spPr>
        <p:txBody>
          <a:bodyPr>
            <a:normAutofit/>
          </a:bodyPr>
          <a:lstStyle/>
          <a:p>
            <a:r>
              <a:rPr lang="el-GR" dirty="0"/>
              <a:t>Οργανικές προσθήκες – </a:t>
            </a:r>
            <a:r>
              <a:rPr lang="el-GR" dirty="0" err="1"/>
              <a:t>κομπόστ</a:t>
            </a:r>
            <a:endParaRPr lang="sl-SI" dirty="0"/>
          </a:p>
        </p:txBody>
      </p:sp>
      <p:sp>
        <p:nvSpPr>
          <p:cNvPr id="4" name="TextBox 3">
            <a:extLst>
              <a:ext uri="{FF2B5EF4-FFF2-40B4-BE49-F238E27FC236}">
                <a16:creationId xmlns:a16="http://schemas.microsoft.com/office/drawing/2014/main" id="{93A4C96B-2620-E6E5-2EEF-53E27F6863A8}"/>
              </a:ext>
            </a:extLst>
          </p:cNvPr>
          <p:cNvSpPr txBox="1"/>
          <p:nvPr/>
        </p:nvSpPr>
        <p:spPr>
          <a:xfrm>
            <a:off x="359532" y="1196752"/>
            <a:ext cx="8424936" cy="4836004"/>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el-GR" sz="1600" dirty="0"/>
              <a:t>Η </a:t>
            </a:r>
            <a:r>
              <a:rPr lang="el-GR" sz="1600" dirty="0" err="1"/>
              <a:t>κομποστοποίηση</a:t>
            </a:r>
            <a:r>
              <a:rPr lang="el-GR" sz="1600" dirty="0"/>
              <a:t> είναι μια ελεγχόμενη βιολογική διεργασία που πραγματοποιείται υπό αερόβιες συνθήκες, κατά την οποία οι μικροοργανισμοί </a:t>
            </a:r>
            <a:r>
              <a:rPr lang="el-GR" sz="1600" dirty="0" err="1"/>
              <a:t>αποδομούν</a:t>
            </a:r>
            <a:r>
              <a:rPr lang="el-GR" sz="1600" dirty="0"/>
              <a:t> τα οργανικά υλικά και τα μετατρέπουν σε ένα σταθερό, επαναχρησιμοποιήσιμο </a:t>
            </a:r>
            <a:r>
              <a:rPr lang="el-GR" sz="1600" dirty="0" err="1"/>
              <a:t>εδαφοβελτιωτικό</a:t>
            </a:r>
            <a:r>
              <a:rPr lang="el-GR" sz="1600" dirty="0"/>
              <a:t>.</a:t>
            </a:r>
            <a:endParaRPr lang="en-US" sz="1600" dirty="0"/>
          </a:p>
          <a:p>
            <a:pPr marL="285750" indent="-285750">
              <a:lnSpc>
                <a:spcPct val="115000"/>
              </a:lnSpc>
              <a:spcAft>
                <a:spcPts val="800"/>
              </a:spcAft>
              <a:buFont typeface="Wingdings" panose="05000000000000000000" pitchFamily="2" charset="2"/>
              <a:buChar char="Ø"/>
            </a:pPr>
            <a:r>
              <a:rPr lang="el-GR" sz="1600" dirty="0"/>
              <a:t>Δύο κατηγορίες πρώτων υλών χρησιμοποιούνται για την </a:t>
            </a:r>
            <a:r>
              <a:rPr lang="el-GR" sz="1600" dirty="0" err="1"/>
              <a:t>κομποστοποίηση</a:t>
            </a:r>
            <a:r>
              <a:rPr lang="el-GR" sz="1600" dirty="0"/>
              <a:t>: τα πράσινα υλικά, τα οποία είναι πλούσια σε άζωτο, και τα καφέ υλικά, τα οποία περιέχουν υψηλότερα επίπεδα άνθρακα.</a:t>
            </a:r>
            <a:endParaRPr lang="en-US" sz="1600" dirty="0"/>
          </a:p>
          <a:p>
            <a:pPr marL="285750" indent="-285750">
              <a:lnSpc>
                <a:spcPct val="115000"/>
              </a:lnSpc>
              <a:spcAft>
                <a:spcPts val="800"/>
              </a:spcAft>
              <a:buFont typeface="Wingdings" panose="05000000000000000000" pitchFamily="2" charset="2"/>
              <a:buChar char="Ø"/>
            </a:pPr>
            <a:r>
              <a:rPr lang="el-GR" sz="1600" dirty="0"/>
              <a:t>Οι πράσινες εισροές — όπως τα νωπά φυτικά υπολείμματα και τα υπολείμματα τροφίμων — διεγείρουν τη μικροβιακή δραστηριότητα και προάγουν την παραγωγή θερμότητας</a:t>
            </a:r>
            <a:r>
              <a:rPr lang="en-US" sz="1600" dirty="0"/>
              <a:t>, </a:t>
            </a:r>
          </a:p>
          <a:p>
            <a:pPr marL="285750" indent="-285750">
              <a:lnSpc>
                <a:spcPct val="115000"/>
              </a:lnSpc>
              <a:spcAft>
                <a:spcPts val="800"/>
              </a:spcAft>
              <a:buFont typeface="Wingdings" panose="05000000000000000000" pitchFamily="2" charset="2"/>
              <a:buChar char="Ø"/>
            </a:pPr>
            <a:r>
              <a:rPr lang="el-GR" sz="1600" dirty="0"/>
              <a:t>Τα καφέ υλικά, συμπεριλαμβανομένων των ξηρών υπολειμμάτων καλλιεργειών και της ξυλώδους ύλης, βελτιώνουν τη φυσική δομή του σωρού </a:t>
            </a:r>
            <a:r>
              <a:rPr lang="el-GR" sz="1600" dirty="0" err="1"/>
              <a:t>κομπόστ</a:t>
            </a:r>
            <a:r>
              <a:rPr lang="el-GR" sz="1600" dirty="0"/>
              <a:t> ενισχύοντας τον αερισμό</a:t>
            </a:r>
            <a:r>
              <a:rPr lang="en-US" sz="1600" dirty="0"/>
              <a:t>, </a:t>
            </a:r>
          </a:p>
          <a:p>
            <a:pPr marL="285750" indent="-285750">
              <a:lnSpc>
                <a:spcPct val="115000"/>
              </a:lnSpc>
              <a:spcAft>
                <a:spcPts val="800"/>
              </a:spcAft>
              <a:buFont typeface="Wingdings" panose="05000000000000000000" pitchFamily="2" charset="2"/>
              <a:buChar char="Ø"/>
            </a:pPr>
            <a:r>
              <a:rPr lang="el-GR" sz="1600" dirty="0"/>
              <a:t>Η συνήθως </a:t>
            </a:r>
            <a:r>
              <a:rPr lang="el-GR" sz="1600" dirty="0" err="1"/>
              <a:t>συνιστώμενη</a:t>
            </a:r>
            <a:r>
              <a:rPr lang="el-GR" sz="1600" dirty="0"/>
              <a:t> αναλογία είναι περίπου 1 μέρος πράσινου υλικού προς 2 μέρη καφέ υλικού, με μεγαλύτερη αναλογία εισροών πλούσιων σε άνθρακα</a:t>
            </a:r>
            <a:r>
              <a:rPr lang="en-US" sz="1600" dirty="0"/>
              <a:t>. </a:t>
            </a:r>
          </a:p>
          <a:p>
            <a:pPr marL="285750" indent="-285750">
              <a:lnSpc>
                <a:spcPct val="115000"/>
              </a:lnSpc>
              <a:spcAft>
                <a:spcPts val="800"/>
              </a:spcAft>
              <a:buFont typeface="Wingdings" panose="05000000000000000000" pitchFamily="2" charset="2"/>
              <a:buChar char="Ø"/>
            </a:pPr>
            <a:r>
              <a:rPr lang="el-GR" sz="1600" dirty="0"/>
              <a:t>Όλα τα μη βιοδιασπώμενα υλικά, συμπεριλαμβανομένων των πλαστικών, των μετάλλων, του γυαλιού και παρόμοιων αποβλήτων, πρέπει να αποκλείονται αυστηρά από τη διαδικασία </a:t>
            </a:r>
            <a:r>
              <a:rPr lang="el-GR" sz="1600" dirty="0" err="1"/>
              <a:t>κομποστοποίησης</a:t>
            </a:r>
            <a:r>
              <a:rPr lang="el-GR" sz="1600" dirty="0"/>
              <a:t>.</a:t>
            </a:r>
            <a:endParaRPr lang="en-US" sz="1600" dirty="0"/>
          </a:p>
        </p:txBody>
      </p:sp>
    </p:spTree>
    <p:extLst>
      <p:ext uri="{BB962C8B-B14F-4D97-AF65-F5344CB8AC3E}">
        <p14:creationId xmlns:p14="http://schemas.microsoft.com/office/powerpoint/2010/main" val="1294913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DCFAD-5716-AF6E-3E56-920A3E89551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A32E99A-679E-DCCD-010A-936C90E35633}"/>
              </a:ext>
            </a:extLst>
          </p:cNvPr>
          <p:cNvSpPr txBox="1">
            <a:spLocks/>
          </p:cNvSpPr>
          <p:nvPr/>
        </p:nvSpPr>
        <p:spPr>
          <a:xfrm>
            <a:off x="146958" y="28539"/>
            <a:ext cx="8970645" cy="430887"/>
          </a:xfrm>
          <a:prstGeom prst="rect">
            <a:avLst/>
          </a:prstGeom>
        </p:spPr>
        <p:txBody>
          <a:bodyPr wrap="square" lIns="0" tIns="0" rIns="0" bIns="0">
            <a:spAutoFit/>
          </a:bodyPr>
          <a:lstStyle>
            <a:lvl1pPr>
              <a:defRPr sz="2800" b="1" i="0">
                <a:solidFill>
                  <a:srgbClr val="2DB8C6"/>
                </a:solidFill>
                <a:latin typeface="Arial"/>
                <a:ea typeface="+mj-ea"/>
                <a:cs typeface="Arial"/>
              </a:defRPr>
            </a:lvl1pPr>
          </a:lstStyle>
          <a:p>
            <a:r>
              <a:rPr lang="el-GR" kern="0" dirty="0"/>
              <a:t>ΣΥΣΤΑΤΙΚΑ ΚΟΜΠΟΣΤ</a:t>
            </a:r>
            <a:endParaRPr lang="en-US" kern="0" dirty="0"/>
          </a:p>
        </p:txBody>
      </p:sp>
      <p:sp>
        <p:nvSpPr>
          <p:cNvPr id="5" name="Content Placeholder 2">
            <a:extLst>
              <a:ext uri="{FF2B5EF4-FFF2-40B4-BE49-F238E27FC236}">
                <a16:creationId xmlns:a16="http://schemas.microsoft.com/office/drawing/2014/main" id="{59EB639A-D60D-CA1A-EA92-F25BFEE080CF}"/>
              </a:ext>
            </a:extLst>
          </p:cNvPr>
          <p:cNvSpPr txBox="1">
            <a:spLocks/>
          </p:cNvSpPr>
          <p:nvPr/>
        </p:nvSpPr>
        <p:spPr>
          <a:xfrm>
            <a:off x="211658" y="673168"/>
            <a:ext cx="4394665" cy="4001095"/>
          </a:xfrm>
          <a:prstGeom prst="rect">
            <a:avLst/>
          </a:prstGeom>
          <a:solidFill>
            <a:srgbClr val="92D050"/>
          </a:solidFill>
        </p:spPr>
        <p:txBody>
          <a:bodyPr/>
          <a:lst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a:lstStyle>
          <a:p>
            <a:r>
              <a:rPr lang="el-GR" sz="2000" b="1" kern="0" dirty="0">
                <a:solidFill>
                  <a:sysClr val="windowText" lastClr="000000"/>
                </a:solidFill>
                <a:latin typeface="+mj-lt"/>
              </a:rPr>
              <a:t>ΠΡΑΣΙΝΟ ΣΥΣΤΑΤΙΚΟ – πλούσιο σε άζωτο</a:t>
            </a:r>
            <a:endParaRPr lang="en-US" sz="2000" b="1" kern="0" dirty="0">
              <a:solidFill>
                <a:sysClr val="windowText" lastClr="000000"/>
              </a:solidFill>
              <a:latin typeface="+mj-lt"/>
            </a:endParaRPr>
          </a:p>
          <a:p>
            <a:pPr algn="l" rtl="0" eaLnBrk="0" fontAlgn="base" hangingPunct="0">
              <a:spcBef>
                <a:spcPct val="0"/>
              </a:spcBef>
              <a:spcAft>
                <a:spcPct val="0"/>
              </a:spcAft>
              <a:buFontTx/>
              <a:buChar char="•"/>
            </a:pPr>
            <a:r>
              <a:rPr lang="el-GR" altLang="en-US" sz="2000" kern="0" dirty="0">
                <a:solidFill>
                  <a:sysClr val="windowText" lastClr="000000"/>
                </a:solidFill>
                <a:latin typeface="+mj-lt"/>
              </a:rPr>
              <a:t>υπολείμματα από φρούτα και λαχανικά</a:t>
            </a:r>
          </a:p>
          <a:p>
            <a:pPr algn="l" rtl="0" eaLnBrk="0" fontAlgn="base" hangingPunct="0">
              <a:spcBef>
                <a:spcPct val="0"/>
              </a:spcBef>
              <a:spcAft>
                <a:spcPct val="0"/>
              </a:spcAft>
              <a:buFontTx/>
              <a:buChar char="•"/>
            </a:pPr>
            <a:r>
              <a:rPr lang="el-GR" altLang="en-US" sz="2000" kern="0" dirty="0">
                <a:solidFill>
                  <a:sysClr val="windowText" lastClr="000000"/>
                </a:solidFill>
                <a:latin typeface="+mj-lt"/>
              </a:rPr>
              <a:t>υπολείμματα από τσάι και καφέ</a:t>
            </a:r>
            <a:endParaRPr lang="en-US" altLang="en-US" sz="2000" kern="0" dirty="0">
              <a:solidFill>
                <a:sysClr val="windowText" lastClr="000000"/>
              </a:solidFill>
              <a:latin typeface="+mj-lt"/>
            </a:endParaRPr>
          </a:p>
          <a:p>
            <a:pPr algn="l" rtl="0" eaLnBrk="0" fontAlgn="base" hangingPunct="0">
              <a:spcBef>
                <a:spcPct val="0"/>
              </a:spcBef>
              <a:spcAft>
                <a:spcPct val="0"/>
              </a:spcAft>
              <a:buFontTx/>
              <a:buChar char="•"/>
            </a:pPr>
            <a:r>
              <a:rPr lang="el-GR" altLang="en-US" sz="2000" kern="0" dirty="0">
                <a:solidFill>
                  <a:sysClr val="windowText" lastClr="000000"/>
                </a:solidFill>
                <a:latin typeface="+mj-lt"/>
              </a:rPr>
              <a:t>φρέσκα (πράσινα) φύλλα</a:t>
            </a:r>
          </a:p>
          <a:p>
            <a:pPr algn="l" rtl="0" eaLnBrk="0" fontAlgn="base" hangingPunct="0">
              <a:spcBef>
                <a:spcPct val="0"/>
              </a:spcBef>
              <a:spcAft>
                <a:spcPct val="0"/>
              </a:spcAft>
              <a:buFontTx/>
              <a:buChar char="•"/>
            </a:pPr>
            <a:r>
              <a:rPr lang="el-GR" altLang="en-US" sz="2000" kern="0" dirty="0">
                <a:solidFill>
                  <a:sysClr val="windowText" lastClr="000000"/>
                </a:solidFill>
                <a:latin typeface="+mj-lt"/>
              </a:rPr>
              <a:t>πράσινα φυτά</a:t>
            </a:r>
          </a:p>
          <a:p>
            <a:pPr algn="l" rtl="0" eaLnBrk="0" fontAlgn="base" hangingPunct="0">
              <a:spcBef>
                <a:spcPct val="0"/>
              </a:spcBef>
              <a:spcAft>
                <a:spcPct val="0"/>
              </a:spcAft>
              <a:buFontTx/>
              <a:buChar char="•"/>
            </a:pPr>
            <a:r>
              <a:rPr lang="el-GR" altLang="en-US" sz="2000" kern="0" dirty="0">
                <a:solidFill>
                  <a:sysClr val="windowText" lastClr="000000"/>
                </a:solidFill>
                <a:latin typeface="+mj-lt"/>
              </a:rPr>
              <a:t>μέρη από ζωντανούς φράχτες</a:t>
            </a:r>
          </a:p>
          <a:p>
            <a:pPr algn="l" rtl="0" eaLnBrk="0" fontAlgn="base" hangingPunct="0">
              <a:spcBef>
                <a:spcPct val="0"/>
              </a:spcBef>
              <a:spcAft>
                <a:spcPct val="0"/>
              </a:spcAft>
              <a:buFontTx/>
              <a:buChar char="•"/>
            </a:pPr>
            <a:r>
              <a:rPr lang="el-GR" altLang="en-US" sz="2000" kern="0" dirty="0">
                <a:solidFill>
                  <a:sysClr val="windowText" lastClr="000000"/>
                </a:solidFill>
                <a:latin typeface="+mj-lt"/>
              </a:rPr>
              <a:t>Κομμένα χ</a:t>
            </a:r>
            <a:r>
              <a:rPr lang="en-US" altLang="en-US" sz="2000" kern="0" dirty="0" err="1">
                <a:solidFill>
                  <a:sysClr val="windowText" lastClr="000000"/>
                </a:solidFill>
                <a:latin typeface="+mj-lt"/>
              </a:rPr>
              <a:t>ό</a:t>
            </a:r>
            <a:r>
              <a:rPr lang="el-GR" altLang="en-US" sz="2000" kern="0" dirty="0" err="1">
                <a:solidFill>
                  <a:sysClr val="windowText" lastClr="000000"/>
                </a:solidFill>
                <a:latin typeface="+mj-lt"/>
              </a:rPr>
              <a:t>ρτα</a:t>
            </a:r>
            <a:r>
              <a:rPr lang="el-GR" altLang="en-US" sz="2000" kern="0" dirty="0">
                <a:solidFill>
                  <a:sysClr val="windowText" lastClr="000000"/>
                </a:solidFill>
                <a:latin typeface="+mj-lt"/>
              </a:rPr>
              <a:t> </a:t>
            </a:r>
          </a:p>
          <a:p>
            <a:pPr algn="l" rtl="0" eaLnBrk="0" fontAlgn="base" hangingPunct="0">
              <a:spcBef>
                <a:spcPct val="0"/>
              </a:spcBef>
              <a:spcAft>
                <a:spcPct val="0"/>
              </a:spcAft>
              <a:buFontTx/>
              <a:buChar char="•"/>
            </a:pPr>
            <a:r>
              <a:rPr lang="el-GR" altLang="en-US" sz="2000" kern="0" dirty="0">
                <a:solidFill>
                  <a:sysClr val="windowText" lastClr="000000"/>
                </a:solidFill>
                <a:latin typeface="+mj-lt"/>
              </a:rPr>
              <a:t>απόβλητα από τη ζυθοποιία</a:t>
            </a:r>
          </a:p>
          <a:p>
            <a:pPr algn="l" rtl="0" eaLnBrk="0" fontAlgn="base" hangingPunct="0">
              <a:spcBef>
                <a:spcPct val="0"/>
              </a:spcBef>
              <a:spcAft>
                <a:spcPct val="0"/>
              </a:spcAft>
              <a:buFontTx/>
              <a:buChar char="•"/>
            </a:pPr>
            <a:r>
              <a:rPr lang="el-GR" altLang="en-US" sz="2000" kern="0" dirty="0">
                <a:solidFill>
                  <a:sysClr val="windowText" lastClr="000000"/>
                </a:solidFill>
                <a:latin typeface="+mj-lt"/>
              </a:rPr>
              <a:t>ζιζάνια </a:t>
            </a:r>
            <a:r>
              <a:rPr lang="el-GR" altLang="en-US" sz="2000" kern="0" dirty="0" err="1">
                <a:solidFill>
                  <a:sysClr val="windowText" lastClr="000000"/>
                </a:solidFill>
                <a:latin typeface="+mj-lt"/>
              </a:rPr>
              <a:t>κλπ</a:t>
            </a:r>
            <a:endParaRPr lang="en-US" altLang="en-US" sz="2000" kern="0" dirty="0">
              <a:solidFill>
                <a:sysClr val="windowText" lastClr="000000"/>
              </a:solidFill>
              <a:latin typeface="+mj-lt"/>
            </a:endParaRPr>
          </a:p>
          <a:p>
            <a:endParaRPr lang="en-US" kern="0" dirty="0">
              <a:solidFill>
                <a:sysClr val="windowText" lastClr="000000"/>
              </a:solidFill>
              <a:latin typeface="+mj-lt"/>
            </a:endParaRPr>
          </a:p>
          <a:p>
            <a:endParaRPr lang="en-US" kern="0" dirty="0">
              <a:solidFill>
                <a:sysClr val="windowText" lastClr="000000"/>
              </a:solidFill>
              <a:latin typeface="+mj-lt"/>
            </a:endParaRPr>
          </a:p>
        </p:txBody>
      </p:sp>
      <p:sp>
        <p:nvSpPr>
          <p:cNvPr id="6" name="Content Placeholder 3">
            <a:extLst>
              <a:ext uri="{FF2B5EF4-FFF2-40B4-BE49-F238E27FC236}">
                <a16:creationId xmlns:a16="http://schemas.microsoft.com/office/drawing/2014/main" id="{E430EDC0-FDA8-B38C-C4E1-2B096B0FB076}"/>
              </a:ext>
            </a:extLst>
          </p:cNvPr>
          <p:cNvSpPr txBox="1">
            <a:spLocks/>
          </p:cNvSpPr>
          <p:nvPr/>
        </p:nvSpPr>
        <p:spPr>
          <a:xfrm>
            <a:off x="4758379" y="673168"/>
            <a:ext cx="4294523" cy="4001095"/>
          </a:xfrm>
          <a:prstGeom prst="rect">
            <a:avLst/>
          </a:prstGeom>
          <a:solidFill>
            <a:schemeClr val="accent6">
              <a:lumMod val="60000"/>
              <a:lumOff val="40000"/>
            </a:schemeClr>
          </a:solidFill>
        </p:spPr>
        <p:txBody>
          <a:bodyPr/>
          <a:lst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a:lstStyle>
          <a:p>
            <a:r>
              <a:rPr lang="el-GR" b="1" kern="0" dirty="0">
                <a:solidFill>
                  <a:sysClr val="windowText" lastClr="000000"/>
                </a:solidFill>
                <a:latin typeface="+mj-lt"/>
              </a:rPr>
              <a:t>ΚΑΦΕ ΣΥΣΤΑΤΙΚΟ – πλούσιο σε άνθρακα</a:t>
            </a:r>
            <a:endParaRPr lang="en-US" b="1" kern="0" dirty="0">
              <a:solidFill>
                <a:sysClr val="windowText" lastClr="000000"/>
              </a:solidFill>
              <a:latin typeface="+mj-lt"/>
            </a:endParaRPr>
          </a:p>
          <a:p>
            <a:pPr algn="l" rtl="0" eaLnBrk="0" fontAlgn="base" hangingPunct="0">
              <a:spcBef>
                <a:spcPct val="0"/>
              </a:spcBef>
              <a:spcAft>
                <a:spcPct val="0"/>
              </a:spcAft>
              <a:buFontTx/>
              <a:buChar char="•"/>
            </a:pPr>
            <a:r>
              <a:rPr lang="el-GR" altLang="en-US" kern="0" dirty="0">
                <a:solidFill>
                  <a:sysClr val="windowText" lastClr="000000"/>
                </a:solidFill>
                <a:latin typeface="+mj-lt"/>
              </a:rPr>
              <a:t>ξερά φύλλα και φυτά</a:t>
            </a:r>
          </a:p>
          <a:p>
            <a:pPr algn="l" rtl="0" eaLnBrk="0" fontAlgn="base" hangingPunct="0">
              <a:spcBef>
                <a:spcPct val="0"/>
              </a:spcBef>
              <a:spcAft>
                <a:spcPct val="0"/>
              </a:spcAft>
              <a:buFontTx/>
              <a:buChar char="•"/>
            </a:pPr>
            <a:r>
              <a:rPr lang="el-GR" altLang="en-US" kern="0" dirty="0">
                <a:solidFill>
                  <a:sysClr val="windowText" lastClr="000000"/>
                </a:solidFill>
                <a:latin typeface="+mj-lt"/>
              </a:rPr>
              <a:t>μικρά κλαδιά και ξυλώδη μέρη</a:t>
            </a:r>
          </a:p>
          <a:p>
            <a:pPr algn="l" rtl="0" eaLnBrk="0" fontAlgn="base" hangingPunct="0">
              <a:spcBef>
                <a:spcPct val="0"/>
              </a:spcBef>
              <a:spcAft>
                <a:spcPct val="0"/>
              </a:spcAft>
              <a:buFontTx/>
              <a:buChar char="•"/>
            </a:pPr>
            <a:r>
              <a:rPr lang="el-GR" altLang="en-US" kern="0" dirty="0">
                <a:solidFill>
                  <a:sysClr val="windowText" lastClr="000000"/>
                </a:solidFill>
                <a:latin typeface="+mj-lt"/>
              </a:rPr>
              <a:t>πριονίδι</a:t>
            </a:r>
            <a:endParaRPr lang="en-US" altLang="en-US" kern="0" dirty="0">
              <a:solidFill>
                <a:sysClr val="windowText" lastClr="000000"/>
              </a:solidFill>
              <a:latin typeface="+mj-lt"/>
            </a:endParaRPr>
          </a:p>
          <a:p>
            <a:pPr algn="l" rtl="0" eaLnBrk="0" fontAlgn="base" hangingPunct="0">
              <a:spcBef>
                <a:spcPct val="0"/>
              </a:spcBef>
              <a:spcAft>
                <a:spcPct val="0"/>
              </a:spcAft>
              <a:buFontTx/>
              <a:buChar char="•"/>
            </a:pPr>
            <a:r>
              <a:rPr lang="el-GR" altLang="en-US" kern="0" dirty="0">
                <a:solidFill>
                  <a:sysClr val="windowText" lastClr="000000"/>
                </a:solidFill>
                <a:latin typeface="+mj-lt"/>
              </a:rPr>
              <a:t>τεμαχισμένες εφημερίδες</a:t>
            </a:r>
            <a:endParaRPr lang="en-US" altLang="en-US" kern="0" dirty="0">
              <a:solidFill>
                <a:sysClr val="windowText" lastClr="000000"/>
              </a:solidFill>
              <a:latin typeface="+mj-lt"/>
            </a:endParaRPr>
          </a:p>
          <a:p>
            <a:pPr algn="l" rtl="0" eaLnBrk="0" fontAlgn="base" hangingPunct="0">
              <a:spcBef>
                <a:spcPct val="0"/>
              </a:spcBef>
              <a:spcAft>
                <a:spcPct val="0"/>
              </a:spcAft>
              <a:buFontTx/>
              <a:buChar char="•"/>
            </a:pPr>
            <a:r>
              <a:rPr lang="el-GR" altLang="en-US" kern="0" dirty="0">
                <a:solidFill>
                  <a:sysClr val="windowText" lastClr="000000"/>
                </a:solidFill>
                <a:latin typeface="+mj-lt"/>
              </a:rPr>
              <a:t>φύλλα καλαμποκιού</a:t>
            </a:r>
            <a:endParaRPr lang="en-US" altLang="en-US" kern="0" dirty="0">
              <a:solidFill>
                <a:sysClr val="windowText" lastClr="000000"/>
              </a:solidFill>
              <a:latin typeface="+mj-lt"/>
            </a:endParaRPr>
          </a:p>
          <a:p>
            <a:pPr algn="l" rtl="0" eaLnBrk="0" fontAlgn="base" hangingPunct="0">
              <a:spcBef>
                <a:spcPct val="0"/>
              </a:spcBef>
              <a:spcAft>
                <a:spcPct val="0"/>
              </a:spcAft>
              <a:buFontTx/>
              <a:buChar char="•"/>
            </a:pPr>
            <a:r>
              <a:rPr lang="el-GR" altLang="en-US" kern="0" dirty="0">
                <a:solidFill>
                  <a:sysClr val="windowText" lastClr="000000"/>
                </a:solidFill>
                <a:latin typeface="+mj-lt"/>
              </a:rPr>
              <a:t>φλούδες κρεμμυδιού</a:t>
            </a:r>
            <a:endParaRPr lang="en-US" altLang="en-US" kern="0" dirty="0">
              <a:solidFill>
                <a:sysClr val="windowText" lastClr="000000"/>
              </a:solidFill>
              <a:latin typeface="+mj-lt"/>
            </a:endParaRPr>
          </a:p>
          <a:p>
            <a:pPr algn="l" rtl="0" eaLnBrk="0" fontAlgn="base" hangingPunct="0">
              <a:spcBef>
                <a:spcPct val="0"/>
              </a:spcBef>
              <a:spcAft>
                <a:spcPct val="0"/>
              </a:spcAft>
              <a:buFontTx/>
              <a:buChar char="•"/>
            </a:pPr>
            <a:r>
              <a:rPr lang="el-GR" altLang="en-US" kern="0" dirty="0">
                <a:solidFill>
                  <a:sysClr val="windowText" lastClr="000000"/>
                </a:solidFill>
                <a:latin typeface="+mj-lt"/>
              </a:rPr>
              <a:t>ψωμί και σιτηρά</a:t>
            </a:r>
            <a:endParaRPr lang="en-US" altLang="en-US" kern="0" dirty="0">
              <a:solidFill>
                <a:sysClr val="windowText" lastClr="000000"/>
              </a:solidFill>
              <a:latin typeface="+mj-lt"/>
            </a:endParaRPr>
          </a:p>
          <a:p>
            <a:pPr algn="l" rtl="0" eaLnBrk="0" fontAlgn="base" hangingPunct="0">
              <a:spcBef>
                <a:spcPct val="0"/>
              </a:spcBef>
              <a:spcAft>
                <a:spcPct val="0"/>
              </a:spcAft>
              <a:buFontTx/>
              <a:buChar char="•"/>
            </a:pPr>
            <a:r>
              <a:rPr lang="el-GR" altLang="en-US" kern="0" dirty="0">
                <a:solidFill>
                  <a:sysClr val="windowText" lastClr="000000"/>
                </a:solidFill>
                <a:latin typeface="+mj-lt"/>
              </a:rPr>
              <a:t>στάχτη ξύλου</a:t>
            </a:r>
            <a:endParaRPr lang="en-US" altLang="en-US" kern="0" dirty="0">
              <a:solidFill>
                <a:sysClr val="windowText" lastClr="000000"/>
              </a:solidFill>
              <a:latin typeface="+mj-lt"/>
            </a:endParaRPr>
          </a:p>
          <a:p>
            <a:pPr algn="l" rtl="0" eaLnBrk="0" fontAlgn="base" hangingPunct="0">
              <a:spcBef>
                <a:spcPct val="0"/>
              </a:spcBef>
              <a:spcAft>
                <a:spcPct val="0"/>
              </a:spcAft>
              <a:buFontTx/>
              <a:buChar char="•"/>
            </a:pPr>
            <a:r>
              <a:rPr lang="el-GR" altLang="en-US" kern="0" dirty="0">
                <a:solidFill>
                  <a:sysClr val="windowText" lastClr="000000"/>
                </a:solidFill>
                <a:latin typeface="+mj-lt"/>
              </a:rPr>
              <a:t>παλιό χώμα από γλάστρες</a:t>
            </a:r>
            <a:endParaRPr lang="en-US" altLang="en-US" kern="0" dirty="0">
              <a:solidFill>
                <a:sysClr val="windowText" lastClr="000000"/>
              </a:solidFill>
              <a:latin typeface="+mj-lt"/>
            </a:endParaRPr>
          </a:p>
          <a:p>
            <a:pPr algn="l" rtl="0" eaLnBrk="0" fontAlgn="base" hangingPunct="0">
              <a:spcBef>
                <a:spcPct val="0"/>
              </a:spcBef>
              <a:spcAft>
                <a:spcPct val="0"/>
              </a:spcAft>
              <a:buFontTx/>
              <a:buChar char="•"/>
            </a:pPr>
            <a:r>
              <a:rPr lang="el-GR" altLang="en-US" kern="0" dirty="0">
                <a:solidFill>
                  <a:sysClr val="windowText" lastClr="000000"/>
                </a:solidFill>
                <a:latin typeface="+mj-lt"/>
              </a:rPr>
              <a:t>χαρτοπετσέτες και χαρτί λερωμένο με τρόφιμα</a:t>
            </a:r>
            <a:endParaRPr lang="en-US" altLang="en-US" kern="0" dirty="0">
              <a:solidFill>
                <a:sysClr val="windowText" lastClr="000000"/>
              </a:solidFill>
              <a:latin typeface="+mj-lt"/>
            </a:endParaRPr>
          </a:p>
          <a:p>
            <a:pPr algn="l" rtl="0" eaLnBrk="0" fontAlgn="base" hangingPunct="0">
              <a:spcBef>
                <a:spcPct val="0"/>
              </a:spcBef>
              <a:spcAft>
                <a:spcPct val="0"/>
              </a:spcAft>
              <a:buFontTx/>
              <a:buChar char="•"/>
            </a:pPr>
            <a:r>
              <a:rPr lang="el-GR" altLang="en-US" kern="0" dirty="0">
                <a:solidFill>
                  <a:sysClr val="windowText" lastClr="000000"/>
                </a:solidFill>
                <a:latin typeface="+mj-lt"/>
              </a:rPr>
              <a:t>αλεύρι, δημητριακά, φυτικά μπαχαρικά</a:t>
            </a:r>
          </a:p>
          <a:p>
            <a:pPr algn="l" rtl="0" eaLnBrk="0" fontAlgn="base" hangingPunct="0">
              <a:spcBef>
                <a:spcPct val="0"/>
              </a:spcBef>
              <a:spcAft>
                <a:spcPct val="0"/>
              </a:spcAft>
              <a:buFontTx/>
              <a:buChar char="•"/>
            </a:pPr>
            <a:r>
              <a:rPr lang="el-GR" altLang="en-US" kern="0" dirty="0">
                <a:solidFill>
                  <a:sysClr val="windowText" lastClr="000000"/>
                </a:solidFill>
                <a:latin typeface="+mj-lt"/>
              </a:rPr>
              <a:t>κελύφη ξηρών καρπών</a:t>
            </a:r>
            <a:endParaRPr lang="en-US" altLang="en-US" kern="0" dirty="0">
              <a:solidFill>
                <a:sysClr val="windowText" lastClr="000000"/>
              </a:solidFill>
              <a:latin typeface="+mj-lt"/>
            </a:endParaRPr>
          </a:p>
        </p:txBody>
      </p:sp>
      <p:sp>
        <p:nvSpPr>
          <p:cNvPr id="8" name="TextBox 7">
            <a:extLst>
              <a:ext uri="{FF2B5EF4-FFF2-40B4-BE49-F238E27FC236}">
                <a16:creationId xmlns:a16="http://schemas.microsoft.com/office/drawing/2014/main" id="{8AB1D270-7349-A774-0E2A-24A64C856553}"/>
              </a:ext>
            </a:extLst>
          </p:cNvPr>
          <p:cNvSpPr txBox="1"/>
          <p:nvPr/>
        </p:nvSpPr>
        <p:spPr>
          <a:xfrm>
            <a:off x="181573" y="4884815"/>
            <a:ext cx="8638899" cy="1015663"/>
          </a:xfrm>
          <a:prstGeom prst="rect">
            <a:avLst/>
          </a:prstGeom>
          <a:solidFill>
            <a:schemeClr val="accent4">
              <a:lumMod val="60000"/>
              <a:lumOff val="40000"/>
            </a:schemeClr>
          </a:solidFill>
        </p:spPr>
        <p:txBody>
          <a:bodyPr wrap="square" rtlCol="0">
            <a:spAutoFit/>
          </a:bodyPr>
          <a:lstStyle/>
          <a:p>
            <a:r>
              <a:rPr lang="el-GR" sz="2000" b="1" dirty="0"/>
              <a:t>ΝΑ ΜΗΝ ΠΡΟΣΘΕΣΕΤΕ</a:t>
            </a:r>
            <a:r>
              <a:rPr lang="en-US" sz="2000" dirty="0"/>
              <a:t>: </a:t>
            </a:r>
          </a:p>
          <a:p>
            <a:r>
              <a:rPr lang="el-GR" sz="2000" dirty="0"/>
              <a:t>κρέας</a:t>
            </a:r>
            <a:r>
              <a:rPr lang="en-US" sz="2000" dirty="0"/>
              <a:t>, </a:t>
            </a:r>
            <a:r>
              <a:rPr lang="el-GR" sz="2000" dirty="0"/>
              <a:t>κόκαλα</a:t>
            </a:r>
            <a:r>
              <a:rPr lang="en-US" sz="2000" dirty="0"/>
              <a:t>, </a:t>
            </a:r>
            <a:r>
              <a:rPr lang="el-GR" sz="2000" dirty="0"/>
              <a:t>υπολείμματα θαλασσινών</a:t>
            </a:r>
            <a:r>
              <a:rPr lang="en-US" sz="2000" dirty="0"/>
              <a:t>, </a:t>
            </a:r>
            <a:r>
              <a:rPr lang="el-GR" sz="2000" dirty="0"/>
              <a:t>μέταλλο, πλαστικό, γυαλί</a:t>
            </a:r>
            <a:r>
              <a:rPr lang="en-US" sz="2000" dirty="0"/>
              <a:t>, </a:t>
            </a:r>
            <a:r>
              <a:rPr lang="el-GR" sz="2000" dirty="0"/>
              <a:t>γαλακτοκομικά</a:t>
            </a:r>
            <a:r>
              <a:rPr lang="en-US" sz="2000" dirty="0"/>
              <a:t>, </a:t>
            </a:r>
            <a:r>
              <a:rPr lang="el-GR" sz="2000" dirty="0"/>
              <a:t>είδη αρτοποιίας</a:t>
            </a:r>
            <a:r>
              <a:rPr lang="en-US" sz="2000" dirty="0"/>
              <a:t>, </a:t>
            </a:r>
            <a:r>
              <a:rPr lang="el-GR" sz="2000" dirty="0"/>
              <a:t>περιττώματα </a:t>
            </a:r>
            <a:r>
              <a:rPr lang="el-GR" sz="2000" dirty="0" err="1"/>
              <a:t>κατοικιδίων</a:t>
            </a:r>
            <a:endParaRPr lang="en-US" sz="2000" dirty="0"/>
          </a:p>
        </p:txBody>
      </p:sp>
    </p:spTree>
    <p:extLst>
      <p:ext uri="{BB962C8B-B14F-4D97-AF65-F5344CB8AC3E}">
        <p14:creationId xmlns:p14="http://schemas.microsoft.com/office/powerpoint/2010/main" val="3563240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Ομάδα 9">
            <a:extLst>
              <a:ext uri="{FF2B5EF4-FFF2-40B4-BE49-F238E27FC236}">
                <a16:creationId xmlns:a16="http://schemas.microsoft.com/office/drawing/2014/main" id="{7F70D60E-0C98-D858-14F7-E87985224948}"/>
              </a:ext>
            </a:extLst>
          </p:cNvPr>
          <p:cNvGrpSpPr/>
          <p:nvPr/>
        </p:nvGrpSpPr>
        <p:grpSpPr>
          <a:xfrm>
            <a:off x="1065" y="5867397"/>
            <a:ext cx="9250239" cy="954108"/>
            <a:chOff x="1062" y="4400550"/>
            <a:chExt cx="9250239" cy="715581"/>
          </a:xfrm>
        </p:grpSpPr>
        <p:sp>
          <p:nvSpPr>
            <p:cNvPr id="14" name="TextBox 13">
              <a:extLst>
                <a:ext uri="{FF2B5EF4-FFF2-40B4-BE49-F238E27FC236}">
                  <a16:creationId xmlns:a16="http://schemas.microsoft.com/office/drawing/2014/main" id="{44F1F95D-6BEE-D87C-2024-81C05F370C3B}"/>
                </a:ext>
              </a:extLst>
            </p:cNvPr>
            <p:cNvSpPr txBox="1">
              <a:spLocks/>
            </p:cNvSpPr>
            <p:nvPr/>
          </p:nvSpPr>
          <p:spPr>
            <a:xfrm>
              <a:off x="7620" y="4400550"/>
              <a:ext cx="9136380" cy="121187"/>
            </a:xfrm>
            <a:prstGeom prst="rect">
              <a:avLst/>
            </a:prstGeom>
            <a:solidFill>
              <a:srgbClr val="2DB9C6"/>
            </a:solidFill>
          </p:spPr>
          <p:txBody>
            <a:bodyPr wrap="square" rtlCol="0">
              <a:spAutoFit/>
            </a:bodyPr>
            <a:lstStyle/>
            <a:p>
              <a:pPr defTabSz="457200"/>
              <a:endParaRPr lang="el-GR" sz="450" dirty="0">
                <a:solidFill>
                  <a:prstClr val="black"/>
                </a:solidFill>
              </a:endParaRPr>
            </a:p>
          </p:txBody>
        </p:sp>
        <p:pic>
          <p:nvPicPr>
            <p:cNvPr id="15" name="Εικόνα 14">
              <a:extLst>
                <a:ext uri="{FF2B5EF4-FFF2-40B4-BE49-F238E27FC236}">
                  <a16:creationId xmlns:a16="http://schemas.microsoft.com/office/drawing/2014/main" id="{789AC48B-8104-BA24-4C46-EF049B5732DA}"/>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A7B6ED01-BDF5-72D4-97BB-6E2149841C5B}"/>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l-GR" sz="900">
                <a:solidFill>
                  <a:prstClr val="white"/>
                </a:solidFill>
              </a:endParaRPr>
            </a:p>
          </p:txBody>
        </p:sp>
        <p:sp>
          <p:nvSpPr>
            <p:cNvPr id="3" name="TextBox 2">
              <a:extLst>
                <a:ext uri="{FF2B5EF4-FFF2-40B4-BE49-F238E27FC236}">
                  <a16:creationId xmlns:a16="http://schemas.microsoft.com/office/drawing/2014/main" id="{72FBD553-94ED-670C-DEE3-49B3297CD442}"/>
                </a:ext>
              </a:extLst>
            </p:cNvPr>
            <p:cNvSpPr txBox="1"/>
            <p:nvPr/>
          </p:nvSpPr>
          <p:spPr>
            <a:xfrm>
              <a:off x="8220189" y="4954548"/>
              <a:ext cx="1031112" cy="161583"/>
            </a:xfrm>
            <a:prstGeom prst="rect">
              <a:avLst/>
            </a:prstGeom>
            <a:noFill/>
          </p:spPr>
          <p:txBody>
            <a:bodyPr wrap="square">
              <a:spAutoFit/>
            </a:bodyPr>
            <a:lstStyle/>
            <a:p>
              <a:pPr algn="ctr" defTabSz="457200"/>
              <a:r>
                <a:rPr lang="en-US" sz="800" b="1" dirty="0">
                  <a:solidFill>
                    <a:srgbClr val="9AC43E"/>
                  </a:solidFill>
                </a:rPr>
                <a:t>IPA-ADRION00239</a:t>
              </a:r>
              <a:endParaRPr lang="el-GR" sz="800" b="1" dirty="0">
                <a:solidFill>
                  <a:srgbClr val="9AC43E"/>
                </a:solidFill>
              </a:endParaRPr>
            </a:p>
          </p:txBody>
        </p:sp>
      </p:grpSp>
      <p:sp>
        <p:nvSpPr>
          <p:cNvPr id="7" name="object 4">
            <a:extLst>
              <a:ext uri="{FF2B5EF4-FFF2-40B4-BE49-F238E27FC236}">
                <a16:creationId xmlns:a16="http://schemas.microsoft.com/office/drawing/2014/main" id="{8550D44B-DA23-E6B4-3581-84A62127AD8C}"/>
              </a:ext>
            </a:extLst>
          </p:cNvPr>
          <p:cNvSpPr txBox="1">
            <a:spLocks noGrp="1"/>
          </p:cNvSpPr>
          <p:nvPr>
            <p:ph type="title"/>
          </p:nvPr>
        </p:nvSpPr>
        <p:spPr>
          <a:xfrm>
            <a:off x="6558" y="476672"/>
            <a:ext cx="9144000" cy="937116"/>
          </a:xfrm>
          <a:prstGeom prst="rect">
            <a:avLst/>
          </a:prstGeom>
        </p:spPr>
        <p:txBody>
          <a:bodyPr vert="horz" wrap="square" lIns="0" tIns="74613" rIns="0" bIns="0" rtlCol="0">
            <a:spAutoFit/>
          </a:bodyPr>
          <a:lstStyle/>
          <a:p>
            <a:pPr marL="6350" algn="ctr">
              <a:spcBef>
                <a:spcPts val="588"/>
              </a:spcBef>
            </a:pPr>
            <a:r>
              <a:rPr lang="el-GR" dirty="0"/>
              <a:t>Π </a:t>
            </a:r>
            <a:r>
              <a:rPr lang="en-US" dirty="0"/>
              <a:t>2.3.1_</a:t>
            </a:r>
            <a:r>
              <a:rPr lang="el-GR" dirty="0"/>
              <a:t>Προγράμματα ανάπτυξης ικανοτήτων και κατάρτισης</a:t>
            </a:r>
            <a:endParaRPr spc="-100" dirty="0"/>
          </a:p>
        </p:txBody>
      </p:sp>
      <p:pic>
        <p:nvPicPr>
          <p:cNvPr id="4" name="Εικόνα 5">
            <a:extLst>
              <a:ext uri="{FF2B5EF4-FFF2-40B4-BE49-F238E27FC236}">
                <a16:creationId xmlns:a16="http://schemas.microsoft.com/office/drawing/2014/main" id="{575733C2-4A80-41B9-A7FC-E9ABF1570E0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55953" y="2771786"/>
            <a:ext cx="2032094" cy="1314428"/>
          </a:xfrm>
          <a:prstGeom prst="rect">
            <a:avLst/>
          </a:prstGeom>
          <a:noFill/>
          <a:ln>
            <a:noFill/>
          </a:ln>
        </p:spPr>
      </p:pic>
      <p:sp>
        <p:nvSpPr>
          <p:cNvPr id="5" name="TextBox 4">
            <a:extLst>
              <a:ext uri="{FF2B5EF4-FFF2-40B4-BE49-F238E27FC236}">
                <a16:creationId xmlns:a16="http://schemas.microsoft.com/office/drawing/2014/main" id="{4016E2A1-6F98-7D98-B0FD-99B949EE48F3}"/>
              </a:ext>
            </a:extLst>
          </p:cNvPr>
          <p:cNvSpPr txBox="1"/>
          <p:nvPr/>
        </p:nvSpPr>
        <p:spPr>
          <a:xfrm>
            <a:off x="5605130" y="6019810"/>
            <a:ext cx="3504138" cy="610295"/>
          </a:xfrm>
          <a:prstGeom prst="rect">
            <a:avLst/>
          </a:prstGeom>
          <a:noFill/>
        </p:spPr>
        <p:txBody>
          <a:bodyPr wrap="square" rtlCol="0">
            <a:spAutoFit/>
          </a:bodyPr>
          <a:lstStyle/>
          <a:p>
            <a:pPr>
              <a:lnSpc>
                <a:spcPct val="150000"/>
              </a:lnSpc>
            </a:pPr>
            <a:r>
              <a:rPr lang="el-GR" sz="1200" b="1" i="1" dirty="0">
                <a:latin typeface="Century Gothic" panose="020B0502020202020204" pitchFamily="34" charset="0"/>
                <a:cs typeface="Arial" panose="020B0604020202020204" pitchFamily="34" charset="0"/>
              </a:rPr>
              <a:t>Ημερομηνία</a:t>
            </a:r>
            <a:r>
              <a:rPr lang="en-US" sz="1200" b="1" i="1" dirty="0">
                <a:latin typeface="Century Gothic" panose="020B0502020202020204" pitchFamily="34" charset="0"/>
                <a:cs typeface="Arial" panose="020B0604020202020204" pitchFamily="34" charset="0"/>
              </a:rPr>
              <a:t>:</a:t>
            </a:r>
            <a:r>
              <a:rPr lang="el-GR" sz="1200" b="1" i="1" dirty="0">
                <a:latin typeface="Century Gothic" panose="020B0502020202020204" pitchFamily="34" charset="0"/>
                <a:cs typeface="Arial" panose="020B0604020202020204" pitchFamily="34" charset="0"/>
              </a:rPr>
              <a:t> 27- 28 Ιουλίου 2026</a:t>
            </a:r>
            <a:endParaRPr lang="mk-MK" sz="1200" b="1" i="1" dirty="0">
              <a:latin typeface="Century Gothic" panose="020B0502020202020204" pitchFamily="34" charset="0"/>
              <a:cs typeface="Arial" panose="020B0604020202020204" pitchFamily="34" charset="0"/>
            </a:endParaRPr>
          </a:p>
          <a:p>
            <a:pPr>
              <a:lnSpc>
                <a:spcPct val="150000"/>
              </a:lnSpc>
            </a:pPr>
            <a:r>
              <a:rPr lang="el-GR" sz="1200" b="1" i="1" dirty="0">
                <a:latin typeface="Century Gothic" panose="020B0502020202020204" pitchFamily="34" charset="0"/>
                <a:cs typeface="Arial" panose="020B0604020202020204" pitchFamily="34" charset="0"/>
              </a:rPr>
              <a:t>Περιοχή: Σταμνά Αιτωλοακαρνανίας</a:t>
            </a:r>
            <a:endParaRPr lang="mk-MK" sz="1200" b="1" i="1"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252930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80CE2-74DF-5CD1-4F8E-92FB923CC95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97C4214-7DB7-5983-36F3-4FE8A4BD57DC}"/>
              </a:ext>
            </a:extLst>
          </p:cNvPr>
          <p:cNvSpPr txBox="1">
            <a:spLocks/>
          </p:cNvSpPr>
          <p:nvPr/>
        </p:nvSpPr>
        <p:spPr>
          <a:xfrm>
            <a:off x="146958" y="28539"/>
            <a:ext cx="8970645" cy="430887"/>
          </a:xfrm>
          <a:prstGeom prst="rect">
            <a:avLst/>
          </a:prstGeom>
        </p:spPr>
        <p:txBody>
          <a:bodyPr wrap="square" lIns="0" tIns="0" rIns="0" bIns="0">
            <a:spAutoFit/>
          </a:bodyPr>
          <a:lstStyle>
            <a:lvl1pPr>
              <a:defRPr sz="2800" b="1" i="0">
                <a:solidFill>
                  <a:srgbClr val="2DB8C6"/>
                </a:solidFill>
                <a:latin typeface="Arial"/>
                <a:ea typeface="+mj-ea"/>
                <a:cs typeface="Arial"/>
              </a:defRPr>
            </a:lvl1pPr>
          </a:lstStyle>
          <a:p>
            <a:r>
              <a:rPr lang="el-GR" kern="0" dirty="0"/>
              <a:t>ΣΥΣΤΑΤΙΚΑ ΚΟΜΠΟΣΤ</a:t>
            </a:r>
            <a:endParaRPr lang="en-US" kern="0" dirty="0"/>
          </a:p>
        </p:txBody>
      </p:sp>
      <p:pic>
        <p:nvPicPr>
          <p:cNvPr id="9" name="Picture 5" descr="composting myths">
            <a:extLst>
              <a:ext uri="{FF2B5EF4-FFF2-40B4-BE49-F238E27FC236}">
                <a16:creationId xmlns:a16="http://schemas.microsoft.com/office/drawing/2014/main" id="{49846E32-03DF-6BC4-BFDF-836B488760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79" y="908720"/>
            <a:ext cx="9144000" cy="5838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72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93E15-EB71-B080-224D-FD4C006F55E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BAA68FF-B2B0-681C-39FE-721D7B42DBC9}"/>
              </a:ext>
            </a:extLst>
          </p:cNvPr>
          <p:cNvSpPr>
            <a:spLocks noGrp="1"/>
          </p:cNvSpPr>
          <p:nvPr>
            <p:ph type="title"/>
          </p:nvPr>
        </p:nvSpPr>
        <p:spPr>
          <a:xfrm>
            <a:off x="467544" y="260648"/>
            <a:ext cx="7886700" cy="516042"/>
          </a:xfrm>
        </p:spPr>
        <p:txBody>
          <a:bodyPr>
            <a:normAutofit/>
          </a:bodyPr>
          <a:lstStyle/>
          <a:p>
            <a:r>
              <a:rPr lang="el-GR" dirty="0"/>
              <a:t>Συστήματα παραγωγής – αμειψισπορά</a:t>
            </a:r>
            <a:endParaRPr lang="sl-SI" dirty="0"/>
          </a:p>
        </p:txBody>
      </p:sp>
      <p:sp>
        <p:nvSpPr>
          <p:cNvPr id="4" name="TextBox 3">
            <a:extLst>
              <a:ext uri="{FF2B5EF4-FFF2-40B4-BE49-F238E27FC236}">
                <a16:creationId xmlns:a16="http://schemas.microsoft.com/office/drawing/2014/main" id="{7C21D66A-0869-0A81-B839-5D0D4CBF13D4}"/>
              </a:ext>
            </a:extLst>
          </p:cNvPr>
          <p:cNvSpPr txBox="1"/>
          <p:nvPr/>
        </p:nvSpPr>
        <p:spPr>
          <a:xfrm>
            <a:off x="359532" y="776690"/>
            <a:ext cx="8424936" cy="5655138"/>
          </a:xfrm>
          <a:prstGeom prst="rect">
            <a:avLst/>
          </a:prstGeom>
          <a:noFill/>
        </p:spPr>
        <p:txBody>
          <a:bodyPr wrap="square">
            <a:spAutoFit/>
          </a:bodyPr>
          <a:lstStyle/>
          <a:p>
            <a:pPr marL="285750" indent="-285750">
              <a:buFont typeface="Wingdings" panose="05000000000000000000" pitchFamily="2" charset="2"/>
              <a:buChar char="Ø"/>
            </a:pPr>
            <a:r>
              <a:rPr lang="el-GR" b="1" dirty="0"/>
              <a:t>Η αμειψισπορά </a:t>
            </a:r>
            <a:r>
              <a:rPr lang="el-GR" dirty="0"/>
              <a:t>είναι ένα σύστημα καλλιέργειας διαφορετικών φυτών στην ίδια γη σε διαφορετικές χρονικές περιόδους, με στόχο την αποδοτική και οικονομικά βιώσιμη παραγωγή με το χαμηλότερο δυνατό κόστος, χωρίς να υποβαθμίζεται η γονιμότητα του εδάφους.</a:t>
            </a:r>
            <a:endParaRPr lang="en-US" dirty="0"/>
          </a:p>
          <a:p>
            <a:pPr marL="285750" indent="-285750">
              <a:buFont typeface="Wingdings" panose="05000000000000000000" pitchFamily="2" charset="2"/>
              <a:buChar char="Ø"/>
            </a:pPr>
            <a:r>
              <a:rPr lang="el-GR" dirty="0"/>
              <a:t>Τα οφέλη της αμειψισποράς για την ποιότητα και τη γονιμότητα του εδάφους, καθώς και για τη μείωση της εδαφικής υποβάθμισης, είναι πολλά:</a:t>
            </a:r>
          </a:p>
          <a:p>
            <a:pPr marL="285750" indent="-285750">
              <a:buFont typeface="Wingdings" panose="05000000000000000000" pitchFamily="2" charset="2"/>
              <a:buChar char="Ø"/>
            </a:pPr>
            <a:r>
              <a:rPr lang="el-GR" b="1" dirty="0"/>
              <a:t>Βελτίωση της δομής του εδάφους και μείωση της διάβρωσης: </a:t>
            </a:r>
            <a:r>
              <a:rPr lang="el-GR" dirty="0"/>
              <a:t>Διαφορετικές καλλιέργειες έχουν διαφορετικά ριζικά συστήματα.</a:t>
            </a:r>
          </a:p>
          <a:p>
            <a:pPr marL="285750" indent="-285750">
              <a:buFont typeface="Wingdings" panose="05000000000000000000" pitchFamily="2" charset="2"/>
              <a:buChar char="Ø"/>
            </a:pPr>
            <a:r>
              <a:rPr lang="el-GR" b="1" dirty="0"/>
              <a:t>Αύξηση της γονιμότητας του εδάφους</a:t>
            </a:r>
            <a:r>
              <a:rPr lang="en-US" b="1" dirty="0"/>
              <a:t>:</a:t>
            </a:r>
            <a:r>
              <a:rPr lang="en-US" dirty="0"/>
              <a:t> </a:t>
            </a:r>
            <a:r>
              <a:rPr lang="el-GR" dirty="0"/>
              <a:t>Τα ψυχανθή συμβάλλουν στη δέσμευση αζώτου στο έδαφος.</a:t>
            </a:r>
            <a:r>
              <a:rPr lang="en-US" dirty="0"/>
              <a:t> </a:t>
            </a:r>
            <a:endParaRPr lang="el-GR" dirty="0"/>
          </a:p>
          <a:p>
            <a:pPr marL="285750" indent="-285750">
              <a:buFont typeface="Wingdings" panose="05000000000000000000" pitchFamily="2" charset="2"/>
              <a:buChar char="Ø"/>
            </a:pPr>
            <a:r>
              <a:rPr lang="el-GR" b="1" dirty="0"/>
              <a:t>Μείωση της χρήσης συνθετικών χημικών: </a:t>
            </a:r>
            <a:r>
              <a:rPr lang="el-GR" dirty="0"/>
              <a:t>Η συνεχής καλλιέργεια του ίδιου φυτού (μονοκαλλιέργεια) μπορεί να κάνει το έδαφος πιο ευάλωτο σε συγκεκριμένες ασθένειες, έντομα, εχθρούς και ζιζάνια.</a:t>
            </a:r>
            <a:endParaRPr lang="en-US" dirty="0"/>
          </a:p>
          <a:p>
            <a:pPr marL="285750" indent="-285750">
              <a:buFont typeface="Wingdings" panose="05000000000000000000" pitchFamily="2" charset="2"/>
              <a:buChar char="Ø"/>
            </a:pPr>
            <a:r>
              <a:rPr lang="el-GR" b="1" dirty="0"/>
              <a:t>Βιοποικιλότητα</a:t>
            </a:r>
            <a:r>
              <a:rPr lang="en-US" b="1" dirty="0"/>
              <a:t>:</a:t>
            </a:r>
            <a:r>
              <a:rPr lang="en-US" dirty="0"/>
              <a:t> </a:t>
            </a:r>
            <a:r>
              <a:rPr lang="el-GR" dirty="0"/>
              <a:t>Η αμειψισπορά έχει πολλαπλές θετικές επιδράσεις στο περιβάλλον</a:t>
            </a:r>
            <a:r>
              <a:rPr lang="en-US" dirty="0"/>
              <a:t>. </a:t>
            </a:r>
          </a:p>
          <a:p>
            <a:pPr marL="285750" indent="-285750">
              <a:buFont typeface="Wingdings" panose="05000000000000000000" pitchFamily="2" charset="2"/>
              <a:buChar char="Ø"/>
            </a:pPr>
            <a:r>
              <a:rPr lang="el-GR" b="1" dirty="0"/>
              <a:t>Παραγωγικότητα καλλιεργειών</a:t>
            </a:r>
            <a:r>
              <a:rPr lang="en-US" b="1" dirty="0"/>
              <a:t>:</a:t>
            </a:r>
            <a:r>
              <a:rPr lang="en-US" dirty="0"/>
              <a:t> </a:t>
            </a:r>
            <a:r>
              <a:rPr lang="el-GR" dirty="0"/>
              <a:t>Οι αποδόσεις αυξάνονται λόγω των βελτιωμένων εδαφικών συνθηκών που προκύπτουν από την αμειψισπορά.</a:t>
            </a:r>
          </a:p>
          <a:p>
            <a:pPr marL="285750" indent="-285750">
              <a:buFont typeface="Wingdings" panose="05000000000000000000" pitchFamily="2" charset="2"/>
              <a:buChar char="Ø"/>
            </a:pPr>
            <a:r>
              <a:rPr lang="el-GR" b="1" dirty="0"/>
              <a:t>Διαχείριση κινδύνου: </a:t>
            </a:r>
            <a:r>
              <a:rPr lang="el-GR" dirty="0"/>
              <a:t>Η διαφοροποίηση των καλλιεργειών μέσω της αμειψισποράς μειώνει τους κινδύνους που σχετίζονται με δυσμενείς καιρικές συνθήκες</a:t>
            </a:r>
            <a:r>
              <a:rPr lang="en-US" dirty="0"/>
              <a:t>.</a:t>
            </a:r>
          </a:p>
          <a:p>
            <a:pPr marL="285750" indent="-285750">
              <a:lnSpc>
                <a:spcPct val="115000"/>
              </a:lnSpc>
              <a:spcAft>
                <a:spcPts val="800"/>
              </a:spcAft>
              <a:buFont typeface="Wingdings" panose="05000000000000000000" pitchFamily="2" charset="2"/>
              <a:buChar char="Ø"/>
            </a:pP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77527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D5398-798E-9A95-B669-D5FCFB220CE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2EE7587-99EA-789B-6D38-6D0E548630CB}"/>
              </a:ext>
            </a:extLst>
          </p:cNvPr>
          <p:cNvSpPr>
            <a:spLocks noGrp="1"/>
          </p:cNvSpPr>
          <p:nvPr>
            <p:ph type="title"/>
          </p:nvPr>
        </p:nvSpPr>
        <p:spPr>
          <a:xfrm>
            <a:off x="467544" y="260648"/>
            <a:ext cx="7886700" cy="516042"/>
          </a:xfrm>
        </p:spPr>
        <p:txBody>
          <a:bodyPr>
            <a:normAutofit/>
          </a:bodyPr>
          <a:lstStyle/>
          <a:p>
            <a:r>
              <a:rPr lang="el-GR" dirty="0"/>
              <a:t>Συστήματα παραγωγής – αμειψισπορά</a:t>
            </a:r>
            <a:endParaRPr lang="sl-SI" dirty="0"/>
          </a:p>
        </p:txBody>
      </p:sp>
      <p:pic>
        <p:nvPicPr>
          <p:cNvPr id="4" name="Εικόνα 3">
            <a:extLst>
              <a:ext uri="{FF2B5EF4-FFF2-40B4-BE49-F238E27FC236}">
                <a16:creationId xmlns:a16="http://schemas.microsoft.com/office/drawing/2014/main" id="{89DFF413-2677-6CE0-84FB-2EB5F20CB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479" y="863274"/>
            <a:ext cx="7165042" cy="5734078"/>
          </a:xfrm>
          <a:prstGeom prst="rect">
            <a:avLst/>
          </a:prstGeom>
        </p:spPr>
      </p:pic>
    </p:spTree>
    <p:extLst>
      <p:ext uri="{BB962C8B-B14F-4D97-AF65-F5344CB8AC3E}">
        <p14:creationId xmlns:p14="http://schemas.microsoft.com/office/powerpoint/2010/main" val="1234070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6E643-ED37-ECB9-FAF4-7F332003144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AC9BDA9-17C4-DAC9-0488-D9DB2E04EEBA}"/>
              </a:ext>
            </a:extLst>
          </p:cNvPr>
          <p:cNvSpPr>
            <a:spLocks noGrp="1"/>
          </p:cNvSpPr>
          <p:nvPr>
            <p:ph type="title"/>
          </p:nvPr>
        </p:nvSpPr>
        <p:spPr>
          <a:xfrm>
            <a:off x="467544" y="260648"/>
            <a:ext cx="7886700" cy="516042"/>
          </a:xfrm>
        </p:spPr>
        <p:txBody>
          <a:bodyPr>
            <a:normAutofit/>
          </a:bodyPr>
          <a:lstStyle/>
          <a:p>
            <a:r>
              <a:rPr lang="el-GR" dirty="0"/>
              <a:t>Συστήματα παραγωγής – φυτά </a:t>
            </a:r>
            <a:r>
              <a:rPr lang="el-GR" dirty="0" err="1"/>
              <a:t>εδαφοκάλυψης</a:t>
            </a:r>
            <a:endParaRPr lang="sl-SI" dirty="0"/>
          </a:p>
        </p:txBody>
      </p:sp>
      <p:sp>
        <p:nvSpPr>
          <p:cNvPr id="4" name="TextBox 3">
            <a:extLst>
              <a:ext uri="{FF2B5EF4-FFF2-40B4-BE49-F238E27FC236}">
                <a16:creationId xmlns:a16="http://schemas.microsoft.com/office/drawing/2014/main" id="{F6AB3106-CB80-5E47-ACDB-D6C0B3551587}"/>
              </a:ext>
            </a:extLst>
          </p:cNvPr>
          <p:cNvSpPr txBox="1"/>
          <p:nvPr/>
        </p:nvSpPr>
        <p:spPr>
          <a:xfrm>
            <a:off x="359532" y="1023680"/>
            <a:ext cx="8316924" cy="3243965"/>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el-GR" sz="1400" b="1" dirty="0"/>
              <a:t>Τα φυτά </a:t>
            </a:r>
            <a:r>
              <a:rPr lang="el-GR" sz="1400" b="1" dirty="0" err="1"/>
              <a:t>εδαφοκάλυψης</a:t>
            </a:r>
            <a:r>
              <a:rPr lang="el-GR" sz="1400" b="1" dirty="0"/>
              <a:t> </a:t>
            </a:r>
            <a:r>
              <a:rPr lang="el-GR" sz="1400" dirty="0"/>
              <a:t>είναι προσωρινές ή μόνιμες </a:t>
            </a:r>
            <a:r>
              <a:rPr lang="el-GR" sz="1400" dirty="0" err="1"/>
              <a:t>φυτοκαλύψεις</a:t>
            </a:r>
            <a:r>
              <a:rPr lang="el-GR" sz="1400" dirty="0"/>
              <a:t> που εγκαθίστανται μεταξύ καλλιεργητικών κύκλων ή μέσα σε πολυετή συστήματα για την πρόληψη της υποβάθμισης του εδάφους, την ενίσχυση της γονιμότητας του εδάφους και της δέσμευσης άνθρακα, και την υποστήριξη της βιοποικιλότητας του </a:t>
            </a:r>
            <a:r>
              <a:rPr lang="el-GR" sz="1400" dirty="0" err="1"/>
              <a:t>αγροοικοσυστήματος</a:t>
            </a:r>
            <a:r>
              <a:rPr lang="el-GR" sz="1400" dirty="0"/>
              <a:t>.</a:t>
            </a:r>
            <a:endParaRPr lang="en-US" sz="1400" dirty="0"/>
          </a:p>
          <a:p>
            <a:pPr marL="285750" indent="-285750">
              <a:lnSpc>
                <a:spcPct val="115000"/>
              </a:lnSpc>
              <a:spcAft>
                <a:spcPts val="800"/>
              </a:spcAft>
              <a:buFont typeface="Wingdings" panose="05000000000000000000" pitchFamily="2" charset="2"/>
              <a:buChar char="Ø"/>
            </a:pPr>
            <a:r>
              <a:rPr lang="el-GR" sz="1400" dirty="0"/>
              <a:t>Όταν ενσωματώνονται στο έδαφος μέσω οργώματος, τα φυτά </a:t>
            </a:r>
            <a:r>
              <a:rPr lang="el-GR" sz="1400" dirty="0" err="1"/>
              <a:t>εδαφοκάλυψης</a:t>
            </a:r>
            <a:r>
              <a:rPr lang="el-GR" sz="1400" dirty="0"/>
              <a:t> αναφέρονται ως </a:t>
            </a:r>
            <a:r>
              <a:rPr lang="el-GR" sz="1400" b="1" dirty="0"/>
              <a:t>χλωρή λίπανση</a:t>
            </a:r>
            <a:r>
              <a:rPr lang="en-US" sz="1400" dirty="0"/>
              <a:t>. </a:t>
            </a:r>
          </a:p>
          <a:p>
            <a:pPr marL="285750" indent="-285750">
              <a:lnSpc>
                <a:spcPct val="115000"/>
              </a:lnSpc>
              <a:spcAft>
                <a:spcPts val="800"/>
              </a:spcAft>
              <a:buFont typeface="Wingdings" panose="05000000000000000000" pitchFamily="2" charset="2"/>
              <a:buChar char="Ø"/>
            </a:pPr>
            <a:r>
              <a:rPr lang="el-GR" sz="1400" dirty="0"/>
              <a:t>Σε ορισμένες περιπτώσεις, τα φυτά </a:t>
            </a:r>
            <a:r>
              <a:rPr lang="el-GR" sz="1400" dirty="0" err="1"/>
              <a:t>εδαφοκάλυψης</a:t>
            </a:r>
            <a:r>
              <a:rPr lang="el-GR" sz="1400" dirty="0"/>
              <a:t> παραμένουν μόνιμα στην επιφάνεια του εδάφους, σχηματίζοντας μια ζωντανή </a:t>
            </a:r>
            <a:r>
              <a:rPr lang="el-GR" sz="1400" dirty="0" err="1"/>
              <a:t>εδαφοκάλυψη</a:t>
            </a:r>
            <a:r>
              <a:rPr lang="el-GR" sz="1400" dirty="0"/>
              <a:t>, οπότε είναι επίσης γνωστά ως </a:t>
            </a:r>
            <a:r>
              <a:rPr lang="el-GR" sz="1400" b="1" dirty="0"/>
              <a:t>ζωντανό </a:t>
            </a:r>
            <a:r>
              <a:rPr lang="el-GR" sz="1400" b="1" dirty="0" err="1"/>
              <a:t>εδαφοκάλυμμα</a:t>
            </a:r>
            <a:r>
              <a:rPr lang="en-US" sz="1400" dirty="0"/>
              <a:t>.</a:t>
            </a:r>
          </a:p>
          <a:p>
            <a:pPr marL="171450" indent="-171450">
              <a:buFont typeface="Wingdings" panose="05000000000000000000" pitchFamily="2" charset="2"/>
              <a:buChar char="Ø"/>
            </a:pPr>
            <a:r>
              <a:rPr lang="el-GR" sz="1400" dirty="0"/>
              <a:t>Στα </a:t>
            </a:r>
            <a:r>
              <a:rPr lang="el-GR" sz="1400" b="1" dirty="0"/>
              <a:t>ετήσια καλλιεργητικά συστήματα</a:t>
            </a:r>
            <a:r>
              <a:rPr lang="en-US" sz="1400" dirty="0"/>
              <a:t>, </a:t>
            </a:r>
            <a:r>
              <a:rPr lang="el-GR" sz="1400" dirty="0"/>
              <a:t>τα φυτά </a:t>
            </a:r>
            <a:r>
              <a:rPr lang="el-GR" sz="1400" dirty="0" err="1"/>
              <a:t>εδαφοκάλυψης</a:t>
            </a:r>
            <a:r>
              <a:rPr lang="el-GR" sz="1400" dirty="0"/>
              <a:t> καλλιεργούνται είτε ως μονοκαλλιέργειες είτε μέσα σε αμειψισπορές, ώστε να αποφεύγονται μεγάλες περίοδοι γυμνού εδάφους</a:t>
            </a:r>
            <a:r>
              <a:rPr lang="en-US" sz="1400" dirty="0"/>
              <a:t>. </a:t>
            </a:r>
          </a:p>
          <a:p>
            <a:pPr marL="171450" indent="-171450">
              <a:buFont typeface="Wingdings" panose="05000000000000000000" pitchFamily="2" charset="2"/>
              <a:buChar char="Ø"/>
            </a:pPr>
            <a:r>
              <a:rPr lang="el-GR" sz="1400" dirty="0"/>
              <a:t>Στους </a:t>
            </a:r>
            <a:r>
              <a:rPr lang="el-GR" sz="1400" b="1" dirty="0"/>
              <a:t>οπωρώνες και τους αμπελώνες</a:t>
            </a:r>
            <a:r>
              <a:rPr lang="el-GR" sz="1400" dirty="0"/>
              <a:t>, τα φυτά </a:t>
            </a:r>
            <a:r>
              <a:rPr lang="el-GR" sz="1400" dirty="0" err="1"/>
              <a:t>εδαφοκάλυψης</a:t>
            </a:r>
            <a:r>
              <a:rPr lang="el-GR" sz="1400" dirty="0"/>
              <a:t> εγκαθίστανται συνηθέστερα ως ποώδης βλάστηση μεταξύ των γραμμών για την προστασία του εδάφους από τη διάβρωση.</a:t>
            </a:r>
            <a:endParaRPr lang="en-US" sz="1400" dirty="0"/>
          </a:p>
        </p:txBody>
      </p:sp>
      <p:sp>
        <p:nvSpPr>
          <p:cNvPr id="3" name="TextBox 2">
            <a:extLst>
              <a:ext uri="{FF2B5EF4-FFF2-40B4-BE49-F238E27FC236}">
                <a16:creationId xmlns:a16="http://schemas.microsoft.com/office/drawing/2014/main" id="{9C732854-1B98-166C-C055-EA65010076AD}"/>
              </a:ext>
            </a:extLst>
          </p:cNvPr>
          <p:cNvSpPr txBox="1"/>
          <p:nvPr/>
        </p:nvSpPr>
        <p:spPr>
          <a:xfrm>
            <a:off x="483692" y="6488668"/>
            <a:ext cx="2945615" cy="369332"/>
          </a:xfrm>
          <a:prstGeom prst="rect">
            <a:avLst/>
          </a:prstGeom>
          <a:noFill/>
        </p:spPr>
        <p:txBody>
          <a:bodyPr wrap="none" rtlCol="0">
            <a:spAutoFit/>
          </a:bodyPr>
          <a:lstStyle/>
          <a:p>
            <a:r>
              <a:rPr lang="el-GR" dirty="0"/>
              <a:t>Τύποι καλλιεργειών κάλυψης</a:t>
            </a:r>
          </a:p>
        </p:txBody>
      </p:sp>
      <p:pic>
        <p:nvPicPr>
          <p:cNvPr id="7" name="Εικόνα 6">
            <a:extLst>
              <a:ext uri="{FF2B5EF4-FFF2-40B4-BE49-F238E27FC236}">
                <a16:creationId xmlns:a16="http://schemas.microsoft.com/office/drawing/2014/main" id="{1F4DB38C-54E2-7B7D-D370-E3F638817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991" y="4242305"/>
            <a:ext cx="2776090" cy="2246363"/>
          </a:xfrm>
          <a:prstGeom prst="rect">
            <a:avLst/>
          </a:prstGeom>
        </p:spPr>
      </p:pic>
      <p:pic>
        <p:nvPicPr>
          <p:cNvPr id="8" name="Εικόνα 7">
            <a:extLst>
              <a:ext uri="{FF2B5EF4-FFF2-40B4-BE49-F238E27FC236}">
                <a16:creationId xmlns:a16="http://schemas.microsoft.com/office/drawing/2014/main" id="{65E38576-832C-E7D6-F0F2-096ECA9423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7865" y="4237139"/>
            <a:ext cx="3385040" cy="2256693"/>
          </a:xfrm>
          <a:prstGeom prst="rect">
            <a:avLst/>
          </a:prstGeom>
        </p:spPr>
      </p:pic>
    </p:spTree>
    <p:extLst>
      <p:ext uri="{BB962C8B-B14F-4D97-AF65-F5344CB8AC3E}">
        <p14:creationId xmlns:p14="http://schemas.microsoft.com/office/powerpoint/2010/main" val="4108028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0FE53-E9BF-1177-0E85-A9DA6B7C637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E2D0CF3-F0E5-6BB3-97A4-7A183FBC5782}"/>
              </a:ext>
            </a:extLst>
          </p:cNvPr>
          <p:cNvSpPr>
            <a:spLocks noGrp="1"/>
          </p:cNvSpPr>
          <p:nvPr>
            <p:ph type="title"/>
          </p:nvPr>
        </p:nvSpPr>
        <p:spPr>
          <a:xfrm>
            <a:off x="467544" y="260648"/>
            <a:ext cx="7886700" cy="516042"/>
          </a:xfrm>
        </p:spPr>
        <p:txBody>
          <a:bodyPr>
            <a:normAutofit/>
          </a:bodyPr>
          <a:lstStyle/>
          <a:p>
            <a:r>
              <a:rPr lang="el-GR" dirty="0"/>
              <a:t>Συστήματα παραγωγής – </a:t>
            </a:r>
            <a:r>
              <a:rPr lang="el-GR" dirty="0" err="1"/>
              <a:t>συγκαλλιέργεια</a:t>
            </a:r>
            <a:endParaRPr lang="sl-SI" dirty="0"/>
          </a:p>
        </p:txBody>
      </p:sp>
      <p:sp>
        <p:nvSpPr>
          <p:cNvPr id="4" name="TextBox 3">
            <a:extLst>
              <a:ext uri="{FF2B5EF4-FFF2-40B4-BE49-F238E27FC236}">
                <a16:creationId xmlns:a16="http://schemas.microsoft.com/office/drawing/2014/main" id="{71148E46-0126-FB5A-9AF5-2DB7AB32C426}"/>
              </a:ext>
            </a:extLst>
          </p:cNvPr>
          <p:cNvSpPr txBox="1"/>
          <p:nvPr/>
        </p:nvSpPr>
        <p:spPr>
          <a:xfrm>
            <a:off x="252432" y="1094994"/>
            <a:ext cx="8316924" cy="2893100"/>
          </a:xfrm>
          <a:prstGeom prst="rect">
            <a:avLst/>
          </a:prstGeom>
          <a:noFill/>
        </p:spPr>
        <p:txBody>
          <a:bodyPr wrap="square">
            <a:spAutoFit/>
          </a:bodyPr>
          <a:lstStyle/>
          <a:p>
            <a:pPr marL="285750" indent="-285750">
              <a:buFont typeface="Wingdings" panose="05000000000000000000" pitchFamily="2" charset="2"/>
              <a:buChar char="Ø"/>
            </a:pPr>
            <a:r>
              <a:rPr lang="el-GR" sz="1400" dirty="0"/>
              <a:t>Η </a:t>
            </a:r>
            <a:r>
              <a:rPr lang="el-GR" sz="1400" b="1" dirty="0" err="1"/>
              <a:t>συγκαλλιέργεια</a:t>
            </a:r>
            <a:r>
              <a:rPr lang="el-GR" sz="1400" b="1" dirty="0"/>
              <a:t> </a:t>
            </a:r>
            <a:r>
              <a:rPr lang="el-GR" sz="1400" dirty="0"/>
              <a:t>είναι η καλλιέργεια δύο ή περισσότερων ειδών καλλιεργειών στο ίδιο χωράφι, όπου οι καλλιέργειες ανήκουν σε διαφορετικά είδη και </a:t>
            </a:r>
            <a:r>
              <a:rPr lang="el-GR" sz="1400" dirty="0" err="1"/>
              <a:t>αλληλεπιδρούν</a:t>
            </a:r>
            <a:r>
              <a:rPr lang="el-GR" sz="1400" dirty="0"/>
              <a:t> μέσω σημαντικών βιολογικών αλληλεπιδράσεων μέσα στο καλλιεργητικό σύστημα.</a:t>
            </a:r>
            <a:endParaRPr lang="en-US" sz="1400" dirty="0"/>
          </a:p>
          <a:p>
            <a:pPr marL="285750" indent="-285750">
              <a:buFont typeface="Wingdings" panose="05000000000000000000" pitchFamily="2" charset="2"/>
              <a:buChar char="Ø"/>
            </a:pPr>
            <a:r>
              <a:rPr lang="el-GR" sz="1400" dirty="0"/>
              <a:t>Τα συστήματα </a:t>
            </a:r>
            <a:r>
              <a:rPr lang="el-GR" sz="1400" dirty="0" err="1"/>
              <a:t>συγκαλλιέργειας</a:t>
            </a:r>
            <a:r>
              <a:rPr lang="el-GR" sz="1400" dirty="0"/>
              <a:t> μπορούν να ταξινομηθούν σε</a:t>
            </a:r>
            <a:r>
              <a:rPr lang="en-US" sz="1400" b="1" dirty="0"/>
              <a:t>:</a:t>
            </a:r>
            <a:endParaRPr lang="en-US" sz="1400" dirty="0"/>
          </a:p>
          <a:p>
            <a:pPr marL="742950" lvl="1" indent="-285750">
              <a:buFont typeface="Wingdings" panose="05000000000000000000" pitchFamily="2" charset="2"/>
              <a:buChar char="q"/>
            </a:pPr>
            <a:r>
              <a:rPr lang="el-GR" sz="1400" b="1" dirty="0" err="1"/>
              <a:t>Συγκαλλι</a:t>
            </a:r>
            <a:r>
              <a:rPr lang="en-US" sz="1400" b="1" dirty="0" err="1"/>
              <a:t>έ</a:t>
            </a:r>
            <a:r>
              <a:rPr lang="el-GR" sz="1400" b="1" dirty="0" err="1"/>
              <a:t>ργεια</a:t>
            </a:r>
            <a:r>
              <a:rPr lang="el-GR" sz="1400" b="1" dirty="0"/>
              <a:t> σε γραμμές </a:t>
            </a:r>
            <a:r>
              <a:rPr lang="el-GR" sz="1400" dirty="0"/>
              <a:t>η οποία</a:t>
            </a:r>
            <a:r>
              <a:rPr lang="el-GR" sz="1400" b="1" dirty="0"/>
              <a:t> </a:t>
            </a:r>
            <a:r>
              <a:rPr lang="el-GR" sz="1400" dirty="0"/>
              <a:t>περιλαμβάνει την καλλιέργεια διαφορετικών ειδών καλλιεργειών σε εναλλασσόμενες γραμμές.</a:t>
            </a:r>
            <a:endParaRPr lang="en-US" sz="1400" dirty="0"/>
          </a:p>
          <a:p>
            <a:pPr marL="742950" lvl="1" indent="-285750">
              <a:buFont typeface="Wingdings" panose="05000000000000000000" pitchFamily="2" charset="2"/>
              <a:buChar char="q"/>
            </a:pPr>
            <a:r>
              <a:rPr lang="el-GR" sz="1400" b="1" dirty="0" err="1"/>
              <a:t>Συγκαλλιέργεια</a:t>
            </a:r>
            <a:r>
              <a:rPr lang="el-GR" sz="1400" b="1" dirty="0"/>
              <a:t> σε λωρίδες </a:t>
            </a:r>
            <a:r>
              <a:rPr lang="el-GR" sz="1400" dirty="0"/>
              <a:t>η οποία αναφέρεται στη διάταξη των καλλιεργειών σε λωρίδες που αποτελούνται από αρκετές γραμμές του ίδιου είδους καλλιέργειας.</a:t>
            </a:r>
          </a:p>
          <a:p>
            <a:pPr marL="742950" lvl="1" indent="-285750">
              <a:buFont typeface="Wingdings" panose="05000000000000000000" pitchFamily="2" charset="2"/>
              <a:buChar char="q"/>
            </a:pPr>
            <a:r>
              <a:rPr lang="el-GR" sz="1400" b="1" dirty="0"/>
              <a:t>Μικτή </a:t>
            </a:r>
            <a:r>
              <a:rPr lang="el-GR" sz="1400" b="1" dirty="0" err="1"/>
              <a:t>συγκαλλιέργεια</a:t>
            </a:r>
            <a:r>
              <a:rPr lang="el-GR" sz="1400" b="1" dirty="0"/>
              <a:t> </a:t>
            </a:r>
            <a:r>
              <a:rPr lang="el-GR" sz="1400" dirty="0"/>
              <a:t>η οποία χαρακτηρίζεται από την απουσία σαφούς διάταξης σε γραμμές, με τις καλλιέργειες να αναπτύσσονται πλήρως αναμεμειγμένες σε όλο το χωράφι</a:t>
            </a:r>
            <a:r>
              <a:rPr lang="en-US" sz="1400" dirty="0"/>
              <a:t>.</a:t>
            </a:r>
          </a:p>
          <a:p>
            <a:pPr marL="285750" indent="-285750">
              <a:buFont typeface="Wingdings" panose="05000000000000000000" pitchFamily="2" charset="2"/>
              <a:buChar char="Ø"/>
            </a:pPr>
            <a:r>
              <a:rPr lang="el-GR" sz="1400" dirty="0"/>
              <a:t>Τα συστήματα </a:t>
            </a:r>
            <a:r>
              <a:rPr lang="el-GR" sz="1400" dirty="0" err="1"/>
              <a:t>συγκαλλιέργειας</a:t>
            </a:r>
            <a:r>
              <a:rPr lang="el-GR" sz="1400" dirty="0"/>
              <a:t> μπορεί να περιλαμβάνουν είδη καλλιεργειών με την </a:t>
            </a:r>
            <a:r>
              <a:rPr lang="el-GR" sz="1400" b="1" dirty="0"/>
              <a:t>ίδια περίοδο ανάπτυξης</a:t>
            </a:r>
            <a:r>
              <a:rPr lang="el-GR" sz="1400" dirty="0"/>
              <a:t>, ή είδη με </a:t>
            </a:r>
            <a:r>
              <a:rPr lang="el-GR" sz="1400" b="1" dirty="0"/>
              <a:t>διαφορετική διάρκεια ανάπτυξης </a:t>
            </a:r>
            <a:r>
              <a:rPr lang="el-GR" sz="1400" dirty="0"/>
              <a:t>που παρ’ όλα αυτά μοιράζονται μια σημαντική περίοδο ταυτόχρονης ανάπτυξης κατά την οποία </a:t>
            </a:r>
            <a:r>
              <a:rPr lang="el-GR" sz="1400" dirty="0" err="1"/>
              <a:t>αλληλεπιδρούν</a:t>
            </a:r>
            <a:r>
              <a:rPr lang="el-GR" sz="1400" dirty="0"/>
              <a:t> μεταξύ τους.</a:t>
            </a:r>
            <a:endParaRPr lang="en-US" sz="1400" dirty="0"/>
          </a:p>
        </p:txBody>
      </p:sp>
      <p:pic>
        <p:nvPicPr>
          <p:cNvPr id="7" name="Picture 6">
            <a:extLst>
              <a:ext uri="{FF2B5EF4-FFF2-40B4-BE49-F238E27FC236}">
                <a16:creationId xmlns:a16="http://schemas.microsoft.com/office/drawing/2014/main" id="{2E413D94-036F-15B2-3C49-95C3AA0AEA61}"/>
              </a:ext>
            </a:extLst>
          </p:cNvPr>
          <p:cNvPicPr>
            <a:picLocks noChangeAspect="1"/>
          </p:cNvPicPr>
          <p:nvPr/>
        </p:nvPicPr>
        <p:blipFill rotWithShape="1">
          <a:blip r:embed="rId3"/>
          <a:srcRect r="8524"/>
          <a:stretch/>
        </p:blipFill>
        <p:spPr>
          <a:xfrm>
            <a:off x="373891" y="4306398"/>
            <a:ext cx="3007564" cy="2305017"/>
          </a:xfrm>
          <a:prstGeom prst="rect">
            <a:avLst/>
          </a:prstGeom>
        </p:spPr>
      </p:pic>
      <p:pic>
        <p:nvPicPr>
          <p:cNvPr id="8" name="Picture 7">
            <a:extLst>
              <a:ext uri="{FF2B5EF4-FFF2-40B4-BE49-F238E27FC236}">
                <a16:creationId xmlns:a16="http://schemas.microsoft.com/office/drawing/2014/main" id="{281EB120-01A5-DAA8-D928-B8D5152BB40B}"/>
              </a:ext>
            </a:extLst>
          </p:cNvPr>
          <p:cNvPicPr>
            <a:picLocks noChangeAspect="1"/>
          </p:cNvPicPr>
          <p:nvPr/>
        </p:nvPicPr>
        <p:blipFill>
          <a:blip r:embed="rId4"/>
          <a:stretch>
            <a:fillRect/>
          </a:stretch>
        </p:blipFill>
        <p:spPr>
          <a:xfrm>
            <a:off x="3669487" y="4306398"/>
            <a:ext cx="2305018" cy="2305018"/>
          </a:xfrm>
          <a:prstGeom prst="rect">
            <a:avLst/>
          </a:prstGeom>
        </p:spPr>
      </p:pic>
      <p:pic>
        <p:nvPicPr>
          <p:cNvPr id="9" name="Picture 8">
            <a:extLst>
              <a:ext uri="{FF2B5EF4-FFF2-40B4-BE49-F238E27FC236}">
                <a16:creationId xmlns:a16="http://schemas.microsoft.com/office/drawing/2014/main" id="{AB559436-55BE-93AC-A10D-BAFBA30933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6176" y="4679443"/>
            <a:ext cx="2773680" cy="1558925"/>
          </a:xfrm>
          <a:prstGeom prst="rect">
            <a:avLst/>
          </a:prstGeom>
        </p:spPr>
      </p:pic>
    </p:spTree>
    <p:extLst>
      <p:ext uri="{BB962C8B-B14F-4D97-AF65-F5344CB8AC3E}">
        <p14:creationId xmlns:p14="http://schemas.microsoft.com/office/powerpoint/2010/main" val="1685886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63FCB-61D3-6D56-0A3F-FF4DA5BB0C3C}"/>
              </a:ext>
            </a:extLst>
          </p:cNvPr>
          <p:cNvSpPr>
            <a:spLocks noGrp="1"/>
          </p:cNvSpPr>
          <p:nvPr>
            <p:ph type="title"/>
          </p:nvPr>
        </p:nvSpPr>
        <p:spPr>
          <a:xfrm>
            <a:off x="899592" y="332656"/>
            <a:ext cx="5272617" cy="516042"/>
          </a:xfrm>
        </p:spPr>
        <p:txBody>
          <a:bodyPr>
            <a:normAutofit/>
          </a:bodyPr>
          <a:lstStyle/>
          <a:p>
            <a:r>
              <a:rPr lang="el-GR" dirty="0"/>
              <a:t>Συμπεράσματα</a:t>
            </a:r>
            <a:endParaRPr lang="en-US" dirty="0"/>
          </a:p>
        </p:txBody>
      </p:sp>
      <p:sp>
        <p:nvSpPr>
          <p:cNvPr id="7" name="TextBox 6">
            <a:extLst>
              <a:ext uri="{FF2B5EF4-FFF2-40B4-BE49-F238E27FC236}">
                <a16:creationId xmlns:a16="http://schemas.microsoft.com/office/drawing/2014/main" id="{6C03A14F-3167-5EBB-ECEF-792506C25B7C}"/>
              </a:ext>
            </a:extLst>
          </p:cNvPr>
          <p:cNvSpPr txBox="1"/>
          <p:nvPr/>
        </p:nvSpPr>
        <p:spPr>
          <a:xfrm>
            <a:off x="539552" y="1052195"/>
            <a:ext cx="8536117" cy="4753609"/>
          </a:xfrm>
          <a:prstGeom prst="rect">
            <a:avLst/>
          </a:prstGeom>
          <a:noFill/>
        </p:spPr>
        <p:txBody>
          <a:bodyPr wrap="square">
            <a:spAutoFit/>
          </a:bodyPr>
          <a:lstStyle/>
          <a:p>
            <a:pPr marL="285750" marR="0" lvl="0" indent="-285750" fontAlgn="base">
              <a:lnSpc>
                <a:spcPct val="70000"/>
              </a:lnSpc>
              <a:spcBef>
                <a:spcPts val="1200"/>
              </a:spcBef>
              <a:spcAft>
                <a:spcPct val="0"/>
              </a:spcAft>
              <a:buClrTx/>
              <a:buSzTx/>
              <a:buFont typeface="Wingdings" panose="05000000000000000000" pitchFamily="2" charset="2"/>
              <a:buChar char="Ø"/>
              <a:tabLst/>
            </a:pPr>
            <a:r>
              <a:rPr lang="el-GR" altLang="en-US" sz="2000" dirty="0">
                <a:solidFill>
                  <a:schemeClr val="bg2">
                    <a:lumMod val="25000"/>
                  </a:schemeClr>
                </a:solidFill>
              </a:rPr>
              <a:t>Ένα ευρύ φάσμα μέτρων είναι διαθέσιμο και, όταν εφαρμόζονται σωστά, μπορούν να έχουν ισχυρό θετικό αντίκτυπο στη συνολική ποιότητα του εδάφους. </a:t>
            </a:r>
          </a:p>
          <a:p>
            <a:pPr marL="285750" marR="0" lvl="0" indent="-285750" fontAlgn="base">
              <a:lnSpc>
                <a:spcPct val="70000"/>
              </a:lnSpc>
              <a:spcBef>
                <a:spcPts val="1200"/>
              </a:spcBef>
              <a:spcAft>
                <a:spcPct val="0"/>
              </a:spcAft>
              <a:buClrTx/>
              <a:buSzTx/>
              <a:buFont typeface="Wingdings" panose="05000000000000000000" pitchFamily="2" charset="2"/>
              <a:buChar char="Ø"/>
              <a:tabLst/>
            </a:pPr>
            <a:r>
              <a:rPr lang="el-GR" altLang="en-US" sz="2000" dirty="0">
                <a:solidFill>
                  <a:schemeClr val="bg2">
                    <a:lumMod val="25000"/>
                  </a:schemeClr>
                </a:solidFill>
              </a:rPr>
              <a:t>Όλα τα μέτρα έχουν ίση σημασία και, επομένως, δεν είναι δυνατή η ιεράρχησή τους.</a:t>
            </a:r>
          </a:p>
          <a:p>
            <a:pPr marL="285750" marR="0" lvl="0" indent="-285750" fontAlgn="base">
              <a:lnSpc>
                <a:spcPct val="70000"/>
              </a:lnSpc>
              <a:spcBef>
                <a:spcPts val="1200"/>
              </a:spcBef>
              <a:spcAft>
                <a:spcPct val="0"/>
              </a:spcAft>
              <a:buClrTx/>
              <a:buSzTx/>
              <a:buFont typeface="Wingdings" panose="05000000000000000000" pitchFamily="2" charset="2"/>
              <a:buChar char="Ø"/>
              <a:tabLst/>
            </a:pPr>
            <a:r>
              <a:rPr lang="el-GR" altLang="en-US" sz="2000" dirty="0">
                <a:solidFill>
                  <a:schemeClr val="bg2">
                    <a:lumMod val="25000"/>
                  </a:schemeClr>
                </a:solidFill>
              </a:rPr>
              <a:t>Κάθε μέτρο επιφέρει πρόσθετα οφέλη αλλά και ορισμένους δυνητικούς κινδύνους που πρέπει να λαμβάνονται προσεκτικά υπόψη κατά την εφαρμογή.</a:t>
            </a:r>
          </a:p>
          <a:p>
            <a:pPr marL="285750" marR="0" lvl="0" indent="-285750" fontAlgn="base">
              <a:lnSpc>
                <a:spcPct val="70000"/>
              </a:lnSpc>
              <a:spcBef>
                <a:spcPts val="1200"/>
              </a:spcBef>
              <a:spcAft>
                <a:spcPct val="0"/>
              </a:spcAft>
              <a:buClrTx/>
              <a:buSzTx/>
              <a:buFont typeface="Wingdings" panose="05000000000000000000" pitchFamily="2" charset="2"/>
              <a:buChar char="Ø"/>
              <a:tabLst/>
            </a:pPr>
            <a:r>
              <a:rPr lang="el-GR" altLang="en-US" sz="2000" dirty="0">
                <a:solidFill>
                  <a:schemeClr val="bg2">
                    <a:lumMod val="25000"/>
                  </a:schemeClr>
                </a:solidFill>
              </a:rPr>
              <a:t>Η εφαρμογή των προτεινόμενων </a:t>
            </a:r>
            <a:r>
              <a:rPr lang="en-US" altLang="en-US" sz="2000" dirty="0">
                <a:solidFill>
                  <a:schemeClr val="bg2">
                    <a:lumMod val="25000"/>
                  </a:schemeClr>
                </a:solidFill>
              </a:rPr>
              <a:t>BMPs </a:t>
            </a:r>
            <a:r>
              <a:rPr lang="el-GR" altLang="en-US" sz="2000" dirty="0">
                <a:solidFill>
                  <a:schemeClr val="bg2">
                    <a:lumMod val="25000"/>
                  </a:schemeClr>
                </a:solidFill>
              </a:rPr>
              <a:t>απαιτεί πρόσθετο κόστος και εργασία, γεγονός που εισάγει έναν βαθμό αβεβαιότητας και κινδύνου για τους γεωργούς</a:t>
            </a:r>
            <a:r>
              <a:rPr lang="en-US" altLang="en-US" sz="2000" dirty="0">
                <a:solidFill>
                  <a:schemeClr val="bg2">
                    <a:lumMod val="25000"/>
                  </a:schemeClr>
                </a:solidFill>
              </a:rPr>
              <a:t>.</a:t>
            </a:r>
          </a:p>
          <a:p>
            <a:pPr marL="285750" marR="0" lvl="0" indent="-285750" fontAlgn="base">
              <a:lnSpc>
                <a:spcPct val="70000"/>
              </a:lnSpc>
              <a:spcBef>
                <a:spcPts val="1200"/>
              </a:spcBef>
              <a:spcAft>
                <a:spcPct val="0"/>
              </a:spcAft>
              <a:buClrTx/>
              <a:buSzTx/>
              <a:buFont typeface="Wingdings" panose="05000000000000000000" pitchFamily="2" charset="2"/>
              <a:buChar char="Ø"/>
              <a:tabLst/>
            </a:pPr>
            <a:r>
              <a:rPr lang="el-GR" altLang="en-US" sz="2000" dirty="0">
                <a:solidFill>
                  <a:schemeClr val="bg2">
                    <a:lumMod val="25000"/>
                  </a:schemeClr>
                </a:solidFill>
              </a:rPr>
              <a:t>Σε πολλές χώρες, οι γεωργοί έχουν συχνά περιορισμένη ικανότητα προσαρμογής· επομένως, τα προτεινόμενα μέτρα πρέπει να είναι εύκολα στην εφαρμογή, οικονομικά προσιτά και να υποστηρίζονται με κατάλληλα κίνητρα.</a:t>
            </a:r>
          </a:p>
          <a:p>
            <a:pPr marL="285750" marR="0" lvl="0" indent="-285750" fontAlgn="base">
              <a:lnSpc>
                <a:spcPct val="70000"/>
              </a:lnSpc>
              <a:spcBef>
                <a:spcPts val="1200"/>
              </a:spcBef>
              <a:spcAft>
                <a:spcPct val="0"/>
              </a:spcAft>
              <a:buClrTx/>
              <a:buSzTx/>
              <a:buFont typeface="Wingdings" panose="05000000000000000000" pitchFamily="2" charset="2"/>
              <a:buChar char="Ø"/>
              <a:tabLst/>
            </a:pPr>
            <a:r>
              <a:rPr lang="el-GR" altLang="en-US" sz="2000" dirty="0">
                <a:solidFill>
                  <a:schemeClr val="bg2">
                    <a:lumMod val="25000"/>
                  </a:schemeClr>
                </a:solidFill>
              </a:rPr>
              <a:t>Είναι κρίσιμο τα μέτρα αυτά να προωθούνται ενεργά στους γεωργούς μέσω αγρών επίδειξης, ζωντανών εργαστηρίων (</a:t>
            </a:r>
            <a:r>
              <a:rPr lang="en-US" altLang="en-US" sz="2000" dirty="0">
                <a:solidFill>
                  <a:schemeClr val="bg2">
                    <a:lumMod val="25000"/>
                  </a:schemeClr>
                </a:solidFill>
              </a:rPr>
              <a:t>living labs</a:t>
            </a:r>
            <a:r>
              <a:rPr lang="el-GR" altLang="en-US" sz="2000" dirty="0">
                <a:solidFill>
                  <a:schemeClr val="bg2">
                    <a:lumMod val="25000"/>
                  </a:schemeClr>
                </a:solidFill>
              </a:rPr>
              <a:t>)</a:t>
            </a:r>
            <a:r>
              <a:rPr lang="en-US" altLang="en-US" sz="2000" dirty="0">
                <a:solidFill>
                  <a:schemeClr val="bg2">
                    <a:lumMod val="25000"/>
                  </a:schemeClr>
                </a:solidFill>
              </a:rPr>
              <a:t>, </a:t>
            </a:r>
            <a:r>
              <a:rPr lang="el-GR" altLang="en-US" sz="2000" dirty="0">
                <a:solidFill>
                  <a:schemeClr val="bg2">
                    <a:lumMod val="25000"/>
                  </a:schemeClr>
                </a:solidFill>
              </a:rPr>
              <a:t>προγραμμάτων κατάρτισης και παρόμοιων δραστηριοτήτων μεταφοράς γνώσης.</a:t>
            </a:r>
            <a:endParaRPr lang="en-US" altLang="en-US" sz="2000" dirty="0">
              <a:solidFill>
                <a:schemeClr val="bg2">
                  <a:lumMod val="25000"/>
                </a:schemeClr>
              </a:solidFill>
            </a:endParaRPr>
          </a:p>
        </p:txBody>
      </p:sp>
    </p:spTree>
    <p:extLst>
      <p:ext uri="{BB962C8B-B14F-4D97-AF65-F5344CB8AC3E}">
        <p14:creationId xmlns:p14="http://schemas.microsoft.com/office/powerpoint/2010/main" val="2700231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C1280-B9EB-F235-A462-6A4AD1BCB42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92B8CC1-D1E1-3BCA-83AF-4EDC898F296D}"/>
              </a:ext>
            </a:extLst>
          </p:cNvPr>
          <p:cNvSpPr txBox="1">
            <a:spLocks/>
          </p:cNvSpPr>
          <p:nvPr/>
        </p:nvSpPr>
        <p:spPr>
          <a:xfrm>
            <a:off x="899592" y="3284984"/>
            <a:ext cx="7772400" cy="1107996"/>
          </a:xfrm>
          <a:prstGeom prst="rect">
            <a:avLst/>
          </a:prstGeom>
        </p:spPr>
        <p:txBody>
          <a:bodyPr/>
          <a:lstStyle>
            <a:lvl1pPr>
              <a:defRPr>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1" i="0" u="none" strike="noStrike" kern="1200" cap="none" spc="0" normalizeH="0" baseline="0" noProof="0" dirty="0">
                <a:ln>
                  <a:noFill/>
                </a:ln>
                <a:solidFill>
                  <a:prstClr val="white"/>
                </a:solidFill>
                <a:effectLst/>
                <a:uLnTx/>
                <a:uFillTx/>
                <a:latin typeface="Arial"/>
                <a:ea typeface="+mj-ea"/>
                <a:cs typeface="Arial"/>
              </a:rPr>
              <a:t>ΣΑΣ ΕΥΧΑΡΙΣΤΩ ΓΙΑ ΤΗΝ ΠΡΟΣΟΧΗ ΣΑΣ</a:t>
            </a:r>
            <a:endParaRPr kumimoji="0" lang="en-US" sz="3600" b="1" i="0" u="none" strike="noStrike" kern="1200" cap="none" spc="0" normalizeH="0" baseline="0" noProof="0" dirty="0">
              <a:ln>
                <a:noFill/>
              </a:ln>
              <a:solidFill>
                <a:prstClr val="white"/>
              </a:solidFill>
              <a:effectLst/>
              <a:uLnTx/>
              <a:uFillTx/>
              <a:latin typeface="Arial"/>
              <a:ea typeface="+mj-ea"/>
              <a:cs typeface="Arial"/>
            </a:endParaRPr>
          </a:p>
        </p:txBody>
      </p:sp>
    </p:spTree>
    <p:extLst>
      <p:ext uri="{BB962C8B-B14F-4D97-AF65-F5344CB8AC3E}">
        <p14:creationId xmlns:p14="http://schemas.microsoft.com/office/powerpoint/2010/main" val="1448443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Ομάδα 9">
            <a:extLst>
              <a:ext uri="{FF2B5EF4-FFF2-40B4-BE49-F238E27FC236}">
                <a16:creationId xmlns:a16="http://schemas.microsoft.com/office/drawing/2014/main" id="{7F70D60E-0C98-D858-14F7-E87985224948}"/>
              </a:ext>
            </a:extLst>
          </p:cNvPr>
          <p:cNvGrpSpPr/>
          <p:nvPr/>
        </p:nvGrpSpPr>
        <p:grpSpPr>
          <a:xfrm>
            <a:off x="1065" y="5867397"/>
            <a:ext cx="9250239" cy="954108"/>
            <a:chOff x="1062" y="4400550"/>
            <a:chExt cx="9250239" cy="715581"/>
          </a:xfrm>
        </p:grpSpPr>
        <p:sp>
          <p:nvSpPr>
            <p:cNvPr id="14" name="TextBox 13">
              <a:extLst>
                <a:ext uri="{FF2B5EF4-FFF2-40B4-BE49-F238E27FC236}">
                  <a16:creationId xmlns:a16="http://schemas.microsoft.com/office/drawing/2014/main" id="{44F1F95D-6BEE-D87C-2024-81C05F370C3B}"/>
                </a:ext>
              </a:extLst>
            </p:cNvPr>
            <p:cNvSpPr txBox="1">
              <a:spLocks/>
            </p:cNvSpPr>
            <p:nvPr/>
          </p:nvSpPr>
          <p:spPr>
            <a:xfrm>
              <a:off x="7620" y="4400550"/>
              <a:ext cx="9136380" cy="121187"/>
            </a:xfrm>
            <a:prstGeom prst="rect">
              <a:avLst/>
            </a:prstGeom>
            <a:solidFill>
              <a:srgbClr val="2DB9C6"/>
            </a:solidFill>
          </p:spPr>
          <p:txBody>
            <a:bodyPr wrap="square" rtlCol="0">
              <a:spAutoFit/>
            </a:bodyPr>
            <a:lstStyle/>
            <a:p>
              <a:pPr defTabSz="457200"/>
              <a:endParaRPr lang="el-GR" sz="450" dirty="0">
                <a:solidFill>
                  <a:prstClr val="black"/>
                </a:solidFill>
              </a:endParaRPr>
            </a:p>
          </p:txBody>
        </p:sp>
        <p:pic>
          <p:nvPicPr>
            <p:cNvPr id="15" name="Εικόνα 14">
              <a:extLst>
                <a:ext uri="{FF2B5EF4-FFF2-40B4-BE49-F238E27FC236}">
                  <a16:creationId xmlns:a16="http://schemas.microsoft.com/office/drawing/2014/main" id="{789AC48B-8104-BA24-4C46-EF049B5732DA}"/>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A7B6ED01-BDF5-72D4-97BB-6E2149841C5B}"/>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l-GR" sz="900">
                <a:solidFill>
                  <a:prstClr val="white"/>
                </a:solidFill>
              </a:endParaRPr>
            </a:p>
          </p:txBody>
        </p:sp>
        <p:sp>
          <p:nvSpPr>
            <p:cNvPr id="3" name="TextBox 2">
              <a:extLst>
                <a:ext uri="{FF2B5EF4-FFF2-40B4-BE49-F238E27FC236}">
                  <a16:creationId xmlns:a16="http://schemas.microsoft.com/office/drawing/2014/main" id="{72FBD553-94ED-670C-DEE3-49B3297CD442}"/>
                </a:ext>
              </a:extLst>
            </p:cNvPr>
            <p:cNvSpPr txBox="1"/>
            <p:nvPr/>
          </p:nvSpPr>
          <p:spPr>
            <a:xfrm>
              <a:off x="8220189" y="4954548"/>
              <a:ext cx="1031112" cy="161583"/>
            </a:xfrm>
            <a:prstGeom prst="rect">
              <a:avLst/>
            </a:prstGeom>
            <a:noFill/>
          </p:spPr>
          <p:txBody>
            <a:bodyPr wrap="square">
              <a:spAutoFit/>
            </a:bodyPr>
            <a:lstStyle/>
            <a:p>
              <a:pPr algn="ctr" defTabSz="457200"/>
              <a:r>
                <a:rPr lang="en-US" sz="800" b="1" dirty="0">
                  <a:solidFill>
                    <a:srgbClr val="9AC43E"/>
                  </a:solidFill>
                </a:rPr>
                <a:t>IPA-ADRION00239</a:t>
              </a:r>
              <a:endParaRPr lang="el-GR" sz="800" b="1" dirty="0">
                <a:solidFill>
                  <a:srgbClr val="9AC43E"/>
                </a:solidFill>
              </a:endParaRPr>
            </a:p>
          </p:txBody>
        </p:sp>
      </p:grpSp>
      <p:sp>
        <p:nvSpPr>
          <p:cNvPr id="7" name="object 4">
            <a:extLst>
              <a:ext uri="{FF2B5EF4-FFF2-40B4-BE49-F238E27FC236}">
                <a16:creationId xmlns:a16="http://schemas.microsoft.com/office/drawing/2014/main" id="{8550D44B-DA23-E6B4-3581-84A62127AD8C}"/>
              </a:ext>
            </a:extLst>
          </p:cNvPr>
          <p:cNvSpPr txBox="1">
            <a:spLocks noGrp="1"/>
          </p:cNvSpPr>
          <p:nvPr>
            <p:ph type="title"/>
          </p:nvPr>
        </p:nvSpPr>
        <p:spPr>
          <a:xfrm>
            <a:off x="2411760" y="116632"/>
            <a:ext cx="6663880" cy="352341"/>
          </a:xfrm>
          <a:prstGeom prst="rect">
            <a:avLst/>
          </a:prstGeom>
        </p:spPr>
        <p:txBody>
          <a:bodyPr vert="horz" wrap="square" lIns="0" tIns="74613" rIns="0" bIns="0" rtlCol="0">
            <a:spAutoFit/>
          </a:bodyPr>
          <a:lstStyle/>
          <a:p>
            <a:pPr marL="6350" algn="ctr">
              <a:spcBef>
                <a:spcPts val="588"/>
              </a:spcBef>
            </a:pPr>
            <a:r>
              <a:rPr lang="el-GR" sz="1800" dirty="0"/>
              <a:t>Π 2.3.1_Προγράμματα ανάπτυξης ικανοτήτων και κατάρτισης</a:t>
            </a:r>
            <a:endParaRPr lang="en-US" sz="1800" spc="-100" dirty="0"/>
          </a:p>
        </p:txBody>
      </p:sp>
      <p:cxnSp>
        <p:nvCxnSpPr>
          <p:cNvPr id="5" name="Straight Connector 4"/>
          <p:cNvCxnSpPr/>
          <p:nvPr/>
        </p:nvCxnSpPr>
        <p:spPr>
          <a:xfrm>
            <a:off x="3131840" y="548680"/>
            <a:ext cx="5976664"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D1E6AEC-4314-7E0D-C619-38812E9AF80C}"/>
              </a:ext>
            </a:extLst>
          </p:cNvPr>
          <p:cNvSpPr/>
          <p:nvPr/>
        </p:nvSpPr>
        <p:spPr>
          <a:xfrm>
            <a:off x="235715" y="2716"/>
            <a:ext cx="1681059" cy="662886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mk-MK" sz="18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4" name="Diagram 3">
            <a:extLst>
              <a:ext uri="{FF2B5EF4-FFF2-40B4-BE49-F238E27FC236}">
                <a16:creationId xmlns:a16="http://schemas.microsoft.com/office/drawing/2014/main" id="{81584D42-21BA-CC14-A07D-68039EBECB97}"/>
              </a:ext>
            </a:extLst>
          </p:cNvPr>
          <p:cNvGraphicFramePr/>
          <p:nvPr>
            <p:extLst>
              <p:ext uri="{D42A27DB-BD31-4B8C-83A1-F6EECF244321}">
                <p14:modId xmlns:p14="http://schemas.microsoft.com/office/powerpoint/2010/main" val="2870810422"/>
              </p:ext>
            </p:extLst>
          </p:nvPr>
        </p:nvGraphicFramePr>
        <p:xfrm>
          <a:off x="1567761" y="868336"/>
          <a:ext cx="4230943" cy="36512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77B34CAA-2061-8394-735B-2DD215A95AB3}"/>
              </a:ext>
            </a:extLst>
          </p:cNvPr>
          <p:cNvSpPr txBox="1"/>
          <p:nvPr/>
        </p:nvSpPr>
        <p:spPr>
          <a:xfrm>
            <a:off x="3393947" y="4578210"/>
            <a:ext cx="5681693" cy="1200329"/>
          </a:xfrm>
          <a:prstGeom prst="rect">
            <a:avLst/>
          </a:prstGeom>
          <a:noFill/>
        </p:spPr>
        <p:txBody>
          <a:bodyPr wrap="square" rtlCol="0">
            <a:spAutoFit/>
          </a:bodyPr>
          <a:lstStyle/>
          <a:p>
            <a:pPr lvl="0" algn="ctr">
              <a:defRPr/>
            </a:pPr>
            <a:r>
              <a:rPr lang="el-GR" sz="2400" b="1" dirty="0"/>
              <a:t>ΕΝΟΤΗΤΑ </a:t>
            </a:r>
            <a:r>
              <a:rPr lang="en-US" sz="2400" b="1" dirty="0"/>
              <a:t>III. </a:t>
            </a:r>
            <a:r>
              <a:rPr lang="el-GR" sz="2400" b="1" dirty="0"/>
              <a:t>ΛΥΣΗ ΒΑΣΙΣΜΕΝΗ ΣΤΗ ΦΥΣΗ – βασική προσέγγιση για τη διατήρηση της υγείας του εδάφους</a:t>
            </a:r>
            <a:endParaRPr lang="mk-MK" sz="2400" b="1" dirty="0"/>
          </a:p>
        </p:txBody>
      </p:sp>
      <p:sp>
        <p:nvSpPr>
          <p:cNvPr id="9" name="TextBox 8">
            <a:extLst>
              <a:ext uri="{FF2B5EF4-FFF2-40B4-BE49-F238E27FC236}">
                <a16:creationId xmlns:a16="http://schemas.microsoft.com/office/drawing/2014/main" id="{DD488B75-4B60-4897-6817-3AA448CFA26F}"/>
              </a:ext>
            </a:extLst>
          </p:cNvPr>
          <p:cNvSpPr txBox="1"/>
          <p:nvPr/>
        </p:nvSpPr>
        <p:spPr>
          <a:xfrm>
            <a:off x="5605130" y="6019810"/>
            <a:ext cx="3504138" cy="610295"/>
          </a:xfrm>
          <a:prstGeom prst="rect">
            <a:avLst/>
          </a:prstGeom>
          <a:noFill/>
        </p:spPr>
        <p:txBody>
          <a:bodyPr wrap="square" rtlCol="0">
            <a:spAutoFit/>
          </a:bodyPr>
          <a:lstStyle/>
          <a:p>
            <a:pPr>
              <a:lnSpc>
                <a:spcPct val="150000"/>
              </a:lnSpc>
            </a:pPr>
            <a:r>
              <a:rPr lang="el-GR" sz="1200" b="1" i="1" dirty="0">
                <a:latin typeface="Century Gothic" panose="020B0502020202020204" pitchFamily="34" charset="0"/>
                <a:cs typeface="Arial" panose="020B0604020202020204" pitchFamily="34" charset="0"/>
              </a:rPr>
              <a:t>Ημερομηνία</a:t>
            </a:r>
            <a:r>
              <a:rPr lang="en-US" sz="1200" b="1" i="1" dirty="0">
                <a:latin typeface="Century Gothic" panose="020B0502020202020204" pitchFamily="34" charset="0"/>
                <a:cs typeface="Arial" panose="020B0604020202020204" pitchFamily="34" charset="0"/>
              </a:rPr>
              <a:t>:</a:t>
            </a:r>
            <a:r>
              <a:rPr lang="el-GR" sz="1200" b="1" i="1" dirty="0">
                <a:latin typeface="Century Gothic" panose="020B0502020202020204" pitchFamily="34" charset="0"/>
                <a:cs typeface="Arial" panose="020B0604020202020204" pitchFamily="34" charset="0"/>
              </a:rPr>
              <a:t> 27- 28 Ιουλίου 2026</a:t>
            </a:r>
            <a:endParaRPr lang="mk-MK" sz="1200" b="1" i="1" dirty="0">
              <a:latin typeface="Century Gothic" panose="020B0502020202020204" pitchFamily="34" charset="0"/>
              <a:cs typeface="Arial" panose="020B0604020202020204" pitchFamily="34" charset="0"/>
            </a:endParaRPr>
          </a:p>
          <a:p>
            <a:pPr>
              <a:lnSpc>
                <a:spcPct val="150000"/>
              </a:lnSpc>
            </a:pPr>
            <a:r>
              <a:rPr lang="el-GR" sz="1200" b="1" i="1" dirty="0">
                <a:latin typeface="Century Gothic" panose="020B0502020202020204" pitchFamily="34" charset="0"/>
                <a:cs typeface="Arial" panose="020B0604020202020204" pitchFamily="34" charset="0"/>
              </a:rPr>
              <a:t>Περιοχή: Σταμνά Αιτωλοακαρνανίας</a:t>
            </a:r>
            <a:endParaRPr lang="mk-MK" sz="1200" b="1" i="1"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356139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DA02E-5CE0-8BAC-15FD-F3E537C768C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514DA6A-A71F-6E63-9FD3-A1282079407D}"/>
              </a:ext>
            </a:extLst>
          </p:cNvPr>
          <p:cNvSpPr>
            <a:spLocks noGrp="1"/>
          </p:cNvSpPr>
          <p:nvPr>
            <p:ph type="title"/>
          </p:nvPr>
        </p:nvSpPr>
        <p:spPr>
          <a:xfrm>
            <a:off x="467544" y="260648"/>
            <a:ext cx="7886700" cy="516042"/>
          </a:xfrm>
        </p:spPr>
        <p:txBody>
          <a:bodyPr>
            <a:normAutofit/>
          </a:bodyPr>
          <a:lstStyle/>
          <a:p>
            <a:r>
              <a:rPr lang="el-GR" dirty="0"/>
              <a:t>ΣΥΝΤΗΡΗΤΙΚΗ ΚΑΤΕΡΓΑΣΙΑ ΤΟΥ ΕΔΑΦΟΥΣ</a:t>
            </a:r>
            <a:endParaRPr lang="sl-SI" dirty="0"/>
          </a:p>
        </p:txBody>
      </p:sp>
      <p:sp>
        <p:nvSpPr>
          <p:cNvPr id="10" name="Content Placeholder 2">
            <a:extLst>
              <a:ext uri="{FF2B5EF4-FFF2-40B4-BE49-F238E27FC236}">
                <a16:creationId xmlns:a16="http://schemas.microsoft.com/office/drawing/2014/main" id="{38A6E6CE-20FC-5981-F34D-C04D04BCB5D0}"/>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1" name="TextBox 10">
            <a:extLst>
              <a:ext uri="{FF2B5EF4-FFF2-40B4-BE49-F238E27FC236}">
                <a16:creationId xmlns:a16="http://schemas.microsoft.com/office/drawing/2014/main" id="{0BCB5447-B8C1-6E8E-A420-004FD565BD2E}"/>
              </a:ext>
            </a:extLst>
          </p:cNvPr>
          <p:cNvSpPr txBox="1"/>
          <p:nvPr/>
        </p:nvSpPr>
        <p:spPr>
          <a:xfrm>
            <a:off x="420856" y="776690"/>
            <a:ext cx="8302288" cy="5262210"/>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el-GR" sz="1800" kern="100" dirty="0">
                <a:effectLst/>
                <a:latin typeface="Calibri" panose="020F0502020204030204" pitchFamily="34" charset="0"/>
                <a:ea typeface="Calibri" panose="020F0502020204030204" pitchFamily="34" charset="0"/>
                <a:cs typeface="Arial" panose="020B0604020202020204" pitchFamily="34" charset="0"/>
              </a:rPr>
              <a:t>Η συντηρητική κατεργασία του εδάφους </a:t>
            </a:r>
            <a:r>
              <a:rPr lang="el-GR" sz="1800" b="1" kern="100" dirty="0">
                <a:effectLst/>
                <a:latin typeface="Calibri" panose="020F0502020204030204" pitchFamily="34" charset="0"/>
                <a:ea typeface="Calibri" panose="020F0502020204030204" pitchFamily="34" charset="0"/>
                <a:cs typeface="Arial" panose="020B0604020202020204" pitchFamily="34" charset="0"/>
              </a:rPr>
              <a:t>(</a:t>
            </a:r>
            <a:r>
              <a:rPr lang="en-GB" sz="1800" b="1" kern="100" dirty="0">
                <a:effectLst/>
                <a:latin typeface="Calibri" panose="020F0502020204030204" pitchFamily="34" charset="0"/>
                <a:ea typeface="Calibri" panose="020F0502020204030204" pitchFamily="34" charset="0"/>
                <a:cs typeface="Arial" panose="020B0604020202020204" pitchFamily="34" charset="0"/>
              </a:rPr>
              <a:t>conservation tillage)</a:t>
            </a:r>
            <a:r>
              <a:rPr lang="en-GB" sz="1800" kern="100" dirty="0">
                <a:effectLst/>
                <a:latin typeface="Calibri" panose="020F0502020204030204" pitchFamily="34" charset="0"/>
                <a:ea typeface="Calibri" panose="020F0502020204030204" pitchFamily="34" charset="0"/>
                <a:cs typeface="Arial" panose="020B0604020202020204" pitchFamily="34" charset="0"/>
              </a:rPr>
              <a:t> </a:t>
            </a:r>
            <a:r>
              <a:rPr lang="el-GR" sz="1800" kern="100" dirty="0">
                <a:effectLst/>
                <a:latin typeface="Calibri" panose="020F0502020204030204" pitchFamily="34" charset="0"/>
                <a:ea typeface="Calibri" panose="020F0502020204030204" pitchFamily="34" charset="0"/>
                <a:cs typeface="Arial" panose="020B0604020202020204" pitchFamily="34" charset="0"/>
              </a:rPr>
              <a:t>αναφέρεται σε μια ομάδα γεωργικών πρακτικών διαχείρισης του εδάφους που μειώνουν σκόπιμα την ένταση και τη συχνότητα της διατάραξής του, διασφαλίζοντας παράλληλα ότι σημαντικό μέρος των φυτικών υπολειμμάτων παραμένει στην επιφάνεια του εδάφους.</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endParaRPr lang="el-GR" sz="1800" kern="1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15000"/>
              </a:lnSpc>
              <a:spcAft>
                <a:spcPts val="800"/>
              </a:spcAft>
              <a:buFont typeface="Wingdings" panose="05000000000000000000" pitchFamily="2" charset="2"/>
              <a:buChar char="Ø"/>
            </a:pPr>
            <a:r>
              <a:rPr lang="el-GR" dirty="0"/>
              <a:t>Κύριοι στόχοι αυτών των πρακτικών είναι</a:t>
            </a:r>
            <a:r>
              <a:rPr lang="en-US" dirty="0"/>
              <a:t>: </a:t>
            </a:r>
            <a:r>
              <a:rPr lang="el-GR" b="1" i="1" dirty="0"/>
              <a:t>η προστασία των εδαφικών πόρων, η βελτίωση της διαχείρισης του νερού και η υποστήριξη της εδαφικής ζωής.</a:t>
            </a:r>
            <a:endParaRPr lang="en-US" b="1" i="1" dirty="0"/>
          </a:p>
          <a:p>
            <a:pPr marL="285750" indent="-285750">
              <a:lnSpc>
                <a:spcPct val="115000"/>
              </a:lnSpc>
              <a:spcAft>
                <a:spcPts val="800"/>
              </a:spcAft>
              <a:buFont typeface="Wingdings" panose="05000000000000000000" pitchFamily="2" charset="2"/>
              <a:buChar char="Ø"/>
            </a:pPr>
            <a:r>
              <a:rPr lang="el-GR" dirty="0"/>
              <a:t>Τα συστήματα συντηρητικής κατεργασίας αφήνουν τουλάχιστον</a:t>
            </a:r>
            <a:r>
              <a:rPr lang="en-US" dirty="0"/>
              <a:t> </a:t>
            </a:r>
            <a:r>
              <a:rPr lang="en-US" b="1" i="1" dirty="0"/>
              <a:t>30% </a:t>
            </a:r>
            <a:r>
              <a:rPr lang="el-GR" b="1" i="1" dirty="0"/>
              <a:t>κάλυψη της επιφάνειας</a:t>
            </a:r>
            <a:r>
              <a:rPr lang="en-US" b="1" i="1" dirty="0"/>
              <a:t> </a:t>
            </a:r>
            <a:r>
              <a:rPr lang="el-GR" b="1" i="1" dirty="0"/>
              <a:t>με φυτικά υπολείμματα</a:t>
            </a:r>
            <a:r>
              <a:rPr lang="en-US" b="1" i="1" dirty="0"/>
              <a:t> </a:t>
            </a:r>
            <a:r>
              <a:rPr lang="el-GR" dirty="0"/>
              <a:t>μετά τη σπορά, γεγονός που μειώνει σημαντικά την ευπάθεια του εδάφους στη διάβρωση από τον άνεμο και το νερό.</a:t>
            </a:r>
            <a:endParaRPr lang="en-US" dirty="0"/>
          </a:p>
          <a:p>
            <a:pPr marL="285750" indent="-285750">
              <a:lnSpc>
                <a:spcPct val="115000"/>
              </a:lnSpc>
              <a:spcAft>
                <a:spcPts val="800"/>
              </a:spcAft>
              <a:buFont typeface="Wingdings" panose="05000000000000000000" pitchFamily="2" charset="2"/>
              <a:buChar char="Ø"/>
            </a:pPr>
            <a:r>
              <a:rPr lang="el-GR" dirty="0"/>
              <a:t>Βοηθά στη διατήρηση της δομής του εδάφους, περιορίζει τη συμπίεση και διατηρεί το έδαφος σταθερό</a:t>
            </a:r>
            <a:r>
              <a:rPr lang="en-US" dirty="0"/>
              <a:t>,</a:t>
            </a:r>
            <a:r>
              <a:rPr lang="el-GR" dirty="0"/>
              <a:t> ενισχύει τη διήθηση του νερού της βροχής</a:t>
            </a:r>
            <a:r>
              <a:rPr lang="en-US" dirty="0"/>
              <a:t>, </a:t>
            </a:r>
            <a:r>
              <a:rPr lang="el-GR" dirty="0"/>
              <a:t>μειώνει την επιφανειακή απορροή και βελτιώνει τη συγκράτηση του νερού στο έδαφος </a:t>
            </a:r>
            <a:r>
              <a:rPr lang="en-US" dirty="0"/>
              <a:t>—</a:t>
            </a:r>
            <a:r>
              <a:rPr lang="el-GR" dirty="0"/>
              <a:t>οφέλη που είναι ιδιαίτερα σημαντικά σε περιοχές που αντιμετωπίζουν λειψυδρία ή ολοένα εντονότερα φαινόμενα βροχόπτωσης.</a:t>
            </a:r>
            <a:endParaRPr lang="en-US" dirty="0"/>
          </a:p>
        </p:txBody>
      </p:sp>
    </p:spTree>
    <p:extLst>
      <p:ext uri="{BB962C8B-B14F-4D97-AF65-F5344CB8AC3E}">
        <p14:creationId xmlns:p14="http://schemas.microsoft.com/office/powerpoint/2010/main" val="3281978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72697-56A9-8DEE-E73C-842AB8EFAD90}"/>
            </a:ext>
          </a:extLst>
        </p:cNvPr>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1802B685-80E8-9C2F-92BB-B3F636E1A9CC}"/>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1" name="TextBox 10">
            <a:extLst>
              <a:ext uri="{FF2B5EF4-FFF2-40B4-BE49-F238E27FC236}">
                <a16:creationId xmlns:a16="http://schemas.microsoft.com/office/drawing/2014/main" id="{E1933FD8-0C10-CE41-9A52-0B1830B0670A}"/>
              </a:ext>
            </a:extLst>
          </p:cNvPr>
          <p:cNvSpPr txBox="1"/>
          <p:nvPr/>
        </p:nvSpPr>
        <p:spPr>
          <a:xfrm>
            <a:off x="255635" y="904953"/>
            <a:ext cx="8632730" cy="4064446"/>
          </a:xfrm>
          <a:prstGeom prst="rect">
            <a:avLst/>
          </a:prstGeom>
          <a:noFill/>
        </p:spPr>
        <p:txBody>
          <a:bodyPr wrap="square">
            <a:spAutoFit/>
          </a:bodyPr>
          <a:lstStyle/>
          <a:p>
            <a:pPr marL="285750" indent="-285750">
              <a:lnSpc>
                <a:spcPct val="115000"/>
              </a:lnSpc>
              <a:spcAft>
                <a:spcPts val="800"/>
              </a:spcAft>
              <a:buFont typeface="Wingdings" panose="05000000000000000000" pitchFamily="2" charset="2"/>
              <a:buChar char="Ø"/>
            </a:pPr>
            <a:r>
              <a:rPr lang="el-GR" sz="1600" dirty="0">
                <a:latin typeface="+mj-lt"/>
              </a:rPr>
              <a:t>Η σταδιακή αποσύνθεση των φυτικών υπολειμμάτων προσθέτει οργανική ουσία στο έδαφος, βελτιώνοντας τη διαθεσιμότητα των θρεπτικών στοιχείων, αυξάνοντας την ικανότητα ανταλλαγής </a:t>
            </a:r>
            <a:r>
              <a:rPr lang="el-GR" sz="1600" dirty="0" err="1">
                <a:latin typeface="+mj-lt"/>
              </a:rPr>
              <a:t>κατιόντων</a:t>
            </a:r>
            <a:r>
              <a:rPr lang="el-GR" sz="1600" dirty="0">
                <a:latin typeface="+mj-lt"/>
              </a:rPr>
              <a:t> και υποστηρίζοντας τη μακροχρόνια αποθήκευση άνθρακα, συμβάλλοντας έτσι στον μετριασμό της κλιματικής αλλαγής.</a:t>
            </a:r>
            <a:r>
              <a:rPr lang="en-US" sz="1600" dirty="0">
                <a:latin typeface="+mj-lt"/>
              </a:rPr>
              <a:t> </a:t>
            </a:r>
            <a:endParaRPr lang="el-GR" sz="1600" dirty="0">
              <a:latin typeface="+mj-lt"/>
            </a:endParaRPr>
          </a:p>
          <a:p>
            <a:pPr marL="285750" indent="-285750">
              <a:lnSpc>
                <a:spcPct val="115000"/>
              </a:lnSpc>
              <a:spcAft>
                <a:spcPts val="800"/>
              </a:spcAft>
              <a:buFont typeface="Wingdings" panose="05000000000000000000" pitchFamily="2" charset="2"/>
              <a:buChar char="Ø"/>
            </a:pPr>
            <a:r>
              <a:rPr lang="el-GR" sz="1600" b="1" kern="100" dirty="0">
                <a:effectLst/>
                <a:latin typeface="+mj-lt"/>
                <a:ea typeface="Calibri" panose="020F0502020204030204" pitchFamily="34" charset="0"/>
                <a:cs typeface="Arial" panose="020B0604020202020204" pitchFamily="34" charset="0"/>
              </a:rPr>
              <a:t>Η συντηρητική κατεργασία του εδάφους</a:t>
            </a:r>
            <a:r>
              <a:rPr lang="en-US" sz="1600" b="1" kern="100" dirty="0">
                <a:effectLst/>
                <a:latin typeface="+mj-lt"/>
                <a:ea typeface="Calibri" panose="020F0502020204030204" pitchFamily="34" charset="0"/>
                <a:cs typeface="Arial" panose="020B0604020202020204" pitchFamily="34" charset="0"/>
              </a:rPr>
              <a:t> </a:t>
            </a:r>
            <a:r>
              <a:rPr lang="el-GR" sz="1600" dirty="0">
                <a:latin typeface="+mj-lt"/>
              </a:rPr>
              <a:t>δημιουργεί ευνοϊκές συνθήκες για τους οργανισμούς του εδάφους, όπως οι γαιοσκώληκες και οι ωφέλιμοι μύκητες. Οι ποικιλόμορφες μικροβιακές κοινότητες μπορούν να εγκαθίστανται και να διατηρούνται ευκολότερα.</a:t>
            </a:r>
          </a:p>
          <a:p>
            <a:pPr marL="285750" indent="-285750">
              <a:lnSpc>
                <a:spcPct val="115000"/>
              </a:lnSpc>
              <a:spcAft>
                <a:spcPts val="800"/>
              </a:spcAft>
              <a:buFont typeface="Wingdings" panose="05000000000000000000" pitchFamily="2" charset="2"/>
              <a:buChar char="Ø"/>
            </a:pPr>
            <a:r>
              <a:rPr lang="el-GR" sz="1600" dirty="0">
                <a:latin typeface="+mj-lt"/>
              </a:rPr>
              <a:t>Οργανισμοί που είναι απαραίτητοι για την ανακύκλωση των θρεπτικών στοιχείων, τη συσσωμάτωση του εδάφους και τη διατήρηση της γονιμότητας του εδάφους, ενισχύοντας τελικά τη σταθερότητα του οικοσυστήματος και την ανθεκτικότητα των καλλιεργειών.</a:t>
            </a:r>
            <a:endParaRPr lang="en-US" sz="1600" dirty="0">
              <a:latin typeface="+mj-lt"/>
            </a:endParaRPr>
          </a:p>
          <a:p>
            <a:pPr marL="285750" indent="-285750">
              <a:lnSpc>
                <a:spcPct val="115000"/>
              </a:lnSpc>
              <a:spcAft>
                <a:spcPts val="800"/>
              </a:spcAft>
              <a:buFont typeface="Wingdings" panose="05000000000000000000" pitchFamily="2" charset="2"/>
              <a:buChar char="Ø"/>
            </a:pPr>
            <a:r>
              <a:rPr lang="el-GR" sz="1600" dirty="0">
                <a:latin typeface="+mj-lt"/>
              </a:rPr>
              <a:t>Η συντηρητική κατεργασία του εδάφους περιλαμβάνει διάφορες πρακτικές εφαρμογής, όπως την ελάχιστη κατεργασία, την κατεργασία σε λωρίδες, την κατεργασία με φυτικά υπολείμματα και τα συστήματα ακαλλιέργειας</a:t>
            </a:r>
            <a:r>
              <a:rPr lang="en-US" sz="1600" dirty="0">
                <a:latin typeface="+mj-lt"/>
              </a:rPr>
              <a:t>.</a:t>
            </a:r>
          </a:p>
        </p:txBody>
      </p:sp>
      <p:pic>
        <p:nvPicPr>
          <p:cNvPr id="3" name="Picture 2">
            <a:extLst>
              <a:ext uri="{FF2B5EF4-FFF2-40B4-BE49-F238E27FC236}">
                <a16:creationId xmlns:a16="http://schemas.microsoft.com/office/drawing/2014/main" id="{7A4A1182-009F-10D4-3118-4A3093C1EFCA}"/>
              </a:ext>
            </a:extLst>
          </p:cNvPr>
          <p:cNvPicPr>
            <a:picLocks noChangeAspect="1"/>
          </p:cNvPicPr>
          <p:nvPr/>
        </p:nvPicPr>
        <p:blipFill>
          <a:blip r:embed="rId3"/>
          <a:stretch>
            <a:fillRect/>
          </a:stretch>
        </p:blipFill>
        <p:spPr>
          <a:xfrm>
            <a:off x="251520" y="4920477"/>
            <a:ext cx="3059832" cy="1913590"/>
          </a:xfrm>
          <a:prstGeom prst="rect">
            <a:avLst/>
          </a:prstGeom>
        </p:spPr>
      </p:pic>
      <p:pic>
        <p:nvPicPr>
          <p:cNvPr id="2050" name="Picture 2" descr="Rowe's Produce Farm ~ Post Harvest">
            <a:extLst>
              <a:ext uri="{FF2B5EF4-FFF2-40B4-BE49-F238E27FC236}">
                <a16:creationId xmlns:a16="http://schemas.microsoft.com/office/drawing/2014/main" id="{72F72809-60FC-407B-5055-FC999B15B1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872" y="4869160"/>
            <a:ext cx="2584160" cy="19381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8CB02F0-A4FF-5432-C0BA-0604709A0141}"/>
              </a:ext>
            </a:extLst>
          </p:cNvPr>
          <p:cNvPicPr>
            <a:picLocks noChangeAspect="1"/>
          </p:cNvPicPr>
          <p:nvPr/>
        </p:nvPicPr>
        <p:blipFill>
          <a:blip r:embed="rId5"/>
          <a:stretch>
            <a:fillRect/>
          </a:stretch>
        </p:blipFill>
        <p:spPr>
          <a:xfrm>
            <a:off x="6127189" y="4891689"/>
            <a:ext cx="2884333" cy="1921687"/>
          </a:xfrm>
          <a:prstGeom prst="rect">
            <a:avLst/>
          </a:prstGeom>
        </p:spPr>
      </p:pic>
      <p:sp>
        <p:nvSpPr>
          <p:cNvPr id="9" name="Naslov 1">
            <a:extLst>
              <a:ext uri="{FF2B5EF4-FFF2-40B4-BE49-F238E27FC236}">
                <a16:creationId xmlns:a16="http://schemas.microsoft.com/office/drawing/2014/main" id="{578CDE7C-5880-1E5D-B526-4C5B8C62C73B}"/>
              </a:ext>
            </a:extLst>
          </p:cNvPr>
          <p:cNvSpPr txBox="1">
            <a:spLocks/>
          </p:cNvSpPr>
          <p:nvPr/>
        </p:nvSpPr>
        <p:spPr>
          <a:xfrm>
            <a:off x="467544" y="260648"/>
            <a:ext cx="7886700" cy="516042"/>
          </a:xfrm>
          <a:prstGeom prst="rect">
            <a:avLst/>
          </a:prstGeom>
        </p:spPr>
        <p:txBody>
          <a:bodyPr wrap="square" lIns="0" tIns="0" rIns="0" bIns="0">
            <a:normAutofit/>
          </a:bodyPr>
          <a:lstStyle>
            <a:lvl1pPr>
              <a:defRPr sz="2800" b="1" i="0">
                <a:solidFill>
                  <a:srgbClr val="2DB8C6"/>
                </a:solidFill>
                <a:latin typeface="Arial"/>
                <a:ea typeface="+mj-ea"/>
                <a:cs typeface="Arial"/>
              </a:defRPr>
            </a:lvl1pPr>
          </a:lstStyle>
          <a:p>
            <a:r>
              <a:rPr lang="el-GR" kern="0" dirty="0"/>
              <a:t>ΣΥΝΤΗΡΗΤΙΚΗ ΚΑΤΕΡΓΑΣΙΑ ΤΟΥ ΕΔΑΦΟΥΣ</a:t>
            </a:r>
            <a:endParaRPr lang="sl-SI" kern="0" dirty="0"/>
          </a:p>
        </p:txBody>
      </p:sp>
    </p:spTree>
    <p:extLst>
      <p:ext uri="{BB962C8B-B14F-4D97-AF65-F5344CB8AC3E}">
        <p14:creationId xmlns:p14="http://schemas.microsoft.com/office/powerpoint/2010/main" val="4139134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2B047-6DF0-099D-D3C5-B51F0F0B925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0E58268-6686-BFC5-C34D-DE0811007857}"/>
              </a:ext>
            </a:extLst>
          </p:cNvPr>
          <p:cNvSpPr>
            <a:spLocks noGrp="1"/>
          </p:cNvSpPr>
          <p:nvPr>
            <p:ph type="title"/>
          </p:nvPr>
        </p:nvSpPr>
        <p:spPr>
          <a:xfrm>
            <a:off x="467544" y="173811"/>
            <a:ext cx="8541833" cy="516042"/>
          </a:xfrm>
        </p:spPr>
        <p:txBody>
          <a:bodyPr>
            <a:noAutofit/>
          </a:bodyPr>
          <a:lstStyle/>
          <a:p>
            <a:r>
              <a:rPr lang="el-GR" sz="2000" dirty="0"/>
              <a:t>Συντηρητική κατεργασία του εδάφους: μειωμένη (ελάχιστη) κατεργασία του εδάφους</a:t>
            </a:r>
            <a:endParaRPr lang="sl-SI" sz="2000" dirty="0"/>
          </a:p>
        </p:txBody>
      </p:sp>
      <p:sp>
        <p:nvSpPr>
          <p:cNvPr id="10" name="Content Placeholder 2">
            <a:extLst>
              <a:ext uri="{FF2B5EF4-FFF2-40B4-BE49-F238E27FC236}">
                <a16:creationId xmlns:a16="http://schemas.microsoft.com/office/drawing/2014/main" id="{D1F70F89-8C22-47FF-3661-598C9BF929CD}"/>
              </a:ext>
            </a:extLst>
          </p:cNvPr>
          <p:cNvSpPr txBox="1">
            <a:spLocks/>
          </p:cNvSpPr>
          <p:nvPr/>
        </p:nvSpPr>
        <p:spPr>
          <a:xfrm>
            <a:off x="129380" y="1890002"/>
            <a:ext cx="4442620" cy="340685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4" name="TextBox 3">
            <a:extLst>
              <a:ext uri="{FF2B5EF4-FFF2-40B4-BE49-F238E27FC236}">
                <a16:creationId xmlns:a16="http://schemas.microsoft.com/office/drawing/2014/main" id="{F1C907E1-5012-AA3F-8F0B-F132A6243612}"/>
              </a:ext>
            </a:extLst>
          </p:cNvPr>
          <p:cNvSpPr txBox="1"/>
          <p:nvPr/>
        </p:nvSpPr>
        <p:spPr>
          <a:xfrm>
            <a:off x="120644" y="776690"/>
            <a:ext cx="8856500" cy="4091889"/>
          </a:xfrm>
          <a:prstGeom prst="rect">
            <a:avLst/>
          </a:prstGeom>
          <a:noFill/>
        </p:spPr>
        <p:txBody>
          <a:bodyPr wrap="square">
            <a:spAutoFit/>
          </a:bodyPr>
          <a:lstStyle/>
          <a:p>
            <a:pPr marL="285750" indent="-285750" algn="just">
              <a:lnSpc>
                <a:spcPct val="115000"/>
              </a:lnSpc>
              <a:spcAft>
                <a:spcPts val="800"/>
              </a:spcAft>
              <a:buFont typeface="Wingdings" panose="05000000000000000000" pitchFamily="2" charset="2"/>
              <a:buChar char="Ø"/>
            </a:pPr>
            <a:r>
              <a:rPr lang="el-GR" sz="1600" dirty="0"/>
              <a:t>Μειωμένη κατεργασία του εδάφους </a:t>
            </a:r>
            <a:r>
              <a:rPr lang="en-US" sz="1600" dirty="0"/>
              <a:t>— </a:t>
            </a:r>
            <a:r>
              <a:rPr lang="el-GR" sz="1600" dirty="0"/>
              <a:t>ελαχιστοποιεί τόσο την ένταση όσο και τη συχνότητα της διατάραξης του εδάφους σε σύγκριση με τα συμβατικά συστήματα κατεργασίας.</a:t>
            </a:r>
            <a:r>
              <a:rPr lang="en-US" sz="1600" dirty="0"/>
              <a:t> </a:t>
            </a:r>
            <a:endParaRPr lang="el-GR" sz="1600" dirty="0"/>
          </a:p>
          <a:p>
            <a:pPr marL="285750" indent="-285750" algn="just">
              <a:lnSpc>
                <a:spcPct val="115000"/>
              </a:lnSpc>
              <a:buFont typeface="Wingdings" panose="05000000000000000000" pitchFamily="2" charset="2"/>
              <a:buChar char="Ø"/>
            </a:pPr>
            <a:r>
              <a:rPr lang="el-GR" sz="1600" dirty="0"/>
              <a:t>Η μειωμένη κατεργασία βασίζεται σε πιο ρηχές και λιγότερο συχνές επεμβάσεις στο έδαφος</a:t>
            </a:r>
            <a:r>
              <a:rPr lang="en-US" sz="1600" dirty="0"/>
              <a:t>.</a:t>
            </a:r>
          </a:p>
          <a:p>
            <a:pPr marL="742950" lvl="1" indent="-285750" algn="just">
              <a:lnSpc>
                <a:spcPct val="115000"/>
              </a:lnSpc>
              <a:buFontTx/>
              <a:buChar char="-"/>
            </a:pPr>
            <a:r>
              <a:rPr lang="el-GR" sz="1400" dirty="0"/>
              <a:t>με την παράλειψη εργασιών που δεν προσφέρουν κανένα όφελος σε σχέση με το κόστος τους</a:t>
            </a:r>
            <a:r>
              <a:rPr lang="en-US" sz="1400" dirty="0"/>
              <a:t>,</a:t>
            </a:r>
          </a:p>
          <a:p>
            <a:pPr marL="742950" lvl="1" indent="-285750" algn="just">
              <a:lnSpc>
                <a:spcPct val="115000"/>
              </a:lnSpc>
              <a:spcAft>
                <a:spcPts val="600"/>
              </a:spcAft>
              <a:buFontTx/>
              <a:buChar char="-"/>
            </a:pPr>
            <a:r>
              <a:rPr lang="el-GR" sz="1400" dirty="0"/>
              <a:t>με τον συνδυασμό γεωργικών εργασιών, όπως η σπορά με την εφαρμογή λιπασμάτων</a:t>
            </a:r>
            <a:endParaRPr lang="en-US" sz="1400" dirty="0"/>
          </a:p>
          <a:p>
            <a:pPr marL="285750" indent="-285750" algn="just">
              <a:lnSpc>
                <a:spcPct val="115000"/>
              </a:lnSpc>
              <a:spcAft>
                <a:spcPts val="800"/>
              </a:spcAft>
              <a:buFont typeface="Wingdings" panose="05000000000000000000" pitchFamily="2" charset="2"/>
              <a:buChar char="Ø"/>
            </a:pPr>
            <a:r>
              <a:rPr lang="el-GR" sz="1600" dirty="0"/>
              <a:t>Η προσέγγιση αυτή βοηθά στη διατήρηση της δομής του εδάφους, στη μείωση της διάβρωσης, στη συγκράτηση της εδαφικής υγρασίας και στην αύξηση της οργανικής ύλης του εδάφους.</a:t>
            </a:r>
          </a:p>
          <a:p>
            <a:pPr marL="285750" indent="-285750" algn="just">
              <a:lnSpc>
                <a:spcPct val="115000"/>
              </a:lnSpc>
              <a:buFont typeface="Wingdings" panose="05000000000000000000" pitchFamily="2" charset="2"/>
              <a:buChar char="Ø"/>
            </a:pPr>
            <a:r>
              <a:rPr lang="el-GR" sz="1600" dirty="0"/>
              <a:t>Κύρια χαρακτηριστικά </a:t>
            </a:r>
            <a:r>
              <a:rPr lang="el-GR" sz="1600" b="1" i="1" dirty="0"/>
              <a:t>της μειωμένης κατεργασίας </a:t>
            </a:r>
            <a:r>
              <a:rPr lang="el-GR" sz="1600" dirty="0"/>
              <a:t>είναι</a:t>
            </a:r>
            <a:r>
              <a:rPr lang="en-US" sz="1600" dirty="0"/>
              <a:t>:</a:t>
            </a:r>
          </a:p>
          <a:p>
            <a:pPr marL="742950" lvl="1" indent="-285750" algn="just">
              <a:lnSpc>
                <a:spcPct val="115000"/>
              </a:lnSpc>
              <a:buFontTx/>
              <a:buChar char="-"/>
            </a:pPr>
            <a:r>
              <a:rPr lang="el-GR" sz="1400" dirty="0"/>
              <a:t>λιγότερες κατεργασίες του εδάφους</a:t>
            </a:r>
            <a:r>
              <a:rPr lang="en-US" sz="1400" dirty="0"/>
              <a:t>, </a:t>
            </a:r>
          </a:p>
          <a:p>
            <a:pPr marL="742950" lvl="1" indent="-285750" algn="just">
              <a:lnSpc>
                <a:spcPct val="115000"/>
              </a:lnSpc>
              <a:buFontTx/>
              <a:buChar char="-"/>
            </a:pPr>
            <a:r>
              <a:rPr lang="el-GR" sz="1400" dirty="0"/>
              <a:t>πιο ρηχή καλλιέργεια του εδάφους</a:t>
            </a:r>
            <a:r>
              <a:rPr lang="en-US" sz="1400" dirty="0"/>
              <a:t>, </a:t>
            </a:r>
            <a:endParaRPr lang="el-GR" sz="1400" dirty="0"/>
          </a:p>
          <a:p>
            <a:pPr lvl="1" algn="just">
              <a:lnSpc>
                <a:spcPct val="115000"/>
              </a:lnSpc>
            </a:pPr>
            <a:endParaRPr lang="en-US" sz="700" dirty="0"/>
          </a:p>
          <a:p>
            <a:pPr marL="285750" indent="-285750" algn="just">
              <a:lnSpc>
                <a:spcPct val="115000"/>
              </a:lnSpc>
              <a:spcAft>
                <a:spcPts val="800"/>
              </a:spcAft>
              <a:buFont typeface="Wingdings" panose="05000000000000000000" pitchFamily="2" charset="2"/>
              <a:buChar char="Ø"/>
            </a:pPr>
            <a:r>
              <a:rPr lang="el-GR" sz="1600" dirty="0"/>
              <a:t>Επιπλέον, η μειωμένη κατεργασία περιλαμβάνει ελάχιστη προετοιμασία της </a:t>
            </a:r>
            <a:r>
              <a:rPr lang="el-GR" sz="1600" dirty="0" err="1"/>
              <a:t>σποροκλίνης</a:t>
            </a:r>
            <a:r>
              <a:rPr lang="el-GR" sz="1600" dirty="0"/>
              <a:t>, η οποία συνίσταται σε ελαφρά επιφανειακή κατεργασία, επαρκή για τη φύτευση χωρίς πλήρη αναστροφή του εδάφους.</a:t>
            </a:r>
            <a:endParaRPr lang="en-US" sz="1600" dirty="0"/>
          </a:p>
        </p:txBody>
      </p:sp>
      <p:pic>
        <p:nvPicPr>
          <p:cNvPr id="3" name="Picture 2">
            <a:extLst>
              <a:ext uri="{FF2B5EF4-FFF2-40B4-BE49-F238E27FC236}">
                <a16:creationId xmlns:a16="http://schemas.microsoft.com/office/drawing/2014/main" id="{41B6A680-C81D-9398-9026-7BCBAD65DB22}"/>
              </a:ext>
            </a:extLst>
          </p:cNvPr>
          <p:cNvPicPr>
            <a:picLocks noChangeAspect="1"/>
          </p:cNvPicPr>
          <p:nvPr/>
        </p:nvPicPr>
        <p:blipFill>
          <a:blip r:embed="rId3"/>
          <a:srcRect l="12201" t="45801" r="5901" b="3800"/>
          <a:stretch>
            <a:fillRect/>
          </a:stretch>
        </p:blipFill>
        <p:spPr>
          <a:xfrm>
            <a:off x="6444208" y="2852936"/>
            <a:ext cx="2349145" cy="1084221"/>
          </a:xfrm>
          <a:prstGeom prst="rect">
            <a:avLst/>
          </a:prstGeom>
        </p:spPr>
      </p:pic>
      <p:pic>
        <p:nvPicPr>
          <p:cNvPr id="5" name="Picture 4">
            <a:extLst>
              <a:ext uri="{FF2B5EF4-FFF2-40B4-BE49-F238E27FC236}">
                <a16:creationId xmlns:a16="http://schemas.microsoft.com/office/drawing/2014/main" id="{39AC933A-5E11-A08B-9356-E4591AA4B62A}"/>
              </a:ext>
            </a:extLst>
          </p:cNvPr>
          <p:cNvPicPr>
            <a:picLocks noChangeAspect="1"/>
          </p:cNvPicPr>
          <p:nvPr/>
        </p:nvPicPr>
        <p:blipFill>
          <a:blip r:embed="rId4"/>
          <a:srcRect t="414"/>
          <a:stretch>
            <a:fillRect/>
          </a:stretch>
        </p:blipFill>
        <p:spPr>
          <a:xfrm>
            <a:off x="6444208" y="4941168"/>
            <a:ext cx="2463120" cy="1578596"/>
          </a:xfrm>
          <a:prstGeom prst="rect">
            <a:avLst/>
          </a:prstGeom>
        </p:spPr>
      </p:pic>
      <p:sp>
        <p:nvSpPr>
          <p:cNvPr id="7" name="TextBox 6">
            <a:extLst>
              <a:ext uri="{FF2B5EF4-FFF2-40B4-BE49-F238E27FC236}">
                <a16:creationId xmlns:a16="http://schemas.microsoft.com/office/drawing/2014/main" id="{7FCF8A87-EC68-96A2-A1A5-7394228BC8C9}"/>
              </a:ext>
            </a:extLst>
          </p:cNvPr>
          <p:cNvSpPr txBox="1"/>
          <p:nvPr/>
        </p:nvSpPr>
        <p:spPr>
          <a:xfrm>
            <a:off x="201401" y="4977082"/>
            <a:ext cx="6082647" cy="1635063"/>
          </a:xfrm>
          <a:prstGeom prst="rect">
            <a:avLst/>
          </a:prstGeom>
          <a:noFill/>
        </p:spPr>
        <p:txBody>
          <a:bodyPr wrap="square">
            <a:spAutoFit/>
          </a:bodyPr>
          <a:lstStyle/>
          <a:p>
            <a:pPr algn="just">
              <a:lnSpc>
                <a:spcPct val="115000"/>
              </a:lnSpc>
              <a:spcAft>
                <a:spcPts val="800"/>
              </a:spcAft>
            </a:pPr>
            <a:r>
              <a:rPr lang="el-GR" sz="1600" b="1" dirty="0"/>
              <a:t>Πλεονεκτήματα: </a:t>
            </a:r>
            <a:r>
              <a:rPr lang="el-GR" sz="1400" dirty="0"/>
              <a:t>Βελτιωμένες εδαφικές συνθήκες λόγω της επιτόπιας αποσύνθεσης των φυτικών υπολειμμάτων, υψηλός ρυθμός διήθησης λόγω της παρουσίας βλάστησης στην επιφάνεια και των διαύλων που σχηματίζονται με την αποσύνθεση των νεκρών ριζών, μικρότερη αντίσταση στην ανάπτυξη λόγω της καλύτερης δομής του εδάφους, μικρότερη συμπίεση λόγω των λιγότερων διελεύσεων </a:t>
            </a:r>
            <a:r>
              <a:rPr lang="el-GR" sz="1400" dirty="0" err="1"/>
              <a:t>βαρέων</a:t>
            </a:r>
            <a:r>
              <a:rPr lang="el-GR" sz="1400" dirty="0"/>
              <a:t> μηχανημάτων</a:t>
            </a:r>
            <a:endParaRPr lang="en-US" sz="1400" dirty="0"/>
          </a:p>
        </p:txBody>
      </p:sp>
    </p:spTree>
    <p:extLst>
      <p:ext uri="{BB962C8B-B14F-4D97-AF65-F5344CB8AC3E}">
        <p14:creationId xmlns:p14="http://schemas.microsoft.com/office/powerpoint/2010/main" val="1356846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79BD9-12F1-6723-2F9C-931C08C6995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8D392E79-D1AE-7051-FC7E-3D94928D1308}"/>
              </a:ext>
            </a:extLst>
          </p:cNvPr>
          <p:cNvSpPr>
            <a:spLocks noGrp="1"/>
          </p:cNvSpPr>
          <p:nvPr>
            <p:ph type="title"/>
          </p:nvPr>
        </p:nvSpPr>
        <p:spPr>
          <a:xfrm>
            <a:off x="467544" y="119383"/>
            <a:ext cx="8424936" cy="516042"/>
          </a:xfrm>
        </p:spPr>
        <p:txBody>
          <a:bodyPr>
            <a:noAutofit/>
          </a:bodyPr>
          <a:lstStyle/>
          <a:p>
            <a:r>
              <a:rPr lang="el-GR" sz="2000" dirty="0"/>
              <a:t>Συντηρητική κατεργασία του εδάφους: </a:t>
            </a:r>
            <a:r>
              <a:rPr lang="el-GR" sz="2000" dirty="0" err="1"/>
              <a:t>ακαλλιέργεια</a:t>
            </a:r>
            <a:r>
              <a:rPr lang="el-GR" sz="2000" dirty="0"/>
              <a:t>, μηδενική κατεργασία</a:t>
            </a:r>
            <a:endParaRPr lang="sl-SI" sz="2000" dirty="0"/>
          </a:p>
        </p:txBody>
      </p:sp>
      <p:sp>
        <p:nvSpPr>
          <p:cNvPr id="10" name="Content Placeholder 2">
            <a:extLst>
              <a:ext uri="{FF2B5EF4-FFF2-40B4-BE49-F238E27FC236}">
                <a16:creationId xmlns:a16="http://schemas.microsoft.com/office/drawing/2014/main" id="{90B65F83-46D8-015F-6298-8EAC62C76413}"/>
              </a:ext>
            </a:extLst>
          </p:cNvPr>
          <p:cNvSpPr txBox="1">
            <a:spLocks/>
          </p:cNvSpPr>
          <p:nvPr/>
        </p:nvSpPr>
        <p:spPr>
          <a:xfrm>
            <a:off x="129380" y="1373960"/>
            <a:ext cx="4442620" cy="470735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4" name="TextBox 3">
            <a:extLst>
              <a:ext uri="{FF2B5EF4-FFF2-40B4-BE49-F238E27FC236}">
                <a16:creationId xmlns:a16="http://schemas.microsoft.com/office/drawing/2014/main" id="{4C6076C8-E1E9-0E4B-CD6E-7C83CA73FE21}"/>
              </a:ext>
            </a:extLst>
          </p:cNvPr>
          <p:cNvSpPr txBox="1"/>
          <p:nvPr/>
        </p:nvSpPr>
        <p:spPr>
          <a:xfrm>
            <a:off x="165122" y="896452"/>
            <a:ext cx="8777699" cy="2820580"/>
          </a:xfrm>
          <a:prstGeom prst="rect">
            <a:avLst/>
          </a:prstGeom>
          <a:noFill/>
        </p:spPr>
        <p:txBody>
          <a:bodyPr wrap="square">
            <a:spAutoFit/>
          </a:bodyPr>
          <a:lstStyle/>
          <a:p>
            <a:pPr marL="285750" indent="-285750" algn="just">
              <a:lnSpc>
                <a:spcPct val="115000"/>
              </a:lnSpc>
              <a:spcAft>
                <a:spcPts val="800"/>
              </a:spcAft>
              <a:buFont typeface="Wingdings" panose="05000000000000000000" pitchFamily="2" charset="2"/>
              <a:buChar char="Ø"/>
            </a:pPr>
            <a:r>
              <a:rPr lang="el-GR" sz="1400" dirty="0"/>
              <a:t>Το σύστημα ακαλλιέργειας (</a:t>
            </a:r>
            <a:r>
              <a:rPr lang="en-US" sz="1400" dirty="0"/>
              <a:t>no-tillage / no-till) </a:t>
            </a:r>
            <a:r>
              <a:rPr lang="el-GR" sz="1400" dirty="0"/>
              <a:t>είναι μια καλλιεργητική προσέγγιση κατά την οποία οι καλλιέργειες εγκαθίστανται απευθείας στο έδαφος</a:t>
            </a:r>
          </a:p>
          <a:p>
            <a:pPr marL="285750" indent="-285750" algn="just">
              <a:lnSpc>
                <a:spcPct val="115000"/>
              </a:lnSpc>
              <a:spcAft>
                <a:spcPts val="800"/>
              </a:spcAft>
              <a:buFont typeface="Wingdings" panose="05000000000000000000" pitchFamily="2" charset="2"/>
              <a:buChar char="Ø"/>
            </a:pPr>
            <a:r>
              <a:rPr lang="el-GR" sz="1400" dirty="0"/>
              <a:t>Το έδαφος δεν διαταράσσεται μηχανικά μετά τη συγκομιδή της προηγούμενης καλλιέργειας.</a:t>
            </a:r>
          </a:p>
          <a:p>
            <a:pPr marL="285750" indent="-285750" algn="just">
              <a:lnSpc>
                <a:spcPct val="115000"/>
              </a:lnSpc>
              <a:spcAft>
                <a:spcPts val="800"/>
              </a:spcAft>
              <a:buFont typeface="Wingdings" panose="05000000000000000000" pitchFamily="2" charset="2"/>
              <a:buChar char="Ø"/>
            </a:pPr>
            <a:r>
              <a:rPr lang="el-GR" sz="1400" dirty="0"/>
              <a:t>Καταργείται κάθε συμβατική μηχανική προετοιμασία του εδάφους πριν από τη σπορά</a:t>
            </a:r>
            <a:r>
              <a:rPr lang="en-US" sz="1400" dirty="0"/>
              <a:t>. </a:t>
            </a:r>
          </a:p>
          <a:p>
            <a:pPr marL="285750" indent="-285750" algn="just">
              <a:lnSpc>
                <a:spcPct val="115000"/>
              </a:lnSpc>
              <a:spcAft>
                <a:spcPts val="800"/>
              </a:spcAft>
              <a:buFont typeface="Wingdings" panose="05000000000000000000" pitchFamily="2" charset="2"/>
              <a:buChar char="Ø"/>
            </a:pPr>
            <a:r>
              <a:rPr lang="el-GR" sz="1400" dirty="0"/>
              <a:t>Η μόνη διατάραξη του εδάφους λαμβάνει χώρα κατά τη διάρκεια μίας και μόνο συνδυασμένης επέμβασης σποράς και λίπανσης, κατά την οποία το έδαφος επηρεάζεται ελάχιστα</a:t>
            </a:r>
            <a:r>
              <a:rPr lang="en-US" sz="1400" dirty="0"/>
              <a:t>. </a:t>
            </a:r>
          </a:p>
          <a:p>
            <a:pPr marL="285750" indent="-285750" algn="just">
              <a:lnSpc>
                <a:spcPct val="115000"/>
              </a:lnSpc>
              <a:spcAft>
                <a:spcPts val="800"/>
              </a:spcAft>
              <a:buFont typeface="Wingdings" panose="05000000000000000000" pitchFamily="2" charset="2"/>
              <a:buChar char="Ø"/>
            </a:pPr>
            <a:r>
              <a:rPr lang="el-GR" sz="1400" dirty="0"/>
              <a:t>Η τοποθέτηση του σπόρου επιτυγχάνεται με το άνοιγμα μιας στενής σχισμής (περίπου 2–3 </a:t>
            </a:r>
            <a:r>
              <a:rPr lang="en-US" sz="1400" dirty="0"/>
              <a:t>cm </a:t>
            </a:r>
            <a:r>
              <a:rPr lang="el-GR" sz="1400" dirty="0"/>
              <a:t>πλάτους) ή μιας μικρής οπής στο έδαφος, ώστε να εξασφαλίζεται η κατάλληλη επαφή σπόρου-εδάφους.</a:t>
            </a:r>
          </a:p>
          <a:p>
            <a:pPr marL="285750" indent="-285750" algn="just">
              <a:lnSpc>
                <a:spcPct val="115000"/>
              </a:lnSpc>
              <a:spcAft>
                <a:spcPts val="800"/>
              </a:spcAft>
              <a:buFont typeface="Wingdings" panose="05000000000000000000" pitchFamily="2" charset="2"/>
              <a:buChar char="Ø"/>
            </a:pPr>
            <a:r>
              <a:rPr lang="el-GR" sz="1400" dirty="0"/>
              <a:t>Ολόκληρη η επιφάνεια του εδάφους παραμένει καλυμμένη με φυτικά υπολείμματα, </a:t>
            </a:r>
            <a:r>
              <a:rPr lang="el-GR" sz="1400" dirty="0" err="1"/>
              <a:t>εδαφοκάλυμμα</a:t>
            </a:r>
            <a:r>
              <a:rPr lang="el-GR" sz="1400" dirty="0"/>
              <a:t> ή βλάστηση</a:t>
            </a:r>
            <a:r>
              <a:rPr lang="en-US" sz="1400" dirty="0"/>
              <a:t>. </a:t>
            </a:r>
          </a:p>
        </p:txBody>
      </p:sp>
      <p:sp>
        <p:nvSpPr>
          <p:cNvPr id="7" name="TextBox 6">
            <a:extLst>
              <a:ext uri="{FF2B5EF4-FFF2-40B4-BE49-F238E27FC236}">
                <a16:creationId xmlns:a16="http://schemas.microsoft.com/office/drawing/2014/main" id="{3472104F-5EFC-2915-139B-5C551CC1ED97}"/>
              </a:ext>
            </a:extLst>
          </p:cNvPr>
          <p:cNvSpPr txBox="1"/>
          <p:nvPr/>
        </p:nvSpPr>
        <p:spPr>
          <a:xfrm>
            <a:off x="201178" y="3928536"/>
            <a:ext cx="6027006" cy="1139543"/>
          </a:xfrm>
          <a:prstGeom prst="rect">
            <a:avLst/>
          </a:prstGeom>
          <a:noFill/>
        </p:spPr>
        <p:txBody>
          <a:bodyPr wrap="square">
            <a:spAutoFit/>
          </a:bodyPr>
          <a:lstStyle/>
          <a:p>
            <a:pPr algn="just">
              <a:lnSpc>
                <a:spcPct val="115000"/>
              </a:lnSpc>
              <a:spcAft>
                <a:spcPts val="800"/>
              </a:spcAft>
            </a:pPr>
            <a:r>
              <a:rPr lang="el-GR" sz="1600" b="1" dirty="0"/>
              <a:t>Πλεονεκτήματα: </a:t>
            </a:r>
            <a:r>
              <a:rPr lang="el-GR" sz="1400" dirty="0"/>
              <a:t>καθοριστικός ρόλος στην προστασία του εδάφους, στη διατήρηση της υγρασίας και στη μείωση της διάβρωσης, μείωση της συμπίεση του εδάφους, αύξηση του οργανικού άνθρακα του εδάφους (</a:t>
            </a:r>
            <a:r>
              <a:rPr lang="en-US" sz="1400" dirty="0"/>
              <a:t>SOC), </a:t>
            </a:r>
            <a:r>
              <a:rPr lang="el-GR" sz="1400" dirty="0"/>
              <a:t>βελτίωση της σταθερότητας των συσσωματωμάτων κ.ά.</a:t>
            </a:r>
            <a:endParaRPr lang="en-US" sz="1400" dirty="0"/>
          </a:p>
        </p:txBody>
      </p:sp>
      <p:sp>
        <p:nvSpPr>
          <p:cNvPr id="9" name="TextBox 8">
            <a:extLst>
              <a:ext uri="{FF2B5EF4-FFF2-40B4-BE49-F238E27FC236}">
                <a16:creationId xmlns:a16="http://schemas.microsoft.com/office/drawing/2014/main" id="{6044EC3D-8D78-70D2-DC77-371720534EDF}"/>
              </a:ext>
            </a:extLst>
          </p:cNvPr>
          <p:cNvSpPr txBox="1"/>
          <p:nvPr/>
        </p:nvSpPr>
        <p:spPr>
          <a:xfrm>
            <a:off x="201179" y="5053822"/>
            <a:ext cx="6027006" cy="1692771"/>
          </a:xfrm>
          <a:prstGeom prst="rect">
            <a:avLst/>
          </a:prstGeom>
          <a:noFill/>
        </p:spPr>
        <p:txBody>
          <a:bodyPr wrap="square">
            <a:spAutoFit/>
          </a:bodyPr>
          <a:lstStyle/>
          <a:p>
            <a:pPr algn="just"/>
            <a:r>
              <a:rPr lang="el-GR" sz="1600" b="1" dirty="0"/>
              <a:t>Μειονεκτήματα</a:t>
            </a:r>
            <a:r>
              <a:rPr lang="en-US" sz="1600" b="1" dirty="0"/>
              <a:t>: </a:t>
            </a:r>
            <a:r>
              <a:rPr lang="el-GR" sz="1400" dirty="0"/>
              <a:t>συχνότερες επεμβάσεις ελέγχου των ζιζανίων, υπερβολική χρήση φυτοφαρμάκων και ρύπανση του εδάφους, χαμηλότερες αποδόσεις σε σύγκριση με τη συμβατική κατεργασία, η αποτελεσματικότητα εξαρτάται σε μεγάλο βαθμό από τον τύπο του εδάφους και της καλλιέργειας, μπορεί να οδηγήσει σε </a:t>
            </a:r>
            <a:r>
              <a:rPr lang="el-GR" sz="1400" dirty="0" err="1"/>
              <a:t>στρωμάτωση</a:t>
            </a:r>
            <a:r>
              <a:rPr lang="el-GR" sz="1400" dirty="0"/>
              <a:t> των θρεπτικών στοιχείων - συσσώρευση στα ανώτερα στρώματα του εδάφους, - μειωμένη διαθεσιμότητα θρεπτικών στοιχείων για βαθύτερες ρίζες</a:t>
            </a:r>
            <a:r>
              <a:rPr lang="en-US" sz="1400" dirty="0"/>
              <a:t>. </a:t>
            </a:r>
            <a:endParaRPr lang="el-GR" sz="1400" dirty="0"/>
          </a:p>
        </p:txBody>
      </p:sp>
      <p:pic>
        <p:nvPicPr>
          <p:cNvPr id="3" name="Picture 2">
            <a:extLst>
              <a:ext uri="{FF2B5EF4-FFF2-40B4-BE49-F238E27FC236}">
                <a16:creationId xmlns:a16="http://schemas.microsoft.com/office/drawing/2014/main" id="{25C49C94-44A5-F6F1-8987-02E79C3B04E7}"/>
              </a:ext>
            </a:extLst>
          </p:cNvPr>
          <p:cNvPicPr>
            <a:picLocks noChangeAspect="1"/>
          </p:cNvPicPr>
          <p:nvPr/>
        </p:nvPicPr>
        <p:blipFill>
          <a:blip r:embed="rId3"/>
          <a:stretch>
            <a:fillRect/>
          </a:stretch>
        </p:blipFill>
        <p:spPr>
          <a:xfrm>
            <a:off x="6351856" y="3928536"/>
            <a:ext cx="2590966" cy="2763436"/>
          </a:xfrm>
          <a:prstGeom prst="rect">
            <a:avLst/>
          </a:prstGeom>
        </p:spPr>
      </p:pic>
    </p:spTree>
    <p:extLst>
      <p:ext uri="{BB962C8B-B14F-4D97-AF65-F5344CB8AC3E}">
        <p14:creationId xmlns:p14="http://schemas.microsoft.com/office/powerpoint/2010/main" val="1704141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09D52-34E9-D2E8-C829-4FAD276477E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0E1EC33-6CD2-42AD-074C-283758342913}"/>
              </a:ext>
            </a:extLst>
          </p:cNvPr>
          <p:cNvSpPr>
            <a:spLocks noGrp="1"/>
          </p:cNvSpPr>
          <p:nvPr>
            <p:ph type="title"/>
          </p:nvPr>
        </p:nvSpPr>
        <p:spPr>
          <a:xfrm>
            <a:off x="392850" y="183639"/>
            <a:ext cx="7886700" cy="516042"/>
          </a:xfrm>
        </p:spPr>
        <p:txBody>
          <a:bodyPr>
            <a:noAutofit/>
          </a:bodyPr>
          <a:lstStyle/>
          <a:p>
            <a:r>
              <a:rPr lang="el-GR" sz="2000" dirty="0"/>
              <a:t>Συντηρητική κατεργασία του εδάφους: κατεργασία σε λωρίδες (ζώνες)</a:t>
            </a:r>
            <a:endParaRPr lang="sl-SI" sz="2000" dirty="0"/>
          </a:p>
        </p:txBody>
      </p:sp>
      <p:sp>
        <p:nvSpPr>
          <p:cNvPr id="10" name="Content Placeholder 2">
            <a:extLst>
              <a:ext uri="{FF2B5EF4-FFF2-40B4-BE49-F238E27FC236}">
                <a16:creationId xmlns:a16="http://schemas.microsoft.com/office/drawing/2014/main" id="{386592A1-C137-A8C8-C5BA-E3889BFEAFFF}"/>
              </a:ext>
            </a:extLst>
          </p:cNvPr>
          <p:cNvSpPr txBox="1">
            <a:spLocks/>
          </p:cNvSpPr>
          <p:nvPr/>
        </p:nvSpPr>
        <p:spPr>
          <a:xfrm>
            <a:off x="129380" y="1890002"/>
            <a:ext cx="4442620" cy="340685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4" name="TextBox 3">
            <a:extLst>
              <a:ext uri="{FF2B5EF4-FFF2-40B4-BE49-F238E27FC236}">
                <a16:creationId xmlns:a16="http://schemas.microsoft.com/office/drawing/2014/main" id="{CC216578-906C-09DE-C738-8214AD11A01B}"/>
              </a:ext>
            </a:extLst>
          </p:cNvPr>
          <p:cNvSpPr txBox="1"/>
          <p:nvPr/>
        </p:nvSpPr>
        <p:spPr>
          <a:xfrm>
            <a:off x="129380" y="963950"/>
            <a:ext cx="5306716" cy="5633402"/>
          </a:xfrm>
          <a:prstGeom prst="rect">
            <a:avLst/>
          </a:prstGeom>
          <a:noFill/>
        </p:spPr>
        <p:txBody>
          <a:bodyPr wrap="square">
            <a:spAutoFit/>
          </a:bodyPr>
          <a:lstStyle/>
          <a:p>
            <a:pPr marL="285750" indent="-285750" algn="just">
              <a:lnSpc>
                <a:spcPct val="115000"/>
              </a:lnSpc>
              <a:spcAft>
                <a:spcPts val="800"/>
              </a:spcAft>
              <a:buFont typeface="Wingdings" panose="05000000000000000000" pitchFamily="2" charset="2"/>
              <a:buChar char="Ø"/>
            </a:pPr>
            <a:r>
              <a:rPr lang="el-GR" sz="1500" b="1" dirty="0"/>
              <a:t>Η κατεργασία σε λωρίδες</a:t>
            </a:r>
            <a:r>
              <a:rPr lang="en-US" sz="1500" b="1" dirty="0"/>
              <a:t> - </a:t>
            </a:r>
            <a:r>
              <a:rPr lang="el-GR" sz="1500" b="1" dirty="0"/>
              <a:t>πρακτική συντηρητικής καλλιέργειας</a:t>
            </a:r>
            <a:r>
              <a:rPr lang="en-US" sz="1500" b="1" dirty="0"/>
              <a:t> </a:t>
            </a:r>
            <a:r>
              <a:rPr lang="en-US" sz="1500" dirty="0"/>
              <a:t>- </a:t>
            </a:r>
            <a:r>
              <a:rPr lang="el-GR" sz="1500" dirty="0"/>
              <a:t>συνίσταται στην κατεργασία στενών λωρίδων εδάφους</a:t>
            </a:r>
            <a:r>
              <a:rPr lang="en-US" sz="1500" dirty="0"/>
              <a:t>—</a:t>
            </a:r>
            <a:r>
              <a:rPr lang="el-GR" sz="1500" dirty="0"/>
              <a:t>συνήθως πλάτους 15–30 </a:t>
            </a:r>
            <a:r>
              <a:rPr lang="en-US" sz="1500" dirty="0"/>
              <a:t>cm—</a:t>
            </a:r>
            <a:r>
              <a:rPr lang="el-GR" sz="1500" dirty="0"/>
              <a:t>όπου θα φυτευτούν οι σπόροι.</a:t>
            </a:r>
            <a:endParaRPr lang="en-US" sz="1500" dirty="0"/>
          </a:p>
          <a:p>
            <a:pPr marL="285750" indent="-285750" algn="just">
              <a:lnSpc>
                <a:spcPct val="115000"/>
              </a:lnSpc>
              <a:spcAft>
                <a:spcPts val="800"/>
              </a:spcAft>
              <a:buFont typeface="Wingdings" panose="05000000000000000000" pitchFamily="2" charset="2"/>
              <a:buChar char="Ø"/>
            </a:pPr>
            <a:r>
              <a:rPr lang="el-GR" sz="1500" dirty="0"/>
              <a:t>Συνδυάζει στοιχεία τόσο των συστημάτων ακαλλιέργειας όσο και των συμβατικών συστημάτων κατεργασίας, προσφέροντας πλεονεκτήματα από κάθε προσέγγιση</a:t>
            </a:r>
            <a:r>
              <a:rPr lang="en-US" sz="1500" dirty="0"/>
              <a:t>.</a:t>
            </a:r>
          </a:p>
          <a:p>
            <a:pPr marL="285750" indent="-285750" algn="just">
              <a:lnSpc>
                <a:spcPct val="115000"/>
              </a:lnSpc>
              <a:spcAft>
                <a:spcPts val="800"/>
              </a:spcAft>
              <a:buFont typeface="Wingdings" panose="05000000000000000000" pitchFamily="2" charset="2"/>
              <a:buChar char="Ø"/>
            </a:pPr>
            <a:r>
              <a:rPr lang="el-GR" sz="1500" b="1" dirty="0"/>
              <a:t>Πώς εφαρμόζεται η κατεργασία σε λωρίδες; </a:t>
            </a:r>
            <a:r>
              <a:rPr lang="el-GR" sz="1500" dirty="0"/>
              <a:t>Καλλιεργείται μόνο το έδαφος στις γραμμές φύτευσης, ενώ οι περιοχές μεταξύ των γραμμών παραμένουν ανέπαφες.</a:t>
            </a:r>
          </a:p>
          <a:p>
            <a:pPr marL="285750" indent="-285750" algn="just">
              <a:lnSpc>
                <a:spcPct val="115000"/>
              </a:lnSpc>
              <a:spcAft>
                <a:spcPts val="800"/>
              </a:spcAft>
              <a:buFont typeface="Wingdings" panose="05000000000000000000" pitchFamily="2" charset="2"/>
              <a:buChar char="Ø"/>
            </a:pPr>
            <a:r>
              <a:rPr lang="el-GR" sz="1500" dirty="0"/>
              <a:t>Οι κατεργασμένες λωρίδες δημιουργούν μια θερμή, χαλαρή σποροκλίνη που διευκολύνει τη φύτευση και την πρώιμη εγκατάσταση της καλλιέργειας.</a:t>
            </a:r>
            <a:r>
              <a:rPr lang="en-US" sz="1500" dirty="0"/>
              <a:t> </a:t>
            </a:r>
            <a:endParaRPr lang="el-GR" sz="1500" dirty="0"/>
          </a:p>
          <a:p>
            <a:pPr marL="285750" indent="-285750" algn="just">
              <a:lnSpc>
                <a:spcPct val="115000"/>
              </a:lnSpc>
              <a:spcAft>
                <a:spcPts val="800"/>
              </a:spcAft>
              <a:buFont typeface="Wingdings" panose="05000000000000000000" pitchFamily="2" charset="2"/>
              <a:buChar char="Ø"/>
            </a:pPr>
            <a:r>
              <a:rPr lang="el-GR" sz="1500" dirty="0"/>
              <a:t>Οι αδιατάρακτες περιοχές, που προστατεύονται από φυτικά υπολείμματα, βοηθούν στη διατήρηση της εδαφικής υγρασίας και στη μείωση της διάβρωσης.</a:t>
            </a:r>
          </a:p>
          <a:p>
            <a:pPr marL="285750" indent="-285750" algn="just">
              <a:lnSpc>
                <a:spcPct val="115000"/>
              </a:lnSpc>
              <a:spcAft>
                <a:spcPts val="800"/>
              </a:spcAft>
              <a:buFont typeface="Wingdings" panose="05000000000000000000" pitchFamily="2" charset="2"/>
              <a:buChar char="Ø"/>
            </a:pPr>
            <a:r>
              <a:rPr lang="el-GR" sz="1500" dirty="0"/>
              <a:t>Τα φυτικά υπολείμματα από προηγούμενες συγκομιδές αφήνονται σκόπιμα στην επιφάνεια του εδάφους στις ακαλλιέργητες ζώνες.</a:t>
            </a:r>
            <a:endParaRPr lang="en-US" sz="1500" dirty="0"/>
          </a:p>
        </p:txBody>
      </p:sp>
      <p:pic>
        <p:nvPicPr>
          <p:cNvPr id="3" name="Picture 2">
            <a:extLst>
              <a:ext uri="{FF2B5EF4-FFF2-40B4-BE49-F238E27FC236}">
                <a16:creationId xmlns:a16="http://schemas.microsoft.com/office/drawing/2014/main" id="{CA602BA2-9A84-913E-F075-E8F4AC990704}"/>
              </a:ext>
            </a:extLst>
          </p:cNvPr>
          <p:cNvPicPr>
            <a:picLocks noChangeAspect="1"/>
          </p:cNvPicPr>
          <p:nvPr/>
        </p:nvPicPr>
        <p:blipFill>
          <a:blip r:embed="rId3"/>
          <a:stretch>
            <a:fillRect/>
          </a:stretch>
        </p:blipFill>
        <p:spPr>
          <a:xfrm>
            <a:off x="5580112" y="1291319"/>
            <a:ext cx="3223441" cy="4297921"/>
          </a:xfrm>
          <a:prstGeom prst="rect">
            <a:avLst/>
          </a:prstGeom>
        </p:spPr>
      </p:pic>
    </p:spTree>
    <p:extLst>
      <p:ext uri="{BB962C8B-B14F-4D97-AF65-F5344CB8AC3E}">
        <p14:creationId xmlns:p14="http://schemas.microsoft.com/office/powerpoint/2010/main" val="308318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87E36-2CA3-CC23-B31A-B9D99DA25AC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823509E-8D76-0342-BD41-18F2B566F50A}"/>
              </a:ext>
            </a:extLst>
          </p:cNvPr>
          <p:cNvSpPr>
            <a:spLocks noGrp="1"/>
          </p:cNvSpPr>
          <p:nvPr>
            <p:ph type="title"/>
          </p:nvPr>
        </p:nvSpPr>
        <p:spPr>
          <a:xfrm>
            <a:off x="467544" y="260648"/>
            <a:ext cx="7886700" cy="516042"/>
          </a:xfrm>
        </p:spPr>
        <p:txBody>
          <a:bodyPr>
            <a:noAutofit/>
          </a:bodyPr>
          <a:lstStyle/>
          <a:p>
            <a:r>
              <a:rPr lang="el-GR" sz="2000" dirty="0"/>
              <a:t>Συντηρητική κατεργασία του εδάφους</a:t>
            </a:r>
            <a:r>
              <a:rPr lang="en-US" sz="2000" dirty="0"/>
              <a:t>– </a:t>
            </a:r>
            <a:r>
              <a:rPr lang="el-GR" sz="2000" dirty="0"/>
              <a:t>άροση κατά τις ισοϋψείς</a:t>
            </a:r>
            <a:endParaRPr lang="sl-SI" sz="2000" dirty="0"/>
          </a:p>
        </p:txBody>
      </p:sp>
      <p:sp>
        <p:nvSpPr>
          <p:cNvPr id="10" name="Content Placeholder 2">
            <a:extLst>
              <a:ext uri="{FF2B5EF4-FFF2-40B4-BE49-F238E27FC236}">
                <a16:creationId xmlns:a16="http://schemas.microsoft.com/office/drawing/2014/main" id="{F61C55BD-7C73-461D-CDE0-10FD9ADEEA43}"/>
              </a:ext>
            </a:extLst>
          </p:cNvPr>
          <p:cNvSpPr txBox="1">
            <a:spLocks/>
          </p:cNvSpPr>
          <p:nvPr/>
        </p:nvSpPr>
        <p:spPr>
          <a:xfrm>
            <a:off x="129380" y="1890002"/>
            <a:ext cx="4442620" cy="340685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4" name="TextBox 3">
            <a:extLst>
              <a:ext uri="{FF2B5EF4-FFF2-40B4-BE49-F238E27FC236}">
                <a16:creationId xmlns:a16="http://schemas.microsoft.com/office/drawing/2014/main" id="{AEA58A7C-7F4F-DCCD-9A93-717AEE677BF4}"/>
              </a:ext>
            </a:extLst>
          </p:cNvPr>
          <p:cNvSpPr txBox="1"/>
          <p:nvPr/>
        </p:nvSpPr>
        <p:spPr>
          <a:xfrm>
            <a:off x="50254" y="635684"/>
            <a:ext cx="8280920" cy="2262992"/>
          </a:xfrm>
          <a:prstGeom prst="rect">
            <a:avLst/>
          </a:prstGeom>
          <a:noFill/>
        </p:spPr>
        <p:txBody>
          <a:bodyPr wrap="square">
            <a:spAutoFit/>
          </a:bodyPr>
          <a:lstStyle/>
          <a:p>
            <a:pPr marL="285750" indent="-285750" algn="just">
              <a:lnSpc>
                <a:spcPct val="115000"/>
              </a:lnSpc>
              <a:spcAft>
                <a:spcPts val="800"/>
              </a:spcAft>
              <a:buFont typeface="Wingdings" panose="05000000000000000000" pitchFamily="2" charset="2"/>
              <a:buChar char="Ø"/>
            </a:pPr>
            <a:r>
              <a:rPr lang="en-GB" sz="1600" b="1" dirty="0" err="1"/>
              <a:t>Ά</a:t>
            </a:r>
            <a:r>
              <a:rPr lang="el-GR" sz="1600" b="1" dirty="0" err="1"/>
              <a:t>ροση</a:t>
            </a:r>
            <a:r>
              <a:rPr lang="el-GR" sz="1600" b="1" dirty="0"/>
              <a:t> κατά τις ισοϋψείς</a:t>
            </a:r>
            <a:r>
              <a:rPr lang="en-GB" sz="1600" dirty="0"/>
              <a:t>– </a:t>
            </a:r>
            <a:r>
              <a:rPr lang="el-GR" sz="1600" dirty="0"/>
              <a:t>αποσκοπεί στη μείωση της υδατικής διάβρωσης με το όργωμα του εδάφους κατά μήκος των ισοϋψών</a:t>
            </a:r>
            <a:r>
              <a:rPr lang="en-GB" sz="1600" dirty="0"/>
              <a:t>. </a:t>
            </a:r>
          </a:p>
          <a:p>
            <a:pPr marL="285750" indent="-285750" algn="just">
              <a:lnSpc>
                <a:spcPct val="115000"/>
              </a:lnSpc>
              <a:spcAft>
                <a:spcPts val="800"/>
              </a:spcAft>
              <a:buFont typeface="Wingdings" panose="05000000000000000000" pitchFamily="2" charset="2"/>
              <a:buChar char="Ø"/>
            </a:pPr>
            <a:r>
              <a:rPr lang="el-GR" sz="1600" dirty="0"/>
              <a:t>Αυτή είναι μια πολύ κατάλληλη τεχνική διατήρησης του εδάφους που μειώνει τη διάβρωση, βελτιώνει τη συγκράτηση του νερού και εξαλείφει την επιφανειακή απορροή του νερού της βροχής και της άρδευσης</a:t>
            </a:r>
            <a:r>
              <a:rPr lang="en-GB" sz="1600" dirty="0"/>
              <a:t>. </a:t>
            </a:r>
          </a:p>
          <a:p>
            <a:pPr marL="285750" indent="-285750" algn="just">
              <a:lnSpc>
                <a:spcPct val="115000"/>
              </a:lnSpc>
              <a:spcAft>
                <a:spcPts val="800"/>
              </a:spcAft>
              <a:buFont typeface="Wingdings" panose="05000000000000000000" pitchFamily="2" charset="2"/>
              <a:buChar char="Ø"/>
            </a:pPr>
            <a:r>
              <a:rPr lang="el-GR" sz="1600" dirty="0"/>
              <a:t>Η </a:t>
            </a:r>
            <a:r>
              <a:rPr lang="en-GB" sz="1600" dirty="0" err="1"/>
              <a:t>ά</a:t>
            </a:r>
            <a:r>
              <a:rPr lang="el-GR" sz="1600" dirty="0" err="1"/>
              <a:t>ροση</a:t>
            </a:r>
            <a:r>
              <a:rPr lang="el-GR" sz="1600" dirty="0"/>
              <a:t> κατά τις ισοϋψείς συνιστάται ιδιαίτερα σε επικλινές έδαφος και χρησιμοποιείται ευρέως στη βιώσιμη γεωργία</a:t>
            </a:r>
            <a:r>
              <a:rPr lang="en-GB" sz="1600" dirty="0"/>
              <a:t>.</a:t>
            </a:r>
            <a:endParaRPr lang="en-US" sz="1600" dirty="0"/>
          </a:p>
        </p:txBody>
      </p:sp>
      <p:sp>
        <p:nvSpPr>
          <p:cNvPr id="7" name="TextBox 6">
            <a:extLst>
              <a:ext uri="{FF2B5EF4-FFF2-40B4-BE49-F238E27FC236}">
                <a16:creationId xmlns:a16="http://schemas.microsoft.com/office/drawing/2014/main" id="{EE4C291B-2849-96D6-E42B-3DC6A47F7B23}"/>
              </a:ext>
            </a:extLst>
          </p:cNvPr>
          <p:cNvSpPr txBox="1"/>
          <p:nvPr/>
        </p:nvSpPr>
        <p:spPr>
          <a:xfrm>
            <a:off x="129380" y="2921892"/>
            <a:ext cx="5954788" cy="3930115"/>
          </a:xfrm>
          <a:prstGeom prst="rect">
            <a:avLst/>
          </a:prstGeom>
          <a:noFill/>
        </p:spPr>
        <p:txBody>
          <a:bodyPr wrap="square">
            <a:spAutoFit/>
          </a:bodyPr>
          <a:lstStyle/>
          <a:p>
            <a:pPr algn="just">
              <a:lnSpc>
                <a:spcPct val="115000"/>
              </a:lnSpc>
              <a:spcAft>
                <a:spcPts val="800"/>
              </a:spcAft>
            </a:pPr>
            <a:r>
              <a:rPr lang="el-GR" b="1" dirty="0"/>
              <a:t>Πλεονεκτήματα</a:t>
            </a:r>
            <a:r>
              <a:rPr lang="en-GB" b="1" dirty="0"/>
              <a:t>:</a:t>
            </a:r>
            <a:r>
              <a:rPr lang="el-GR" b="1" dirty="0"/>
              <a:t> </a:t>
            </a:r>
            <a:r>
              <a:rPr lang="el-GR" sz="1600" dirty="0"/>
              <a:t>μειώνει τη διάβρωση του εδάφους επιβραδύνοντας την επιφανειακή απορροή του νερού, αποτρέπει τον σχηματισμό αυλακώσεων και </a:t>
            </a:r>
            <a:r>
              <a:rPr lang="el-GR" sz="1600" dirty="0" err="1"/>
              <a:t>χαραδρώσεων</a:t>
            </a:r>
            <a:r>
              <a:rPr lang="el-GR" sz="1600" dirty="0"/>
              <a:t> και προστατεύει το επιφανειακό έδαφος από την </a:t>
            </a:r>
            <a:r>
              <a:rPr lang="el-GR" sz="1600" dirty="0" err="1"/>
              <a:t>έκπλυση</a:t>
            </a:r>
            <a:r>
              <a:rPr lang="el-GR" sz="1600" dirty="0"/>
              <a:t>, βελτιώνει τη συγκράτηση του νερού επιτρέποντας περισσότερο χρόνο για τη διήθησή του, ενισχύει τη διαθεσιμότητα της εδαφικής υγρασίας για τις καλλιέργειες, αποτρέπει τη μετατόπιση του εδάφους που προκαλείται από το όργωμα προς την κατωφέρεια</a:t>
            </a:r>
          </a:p>
          <a:p>
            <a:pPr algn="just">
              <a:lnSpc>
                <a:spcPct val="115000"/>
              </a:lnSpc>
              <a:spcAft>
                <a:spcPts val="800"/>
              </a:spcAft>
            </a:pPr>
            <a:r>
              <a:rPr lang="el-GR" b="1" dirty="0"/>
              <a:t>Μειονεκτήματα</a:t>
            </a:r>
            <a:r>
              <a:rPr lang="en-GB" b="1" dirty="0"/>
              <a:t>: </a:t>
            </a:r>
            <a:r>
              <a:rPr lang="el-GR" sz="1600" dirty="0"/>
              <a:t>απαιτεί προσεκτικό σχεδιασμό και ακριβή χαρτογράφηση των ισοϋψών, είναι χρονοβόρο και τεχνικά απαιτητικό στην εφαρμογή, απαιτεί τροποποιημένο εξοπλισμό και εξειδικευμένη εκπαίδευση των χειριστών, δεν είναι κατάλληλο για πολύ απότομες κλίσεις</a:t>
            </a:r>
            <a:endParaRPr lang="en-US" sz="1400" dirty="0"/>
          </a:p>
        </p:txBody>
      </p:sp>
      <p:pic>
        <p:nvPicPr>
          <p:cNvPr id="1026" name="Picture 2" descr="Category:Remenham - Wikimedia Commons">
            <a:extLst>
              <a:ext uri="{FF2B5EF4-FFF2-40B4-BE49-F238E27FC236}">
                <a16:creationId xmlns:a16="http://schemas.microsoft.com/office/drawing/2014/main" id="{5ADB6A67-83FA-C976-ACE4-8A56189039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23234"/>
            <a:ext cx="2499815" cy="333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271690"/>
      </p:ext>
    </p:extLst>
  </p:cSld>
  <p:clrMapOvr>
    <a:masterClrMapping/>
  </p:clrMapOvr>
</p:sld>
</file>

<file path=ppt/theme/theme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OBASE PRESENTATION_TEMPLATE_240925" id="{2B4B075B-1103-458E-970C-BC08E4A6CED3}" vid="{044E97A7-5385-4206-9D07-A76A4FB392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5493a53-471c-4a23-b845-b845b9e4f7d3">
      <Terms xmlns="http://schemas.microsoft.com/office/infopath/2007/PartnerControls"/>
    </lcf76f155ced4ddcb4097134ff3c332f>
    <TaxCatchAll xmlns="c31f2434-9200-4e37-8d31-cf89c92849b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Έγγραφο" ma:contentTypeID="0x010100DDF008E1F5DAA64CBCE9CB481EA441A4" ma:contentTypeVersion="16" ma:contentTypeDescription="Δημιουργία νέου εγγράφου" ma:contentTypeScope="" ma:versionID="63b694bff04a5dbfe90a287d40f1f0a8">
  <xsd:schema xmlns:xsd="http://www.w3.org/2001/XMLSchema" xmlns:xs="http://www.w3.org/2001/XMLSchema" xmlns:p="http://schemas.microsoft.com/office/2006/metadata/properties" xmlns:ns2="55493a53-471c-4a23-b845-b845b9e4f7d3" xmlns:ns3="c31f2434-9200-4e37-8d31-cf89c92849b8" targetNamespace="http://schemas.microsoft.com/office/2006/metadata/properties" ma:root="true" ma:fieldsID="e2b313e49f510e7421ae91bdff58da5a" ns2:_="" ns3:_="">
    <xsd:import namespace="55493a53-471c-4a23-b845-b845b9e4f7d3"/>
    <xsd:import namespace="c31f2434-9200-4e37-8d31-cf89c92849b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93a53-471c-4a23-b845-b845b9e4f7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Ετικέτες εικόνας" ma:readOnly="false" ma:fieldId="{5cf76f15-5ced-4ddc-b409-7134ff3c332f}" ma:taxonomyMulti="true" ma:sspId="62963a4d-2c58-4d90-a1b3-ca36b2cc71a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1f2434-9200-4e37-8d31-cf89c92849b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21dbb2a-4f5e-47d5-9fce-9f6544c24bc5}" ma:internalName="TaxCatchAll" ma:showField="CatchAllData" ma:web="c31f2434-9200-4e37-8d31-cf89c92849b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Κοινή χρήση με"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Κοινή χρήση με λεπτομέρειες"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Τύπος περιεχομένου"/>
        <xsd:element ref="dc:title" minOccurs="0" maxOccurs="1" ma:index="4" ma:displayName="Τίτλο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BBCF89-A64B-451F-9A77-D71BD8CC20F9}">
  <ds:schemaRefs>
    <ds:schemaRef ds:uri="http://schemas.microsoft.com/sharepoint/v3/contenttype/forms"/>
  </ds:schemaRefs>
</ds:datastoreItem>
</file>

<file path=customXml/itemProps2.xml><?xml version="1.0" encoding="utf-8"?>
<ds:datastoreItem xmlns:ds="http://schemas.openxmlformats.org/officeDocument/2006/customXml" ds:itemID="{0108D47E-8B3F-41F7-A877-6B1DDEF9BF30}">
  <ds:schemaRefs>
    <ds:schemaRef ds:uri="http://schemas.microsoft.com/office/2006/metadata/properties"/>
    <ds:schemaRef ds:uri="http://schemas.microsoft.com/office/infopath/2007/PartnerControls"/>
    <ds:schemaRef ds:uri="55493a53-471c-4a23-b845-b845b9e4f7d3"/>
    <ds:schemaRef ds:uri="c31f2434-9200-4e37-8d31-cf89c92849b8"/>
  </ds:schemaRefs>
</ds:datastoreItem>
</file>

<file path=customXml/itemProps3.xml><?xml version="1.0" encoding="utf-8"?>
<ds:datastoreItem xmlns:ds="http://schemas.openxmlformats.org/officeDocument/2006/customXml" ds:itemID="{90DF5A6B-E7ED-48AA-AA61-AD97E7EBE7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93a53-471c-4a23-b845-b845b9e4f7d3"/>
    <ds:schemaRef ds:uri="c31f2434-9200-4e37-8d31-cf89c92849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15635</TotalTime>
  <Words>9243</Words>
  <Application>Microsoft Office PowerPoint</Application>
  <PresentationFormat>Προβολή στην οθόνη (4:3)</PresentationFormat>
  <Paragraphs>409</Paragraphs>
  <Slides>26</Slides>
  <Notes>25</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26</vt:i4>
      </vt:variant>
    </vt:vector>
  </HeadingPairs>
  <TitlesOfParts>
    <vt:vector size="31" baseType="lpstr">
      <vt:lpstr>Arial</vt:lpstr>
      <vt:lpstr>Calibri</vt:lpstr>
      <vt:lpstr>Century Gothic</vt:lpstr>
      <vt:lpstr>Wingdings</vt:lpstr>
      <vt:lpstr>10_Office Theme</vt:lpstr>
      <vt:lpstr>Παρουσίαση του PowerPoint</vt:lpstr>
      <vt:lpstr>Π 2.3.1_Προγράμματα ανάπτυξης ικανοτήτων και κατάρτισης</vt:lpstr>
      <vt:lpstr>Π 2.3.1_Προγράμματα ανάπτυξης ικανοτήτων και κατάρτισης</vt:lpstr>
      <vt:lpstr>ΣΥΝΤΗΡΗΤΙΚΗ ΚΑΤΕΡΓΑΣΙΑ ΤΟΥ ΕΔΑΦΟΥΣ</vt:lpstr>
      <vt:lpstr>Παρουσίαση του PowerPoint</vt:lpstr>
      <vt:lpstr>Συντηρητική κατεργασία του εδάφους: μειωμένη (ελάχιστη) κατεργασία του εδάφους</vt:lpstr>
      <vt:lpstr>Συντηρητική κατεργασία του εδάφους: ακαλλιέργεια, μηδενική κατεργασία</vt:lpstr>
      <vt:lpstr>Συντηρητική κατεργασία του εδάφους: κατεργασία σε λωρίδες (ζώνες)</vt:lpstr>
      <vt:lpstr>Συντηρητική κατεργασία του εδάφους– άροση κατά τις ισοϋψείς</vt:lpstr>
      <vt:lpstr>Αντιδιαβρωτικά μέτρα - αναβαθμίδες</vt:lpstr>
      <vt:lpstr>Παρουσίαση του PowerPoint</vt:lpstr>
      <vt:lpstr>Αντιδιαβρωτικά μέτρα – ζωντανοί φράχτες και λωρίδες ανάσχεσης</vt:lpstr>
      <vt:lpstr>Αντιδιαβρωτικά μέτρα – ζωντανοί φράχτες και λωρίδες ανάσχεσης</vt:lpstr>
      <vt:lpstr>Οργανικές προσθήκες – εφαρμογή κοπριάς</vt:lpstr>
      <vt:lpstr>Οργανικές προσθήκες – χλωρή λίπανση</vt:lpstr>
      <vt:lpstr>Οργανικές προσθήκες – εδαφοκάλυψη</vt:lpstr>
      <vt:lpstr>Οργανικές προσθήκες – βιοκάρβουνο</vt:lpstr>
      <vt:lpstr>Οργανικές προσθήκες – κομπόστ</vt:lpstr>
      <vt:lpstr>Παρουσίαση του PowerPoint</vt:lpstr>
      <vt:lpstr>Παρουσίαση του PowerPoint</vt:lpstr>
      <vt:lpstr>Συστήματα παραγωγής – αμειψισπορά</vt:lpstr>
      <vt:lpstr>Συστήματα παραγωγής – αμειψισπορά</vt:lpstr>
      <vt:lpstr>Συστήματα παραγωγής – φυτά εδαφοκάλυψης</vt:lpstr>
      <vt:lpstr>Συστήματα παραγωγής – συγκαλλιέργεια</vt:lpstr>
      <vt:lpstr>Συμπεράσματα</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Христина Попоска</dc:creator>
  <cp:lastModifiedBy>Erato Malisianou</cp:lastModifiedBy>
  <cp:revision>564</cp:revision>
  <dcterms:created xsi:type="dcterms:W3CDTF">2018-01-10T12:12:55Z</dcterms:created>
  <dcterms:modified xsi:type="dcterms:W3CDTF">2026-07-29T20:04:56Z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0x010100DDF008E1F5DAA64CBCE9CB481EA441A4</vt:lpwstr>
  </property>
  <property fmtid="{D5CDD505-2E9C-101B-9397-08002B2CF9AE}" pid="3" name="MediaServiceImageTags">
    <vt:lpwstr/>
  </property>
</Properties>
</file>