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3" r:id="rId4"/>
  </p:sldMasterIdLst>
  <p:notesMasterIdLst>
    <p:notesMasterId r:id="rId31"/>
  </p:notesMasterIdLst>
  <p:sldIdLst>
    <p:sldId id="981" r:id="rId5"/>
    <p:sldId id="985" r:id="rId6"/>
    <p:sldId id="1104" r:id="rId7"/>
    <p:sldId id="1122" r:id="rId8"/>
    <p:sldId id="1120" r:id="rId9"/>
    <p:sldId id="1105" r:id="rId10"/>
    <p:sldId id="1106" r:id="rId11"/>
    <p:sldId id="1107" r:id="rId12"/>
    <p:sldId id="1108" r:id="rId13"/>
    <p:sldId id="1109" r:id="rId14"/>
    <p:sldId id="1110" r:id="rId15"/>
    <p:sldId id="1111" r:id="rId16"/>
    <p:sldId id="1112" r:id="rId17"/>
    <p:sldId id="1113" r:id="rId18"/>
    <p:sldId id="1114" r:id="rId19"/>
    <p:sldId id="1115" r:id="rId20"/>
    <p:sldId id="1116" r:id="rId21"/>
    <p:sldId id="1117" r:id="rId22"/>
    <p:sldId id="1118" r:id="rId23"/>
    <p:sldId id="1119" r:id="rId24"/>
    <p:sldId id="1123" r:id="rId25"/>
    <p:sldId id="1125" r:id="rId26"/>
    <p:sldId id="1124" r:id="rId27"/>
    <p:sldId id="1121" r:id="rId28"/>
    <p:sldId id="1126" r:id="rId29"/>
    <p:sldId id="1091" r:id="rId30"/>
  </p:sldIdLst>
  <p:sldSz cx="9144000" cy="6858000" type="screen4x3"/>
  <p:notesSz cx="6858000" cy="9144000"/>
  <p:defaultText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00000"/>
    <a:srgbClr val="C00000"/>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B5FE6B5-DBC4-432C-8BF8-07F257CB458D}" v="3" dt="2026-07-29T20:00:08.20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7108" autoAdjust="0"/>
    <p:restoredTop sz="95814" autoAdjust="0"/>
  </p:normalViewPr>
  <p:slideViewPr>
    <p:cSldViewPr>
      <p:cViewPr varScale="1">
        <p:scale>
          <a:sx n="63" d="100"/>
          <a:sy n="63" d="100"/>
        </p:scale>
        <p:origin x="940"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rato Malisianou" userId="914cb724-25cc-4bcd-b205-83d7a38e7c4c" providerId="ADAL" clId="{D9CBDCBE-E55D-4852-919A-A94CC12EDCCA}"/>
    <pc:docChg chg="custSel addSld delSld modSld">
      <pc:chgData name="Erato Malisianou" userId="914cb724-25cc-4bcd-b205-83d7a38e7c4c" providerId="ADAL" clId="{D9CBDCBE-E55D-4852-919A-A94CC12EDCCA}" dt="2026-07-29T20:06:56.142" v="26" actId="20577"/>
      <pc:docMkLst>
        <pc:docMk/>
      </pc:docMkLst>
      <pc:sldChg chg="addSp delSp modSp mod">
        <pc:chgData name="Erato Malisianou" userId="914cb724-25cc-4bcd-b205-83d7a38e7c4c" providerId="ADAL" clId="{D9CBDCBE-E55D-4852-919A-A94CC12EDCCA}" dt="2026-07-29T20:06:56.142" v="26" actId="20577"/>
        <pc:sldMkLst>
          <pc:docMk/>
          <pc:sldMk cId="3356139817" sldId="985"/>
        </pc:sldMkLst>
        <pc:spChg chg="del mod">
          <ac:chgData name="Erato Malisianou" userId="914cb724-25cc-4bcd-b205-83d7a38e7c4c" providerId="ADAL" clId="{D9CBDCBE-E55D-4852-919A-A94CC12EDCCA}" dt="2026-07-29T20:03:44.809" v="6" actId="478"/>
          <ac:spMkLst>
            <pc:docMk/>
            <pc:sldMk cId="3356139817" sldId="985"/>
            <ac:spMk id="9" creationId="{06429EDD-A9AD-2B7B-5E82-BAF65CD682DB}"/>
          </ac:spMkLst>
        </pc:spChg>
        <pc:spChg chg="add mod">
          <ac:chgData name="Erato Malisianou" userId="914cb724-25cc-4bcd-b205-83d7a38e7c4c" providerId="ADAL" clId="{D9CBDCBE-E55D-4852-919A-A94CC12EDCCA}" dt="2026-07-29T20:06:56.142" v="26" actId="20577"/>
          <ac:spMkLst>
            <pc:docMk/>
            <pc:sldMk cId="3356139817" sldId="985"/>
            <ac:spMk id="11" creationId="{F652A0E4-1099-DC9A-811A-4656407D84DA}"/>
          </ac:spMkLst>
        </pc:spChg>
      </pc:sldChg>
      <pc:sldChg chg="add del">
        <pc:chgData name="Erato Malisianou" userId="914cb724-25cc-4bcd-b205-83d7a38e7c4c" providerId="ADAL" clId="{D9CBDCBE-E55D-4852-919A-A94CC12EDCCA}" dt="2026-07-29T20:00:08.194" v="3"/>
        <pc:sldMkLst>
          <pc:docMk/>
          <pc:sldMk cId="1752149432" sldId="1122"/>
        </pc:sldMkLst>
      </pc:sldChg>
      <pc:sldChg chg="new del">
        <pc:chgData name="Erato Malisianou" userId="914cb724-25cc-4bcd-b205-83d7a38e7c4c" providerId="ADAL" clId="{D9CBDCBE-E55D-4852-919A-A94CC12EDCCA}" dt="2026-07-29T20:00:09.752" v="4" actId="47"/>
        <pc:sldMkLst>
          <pc:docMk/>
          <pc:sldMk cId="4173765159" sldId="1127"/>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_rels/drawing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1C394-A306-4D0F-B768-DF2BBE3E7A5B}" type="doc">
      <dgm:prSet loTypeId="urn:microsoft.com/office/officeart/2005/8/layout/cycle8" loCatId="cycle" qsTypeId="urn:microsoft.com/office/officeart/2005/8/quickstyle/simple1" qsCatId="simple" csTypeId="urn:microsoft.com/office/officeart/2005/8/colors/accent1_2" csCatId="accent1" phldr="1"/>
      <dgm:spPr/>
    </dgm:pt>
    <dgm:pt modelId="{E9946ED2-5549-42C2-A9A5-6E65AAFA08AE}">
      <dgm:prSet phldrT="[Text]" phldr="1"/>
      <dgm:spPr>
        <a:blipFill rotWithShape="0">
          <a:blip xmlns:r="http://schemas.openxmlformats.org/officeDocument/2006/relationships" r:embed="rId1"/>
          <a:stretch>
            <a:fillRect/>
          </a:stretch>
        </a:blipFill>
      </dgm:spPr>
      <dgm:t>
        <a:bodyPr/>
        <a:lstStyle/>
        <a:p>
          <a:endParaRPr lang="mk-MK" dirty="0"/>
        </a:p>
      </dgm:t>
    </dgm:pt>
    <dgm:pt modelId="{200ADEF7-DEF3-41C7-9286-9B6DC950D291}" type="parTrans" cxnId="{9E3B124B-7CAF-4A4B-825C-18D23C509790}">
      <dgm:prSet/>
      <dgm:spPr/>
      <dgm:t>
        <a:bodyPr/>
        <a:lstStyle/>
        <a:p>
          <a:endParaRPr lang="mk-MK"/>
        </a:p>
      </dgm:t>
    </dgm:pt>
    <dgm:pt modelId="{C368EE7E-6DAE-4F93-B980-714A59D3B676}" type="sibTrans" cxnId="{9E3B124B-7CAF-4A4B-825C-18D23C509790}">
      <dgm:prSet/>
      <dgm:spPr/>
      <dgm:t>
        <a:bodyPr/>
        <a:lstStyle/>
        <a:p>
          <a:endParaRPr lang="mk-MK"/>
        </a:p>
      </dgm:t>
    </dgm:pt>
    <dgm:pt modelId="{04FC2A10-9BB1-4F77-970B-B3A40D04CDBA}">
      <dgm:prSet phldrT="[Text]" phldr="1"/>
      <dgm:spPr>
        <a:blipFill rotWithShape="0">
          <a:blip xmlns:r="http://schemas.openxmlformats.org/officeDocument/2006/relationships" r:embed="rId2"/>
          <a:stretch>
            <a:fillRect/>
          </a:stretch>
        </a:blipFill>
      </dgm:spPr>
      <dgm:t>
        <a:bodyPr/>
        <a:lstStyle/>
        <a:p>
          <a:endParaRPr lang="mk-MK" dirty="0"/>
        </a:p>
      </dgm:t>
    </dgm:pt>
    <dgm:pt modelId="{E08C6E63-95FF-4F8A-A8F1-C92F24374CF9}" type="parTrans" cxnId="{5F158DB0-6082-4639-B2C5-FDBDDF551F0A}">
      <dgm:prSet/>
      <dgm:spPr/>
      <dgm:t>
        <a:bodyPr/>
        <a:lstStyle/>
        <a:p>
          <a:endParaRPr lang="mk-MK"/>
        </a:p>
      </dgm:t>
    </dgm:pt>
    <dgm:pt modelId="{223F9F49-50D5-4ED8-8477-D323ECC1ABB9}" type="sibTrans" cxnId="{5F158DB0-6082-4639-B2C5-FDBDDF551F0A}">
      <dgm:prSet/>
      <dgm:spPr/>
      <dgm:t>
        <a:bodyPr/>
        <a:lstStyle/>
        <a:p>
          <a:endParaRPr lang="mk-MK"/>
        </a:p>
      </dgm:t>
    </dgm:pt>
    <dgm:pt modelId="{D33D94D4-C877-4CF5-B87A-F3673AEF38FF}">
      <dgm:prSet phldrT="[Text]" phldr="1"/>
      <dgm:spPr>
        <a:blipFill rotWithShape="0">
          <a:blip xmlns:r="http://schemas.openxmlformats.org/officeDocument/2006/relationships" r:embed="rId3"/>
          <a:stretch>
            <a:fillRect/>
          </a:stretch>
        </a:blipFill>
      </dgm:spPr>
      <dgm:t>
        <a:bodyPr/>
        <a:lstStyle/>
        <a:p>
          <a:endParaRPr lang="mk-MK" dirty="0"/>
        </a:p>
      </dgm:t>
    </dgm:pt>
    <dgm:pt modelId="{79202EF3-D450-49A1-B850-4FBB6E9EE007}" type="parTrans" cxnId="{8C4CB733-F680-4873-ACC5-DDC58AEEA266}">
      <dgm:prSet/>
      <dgm:spPr/>
      <dgm:t>
        <a:bodyPr/>
        <a:lstStyle/>
        <a:p>
          <a:endParaRPr lang="mk-MK"/>
        </a:p>
      </dgm:t>
    </dgm:pt>
    <dgm:pt modelId="{35FD46EB-B00D-4B17-B162-46AE064EEF5D}" type="sibTrans" cxnId="{8C4CB733-F680-4873-ACC5-DDC58AEEA266}">
      <dgm:prSet/>
      <dgm:spPr/>
      <dgm:t>
        <a:bodyPr/>
        <a:lstStyle/>
        <a:p>
          <a:endParaRPr lang="mk-MK"/>
        </a:p>
      </dgm:t>
    </dgm:pt>
    <dgm:pt modelId="{FBA0317E-515E-40C9-AA9C-01077BE1483F}" type="pres">
      <dgm:prSet presAssocID="{1311C394-A306-4D0F-B768-DF2BBE3E7A5B}" presName="compositeShape" presStyleCnt="0">
        <dgm:presLayoutVars>
          <dgm:chMax val="7"/>
          <dgm:dir/>
          <dgm:resizeHandles val="exact"/>
        </dgm:presLayoutVars>
      </dgm:prSet>
      <dgm:spPr/>
    </dgm:pt>
    <dgm:pt modelId="{2360B6CF-49DD-4A0F-8E32-E068FCAE4A4E}" type="pres">
      <dgm:prSet presAssocID="{1311C394-A306-4D0F-B768-DF2BBE3E7A5B}" presName="wedge1" presStyleLbl="node1" presStyleIdx="0" presStyleCnt="3"/>
      <dgm:spPr/>
    </dgm:pt>
    <dgm:pt modelId="{8FFBF769-FBD9-4FB9-8FDF-A5963227EA9D}" type="pres">
      <dgm:prSet presAssocID="{1311C394-A306-4D0F-B768-DF2BBE3E7A5B}" presName="dummy1a" presStyleCnt="0"/>
      <dgm:spPr/>
    </dgm:pt>
    <dgm:pt modelId="{5B4AF3A4-6785-4508-BB21-516D860883F6}" type="pres">
      <dgm:prSet presAssocID="{1311C394-A306-4D0F-B768-DF2BBE3E7A5B}" presName="dummy1b" presStyleCnt="0"/>
      <dgm:spPr/>
    </dgm:pt>
    <dgm:pt modelId="{BC85E883-B582-4D93-8A6E-D0C3DEEC4D15}" type="pres">
      <dgm:prSet presAssocID="{1311C394-A306-4D0F-B768-DF2BBE3E7A5B}" presName="wedge1Tx" presStyleLbl="node1" presStyleIdx="0" presStyleCnt="3">
        <dgm:presLayoutVars>
          <dgm:chMax val="0"/>
          <dgm:chPref val="0"/>
          <dgm:bulletEnabled val="1"/>
        </dgm:presLayoutVars>
      </dgm:prSet>
      <dgm:spPr/>
    </dgm:pt>
    <dgm:pt modelId="{ECA9C2E2-196E-4BFC-880E-053033BFAAD9}" type="pres">
      <dgm:prSet presAssocID="{1311C394-A306-4D0F-B768-DF2BBE3E7A5B}" presName="wedge2" presStyleLbl="node1" presStyleIdx="1" presStyleCnt="3"/>
      <dgm:spPr/>
    </dgm:pt>
    <dgm:pt modelId="{978468AE-0E30-4421-9048-65EC7F39059A}" type="pres">
      <dgm:prSet presAssocID="{1311C394-A306-4D0F-B768-DF2BBE3E7A5B}" presName="dummy2a" presStyleCnt="0"/>
      <dgm:spPr/>
    </dgm:pt>
    <dgm:pt modelId="{C58042C2-8ABA-4DDD-8537-BC4D1E34120B}" type="pres">
      <dgm:prSet presAssocID="{1311C394-A306-4D0F-B768-DF2BBE3E7A5B}" presName="dummy2b" presStyleCnt="0"/>
      <dgm:spPr/>
    </dgm:pt>
    <dgm:pt modelId="{77021E34-C008-4F73-B740-7DBE1C7AA7E3}" type="pres">
      <dgm:prSet presAssocID="{1311C394-A306-4D0F-B768-DF2BBE3E7A5B}" presName="wedge2Tx" presStyleLbl="node1" presStyleIdx="1" presStyleCnt="3">
        <dgm:presLayoutVars>
          <dgm:chMax val="0"/>
          <dgm:chPref val="0"/>
          <dgm:bulletEnabled val="1"/>
        </dgm:presLayoutVars>
      </dgm:prSet>
      <dgm:spPr/>
    </dgm:pt>
    <dgm:pt modelId="{F36A2F86-15D6-44C7-833A-A093B58F6720}" type="pres">
      <dgm:prSet presAssocID="{1311C394-A306-4D0F-B768-DF2BBE3E7A5B}" presName="wedge3" presStyleLbl="node1" presStyleIdx="2" presStyleCnt="3"/>
      <dgm:spPr/>
    </dgm:pt>
    <dgm:pt modelId="{ABFB5C8A-3C9B-43F6-AC71-1BAB217809B9}" type="pres">
      <dgm:prSet presAssocID="{1311C394-A306-4D0F-B768-DF2BBE3E7A5B}" presName="dummy3a" presStyleCnt="0"/>
      <dgm:spPr/>
    </dgm:pt>
    <dgm:pt modelId="{95DAB96D-4740-40ED-85BA-9F0AEB05FE28}" type="pres">
      <dgm:prSet presAssocID="{1311C394-A306-4D0F-B768-DF2BBE3E7A5B}" presName="dummy3b" presStyleCnt="0"/>
      <dgm:spPr/>
    </dgm:pt>
    <dgm:pt modelId="{6AF54BDF-0B71-4BC1-9C95-26A2A278BEB0}" type="pres">
      <dgm:prSet presAssocID="{1311C394-A306-4D0F-B768-DF2BBE3E7A5B}" presName="wedge3Tx" presStyleLbl="node1" presStyleIdx="2" presStyleCnt="3">
        <dgm:presLayoutVars>
          <dgm:chMax val="0"/>
          <dgm:chPref val="0"/>
          <dgm:bulletEnabled val="1"/>
        </dgm:presLayoutVars>
      </dgm:prSet>
      <dgm:spPr/>
    </dgm:pt>
    <dgm:pt modelId="{990DDFBA-7F37-494E-9492-392B14D12403}" type="pres">
      <dgm:prSet presAssocID="{C368EE7E-6DAE-4F93-B980-714A59D3B676}" presName="arrowWedge1" presStyleLbl="fgSibTrans2D1" presStyleIdx="0" presStyleCnt="3"/>
      <dgm:spPr>
        <a:solidFill>
          <a:schemeClr val="accent3">
            <a:lumMod val="60000"/>
            <a:lumOff val="40000"/>
          </a:schemeClr>
        </a:solidFill>
      </dgm:spPr>
    </dgm:pt>
    <dgm:pt modelId="{054FE415-1E6F-4EED-9645-269139BCBC0D}" type="pres">
      <dgm:prSet presAssocID="{223F9F49-50D5-4ED8-8477-D323ECC1ABB9}" presName="arrowWedge2" presStyleLbl="fgSibTrans2D1" presStyleIdx="1" presStyleCnt="3"/>
      <dgm:spPr>
        <a:solidFill>
          <a:schemeClr val="accent3">
            <a:lumMod val="75000"/>
          </a:schemeClr>
        </a:solidFill>
      </dgm:spPr>
    </dgm:pt>
    <dgm:pt modelId="{68E0E611-D0F2-4712-BAFA-73293545AEF1}" type="pres">
      <dgm:prSet presAssocID="{35FD46EB-B00D-4B17-B162-46AE064EEF5D}" presName="arrowWedge3" presStyleLbl="fgSibTrans2D1" presStyleIdx="2" presStyleCnt="3"/>
      <dgm:spPr>
        <a:solidFill>
          <a:schemeClr val="accent3">
            <a:lumMod val="50000"/>
          </a:schemeClr>
        </a:solidFill>
      </dgm:spPr>
    </dgm:pt>
  </dgm:ptLst>
  <dgm:cxnLst>
    <dgm:cxn modelId="{AE607903-704C-4AEE-81C3-6A24885E3FD3}" type="presOf" srcId="{D33D94D4-C877-4CF5-B87A-F3673AEF38FF}" destId="{6AF54BDF-0B71-4BC1-9C95-26A2A278BEB0}" srcOrd="1" destOrd="0" presId="urn:microsoft.com/office/officeart/2005/8/layout/cycle8"/>
    <dgm:cxn modelId="{A0689D13-B682-4AC1-9B54-8BC4B33AA633}" type="presOf" srcId="{04FC2A10-9BB1-4F77-970B-B3A40D04CDBA}" destId="{ECA9C2E2-196E-4BFC-880E-053033BFAAD9}" srcOrd="0" destOrd="0" presId="urn:microsoft.com/office/officeart/2005/8/layout/cycle8"/>
    <dgm:cxn modelId="{8C4CB733-F680-4873-ACC5-DDC58AEEA266}" srcId="{1311C394-A306-4D0F-B768-DF2BBE3E7A5B}" destId="{D33D94D4-C877-4CF5-B87A-F3673AEF38FF}" srcOrd="2" destOrd="0" parTransId="{79202EF3-D450-49A1-B850-4FBB6E9EE007}" sibTransId="{35FD46EB-B00D-4B17-B162-46AE064EEF5D}"/>
    <dgm:cxn modelId="{9E3B124B-7CAF-4A4B-825C-18D23C509790}" srcId="{1311C394-A306-4D0F-B768-DF2BBE3E7A5B}" destId="{E9946ED2-5549-42C2-A9A5-6E65AAFA08AE}" srcOrd="0" destOrd="0" parTransId="{200ADEF7-DEF3-41C7-9286-9B6DC950D291}" sibTransId="{C368EE7E-6DAE-4F93-B980-714A59D3B676}"/>
    <dgm:cxn modelId="{D11B6870-2D5A-4FA3-BDFC-D7BBC68BAA71}" type="presOf" srcId="{E9946ED2-5549-42C2-A9A5-6E65AAFA08AE}" destId="{BC85E883-B582-4D93-8A6E-D0C3DEEC4D15}" srcOrd="1" destOrd="0" presId="urn:microsoft.com/office/officeart/2005/8/layout/cycle8"/>
    <dgm:cxn modelId="{86EA6871-CC9A-4746-A7EB-9BC8265D73AB}" type="presOf" srcId="{D33D94D4-C877-4CF5-B87A-F3673AEF38FF}" destId="{F36A2F86-15D6-44C7-833A-A093B58F6720}" srcOrd="0" destOrd="0" presId="urn:microsoft.com/office/officeart/2005/8/layout/cycle8"/>
    <dgm:cxn modelId="{BEBF05B0-04AC-4FE4-AEEB-240CF7B0C32A}" type="presOf" srcId="{04FC2A10-9BB1-4F77-970B-B3A40D04CDBA}" destId="{77021E34-C008-4F73-B740-7DBE1C7AA7E3}" srcOrd="1" destOrd="0" presId="urn:microsoft.com/office/officeart/2005/8/layout/cycle8"/>
    <dgm:cxn modelId="{5F158DB0-6082-4639-B2C5-FDBDDF551F0A}" srcId="{1311C394-A306-4D0F-B768-DF2BBE3E7A5B}" destId="{04FC2A10-9BB1-4F77-970B-B3A40D04CDBA}" srcOrd="1" destOrd="0" parTransId="{E08C6E63-95FF-4F8A-A8F1-C92F24374CF9}" sibTransId="{223F9F49-50D5-4ED8-8477-D323ECC1ABB9}"/>
    <dgm:cxn modelId="{67AA3FE1-42F0-4904-BB27-4F5E40FCDB38}" type="presOf" srcId="{E9946ED2-5549-42C2-A9A5-6E65AAFA08AE}" destId="{2360B6CF-49DD-4A0F-8E32-E068FCAE4A4E}" srcOrd="0" destOrd="0" presId="urn:microsoft.com/office/officeart/2005/8/layout/cycle8"/>
    <dgm:cxn modelId="{728A49F7-94F7-4743-AEB0-63694FC1B639}" type="presOf" srcId="{1311C394-A306-4D0F-B768-DF2BBE3E7A5B}" destId="{FBA0317E-515E-40C9-AA9C-01077BE1483F}" srcOrd="0" destOrd="0" presId="urn:microsoft.com/office/officeart/2005/8/layout/cycle8"/>
    <dgm:cxn modelId="{E251682E-BAAD-4FB1-9733-357CFDCA3FE7}" type="presParOf" srcId="{FBA0317E-515E-40C9-AA9C-01077BE1483F}" destId="{2360B6CF-49DD-4A0F-8E32-E068FCAE4A4E}" srcOrd="0" destOrd="0" presId="urn:microsoft.com/office/officeart/2005/8/layout/cycle8"/>
    <dgm:cxn modelId="{F802FC8A-3820-4C7A-A480-AE4864F1EE8E}" type="presParOf" srcId="{FBA0317E-515E-40C9-AA9C-01077BE1483F}" destId="{8FFBF769-FBD9-4FB9-8FDF-A5963227EA9D}" srcOrd="1" destOrd="0" presId="urn:microsoft.com/office/officeart/2005/8/layout/cycle8"/>
    <dgm:cxn modelId="{D7EAF733-8D95-44BE-BD98-FA3FE4591FD0}" type="presParOf" srcId="{FBA0317E-515E-40C9-AA9C-01077BE1483F}" destId="{5B4AF3A4-6785-4508-BB21-516D860883F6}" srcOrd="2" destOrd="0" presId="urn:microsoft.com/office/officeart/2005/8/layout/cycle8"/>
    <dgm:cxn modelId="{241B374A-1218-45EA-9225-ED28B525BCB2}" type="presParOf" srcId="{FBA0317E-515E-40C9-AA9C-01077BE1483F}" destId="{BC85E883-B582-4D93-8A6E-D0C3DEEC4D15}" srcOrd="3" destOrd="0" presId="urn:microsoft.com/office/officeart/2005/8/layout/cycle8"/>
    <dgm:cxn modelId="{3B91ED5C-4700-46C7-A475-83145536A985}" type="presParOf" srcId="{FBA0317E-515E-40C9-AA9C-01077BE1483F}" destId="{ECA9C2E2-196E-4BFC-880E-053033BFAAD9}" srcOrd="4" destOrd="0" presId="urn:microsoft.com/office/officeart/2005/8/layout/cycle8"/>
    <dgm:cxn modelId="{DEC098A9-9786-4497-84EC-2147489DEDB9}" type="presParOf" srcId="{FBA0317E-515E-40C9-AA9C-01077BE1483F}" destId="{978468AE-0E30-4421-9048-65EC7F39059A}" srcOrd="5" destOrd="0" presId="urn:microsoft.com/office/officeart/2005/8/layout/cycle8"/>
    <dgm:cxn modelId="{8A5D005E-07CC-440A-AF82-F7DF18B29FDF}" type="presParOf" srcId="{FBA0317E-515E-40C9-AA9C-01077BE1483F}" destId="{C58042C2-8ABA-4DDD-8537-BC4D1E34120B}" srcOrd="6" destOrd="0" presId="urn:microsoft.com/office/officeart/2005/8/layout/cycle8"/>
    <dgm:cxn modelId="{57B9B2FB-77D1-410A-9796-3A0FBCCF810F}" type="presParOf" srcId="{FBA0317E-515E-40C9-AA9C-01077BE1483F}" destId="{77021E34-C008-4F73-B740-7DBE1C7AA7E3}" srcOrd="7" destOrd="0" presId="urn:microsoft.com/office/officeart/2005/8/layout/cycle8"/>
    <dgm:cxn modelId="{E8DA65BE-A8DB-4D0D-9EF6-0F53A8034E5D}" type="presParOf" srcId="{FBA0317E-515E-40C9-AA9C-01077BE1483F}" destId="{F36A2F86-15D6-44C7-833A-A093B58F6720}" srcOrd="8" destOrd="0" presId="urn:microsoft.com/office/officeart/2005/8/layout/cycle8"/>
    <dgm:cxn modelId="{51E66E6F-30DC-4C78-9BAD-7C5FB9B04417}" type="presParOf" srcId="{FBA0317E-515E-40C9-AA9C-01077BE1483F}" destId="{ABFB5C8A-3C9B-43F6-AC71-1BAB217809B9}" srcOrd="9" destOrd="0" presId="urn:microsoft.com/office/officeart/2005/8/layout/cycle8"/>
    <dgm:cxn modelId="{41235255-A6E8-4B3F-BC92-B0E28E7654FA}" type="presParOf" srcId="{FBA0317E-515E-40C9-AA9C-01077BE1483F}" destId="{95DAB96D-4740-40ED-85BA-9F0AEB05FE28}" srcOrd="10" destOrd="0" presId="urn:microsoft.com/office/officeart/2005/8/layout/cycle8"/>
    <dgm:cxn modelId="{1B61637B-0F8C-4CFA-911A-344A2E1BFDCC}" type="presParOf" srcId="{FBA0317E-515E-40C9-AA9C-01077BE1483F}" destId="{6AF54BDF-0B71-4BC1-9C95-26A2A278BEB0}" srcOrd="11" destOrd="0" presId="urn:microsoft.com/office/officeart/2005/8/layout/cycle8"/>
    <dgm:cxn modelId="{DE66A7D4-93A0-45CD-80B0-E50C4AF5B6F7}" type="presParOf" srcId="{FBA0317E-515E-40C9-AA9C-01077BE1483F}" destId="{990DDFBA-7F37-494E-9492-392B14D12403}" srcOrd="12" destOrd="0" presId="urn:microsoft.com/office/officeart/2005/8/layout/cycle8"/>
    <dgm:cxn modelId="{765AC65D-669C-436F-98AA-87B0C59F6ED0}" type="presParOf" srcId="{FBA0317E-515E-40C9-AA9C-01077BE1483F}" destId="{054FE415-1E6F-4EED-9645-269139BCBC0D}" srcOrd="13" destOrd="0" presId="urn:microsoft.com/office/officeart/2005/8/layout/cycle8"/>
    <dgm:cxn modelId="{3CE4DFCA-BB23-4250-BEF7-644A3E29D8DF}" type="presParOf" srcId="{FBA0317E-515E-40C9-AA9C-01077BE1483F}" destId="{68E0E611-D0F2-4712-BAFA-73293545AEF1}" srcOrd="14" destOrd="0" presId="urn:microsoft.com/office/officeart/2005/8/layout/cycle8"/>
  </dgm:cxnLst>
  <dgm:bg>
    <a:effectLst>
      <a:outerShdw blurRad="50800" dist="38100" dir="18900000" algn="bl" rotWithShape="0">
        <a:prstClr val="black">
          <a:alpha val="40000"/>
        </a:prstClr>
      </a:outerShdw>
    </a:effect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60B6CF-49DD-4A0F-8E32-E068FCAE4A4E}">
      <dsp:nvSpPr>
        <dsp:cNvPr id="0" name=""/>
        <dsp:cNvSpPr/>
      </dsp:nvSpPr>
      <dsp:spPr>
        <a:xfrm>
          <a:off x="645125" y="237329"/>
          <a:ext cx="3067023" cy="3067023"/>
        </a:xfrm>
        <a:prstGeom prst="pie">
          <a:avLst>
            <a:gd name="adj1" fmla="val 16200000"/>
            <a:gd name="adj2" fmla="val 1800000"/>
          </a:avLst>
        </a:prstGeom>
        <a:blipFill rotWithShape="0">
          <a:blip xmlns:r="http://schemas.openxmlformats.org/officeDocument/2006/relationships" r:embed="rId1"/>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mk-MK" sz="3400" kern="1200" dirty="0"/>
        </a:p>
      </dsp:txBody>
      <dsp:txXfrm>
        <a:off x="2261520" y="887246"/>
        <a:ext cx="1095365" cy="912804"/>
      </dsp:txXfrm>
    </dsp:sp>
    <dsp:sp modelId="{ECA9C2E2-196E-4BFC-880E-053033BFAAD9}">
      <dsp:nvSpPr>
        <dsp:cNvPr id="0" name=""/>
        <dsp:cNvSpPr/>
      </dsp:nvSpPr>
      <dsp:spPr>
        <a:xfrm>
          <a:off x="581959" y="346865"/>
          <a:ext cx="3067023" cy="3067023"/>
        </a:xfrm>
        <a:prstGeom prst="pie">
          <a:avLst>
            <a:gd name="adj1" fmla="val 1800000"/>
            <a:gd name="adj2" fmla="val 9000000"/>
          </a:avLst>
        </a:prstGeom>
        <a:blipFill rotWithShape="0">
          <a:blip xmlns:r="http://schemas.openxmlformats.org/officeDocument/2006/relationships" r:embed="rId2"/>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2133600">
            <a:lnSpc>
              <a:spcPct val="90000"/>
            </a:lnSpc>
            <a:spcBef>
              <a:spcPct val="0"/>
            </a:spcBef>
            <a:spcAft>
              <a:spcPct val="35000"/>
            </a:spcAft>
            <a:buNone/>
          </a:pPr>
          <a:endParaRPr lang="mk-MK" sz="4800" kern="1200" dirty="0"/>
        </a:p>
      </dsp:txBody>
      <dsp:txXfrm>
        <a:off x="1312203" y="2336780"/>
        <a:ext cx="1643048" cy="803268"/>
      </dsp:txXfrm>
    </dsp:sp>
    <dsp:sp modelId="{F36A2F86-15D6-44C7-833A-A093B58F6720}">
      <dsp:nvSpPr>
        <dsp:cNvPr id="0" name=""/>
        <dsp:cNvSpPr/>
      </dsp:nvSpPr>
      <dsp:spPr>
        <a:xfrm>
          <a:off x="518793" y="237329"/>
          <a:ext cx="3067023" cy="3067023"/>
        </a:xfrm>
        <a:prstGeom prst="pie">
          <a:avLst>
            <a:gd name="adj1" fmla="val 9000000"/>
            <a:gd name="adj2" fmla="val 16200000"/>
          </a:avLst>
        </a:prstGeom>
        <a:blipFill rotWithShape="0">
          <a:blip xmlns:r="http://schemas.openxmlformats.org/officeDocument/2006/relationships" r:embed="rId3"/>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180" tIns="43180" rIns="43180" bIns="43180" numCol="1" spcCol="1270" anchor="ctr" anchorCtr="0">
          <a:noAutofit/>
        </a:bodyPr>
        <a:lstStyle/>
        <a:p>
          <a:pPr marL="0" lvl="0" indent="0" algn="ctr" defTabSz="1511300">
            <a:lnSpc>
              <a:spcPct val="90000"/>
            </a:lnSpc>
            <a:spcBef>
              <a:spcPct val="0"/>
            </a:spcBef>
            <a:spcAft>
              <a:spcPct val="35000"/>
            </a:spcAft>
            <a:buNone/>
          </a:pPr>
          <a:endParaRPr lang="mk-MK" sz="3400" kern="1200" dirty="0"/>
        </a:p>
      </dsp:txBody>
      <dsp:txXfrm>
        <a:off x="874057" y="887246"/>
        <a:ext cx="1095365" cy="912804"/>
      </dsp:txXfrm>
    </dsp:sp>
    <dsp:sp modelId="{990DDFBA-7F37-494E-9492-392B14D12403}">
      <dsp:nvSpPr>
        <dsp:cNvPr id="0" name=""/>
        <dsp:cNvSpPr/>
      </dsp:nvSpPr>
      <dsp:spPr>
        <a:xfrm>
          <a:off x="455515" y="47465"/>
          <a:ext cx="3446750" cy="3446750"/>
        </a:xfrm>
        <a:prstGeom prst="circularArrow">
          <a:avLst>
            <a:gd name="adj1" fmla="val 5085"/>
            <a:gd name="adj2" fmla="val 327528"/>
            <a:gd name="adj3" fmla="val 1472472"/>
            <a:gd name="adj4" fmla="val 16199432"/>
            <a:gd name="adj5" fmla="val 5932"/>
          </a:avLst>
        </a:prstGeom>
        <a:solidFill>
          <a:schemeClr val="accent3">
            <a:lumMod val="60000"/>
            <a:lumOff val="40000"/>
          </a:schemeClr>
        </a:solidFill>
        <a:ln>
          <a:noFill/>
        </a:ln>
        <a:effectLst/>
      </dsp:spPr>
      <dsp:style>
        <a:lnRef idx="0">
          <a:scrgbClr r="0" g="0" b="0"/>
        </a:lnRef>
        <a:fillRef idx="1">
          <a:scrgbClr r="0" g="0" b="0"/>
        </a:fillRef>
        <a:effectRef idx="0">
          <a:scrgbClr r="0" g="0" b="0"/>
        </a:effectRef>
        <a:fontRef idx="minor">
          <a:schemeClr val="lt1"/>
        </a:fontRef>
      </dsp:style>
    </dsp:sp>
    <dsp:sp modelId="{054FE415-1E6F-4EED-9645-269139BCBC0D}">
      <dsp:nvSpPr>
        <dsp:cNvPr id="0" name=""/>
        <dsp:cNvSpPr/>
      </dsp:nvSpPr>
      <dsp:spPr>
        <a:xfrm>
          <a:off x="392096" y="156808"/>
          <a:ext cx="3446750" cy="3446750"/>
        </a:xfrm>
        <a:prstGeom prst="circularArrow">
          <a:avLst>
            <a:gd name="adj1" fmla="val 5085"/>
            <a:gd name="adj2" fmla="val 327528"/>
            <a:gd name="adj3" fmla="val 8671970"/>
            <a:gd name="adj4" fmla="val 1800502"/>
            <a:gd name="adj5" fmla="val 5932"/>
          </a:avLst>
        </a:prstGeom>
        <a:solidFill>
          <a:schemeClr val="accent3">
            <a:lumMod val="75000"/>
          </a:schemeClr>
        </a:solidFill>
        <a:ln>
          <a:noFill/>
        </a:ln>
        <a:effectLst/>
      </dsp:spPr>
      <dsp:style>
        <a:lnRef idx="0">
          <a:scrgbClr r="0" g="0" b="0"/>
        </a:lnRef>
        <a:fillRef idx="1">
          <a:scrgbClr r="0" g="0" b="0"/>
        </a:fillRef>
        <a:effectRef idx="0">
          <a:scrgbClr r="0" g="0" b="0"/>
        </a:effectRef>
        <a:fontRef idx="minor">
          <a:schemeClr val="lt1"/>
        </a:fontRef>
      </dsp:style>
    </dsp:sp>
    <dsp:sp modelId="{68E0E611-D0F2-4712-BAFA-73293545AEF1}">
      <dsp:nvSpPr>
        <dsp:cNvPr id="0" name=""/>
        <dsp:cNvSpPr/>
      </dsp:nvSpPr>
      <dsp:spPr>
        <a:xfrm>
          <a:off x="328676" y="47465"/>
          <a:ext cx="3446750" cy="3446750"/>
        </a:xfrm>
        <a:prstGeom prst="circularArrow">
          <a:avLst>
            <a:gd name="adj1" fmla="val 5085"/>
            <a:gd name="adj2" fmla="val 327528"/>
            <a:gd name="adj3" fmla="val 15873039"/>
            <a:gd name="adj4" fmla="val 9000000"/>
            <a:gd name="adj5" fmla="val 5932"/>
          </a:avLst>
        </a:prstGeom>
        <a:solidFill>
          <a:schemeClr val="accent3">
            <a:lumMod val="50000"/>
          </a:schemeClr>
        </a:solidFill>
        <a:ln>
          <a:noFill/>
        </a:ln>
        <a:effectLst/>
      </dsp:spPr>
      <dsp:style>
        <a:lnRef idx="0">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mk-MK"/>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4753D45-588C-4597-8E05-6DEF74A186DE}" type="datetimeFigureOut">
              <a:rPr lang="mk-MK" smtClean="0"/>
              <a:pPr/>
              <a:t>29.7.2026</a:t>
            </a:fld>
            <a:endParaRPr lang="mk-MK"/>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mk-MK"/>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mk-MK"/>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mk-MK"/>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6C52DD-9406-415D-995B-AFE10C95D10E}" type="slidenum">
              <a:rPr lang="mk-MK" smtClean="0"/>
              <a:pPr/>
              <a:t>‹#›</a:t>
            </a:fld>
            <a:endParaRPr lang="mk-MK"/>
          </a:p>
        </p:txBody>
      </p:sp>
    </p:spTree>
    <p:extLst>
      <p:ext uri="{BB962C8B-B14F-4D97-AF65-F5344CB8AC3E}">
        <p14:creationId xmlns:p14="http://schemas.microsoft.com/office/powerpoint/2010/main" val="14979982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1143000" y="685800"/>
            <a:ext cx="4572000" cy="3429000"/>
          </a:xfrm>
        </p:spPr>
        <p:txBody>
          <a:bodyPr/>
          <a:lstStyle/>
          <a:p>
            <a:endParaRPr lang="el-GR"/>
          </a:p>
        </p:txBody>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276231E4-C165-47E7-8059-B3374D21F4EF}" type="slidenum">
              <a:rPr lang="el-GR" smtClean="0">
                <a:solidFill>
                  <a:prstClr val="black"/>
                </a:solidFill>
              </a:rPr>
              <a:pPr/>
              <a:t>2</a:t>
            </a:fld>
            <a:endParaRPr lang="el-GR">
              <a:solidFill>
                <a:prstClr val="black"/>
              </a:solidFill>
            </a:endParaRPr>
          </a:p>
        </p:txBody>
      </p:sp>
    </p:spTree>
    <p:extLst>
      <p:ext uri="{BB962C8B-B14F-4D97-AF65-F5344CB8AC3E}">
        <p14:creationId xmlns:p14="http://schemas.microsoft.com/office/powerpoint/2010/main" val="19438058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E925CC-6B83-563F-B5E8-26C82085FE9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076A2A-0C2E-AF90-C2CF-CE28F7A637CC}"/>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D0AA008-A37C-0F7F-1306-2BB47E91471A}"/>
              </a:ext>
            </a:extLst>
          </p:cNvPr>
          <p:cNvSpPr>
            <a:spLocks noGrp="1"/>
          </p:cNvSpPr>
          <p:nvPr>
            <p:ph type="body" idx="1"/>
          </p:nvPr>
        </p:nvSpPr>
        <p:spPr/>
        <p:txBody>
          <a:bodyPr/>
          <a:lstStyle/>
          <a:p>
            <a:pPr lvl="0"/>
            <a:r>
              <a:rPr lang="el-GR" sz="1200" b="1" kern="1200" dirty="0">
                <a:solidFill>
                  <a:schemeClr val="tx1"/>
                </a:solidFill>
                <a:effectLst/>
                <a:latin typeface="+mn-lt"/>
                <a:ea typeface="+mn-ea"/>
                <a:cs typeface="+mn-cs"/>
              </a:rPr>
              <a:t>Υποβάθμιση του Εδάφους:</a:t>
            </a:r>
            <a:r>
              <a:rPr lang="el-GR" sz="1200" kern="1200" dirty="0">
                <a:solidFill>
                  <a:schemeClr val="tx1"/>
                </a:solidFill>
                <a:effectLst/>
                <a:latin typeface="+mn-lt"/>
                <a:ea typeface="+mn-ea"/>
                <a:cs typeface="+mn-cs"/>
              </a:rPr>
              <a:t> Η μονοκαλλιέργεια και η βαριά εκμηχάνιση οδηγούν σε συμπίεση του εδάφους, απώλεια της οργανικής του ουσίας και μείωση της φυσικής του γονιμότητας μακροπρόθεσμα.</a:t>
            </a:r>
          </a:p>
          <a:p>
            <a:pPr lvl="0"/>
            <a:r>
              <a:rPr lang="el-GR" sz="1200" b="1" kern="1200" dirty="0">
                <a:solidFill>
                  <a:schemeClr val="tx1"/>
                </a:solidFill>
                <a:effectLst/>
                <a:latin typeface="+mn-lt"/>
                <a:ea typeface="+mn-ea"/>
                <a:cs typeface="+mn-cs"/>
              </a:rPr>
              <a:t>Κίνδυνος για τη Βιοποικιλότητα:</a:t>
            </a:r>
            <a:r>
              <a:rPr lang="el-GR" sz="1200" kern="1200" dirty="0">
                <a:solidFill>
                  <a:schemeClr val="tx1"/>
                </a:solidFill>
                <a:effectLst/>
                <a:latin typeface="+mn-lt"/>
                <a:ea typeface="+mn-ea"/>
                <a:cs typeface="+mn-cs"/>
              </a:rPr>
              <a:t> Η αποψίλωση </a:t>
            </a:r>
            <a:r>
              <a:rPr lang="el-GR" sz="1200" kern="1200" dirty="0" err="1">
                <a:solidFill>
                  <a:schemeClr val="tx1"/>
                </a:solidFill>
                <a:effectLst/>
                <a:latin typeface="+mn-lt"/>
                <a:ea typeface="+mn-ea"/>
                <a:cs typeface="+mn-cs"/>
              </a:rPr>
              <a:t>παραπατάμιων</a:t>
            </a:r>
            <a:r>
              <a:rPr lang="el-GR" sz="1200" kern="1200" dirty="0">
                <a:solidFill>
                  <a:schemeClr val="tx1"/>
                </a:solidFill>
                <a:effectLst/>
                <a:latin typeface="+mn-lt"/>
                <a:ea typeface="+mn-ea"/>
                <a:cs typeface="+mn-cs"/>
              </a:rPr>
              <a:t> ζωνών (π.χ. Δέλτα Αχελώου) και η εντατική χρήση </a:t>
            </a:r>
            <a:r>
              <a:rPr lang="el-GR" sz="1200" kern="1200" dirty="0" err="1">
                <a:solidFill>
                  <a:schemeClr val="tx1"/>
                </a:solidFill>
                <a:effectLst/>
                <a:latin typeface="+mn-lt"/>
                <a:ea typeface="+mn-ea"/>
                <a:cs typeface="+mn-cs"/>
              </a:rPr>
              <a:t>αγροχημικών</a:t>
            </a:r>
            <a:r>
              <a:rPr lang="el-GR" sz="1200" kern="1200" dirty="0">
                <a:solidFill>
                  <a:schemeClr val="tx1"/>
                </a:solidFill>
                <a:effectLst/>
                <a:latin typeface="+mn-lt"/>
                <a:ea typeface="+mn-ea"/>
                <a:cs typeface="+mn-cs"/>
              </a:rPr>
              <a:t> μειώνουν τα ενδιαιτήματα και απειλούν προστατευόμενα είδη χλωρίδας και πανίδας που φιλοξενούνται στις προστατευόμενες περιοχές </a:t>
            </a:r>
            <a:r>
              <a:rPr lang="el-GR" sz="1200" kern="1200" dirty="0" err="1">
                <a:solidFill>
                  <a:schemeClr val="tx1"/>
                </a:solidFill>
                <a:effectLst/>
                <a:latin typeface="+mn-lt"/>
                <a:ea typeface="+mn-ea"/>
                <a:cs typeface="+mn-cs"/>
              </a:rPr>
              <a:t>Natura</a:t>
            </a:r>
            <a:r>
              <a:rPr lang="el-GR" sz="1200" kern="1200" dirty="0">
                <a:solidFill>
                  <a:schemeClr val="tx1"/>
                </a:solidFill>
                <a:effectLst/>
                <a:latin typeface="+mn-lt"/>
                <a:ea typeface="+mn-ea"/>
                <a:cs typeface="+mn-cs"/>
              </a:rPr>
              <a:t> 2000.</a:t>
            </a:r>
          </a:p>
        </p:txBody>
      </p:sp>
      <p:sp>
        <p:nvSpPr>
          <p:cNvPr id="4" name="Slide Number Placeholder 3">
            <a:extLst>
              <a:ext uri="{FF2B5EF4-FFF2-40B4-BE49-F238E27FC236}">
                <a16:creationId xmlns:a16="http://schemas.microsoft.com/office/drawing/2014/main" id="{97614A0E-FCF2-A575-FF6D-F5430E800526}"/>
              </a:ext>
            </a:extLst>
          </p:cNvPr>
          <p:cNvSpPr>
            <a:spLocks noGrp="1"/>
          </p:cNvSpPr>
          <p:nvPr>
            <p:ph type="sldNum" sz="quarter" idx="5"/>
          </p:nvPr>
        </p:nvSpPr>
        <p:spPr/>
        <p:txBody>
          <a:bodyPr/>
          <a:lstStyle/>
          <a:p>
            <a:fld id="{CB321B64-9B67-4FB8-BF18-EA57D3EEDDE2}" type="slidenum">
              <a:rPr lang="en-US" smtClean="0"/>
              <a:t>11</a:t>
            </a:fld>
            <a:endParaRPr lang="en-US"/>
          </a:p>
        </p:txBody>
      </p:sp>
    </p:spTree>
    <p:extLst>
      <p:ext uri="{BB962C8B-B14F-4D97-AF65-F5344CB8AC3E}">
        <p14:creationId xmlns:p14="http://schemas.microsoft.com/office/powerpoint/2010/main" val="19805550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8B0AB-3847-BC2D-2073-694B4721103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3E79F1-C8D8-451E-B2B7-B6F5A8B1C864}"/>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F9CAAEA-434F-8BBD-FF64-2524AE68CAAC}"/>
              </a:ext>
            </a:extLst>
          </p:cNvPr>
          <p:cNvSpPr>
            <a:spLocks noGrp="1"/>
          </p:cNvSpPr>
          <p:nvPr>
            <p:ph type="body" idx="1"/>
          </p:nvPr>
        </p:nvSpPr>
        <p:spPr/>
        <p:txBody>
          <a:bodyPr/>
          <a:lstStyle/>
          <a:p>
            <a:r>
              <a:rPr lang="el-GR" sz="1200" kern="1200" dirty="0">
                <a:solidFill>
                  <a:schemeClr val="tx1"/>
                </a:solidFill>
                <a:effectLst/>
                <a:latin typeface="+mn-lt"/>
                <a:ea typeface="+mn-ea"/>
                <a:cs typeface="+mn-cs"/>
              </a:rPr>
              <a:t>Η υποβάθμιση του εδάφους στην Αιτωλοακαρνανία αποτελεί σημαντικό εμπόδιο για την τοπική αγροτική παραγωγή. Οι παραγωγοί αντιμετωπίζουν καθημερινά προβλήματα που σχετίζονται με συγκεκριμένες αιτίες, οι κυριότερες εκ των οποίων είναι:</a:t>
            </a:r>
          </a:p>
          <a:p>
            <a:endParaRPr lang="en-US" sz="1200" b="1" dirty="0"/>
          </a:p>
        </p:txBody>
      </p:sp>
      <p:sp>
        <p:nvSpPr>
          <p:cNvPr id="4" name="Slide Number Placeholder 3">
            <a:extLst>
              <a:ext uri="{FF2B5EF4-FFF2-40B4-BE49-F238E27FC236}">
                <a16:creationId xmlns:a16="http://schemas.microsoft.com/office/drawing/2014/main" id="{C6239E6D-8135-80D1-7E7C-406FD01162B5}"/>
              </a:ext>
            </a:extLst>
          </p:cNvPr>
          <p:cNvSpPr>
            <a:spLocks noGrp="1"/>
          </p:cNvSpPr>
          <p:nvPr>
            <p:ph type="sldNum" sz="quarter" idx="5"/>
          </p:nvPr>
        </p:nvSpPr>
        <p:spPr/>
        <p:txBody>
          <a:bodyPr/>
          <a:lstStyle/>
          <a:p>
            <a:fld id="{CB321B64-9B67-4FB8-BF18-EA57D3EEDDE2}" type="slidenum">
              <a:rPr lang="en-US" smtClean="0"/>
              <a:t>12</a:t>
            </a:fld>
            <a:endParaRPr lang="en-US"/>
          </a:p>
        </p:txBody>
      </p:sp>
    </p:spTree>
    <p:extLst>
      <p:ext uri="{BB962C8B-B14F-4D97-AF65-F5344CB8AC3E}">
        <p14:creationId xmlns:p14="http://schemas.microsoft.com/office/powerpoint/2010/main" val="2422025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BAA1B9-CF66-50ED-43D2-2317B7A0727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671CB4-0829-1CAF-561C-378E12D1AB4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AB4ECF5-4334-6328-1029-4DBF44A51E7E}"/>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66C8C369-F543-24B0-75C6-0F1E8767A64C}"/>
              </a:ext>
            </a:extLst>
          </p:cNvPr>
          <p:cNvSpPr>
            <a:spLocks noGrp="1"/>
          </p:cNvSpPr>
          <p:nvPr>
            <p:ph type="sldNum" sz="quarter" idx="5"/>
          </p:nvPr>
        </p:nvSpPr>
        <p:spPr/>
        <p:txBody>
          <a:bodyPr/>
          <a:lstStyle/>
          <a:p>
            <a:fld id="{CB321B64-9B67-4FB8-BF18-EA57D3EEDDE2}" type="slidenum">
              <a:rPr lang="en-US" smtClean="0"/>
              <a:t>13</a:t>
            </a:fld>
            <a:endParaRPr lang="en-US"/>
          </a:p>
        </p:txBody>
      </p:sp>
    </p:spTree>
    <p:extLst>
      <p:ext uri="{BB962C8B-B14F-4D97-AF65-F5344CB8AC3E}">
        <p14:creationId xmlns:p14="http://schemas.microsoft.com/office/powerpoint/2010/main" val="39414044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2E737D-08E7-00FF-34A6-193D0542B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B062A7-D97D-F339-23F9-63E98E33DDF0}"/>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D24142F4-F06A-31F1-7AF2-912DF8CC4031}"/>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DFBCB987-8F0D-5F29-6F46-61A7C09F62F7}"/>
              </a:ext>
            </a:extLst>
          </p:cNvPr>
          <p:cNvSpPr>
            <a:spLocks noGrp="1"/>
          </p:cNvSpPr>
          <p:nvPr>
            <p:ph type="sldNum" sz="quarter" idx="5"/>
          </p:nvPr>
        </p:nvSpPr>
        <p:spPr/>
        <p:txBody>
          <a:bodyPr/>
          <a:lstStyle/>
          <a:p>
            <a:fld id="{CB321B64-9B67-4FB8-BF18-EA57D3EEDDE2}" type="slidenum">
              <a:rPr lang="en-US" smtClean="0"/>
              <a:t>14</a:t>
            </a:fld>
            <a:endParaRPr lang="en-US"/>
          </a:p>
        </p:txBody>
      </p:sp>
    </p:spTree>
    <p:extLst>
      <p:ext uri="{BB962C8B-B14F-4D97-AF65-F5344CB8AC3E}">
        <p14:creationId xmlns:p14="http://schemas.microsoft.com/office/powerpoint/2010/main" val="36843278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2E6D1-F781-3740-7B9C-026B3104B8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E48C7C-43F1-7175-35EF-C89657C67469}"/>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8F8F7AF5-99F2-C1EF-D885-4371D3FC2CD2}"/>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5E6D2F95-9549-CD95-4159-8BE12B2B9AEB}"/>
              </a:ext>
            </a:extLst>
          </p:cNvPr>
          <p:cNvSpPr>
            <a:spLocks noGrp="1"/>
          </p:cNvSpPr>
          <p:nvPr>
            <p:ph type="sldNum" sz="quarter" idx="5"/>
          </p:nvPr>
        </p:nvSpPr>
        <p:spPr/>
        <p:txBody>
          <a:bodyPr/>
          <a:lstStyle/>
          <a:p>
            <a:fld id="{CB321B64-9B67-4FB8-BF18-EA57D3EEDDE2}" type="slidenum">
              <a:rPr lang="en-US" smtClean="0"/>
              <a:t>15</a:t>
            </a:fld>
            <a:endParaRPr lang="en-US"/>
          </a:p>
        </p:txBody>
      </p:sp>
    </p:spTree>
    <p:extLst>
      <p:ext uri="{BB962C8B-B14F-4D97-AF65-F5344CB8AC3E}">
        <p14:creationId xmlns:p14="http://schemas.microsoft.com/office/powerpoint/2010/main" val="11739210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A9EBC-B0F5-5D6E-1990-48942EFBF2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FC235D-81B8-F437-ACE1-5DC0E34ED2A4}"/>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07F4DEF-ADD5-2A94-D4A3-2DCCA2FED307}"/>
              </a:ext>
            </a:extLst>
          </p:cNvPr>
          <p:cNvSpPr>
            <a:spLocks noGrp="1"/>
          </p:cNvSpPr>
          <p:nvPr>
            <p:ph type="body" idx="1"/>
          </p:nvPr>
        </p:nvSpPr>
        <p:spPr/>
        <p:txBody>
          <a:bodyPr/>
          <a:lstStyle/>
          <a:p>
            <a:r>
              <a:rPr lang="el-GR" sz="1200" kern="1200" dirty="0">
                <a:solidFill>
                  <a:schemeClr val="tx1"/>
                </a:solidFill>
                <a:effectLst/>
                <a:latin typeface="+mn-lt"/>
                <a:ea typeface="+mn-ea"/>
                <a:cs typeface="+mn-cs"/>
              </a:rPr>
              <a:t>Η υποβάθμιση του εδάφους στην Αιτωλοακαρνανία (διάβρωση σε επικλινείς ορεινούς όγκους, συμπίεση και χημική ρύπανση στους κάμπους) αντιμετωπίζεται αποτελεσματικά με </a:t>
            </a:r>
            <a:r>
              <a:rPr lang="el-GR" sz="1200" b="1" kern="1200" dirty="0">
                <a:solidFill>
                  <a:schemeClr val="tx1"/>
                </a:solidFill>
                <a:effectLst/>
                <a:latin typeface="+mn-lt"/>
                <a:ea typeface="+mn-ea"/>
                <a:cs typeface="+mn-cs"/>
              </a:rPr>
              <a:t>ορθολογική διαχείριση νερού και λιπασμάτων</a:t>
            </a:r>
            <a:r>
              <a:rPr lang="el-GR" sz="1200" kern="1200" dirty="0">
                <a:solidFill>
                  <a:schemeClr val="tx1"/>
                </a:solidFill>
                <a:effectLst/>
                <a:latin typeface="+mn-lt"/>
                <a:ea typeface="+mn-ea"/>
                <a:cs typeface="+mn-cs"/>
              </a:rPr>
              <a:t>, </a:t>
            </a:r>
            <a:r>
              <a:rPr lang="el-GR" sz="1200" b="1" kern="1200" dirty="0">
                <a:solidFill>
                  <a:schemeClr val="tx1"/>
                </a:solidFill>
                <a:effectLst/>
                <a:latin typeface="+mn-lt"/>
                <a:ea typeface="+mn-ea"/>
                <a:cs typeface="+mn-cs"/>
              </a:rPr>
              <a:t>έργα συγκράτησης</a:t>
            </a:r>
            <a:r>
              <a:rPr lang="el-GR" sz="1200" kern="1200" dirty="0">
                <a:solidFill>
                  <a:schemeClr val="tx1"/>
                </a:solidFill>
                <a:effectLst/>
                <a:latin typeface="+mn-lt"/>
                <a:ea typeface="+mn-ea"/>
                <a:cs typeface="+mn-cs"/>
              </a:rPr>
              <a:t> (όπως αναβαθμίδες) και </a:t>
            </a:r>
            <a:r>
              <a:rPr lang="el-GR" sz="1200" b="1" kern="1200" dirty="0">
                <a:solidFill>
                  <a:schemeClr val="tx1"/>
                </a:solidFill>
                <a:effectLst/>
                <a:latin typeface="+mn-lt"/>
                <a:ea typeface="+mn-ea"/>
                <a:cs typeface="+mn-cs"/>
              </a:rPr>
              <a:t>αμειψισπορά</a:t>
            </a:r>
            <a:r>
              <a:rPr lang="el-GR" sz="1200" kern="1200" dirty="0">
                <a:solidFill>
                  <a:schemeClr val="tx1"/>
                </a:solidFill>
                <a:effectLst/>
                <a:latin typeface="+mn-lt"/>
                <a:ea typeface="+mn-ea"/>
                <a:cs typeface="+mn-cs"/>
              </a:rPr>
              <a:t>. Οι γεωργοί της περιοχής μπορούν να αξιοποιήσουν </a:t>
            </a:r>
            <a:r>
              <a:rPr lang="el-GR" sz="1200" kern="1200" dirty="0" err="1">
                <a:solidFill>
                  <a:schemeClr val="tx1"/>
                </a:solidFill>
                <a:effectLst/>
                <a:latin typeface="+mn-lt"/>
                <a:ea typeface="+mn-ea"/>
                <a:cs typeface="+mn-cs"/>
              </a:rPr>
              <a:t>στοχευμένες</a:t>
            </a:r>
            <a:r>
              <a:rPr lang="el-GR" sz="1200" kern="1200" dirty="0">
                <a:solidFill>
                  <a:schemeClr val="tx1"/>
                </a:solidFill>
                <a:effectLst/>
                <a:latin typeface="+mn-lt"/>
                <a:ea typeface="+mn-ea"/>
                <a:cs typeface="+mn-cs"/>
              </a:rPr>
              <a:t> πρακτικές για την αποκατάσταση της παραγωγικότητας και την προστασία του περιβάλλοντος.</a:t>
            </a:r>
          </a:p>
          <a:p>
            <a:r>
              <a:rPr lang="el-GR" sz="1200" kern="1200" dirty="0">
                <a:solidFill>
                  <a:schemeClr val="tx1"/>
                </a:solidFill>
                <a:effectLst/>
                <a:latin typeface="+mn-lt"/>
                <a:ea typeface="+mn-ea"/>
                <a:cs typeface="+mn-cs"/>
              </a:rPr>
              <a:t> </a:t>
            </a:r>
          </a:p>
          <a:p>
            <a:r>
              <a:rPr lang="el-GR" sz="1200" b="1" kern="1200" dirty="0">
                <a:solidFill>
                  <a:schemeClr val="tx1"/>
                </a:solidFill>
                <a:effectLst/>
                <a:latin typeface="+mn-lt"/>
                <a:ea typeface="+mn-ea"/>
                <a:cs typeface="+mn-cs"/>
              </a:rPr>
              <a:t>Κύρια Προβλήματα στην Περιοχή</a:t>
            </a:r>
            <a:endParaRPr lang="el-GR" sz="1200" kern="1200" dirty="0">
              <a:solidFill>
                <a:schemeClr val="tx1"/>
              </a:solidFill>
              <a:effectLst/>
              <a:latin typeface="+mn-lt"/>
              <a:ea typeface="+mn-ea"/>
              <a:cs typeface="+mn-cs"/>
            </a:endParaRPr>
          </a:p>
          <a:p>
            <a:pPr lvl="0"/>
            <a:r>
              <a:rPr lang="el-GR" sz="1200" b="1" kern="1200" dirty="0">
                <a:solidFill>
                  <a:schemeClr val="tx1"/>
                </a:solidFill>
                <a:effectLst/>
                <a:latin typeface="+mn-lt"/>
                <a:ea typeface="+mn-ea"/>
                <a:cs typeface="+mn-cs"/>
              </a:rPr>
              <a:t>Υδατική Διάβρωση &amp; Αποψίλωση:</a:t>
            </a:r>
            <a:r>
              <a:rPr lang="el-GR" sz="1200" kern="1200" dirty="0">
                <a:solidFill>
                  <a:schemeClr val="tx1"/>
                </a:solidFill>
                <a:effectLst/>
                <a:latin typeface="+mn-lt"/>
                <a:ea typeface="+mn-ea"/>
                <a:cs typeface="+mn-cs"/>
              </a:rPr>
              <a:t> Έντονο φαινόμενο στους ορεινούς όγκους της ορεινής Ναυπακτίας, του Βάλτου και του Ξηρόμερου, όπου η έντονη κλίση και οι βροχοπτώσεις παρασύρουν τα γόνιμα ανώτερα στρώματα του εδάφους.</a:t>
            </a:r>
          </a:p>
          <a:p>
            <a:pPr lvl="0"/>
            <a:r>
              <a:rPr lang="el-GR" sz="1200" b="1" kern="1200" dirty="0">
                <a:solidFill>
                  <a:schemeClr val="tx1"/>
                </a:solidFill>
                <a:effectLst/>
                <a:latin typeface="+mn-lt"/>
                <a:ea typeface="+mn-ea"/>
                <a:cs typeface="+mn-cs"/>
              </a:rPr>
              <a:t>Υποβάθμιση Κάμπων &amp; </a:t>
            </a:r>
            <a:r>
              <a:rPr lang="el-GR" sz="1200" b="1" kern="1200" dirty="0" err="1">
                <a:solidFill>
                  <a:schemeClr val="tx1"/>
                </a:solidFill>
                <a:effectLst/>
                <a:latin typeface="+mn-lt"/>
                <a:ea typeface="+mn-ea"/>
                <a:cs typeface="+mn-cs"/>
              </a:rPr>
              <a:t>Υφαλμύρωση</a:t>
            </a:r>
            <a:r>
              <a:rPr lang="el-GR" sz="1200" b="1" kern="1200" dirty="0">
                <a:solidFill>
                  <a:schemeClr val="tx1"/>
                </a:solidFill>
                <a:effectLst/>
                <a:latin typeface="+mn-lt"/>
                <a:ea typeface="+mn-ea"/>
                <a:cs typeface="+mn-cs"/>
              </a:rPr>
              <a:t>:</a:t>
            </a:r>
            <a:r>
              <a:rPr lang="el-GR" sz="1200" kern="1200" dirty="0">
                <a:solidFill>
                  <a:schemeClr val="tx1"/>
                </a:solidFill>
                <a:effectLst/>
                <a:latin typeface="+mn-lt"/>
                <a:ea typeface="+mn-ea"/>
                <a:cs typeface="+mn-cs"/>
              </a:rPr>
              <a:t> Στις πεδινές και παράκτιες εκτάσεις (π.χ. πεδιάδα Αγρινίου, περιοχές Μεσολογγίου), η εντατική καλλιέργεια και τα προβλήματα άρδευσης οδηγούν σε απώλεια οργανικής ουσίας, συμπίεση (από βαριά μηχανήματα) και κίνδυνο εισροής θαλασσινού νερού στον υδροφόρο ορίζοντα.</a:t>
            </a:r>
          </a:p>
          <a:p>
            <a:pPr lvl="0"/>
            <a:r>
              <a:rPr lang="el-GR" sz="1200" b="1" kern="1200" dirty="0">
                <a:solidFill>
                  <a:schemeClr val="tx1"/>
                </a:solidFill>
                <a:effectLst/>
                <a:latin typeface="+mn-lt"/>
                <a:ea typeface="+mn-ea"/>
                <a:cs typeface="+mn-cs"/>
              </a:rPr>
              <a:t>Τοπικές Καθιζήσεις:</a:t>
            </a:r>
            <a:r>
              <a:rPr lang="el-GR" sz="1200" kern="1200" dirty="0">
                <a:solidFill>
                  <a:schemeClr val="tx1"/>
                </a:solidFill>
                <a:effectLst/>
                <a:latin typeface="+mn-lt"/>
                <a:ea typeface="+mn-ea"/>
                <a:cs typeface="+mn-cs"/>
              </a:rPr>
              <a:t> Σποραδικά γεωλογικά φαινόμενα (π.χ. στις Φυτείες).</a:t>
            </a:r>
          </a:p>
          <a:p>
            <a:r>
              <a:rPr lang="el-GR" sz="1200" b="1" kern="1200" dirty="0">
                <a:solidFill>
                  <a:schemeClr val="tx1"/>
                </a:solidFill>
                <a:effectLst/>
                <a:latin typeface="+mn-lt"/>
                <a:ea typeface="+mn-ea"/>
                <a:cs typeface="+mn-cs"/>
              </a:rPr>
              <a:t> </a:t>
            </a:r>
            <a:endParaRPr lang="el-GR" sz="1200" kern="1200" dirty="0">
              <a:solidFill>
                <a:schemeClr val="tx1"/>
              </a:solidFill>
              <a:effectLst/>
              <a:latin typeface="+mn-lt"/>
              <a:ea typeface="+mn-ea"/>
              <a:cs typeface="+mn-cs"/>
            </a:endParaRPr>
          </a:p>
          <a:p>
            <a:r>
              <a:rPr lang="el-GR" sz="1200" b="1" kern="1200" dirty="0">
                <a:solidFill>
                  <a:schemeClr val="tx1"/>
                </a:solidFill>
                <a:effectLst/>
                <a:latin typeface="+mn-lt"/>
                <a:ea typeface="+mn-ea"/>
                <a:cs typeface="+mn-cs"/>
              </a:rPr>
              <a:t>Καλές Πρακτικές &amp; Μέτρα Αντιμετώπισης</a:t>
            </a:r>
            <a:endParaRPr lang="el-GR" sz="1200" kern="1200" dirty="0">
              <a:solidFill>
                <a:schemeClr val="tx1"/>
              </a:solidFill>
              <a:effectLst/>
              <a:latin typeface="+mn-lt"/>
              <a:ea typeface="+mn-ea"/>
              <a:cs typeface="+mn-cs"/>
            </a:endParaRPr>
          </a:p>
          <a:p>
            <a:pPr lvl="0"/>
            <a:r>
              <a:rPr lang="el-GR" sz="1200" b="1" kern="1200" dirty="0">
                <a:solidFill>
                  <a:schemeClr val="tx1"/>
                </a:solidFill>
                <a:effectLst/>
                <a:latin typeface="+mn-lt"/>
                <a:ea typeface="+mn-ea"/>
                <a:cs typeface="+mn-cs"/>
              </a:rPr>
              <a:t>Εδαφολογική Ανάλυση Πριν τη Λίπανση:</a:t>
            </a:r>
            <a:r>
              <a:rPr lang="el-GR" sz="1200" kern="1200" dirty="0">
                <a:solidFill>
                  <a:schemeClr val="tx1"/>
                </a:solidFill>
                <a:effectLst/>
                <a:latin typeface="+mn-lt"/>
                <a:ea typeface="+mn-ea"/>
                <a:cs typeface="+mn-cs"/>
              </a:rPr>
              <a:t> Ο βασικότερος τρόπος για να αποφευχθεί η χημική υποβάθμιση (ρύπανση, </a:t>
            </a:r>
            <a:r>
              <a:rPr lang="el-GR" sz="1200" kern="1200" dirty="0" err="1">
                <a:solidFill>
                  <a:schemeClr val="tx1"/>
                </a:solidFill>
                <a:effectLst/>
                <a:latin typeface="+mn-lt"/>
                <a:ea typeface="+mn-ea"/>
                <a:cs typeface="+mn-cs"/>
              </a:rPr>
              <a:t>αλατότητα</a:t>
            </a:r>
            <a:r>
              <a:rPr lang="el-GR" sz="1200" kern="1200" dirty="0">
                <a:solidFill>
                  <a:schemeClr val="tx1"/>
                </a:solidFill>
                <a:effectLst/>
                <a:latin typeface="+mn-lt"/>
                <a:ea typeface="+mn-ea"/>
                <a:cs typeface="+mn-cs"/>
              </a:rPr>
              <a:t>). Η πρακτική αυτή αποτρέπει την </a:t>
            </a:r>
            <a:r>
              <a:rPr lang="el-GR" sz="1200" kern="1200" dirty="0" err="1">
                <a:solidFill>
                  <a:schemeClr val="tx1"/>
                </a:solidFill>
                <a:effectLst/>
                <a:latin typeface="+mn-lt"/>
                <a:ea typeface="+mn-ea"/>
                <a:cs typeface="+mn-cs"/>
              </a:rPr>
              <a:t>υπερλίπανση</a:t>
            </a:r>
            <a:r>
              <a:rPr lang="el-GR" sz="1200" kern="1200" dirty="0">
                <a:solidFill>
                  <a:schemeClr val="tx1"/>
                </a:solidFill>
                <a:effectLst/>
                <a:latin typeface="+mn-lt"/>
                <a:ea typeface="+mn-ea"/>
                <a:cs typeface="+mn-cs"/>
              </a:rPr>
              <a:t> και εξοικονομεί κόστη</a:t>
            </a:r>
            <a:r>
              <a:rPr lang="en-US" sz="1200" kern="1200" dirty="0">
                <a:solidFill>
                  <a:schemeClr val="tx1"/>
                </a:solidFill>
                <a:effectLst/>
                <a:latin typeface="+mn-lt"/>
                <a:ea typeface="+mn-ea"/>
                <a:cs typeface="+mn-cs"/>
              </a:rPr>
              <a:t>.</a:t>
            </a:r>
            <a:endParaRPr lang="el-GR" sz="1200" kern="1200" dirty="0">
              <a:solidFill>
                <a:schemeClr val="tx1"/>
              </a:solidFill>
              <a:effectLst/>
              <a:latin typeface="+mn-lt"/>
              <a:ea typeface="+mn-ea"/>
              <a:cs typeface="+mn-cs"/>
            </a:endParaRPr>
          </a:p>
          <a:p>
            <a:endParaRPr lang="en-US" sz="1200" b="1" dirty="0"/>
          </a:p>
        </p:txBody>
      </p:sp>
      <p:sp>
        <p:nvSpPr>
          <p:cNvPr id="4" name="Slide Number Placeholder 3">
            <a:extLst>
              <a:ext uri="{FF2B5EF4-FFF2-40B4-BE49-F238E27FC236}">
                <a16:creationId xmlns:a16="http://schemas.microsoft.com/office/drawing/2014/main" id="{1F4C71A3-2012-24D1-06BF-5F44A6D50CFB}"/>
              </a:ext>
            </a:extLst>
          </p:cNvPr>
          <p:cNvSpPr>
            <a:spLocks noGrp="1"/>
          </p:cNvSpPr>
          <p:nvPr>
            <p:ph type="sldNum" sz="quarter" idx="5"/>
          </p:nvPr>
        </p:nvSpPr>
        <p:spPr/>
        <p:txBody>
          <a:bodyPr/>
          <a:lstStyle/>
          <a:p>
            <a:fld id="{CB321B64-9B67-4FB8-BF18-EA57D3EEDDE2}" type="slidenum">
              <a:rPr lang="en-US" smtClean="0"/>
              <a:t>16</a:t>
            </a:fld>
            <a:endParaRPr lang="en-US"/>
          </a:p>
        </p:txBody>
      </p:sp>
    </p:spTree>
    <p:extLst>
      <p:ext uri="{BB962C8B-B14F-4D97-AF65-F5344CB8AC3E}">
        <p14:creationId xmlns:p14="http://schemas.microsoft.com/office/powerpoint/2010/main" val="251133855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529767-5EA0-714C-1848-D4581BCDC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C353D3-AB3A-567D-A90E-1FAF39BD3C2D}"/>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0211CBCB-0F99-D12A-6E05-6367AE20B4AB}"/>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7973BF2D-83FE-5CFA-5BED-26AA56FB2CC6}"/>
              </a:ext>
            </a:extLst>
          </p:cNvPr>
          <p:cNvSpPr>
            <a:spLocks noGrp="1"/>
          </p:cNvSpPr>
          <p:nvPr>
            <p:ph type="sldNum" sz="quarter" idx="5"/>
          </p:nvPr>
        </p:nvSpPr>
        <p:spPr/>
        <p:txBody>
          <a:bodyPr/>
          <a:lstStyle/>
          <a:p>
            <a:fld id="{CB321B64-9B67-4FB8-BF18-EA57D3EEDDE2}" type="slidenum">
              <a:rPr lang="en-US" smtClean="0"/>
              <a:t>17</a:t>
            </a:fld>
            <a:endParaRPr lang="en-US"/>
          </a:p>
        </p:txBody>
      </p:sp>
    </p:spTree>
    <p:extLst>
      <p:ext uri="{BB962C8B-B14F-4D97-AF65-F5344CB8AC3E}">
        <p14:creationId xmlns:p14="http://schemas.microsoft.com/office/powerpoint/2010/main" val="403102390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39DAB5-DA4D-7B28-9A73-76B1BD6ADA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8B04A7-5F44-952B-5736-9F016B1BCB5B}"/>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C69FFDA7-61EE-78BE-C999-017EDBE218B6}"/>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3B6DC00C-383D-D394-87E6-1BFE98908DD1}"/>
              </a:ext>
            </a:extLst>
          </p:cNvPr>
          <p:cNvSpPr>
            <a:spLocks noGrp="1"/>
          </p:cNvSpPr>
          <p:nvPr>
            <p:ph type="sldNum" sz="quarter" idx="5"/>
          </p:nvPr>
        </p:nvSpPr>
        <p:spPr/>
        <p:txBody>
          <a:bodyPr/>
          <a:lstStyle/>
          <a:p>
            <a:fld id="{CB321B64-9B67-4FB8-BF18-EA57D3EEDDE2}" type="slidenum">
              <a:rPr lang="en-US" smtClean="0"/>
              <a:t>18</a:t>
            </a:fld>
            <a:endParaRPr lang="en-US"/>
          </a:p>
        </p:txBody>
      </p:sp>
    </p:spTree>
    <p:extLst>
      <p:ext uri="{BB962C8B-B14F-4D97-AF65-F5344CB8AC3E}">
        <p14:creationId xmlns:p14="http://schemas.microsoft.com/office/powerpoint/2010/main" val="868335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0410B-F409-806B-A4A1-E0D503243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5FDDE6-E0D4-C984-C282-47CF97873255}"/>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85702DBC-17AF-684F-27E1-86266FEA6B71}"/>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D27E3354-8AAC-FA98-D877-9E1E0B40CFE9}"/>
              </a:ext>
            </a:extLst>
          </p:cNvPr>
          <p:cNvSpPr>
            <a:spLocks noGrp="1"/>
          </p:cNvSpPr>
          <p:nvPr>
            <p:ph type="sldNum" sz="quarter" idx="5"/>
          </p:nvPr>
        </p:nvSpPr>
        <p:spPr/>
        <p:txBody>
          <a:bodyPr/>
          <a:lstStyle/>
          <a:p>
            <a:fld id="{CB321B64-9B67-4FB8-BF18-EA57D3EEDDE2}" type="slidenum">
              <a:rPr lang="en-US" smtClean="0"/>
              <a:t>19</a:t>
            </a:fld>
            <a:endParaRPr lang="en-US"/>
          </a:p>
        </p:txBody>
      </p:sp>
    </p:spTree>
    <p:extLst>
      <p:ext uri="{BB962C8B-B14F-4D97-AF65-F5344CB8AC3E}">
        <p14:creationId xmlns:p14="http://schemas.microsoft.com/office/powerpoint/2010/main" val="26378109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CDBEC9-1AD0-3DF8-5A3E-8C9937A2988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8C6E377-E6DF-C79C-3504-131914C6F8D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4818DBAE-5049-1293-7557-076916EC42D9}"/>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AF648652-417B-7EA9-9F30-65614ABE9406}"/>
              </a:ext>
            </a:extLst>
          </p:cNvPr>
          <p:cNvSpPr>
            <a:spLocks noGrp="1"/>
          </p:cNvSpPr>
          <p:nvPr>
            <p:ph type="sldNum" sz="quarter" idx="5"/>
          </p:nvPr>
        </p:nvSpPr>
        <p:spPr/>
        <p:txBody>
          <a:bodyPr/>
          <a:lstStyle/>
          <a:p>
            <a:fld id="{CB321B64-9B67-4FB8-BF18-EA57D3EEDDE2}" type="slidenum">
              <a:rPr lang="en-US" smtClean="0"/>
              <a:t>20</a:t>
            </a:fld>
            <a:endParaRPr lang="en-US"/>
          </a:p>
        </p:txBody>
      </p:sp>
    </p:spTree>
    <p:extLst>
      <p:ext uri="{BB962C8B-B14F-4D97-AF65-F5344CB8AC3E}">
        <p14:creationId xmlns:p14="http://schemas.microsoft.com/office/powerpoint/2010/main" val="9231132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07E4E3-5F03-BF21-61EB-0EC702237E4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A158EA2-A031-B68A-8F5D-DBA5E0D3EC49}"/>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98270666-27E7-7C7B-D549-AF1774F24193}"/>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DACC3563-DE59-4AA4-21A8-C0F8D6E02887}"/>
              </a:ext>
            </a:extLst>
          </p:cNvPr>
          <p:cNvSpPr>
            <a:spLocks noGrp="1"/>
          </p:cNvSpPr>
          <p:nvPr>
            <p:ph type="sldNum" sz="quarter" idx="5"/>
          </p:nvPr>
        </p:nvSpPr>
        <p:spPr/>
        <p:txBody>
          <a:bodyPr/>
          <a:lstStyle/>
          <a:p>
            <a:fld id="{CB321B64-9B67-4FB8-BF18-EA57D3EEDDE2}" type="slidenum">
              <a:rPr lang="en-US" smtClean="0"/>
              <a:t>3</a:t>
            </a:fld>
            <a:endParaRPr lang="en-US"/>
          </a:p>
        </p:txBody>
      </p:sp>
    </p:spTree>
    <p:extLst>
      <p:ext uri="{BB962C8B-B14F-4D97-AF65-F5344CB8AC3E}">
        <p14:creationId xmlns:p14="http://schemas.microsoft.com/office/powerpoint/2010/main" val="17774947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756CE-3243-FCE8-0A55-F7E7B4F669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908D38A-65C2-2D62-27A0-29D5BF0FDEA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4C8957A-9113-DE0C-1A2B-69A82B772D50}"/>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EC0F2012-E083-0D52-5233-9831B65108EC}"/>
              </a:ext>
            </a:extLst>
          </p:cNvPr>
          <p:cNvSpPr>
            <a:spLocks noGrp="1"/>
          </p:cNvSpPr>
          <p:nvPr>
            <p:ph type="sldNum" sz="quarter" idx="5"/>
          </p:nvPr>
        </p:nvSpPr>
        <p:spPr/>
        <p:txBody>
          <a:bodyPr/>
          <a:lstStyle/>
          <a:p>
            <a:fld id="{CB321B64-9B67-4FB8-BF18-EA57D3EEDDE2}" type="slidenum">
              <a:rPr lang="en-US" smtClean="0"/>
              <a:t>21</a:t>
            </a:fld>
            <a:endParaRPr lang="en-US"/>
          </a:p>
        </p:txBody>
      </p:sp>
    </p:spTree>
    <p:extLst>
      <p:ext uri="{BB962C8B-B14F-4D97-AF65-F5344CB8AC3E}">
        <p14:creationId xmlns:p14="http://schemas.microsoft.com/office/powerpoint/2010/main" val="26411960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D7169-64BD-66F2-D4E2-5230FC95AB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95EA83-B910-C1A4-6B0C-AFFDF8708236}"/>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EFEC276C-45CF-5468-E885-F35F524A160E}"/>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31343F75-7F66-2036-F036-C6D5B28036CD}"/>
              </a:ext>
            </a:extLst>
          </p:cNvPr>
          <p:cNvSpPr>
            <a:spLocks noGrp="1"/>
          </p:cNvSpPr>
          <p:nvPr>
            <p:ph type="sldNum" sz="quarter" idx="5"/>
          </p:nvPr>
        </p:nvSpPr>
        <p:spPr/>
        <p:txBody>
          <a:bodyPr/>
          <a:lstStyle/>
          <a:p>
            <a:fld id="{CB321B64-9B67-4FB8-BF18-EA57D3EEDDE2}" type="slidenum">
              <a:rPr lang="en-US" smtClean="0"/>
              <a:t>22</a:t>
            </a:fld>
            <a:endParaRPr lang="en-US"/>
          </a:p>
        </p:txBody>
      </p:sp>
    </p:spTree>
    <p:extLst>
      <p:ext uri="{BB962C8B-B14F-4D97-AF65-F5344CB8AC3E}">
        <p14:creationId xmlns:p14="http://schemas.microsoft.com/office/powerpoint/2010/main" val="9386106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8F634C-F0C9-AD13-E386-C4EFC1379FA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A9DEFC-0712-AA88-1F01-617F0839D347}"/>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71D1089A-E73E-A6EE-78DB-A938F1F73B2D}"/>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23979DAF-CFB3-B428-ED8F-C95F9738FA64}"/>
              </a:ext>
            </a:extLst>
          </p:cNvPr>
          <p:cNvSpPr>
            <a:spLocks noGrp="1"/>
          </p:cNvSpPr>
          <p:nvPr>
            <p:ph type="sldNum" sz="quarter" idx="5"/>
          </p:nvPr>
        </p:nvSpPr>
        <p:spPr/>
        <p:txBody>
          <a:bodyPr/>
          <a:lstStyle/>
          <a:p>
            <a:fld id="{CB321B64-9B67-4FB8-BF18-EA57D3EEDDE2}" type="slidenum">
              <a:rPr lang="en-US" smtClean="0"/>
              <a:t>23</a:t>
            </a:fld>
            <a:endParaRPr lang="en-US"/>
          </a:p>
        </p:txBody>
      </p:sp>
    </p:spTree>
    <p:extLst>
      <p:ext uri="{BB962C8B-B14F-4D97-AF65-F5344CB8AC3E}">
        <p14:creationId xmlns:p14="http://schemas.microsoft.com/office/powerpoint/2010/main" val="1117437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EAB3D3-F2D8-1FEB-EEF2-17C41DBF40D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CEA355E-55B8-BEC3-52B1-718A687D3F11}"/>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050D7EB-14F3-59B1-8593-9D481F3CF25A}"/>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C1728F01-A458-A7B5-745C-0E74159FAEDC}"/>
              </a:ext>
            </a:extLst>
          </p:cNvPr>
          <p:cNvSpPr>
            <a:spLocks noGrp="1"/>
          </p:cNvSpPr>
          <p:nvPr>
            <p:ph type="sldNum" sz="quarter" idx="5"/>
          </p:nvPr>
        </p:nvSpPr>
        <p:spPr/>
        <p:txBody>
          <a:bodyPr/>
          <a:lstStyle/>
          <a:p>
            <a:fld id="{CB321B64-9B67-4FB8-BF18-EA57D3EEDDE2}" type="slidenum">
              <a:rPr lang="en-US" smtClean="0"/>
              <a:t>24</a:t>
            </a:fld>
            <a:endParaRPr lang="en-US"/>
          </a:p>
        </p:txBody>
      </p:sp>
    </p:spTree>
    <p:extLst>
      <p:ext uri="{BB962C8B-B14F-4D97-AF65-F5344CB8AC3E}">
        <p14:creationId xmlns:p14="http://schemas.microsoft.com/office/powerpoint/2010/main" val="22801326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F228A8-4BB7-432A-B741-C4106058D7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F9FAA0-729C-536A-F595-83B48D793A98}"/>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2CBF7ABC-B3AD-EA14-8491-D7C7FBA3F487}"/>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B6046A1A-D6CB-983F-B0A2-90F0FAEFA6C5}"/>
              </a:ext>
            </a:extLst>
          </p:cNvPr>
          <p:cNvSpPr>
            <a:spLocks noGrp="1"/>
          </p:cNvSpPr>
          <p:nvPr>
            <p:ph type="sldNum" sz="quarter" idx="5"/>
          </p:nvPr>
        </p:nvSpPr>
        <p:spPr/>
        <p:txBody>
          <a:bodyPr/>
          <a:lstStyle/>
          <a:p>
            <a:fld id="{CB321B64-9B67-4FB8-BF18-EA57D3EEDDE2}" type="slidenum">
              <a:rPr lang="en-US" smtClean="0"/>
              <a:t>25</a:t>
            </a:fld>
            <a:endParaRPr lang="en-US"/>
          </a:p>
        </p:txBody>
      </p:sp>
    </p:spTree>
    <p:extLst>
      <p:ext uri="{BB962C8B-B14F-4D97-AF65-F5344CB8AC3E}">
        <p14:creationId xmlns:p14="http://schemas.microsoft.com/office/powerpoint/2010/main" val="27365214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38A6E-AFAF-C029-AE64-BDFEECA2F4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87E99-498A-11F6-306C-142E7D5B0798}"/>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18C23F4A-A3A9-FCCE-91FB-39FD8A8FCFA4}"/>
              </a:ext>
            </a:extLst>
          </p:cNvPr>
          <p:cNvSpPr>
            <a:spLocks noGrp="1"/>
          </p:cNvSpPr>
          <p:nvPr>
            <p:ph type="body" idx="1"/>
          </p:nvPr>
        </p:nvSpPr>
        <p:spPr/>
        <p:txBody>
          <a:bodyPr/>
          <a:lstStyle/>
          <a:p>
            <a:endParaRPr lang="en-US" sz="1200" b="1" dirty="0"/>
          </a:p>
        </p:txBody>
      </p:sp>
      <p:sp>
        <p:nvSpPr>
          <p:cNvPr id="4" name="Slide Number Placeholder 3">
            <a:extLst>
              <a:ext uri="{FF2B5EF4-FFF2-40B4-BE49-F238E27FC236}">
                <a16:creationId xmlns:a16="http://schemas.microsoft.com/office/drawing/2014/main" id="{C185ED82-46B8-E818-ABDF-E7D4B41ACDB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321B64-9B67-4FB8-BF18-EA57D3EEDDE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167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F1BDF2-6D8D-9918-5295-949A99FDBB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27EB78-29C6-0002-0ECC-FF537AFDCFA8}"/>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6CAB30C5-A233-ADA5-4111-62330C9DB62F}"/>
              </a:ext>
            </a:extLst>
          </p:cNvPr>
          <p:cNvSpPr>
            <a:spLocks noGrp="1"/>
          </p:cNvSpPr>
          <p:nvPr>
            <p:ph type="body" idx="1"/>
          </p:nvPr>
        </p:nvSpPr>
        <p:spPr/>
        <p:txBody>
          <a:bodyPr/>
          <a:lstStyle/>
          <a:p>
            <a:r>
              <a:rPr lang="el-GR" sz="1200" kern="1200" dirty="0">
                <a:solidFill>
                  <a:schemeClr val="tx1"/>
                </a:solidFill>
                <a:effectLst/>
                <a:latin typeface="+mn-lt"/>
                <a:ea typeface="+mn-ea"/>
                <a:cs typeface="+mn-cs"/>
              </a:rPr>
              <a:t>Τα κυριότερα προβλήματα υποβάθμισης του εδάφους στην Αιτωλοακαρνανία περιλαμβάνουν την </a:t>
            </a:r>
            <a:r>
              <a:rPr lang="el-GR" sz="1200" b="1" kern="1200" dirty="0">
                <a:solidFill>
                  <a:schemeClr val="tx1"/>
                </a:solidFill>
                <a:effectLst/>
                <a:latin typeface="+mn-lt"/>
                <a:ea typeface="+mn-ea"/>
                <a:cs typeface="+mn-cs"/>
              </a:rPr>
              <a:t>έκθεση σε διάβρωση</a:t>
            </a:r>
            <a:r>
              <a:rPr lang="el-GR" sz="1200" kern="1200" dirty="0">
                <a:solidFill>
                  <a:schemeClr val="tx1"/>
                </a:solidFill>
                <a:effectLst/>
                <a:latin typeface="+mn-lt"/>
                <a:ea typeface="+mn-ea"/>
                <a:cs typeface="+mn-cs"/>
              </a:rPr>
              <a:t> λόγω έντονων βροχοπτώσεων και ανάγλυφου, την </a:t>
            </a:r>
            <a:r>
              <a:rPr lang="el-GR" sz="1200" b="1" kern="1200" dirty="0" err="1">
                <a:solidFill>
                  <a:schemeClr val="tx1"/>
                </a:solidFill>
                <a:effectLst/>
                <a:latin typeface="+mn-lt"/>
                <a:ea typeface="+mn-ea"/>
                <a:cs typeface="+mn-cs"/>
              </a:rPr>
              <a:t>υφαλμύρινση</a:t>
            </a:r>
            <a:r>
              <a:rPr lang="el-GR" sz="1200" kern="1200" dirty="0">
                <a:solidFill>
                  <a:schemeClr val="tx1"/>
                </a:solidFill>
                <a:effectLst/>
                <a:latin typeface="+mn-lt"/>
                <a:ea typeface="+mn-ea"/>
                <a:cs typeface="+mn-cs"/>
              </a:rPr>
              <a:t> των υπόγειων υδάτων στις παραλιακές ζώνες και το Μεσολόγγι, τις </a:t>
            </a:r>
            <a:r>
              <a:rPr lang="el-GR" sz="1200" b="1" kern="1200" dirty="0">
                <a:solidFill>
                  <a:schemeClr val="tx1"/>
                </a:solidFill>
                <a:effectLst/>
                <a:latin typeface="+mn-lt"/>
                <a:ea typeface="+mn-ea"/>
                <a:cs typeface="+mn-cs"/>
              </a:rPr>
              <a:t>καθιζήσεις/κατολισθήσεις</a:t>
            </a:r>
            <a:r>
              <a:rPr lang="el-GR" sz="1200" kern="1200" dirty="0">
                <a:solidFill>
                  <a:schemeClr val="tx1"/>
                </a:solidFill>
                <a:effectLst/>
                <a:latin typeface="+mn-lt"/>
                <a:ea typeface="+mn-ea"/>
                <a:cs typeface="+mn-cs"/>
              </a:rPr>
              <a:t> σε ορεινές κοινότητες (π.χ. Φυτείες, </a:t>
            </a:r>
            <a:r>
              <a:rPr lang="el-GR" sz="1200" kern="1200" dirty="0" err="1">
                <a:solidFill>
                  <a:schemeClr val="tx1"/>
                </a:solidFill>
                <a:effectLst/>
                <a:latin typeface="+mn-lt"/>
                <a:ea typeface="+mn-ea"/>
                <a:cs typeface="+mn-cs"/>
              </a:rPr>
              <a:t>Παρακαμπύλια</a:t>
            </a:r>
            <a:r>
              <a:rPr lang="el-GR" sz="1200" kern="1200" dirty="0">
                <a:solidFill>
                  <a:schemeClr val="tx1"/>
                </a:solidFill>
                <a:effectLst/>
                <a:latin typeface="+mn-lt"/>
                <a:ea typeface="+mn-ea"/>
                <a:cs typeface="+mn-cs"/>
              </a:rPr>
              <a:t>) και τη </a:t>
            </a:r>
            <a:r>
              <a:rPr lang="el-GR" sz="1200" b="1" kern="1200" dirty="0">
                <a:solidFill>
                  <a:schemeClr val="tx1"/>
                </a:solidFill>
                <a:effectLst/>
                <a:latin typeface="+mn-lt"/>
                <a:ea typeface="+mn-ea"/>
                <a:cs typeface="+mn-cs"/>
              </a:rPr>
              <a:t>χημική υποβάθμιση</a:t>
            </a:r>
            <a:r>
              <a:rPr lang="el-GR" sz="1200" kern="1200" dirty="0">
                <a:solidFill>
                  <a:schemeClr val="tx1"/>
                </a:solidFill>
                <a:effectLst/>
                <a:latin typeface="+mn-lt"/>
                <a:ea typeface="+mn-ea"/>
                <a:cs typeface="+mn-cs"/>
              </a:rPr>
              <a:t> από εντατικές μονοκαλλιέργειες.</a:t>
            </a:r>
          </a:p>
          <a:p>
            <a:r>
              <a:rPr lang="el-GR" sz="1200" b="1" kern="1200" dirty="0">
                <a:solidFill>
                  <a:schemeClr val="tx1"/>
                </a:solidFill>
                <a:effectLst/>
                <a:latin typeface="+mn-lt"/>
                <a:ea typeface="+mn-ea"/>
                <a:cs typeface="+mn-cs"/>
              </a:rPr>
              <a:t>1. Υδατική Διάβρωση και Ερημοποίηση</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Η περιοχή έχει έντονο ορεινό και λοφώδες ανάγλυφο σε συνδυασμό με μεσογειακές βροχοπτώσεις, που προκαλούν εκτεταμένη απομάκρυνση του επιφανειακού, γόνιμου εδάφους. Το φαινόμενο πλήττει ιδιαίτερα τις κτηνοτροφικές και δασικές εκτάσεις, οδηγώντας βαθμιαία σε κίνδυνο ερημοποίησης ευάλωτων περιοχών.</a:t>
            </a:r>
          </a:p>
          <a:p>
            <a:endParaRPr lang="en-US" sz="1200" b="0" dirty="0"/>
          </a:p>
        </p:txBody>
      </p:sp>
      <p:sp>
        <p:nvSpPr>
          <p:cNvPr id="4" name="Slide Number Placeholder 3">
            <a:extLst>
              <a:ext uri="{FF2B5EF4-FFF2-40B4-BE49-F238E27FC236}">
                <a16:creationId xmlns:a16="http://schemas.microsoft.com/office/drawing/2014/main" id="{3454D264-1B67-44D5-7ECB-CFEF18363BE6}"/>
              </a:ext>
            </a:extLst>
          </p:cNvPr>
          <p:cNvSpPr>
            <a:spLocks noGrp="1"/>
          </p:cNvSpPr>
          <p:nvPr>
            <p:ph type="sldNum" sz="quarter" idx="5"/>
          </p:nvPr>
        </p:nvSpPr>
        <p:spPr/>
        <p:txBody>
          <a:bodyPr/>
          <a:lstStyle/>
          <a:p>
            <a:fld id="{CB321B64-9B67-4FB8-BF18-EA57D3EEDDE2}" type="slidenum">
              <a:rPr lang="en-US" smtClean="0"/>
              <a:t>5</a:t>
            </a:fld>
            <a:endParaRPr lang="en-US"/>
          </a:p>
        </p:txBody>
      </p:sp>
    </p:spTree>
    <p:extLst>
      <p:ext uri="{BB962C8B-B14F-4D97-AF65-F5344CB8AC3E}">
        <p14:creationId xmlns:p14="http://schemas.microsoft.com/office/powerpoint/2010/main" val="41119078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2E58A2-66B2-35D8-CF94-66E6F883AA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A6B094-341A-4D53-D693-1E0FC68F3AE4}"/>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A92AD8F2-C084-E6B9-416F-A8462A174EA3}"/>
              </a:ext>
            </a:extLst>
          </p:cNvPr>
          <p:cNvSpPr>
            <a:spLocks noGrp="1"/>
          </p:cNvSpPr>
          <p:nvPr>
            <p:ph type="body" idx="1"/>
          </p:nvPr>
        </p:nvSpPr>
        <p:spPr/>
        <p:txBody>
          <a:bodyPr/>
          <a:lstStyle/>
          <a:p>
            <a:r>
              <a:rPr lang="el-GR" sz="1200" b="1" kern="1200" dirty="0">
                <a:solidFill>
                  <a:schemeClr val="tx1"/>
                </a:solidFill>
                <a:effectLst/>
                <a:latin typeface="+mn-lt"/>
                <a:ea typeface="+mn-ea"/>
                <a:cs typeface="+mn-cs"/>
              </a:rPr>
              <a:t>2. Κατολισθήσεις και Εδαφικές Καθιζήσεις</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Η παρουσία ασταθών γεωλογικών σχηματισμών, η αποψίλωση της βλάστησης και οι έντονες βροχοπτώσεις πυκνώνουν το φαινόμενο των κατολισθήσεων. Κλασικά παραδείγματα είναι οι ορεινοί οικισμοί του Δήμου Αγρινίου, όπως τα </a:t>
            </a:r>
            <a:r>
              <a:rPr lang="el-GR" sz="1200" kern="1200" dirty="0" err="1">
                <a:solidFill>
                  <a:schemeClr val="tx1"/>
                </a:solidFill>
                <a:effectLst/>
                <a:latin typeface="+mn-lt"/>
                <a:ea typeface="+mn-ea"/>
                <a:cs typeface="+mn-cs"/>
              </a:rPr>
              <a:t>Παρακαμπύλια</a:t>
            </a:r>
            <a:r>
              <a:rPr lang="el-GR" sz="1200" kern="1200" dirty="0">
                <a:solidFill>
                  <a:schemeClr val="tx1"/>
                </a:solidFill>
                <a:effectLst/>
                <a:latin typeface="+mn-lt"/>
                <a:ea typeface="+mn-ea"/>
                <a:cs typeface="+mn-cs"/>
              </a:rPr>
              <a:t>, καθώς και πρόσφατες επικίνδυνες καθιζήσεις σε κατοικημένες περιοχές (όπως στις Φυτείες).</a:t>
            </a:r>
          </a:p>
          <a:p>
            <a:endParaRPr lang="en-US" sz="1200" b="0" dirty="0"/>
          </a:p>
        </p:txBody>
      </p:sp>
      <p:sp>
        <p:nvSpPr>
          <p:cNvPr id="4" name="Slide Number Placeholder 3">
            <a:extLst>
              <a:ext uri="{FF2B5EF4-FFF2-40B4-BE49-F238E27FC236}">
                <a16:creationId xmlns:a16="http://schemas.microsoft.com/office/drawing/2014/main" id="{341064E0-DEF7-3B16-3947-59D4EC647CA3}"/>
              </a:ext>
            </a:extLst>
          </p:cNvPr>
          <p:cNvSpPr>
            <a:spLocks noGrp="1"/>
          </p:cNvSpPr>
          <p:nvPr>
            <p:ph type="sldNum" sz="quarter" idx="5"/>
          </p:nvPr>
        </p:nvSpPr>
        <p:spPr/>
        <p:txBody>
          <a:bodyPr/>
          <a:lstStyle/>
          <a:p>
            <a:fld id="{CB321B64-9B67-4FB8-BF18-EA57D3EEDDE2}" type="slidenum">
              <a:rPr lang="en-US" smtClean="0"/>
              <a:t>6</a:t>
            </a:fld>
            <a:endParaRPr lang="en-US"/>
          </a:p>
        </p:txBody>
      </p:sp>
    </p:spTree>
    <p:extLst>
      <p:ext uri="{BB962C8B-B14F-4D97-AF65-F5344CB8AC3E}">
        <p14:creationId xmlns:p14="http://schemas.microsoft.com/office/powerpoint/2010/main" val="701154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C120A-F0D7-2F16-ABFF-05B0970C9B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55BE0-3DC7-524E-23D4-D3EB8CE787F3}"/>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EAF211D8-AB6B-CE91-87E4-18CB5BCE367B}"/>
              </a:ext>
            </a:extLst>
          </p:cNvPr>
          <p:cNvSpPr>
            <a:spLocks noGrp="1"/>
          </p:cNvSpPr>
          <p:nvPr>
            <p:ph type="body" idx="1"/>
          </p:nvPr>
        </p:nvSpPr>
        <p:spPr/>
        <p:txBody>
          <a:bodyPr/>
          <a:lstStyle/>
          <a:p>
            <a:r>
              <a:rPr lang="el-GR" sz="1200" b="1" kern="1200" dirty="0">
                <a:solidFill>
                  <a:schemeClr val="tx1"/>
                </a:solidFill>
                <a:effectLst/>
                <a:latin typeface="+mn-lt"/>
                <a:ea typeface="+mn-ea"/>
                <a:cs typeface="+mn-cs"/>
              </a:rPr>
              <a:t>3. </a:t>
            </a:r>
            <a:r>
              <a:rPr lang="el-GR" sz="1200" b="1" kern="1200" dirty="0" err="1">
                <a:solidFill>
                  <a:schemeClr val="tx1"/>
                </a:solidFill>
                <a:effectLst/>
                <a:latin typeface="+mn-lt"/>
                <a:ea typeface="+mn-ea"/>
                <a:cs typeface="+mn-cs"/>
              </a:rPr>
              <a:t>Υφαλμύρινση</a:t>
            </a:r>
            <a:r>
              <a:rPr lang="el-GR" sz="1200" b="1" kern="1200" dirty="0">
                <a:solidFill>
                  <a:schemeClr val="tx1"/>
                </a:solidFill>
                <a:effectLst/>
                <a:latin typeface="+mn-lt"/>
                <a:ea typeface="+mn-ea"/>
                <a:cs typeface="+mn-cs"/>
              </a:rPr>
              <a:t> και Ρύπανση Υδροφόρων</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Στις πεδινές και παράκτιες ζώνες (π.χ. ευρύτερη περιοχή Μεσολογγίου, Αιτωλικού, </a:t>
            </a:r>
            <a:r>
              <a:rPr lang="el-GR" sz="1200" kern="1200" dirty="0" err="1">
                <a:solidFill>
                  <a:schemeClr val="tx1"/>
                </a:solidFill>
                <a:effectLst/>
                <a:latin typeface="+mn-lt"/>
                <a:ea typeface="+mn-ea"/>
                <a:cs typeface="+mn-cs"/>
              </a:rPr>
              <a:t>Νεοχωρίου</a:t>
            </a:r>
            <a:r>
              <a:rPr lang="el-GR" sz="1200" kern="1200" dirty="0">
                <a:solidFill>
                  <a:schemeClr val="tx1"/>
                </a:solidFill>
                <a:effectLst/>
                <a:latin typeface="+mn-lt"/>
                <a:ea typeface="+mn-ea"/>
                <a:cs typeface="+mn-cs"/>
              </a:rPr>
              <a:t>), η </a:t>
            </a:r>
            <a:r>
              <a:rPr lang="el-GR" sz="1200" kern="1200" dirty="0" err="1">
                <a:solidFill>
                  <a:schemeClr val="tx1"/>
                </a:solidFill>
                <a:effectLst/>
                <a:latin typeface="+mn-lt"/>
                <a:ea typeface="+mn-ea"/>
                <a:cs typeface="+mn-cs"/>
              </a:rPr>
              <a:t>υπεράντληση</a:t>
            </a:r>
            <a:r>
              <a:rPr lang="el-GR" sz="1200" kern="1200" dirty="0">
                <a:solidFill>
                  <a:schemeClr val="tx1"/>
                </a:solidFill>
                <a:effectLst/>
                <a:latin typeface="+mn-lt"/>
                <a:ea typeface="+mn-ea"/>
                <a:cs typeface="+mn-cs"/>
              </a:rPr>
              <a:t> υδάτων για άρδευση οδηγεί στην εισροή θαλασσινού νερού. Το πρόβλημα επιβαρύνεται από την εισροή αγροτικών λιπασμάτων και φυτοφαρμάκων, που υποβαθμίζουν περαιτέρω τη χημική σύσταση και γονιμότητα του εδάφους.</a:t>
            </a:r>
          </a:p>
          <a:p>
            <a:endParaRPr lang="en-US" sz="1200" b="0" dirty="0"/>
          </a:p>
        </p:txBody>
      </p:sp>
      <p:sp>
        <p:nvSpPr>
          <p:cNvPr id="4" name="Slide Number Placeholder 3">
            <a:extLst>
              <a:ext uri="{FF2B5EF4-FFF2-40B4-BE49-F238E27FC236}">
                <a16:creationId xmlns:a16="http://schemas.microsoft.com/office/drawing/2014/main" id="{E2567797-B0EE-5717-5751-0D6C6696D7DD}"/>
              </a:ext>
            </a:extLst>
          </p:cNvPr>
          <p:cNvSpPr>
            <a:spLocks noGrp="1"/>
          </p:cNvSpPr>
          <p:nvPr>
            <p:ph type="sldNum" sz="quarter" idx="5"/>
          </p:nvPr>
        </p:nvSpPr>
        <p:spPr/>
        <p:txBody>
          <a:bodyPr/>
          <a:lstStyle/>
          <a:p>
            <a:fld id="{CB321B64-9B67-4FB8-BF18-EA57D3EEDDE2}" type="slidenum">
              <a:rPr lang="en-US" smtClean="0"/>
              <a:t>7</a:t>
            </a:fld>
            <a:endParaRPr lang="en-US"/>
          </a:p>
        </p:txBody>
      </p:sp>
    </p:spTree>
    <p:extLst>
      <p:ext uri="{BB962C8B-B14F-4D97-AF65-F5344CB8AC3E}">
        <p14:creationId xmlns:p14="http://schemas.microsoft.com/office/powerpoint/2010/main" val="4884262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8A9D6A-B870-8440-6C34-B53FE247E1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23C2D5C-B331-9F8B-C29D-A9D301DF9F95}"/>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D7D8C7BA-4F01-7DCA-A592-B83B31FE57C6}"/>
              </a:ext>
            </a:extLst>
          </p:cNvPr>
          <p:cNvSpPr>
            <a:spLocks noGrp="1"/>
          </p:cNvSpPr>
          <p:nvPr>
            <p:ph type="body" idx="1"/>
          </p:nvPr>
        </p:nvSpPr>
        <p:spPr/>
        <p:txBody>
          <a:bodyPr/>
          <a:lstStyle/>
          <a:p>
            <a:r>
              <a:rPr lang="el-GR" sz="1200" b="1" kern="1200" dirty="0">
                <a:solidFill>
                  <a:schemeClr val="tx1"/>
                </a:solidFill>
                <a:effectLst/>
                <a:latin typeface="+mn-lt"/>
                <a:ea typeface="+mn-ea"/>
                <a:cs typeface="+mn-cs"/>
              </a:rPr>
              <a:t>4. Καταστροφή από Ακραία Καιρικά Φαινόμενα</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Οι πλημμύρες και τα έντονα </a:t>
            </a:r>
            <a:r>
              <a:rPr lang="el-GR" sz="1200" kern="1200" dirty="0" err="1">
                <a:solidFill>
                  <a:schemeClr val="tx1"/>
                </a:solidFill>
                <a:effectLst/>
                <a:latin typeface="+mn-lt"/>
                <a:ea typeface="+mn-ea"/>
                <a:cs typeface="+mn-cs"/>
              </a:rPr>
              <a:t>πλημμυρικά</a:t>
            </a:r>
            <a:r>
              <a:rPr lang="el-GR" sz="1200" kern="1200" dirty="0">
                <a:solidFill>
                  <a:schemeClr val="tx1"/>
                </a:solidFill>
                <a:effectLst/>
                <a:latin typeface="+mn-lt"/>
                <a:ea typeface="+mn-ea"/>
                <a:cs typeface="+mn-cs"/>
              </a:rPr>
              <a:t> φαινόμενα που πλήττουν ανά τακτά χρονικά διαστήματα τον κάτω ρου του Αχελώου και του Ευήνου, προκαλούν επιφανειακή διάβρωση, </a:t>
            </a:r>
            <a:r>
              <a:rPr lang="el-GR" sz="1200" kern="1200" dirty="0" err="1">
                <a:solidFill>
                  <a:schemeClr val="tx1"/>
                </a:solidFill>
                <a:effectLst/>
                <a:latin typeface="+mn-lt"/>
                <a:ea typeface="+mn-ea"/>
                <a:cs typeface="+mn-cs"/>
              </a:rPr>
              <a:t>εκπλύσεις</a:t>
            </a:r>
            <a:r>
              <a:rPr lang="el-GR" sz="1200" kern="1200" dirty="0">
                <a:solidFill>
                  <a:schemeClr val="tx1"/>
                </a:solidFill>
                <a:effectLst/>
                <a:latin typeface="+mn-lt"/>
                <a:ea typeface="+mn-ea"/>
                <a:cs typeface="+mn-cs"/>
              </a:rPr>
              <a:t> θρεπτικών συστατικών και καταστροφή των εδαφικών υποδομών.</a:t>
            </a:r>
            <a:endParaRPr lang="en-US" sz="1200" b="1" dirty="0"/>
          </a:p>
        </p:txBody>
      </p:sp>
      <p:sp>
        <p:nvSpPr>
          <p:cNvPr id="4" name="Slide Number Placeholder 3">
            <a:extLst>
              <a:ext uri="{FF2B5EF4-FFF2-40B4-BE49-F238E27FC236}">
                <a16:creationId xmlns:a16="http://schemas.microsoft.com/office/drawing/2014/main" id="{039FC313-1D2C-5E90-735B-A8B53B33CB34}"/>
              </a:ext>
            </a:extLst>
          </p:cNvPr>
          <p:cNvSpPr>
            <a:spLocks noGrp="1"/>
          </p:cNvSpPr>
          <p:nvPr>
            <p:ph type="sldNum" sz="quarter" idx="5"/>
          </p:nvPr>
        </p:nvSpPr>
        <p:spPr/>
        <p:txBody>
          <a:bodyPr/>
          <a:lstStyle/>
          <a:p>
            <a:fld id="{CB321B64-9B67-4FB8-BF18-EA57D3EEDDE2}" type="slidenum">
              <a:rPr lang="en-US" smtClean="0"/>
              <a:t>8</a:t>
            </a:fld>
            <a:endParaRPr lang="en-US"/>
          </a:p>
        </p:txBody>
      </p:sp>
    </p:spTree>
    <p:extLst>
      <p:ext uri="{BB962C8B-B14F-4D97-AF65-F5344CB8AC3E}">
        <p14:creationId xmlns:p14="http://schemas.microsoft.com/office/powerpoint/2010/main" val="10427351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CBB6F-CE88-DA00-D5B8-14361CEB55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AF0074-0C81-A69D-F9C9-6A5F85F323DA}"/>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8DB94C9F-81E3-EC7B-BB15-80DCA76852DA}"/>
              </a:ext>
            </a:extLst>
          </p:cNvPr>
          <p:cNvSpPr>
            <a:spLocks noGrp="1"/>
          </p:cNvSpPr>
          <p:nvPr>
            <p:ph type="body" idx="1"/>
          </p:nvPr>
        </p:nvSpPr>
        <p:spPr/>
        <p:txBody>
          <a:bodyPr/>
          <a:lstStyle/>
          <a:p>
            <a:r>
              <a:rPr lang="el-GR" sz="1200" b="1" kern="1200" dirty="0">
                <a:solidFill>
                  <a:schemeClr val="tx1"/>
                </a:solidFill>
                <a:effectLst/>
                <a:latin typeface="+mn-lt"/>
                <a:ea typeface="+mn-ea"/>
                <a:cs typeface="+mn-cs"/>
              </a:rPr>
              <a:t>Βασικές πιέσεις που σχετίζονται με την εντατική γεωργία στην περιοχή της Αιτωλοακαρνανίας.</a:t>
            </a:r>
            <a:endParaRPr lang="el-GR" sz="1200" kern="1200" dirty="0">
              <a:solidFill>
                <a:schemeClr val="tx1"/>
              </a:solidFill>
              <a:effectLst/>
              <a:latin typeface="+mn-lt"/>
              <a:ea typeface="+mn-ea"/>
              <a:cs typeface="+mn-cs"/>
            </a:endParaRPr>
          </a:p>
          <a:p>
            <a:r>
              <a:rPr lang="el-GR" sz="1200" kern="1200" dirty="0">
                <a:solidFill>
                  <a:schemeClr val="tx1"/>
                </a:solidFill>
                <a:effectLst/>
                <a:latin typeface="+mn-lt"/>
                <a:ea typeface="+mn-ea"/>
                <a:cs typeface="+mn-cs"/>
              </a:rPr>
              <a:t> </a:t>
            </a:r>
          </a:p>
          <a:p>
            <a:r>
              <a:rPr lang="el-GR" sz="1200" kern="1200" dirty="0">
                <a:solidFill>
                  <a:schemeClr val="tx1"/>
                </a:solidFill>
                <a:effectLst/>
                <a:latin typeface="+mn-lt"/>
                <a:ea typeface="+mn-ea"/>
                <a:cs typeface="+mn-cs"/>
              </a:rPr>
              <a:t>Στην Αιτωλοακαρνανία, η οποία αποτελεί μία από τις σημαντικότερες γεωργικές περιοχές της Ελλάδας με έντονη ελαιοπαραγωγή, καλλιέργειες ζωοτροφών και εσπεριδοειδών, η εντατική γεωργία ασκεί σημαντικές πιέσεις στο περιβάλλον. Οι βασικότερες από αυτές είναι:</a:t>
            </a:r>
          </a:p>
        </p:txBody>
      </p:sp>
      <p:sp>
        <p:nvSpPr>
          <p:cNvPr id="4" name="Slide Number Placeholder 3">
            <a:extLst>
              <a:ext uri="{FF2B5EF4-FFF2-40B4-BE49-F238E27FC236}">
                <a16:creationId xmlns:a16="http://schemas.microsoft.com/office/drawing/2014/main" id="{129E4382-1566-962F-16B4-205B181BFED4}"/>
              </a:ext>
            </a:extLst>
          </p:cNvPr>
          <p:cNvSpPr>
            <a:spLocks noGrp="1"/>
          </p:cNvSpPr>
          <p:nvPr>
            <p:ph type="sldNum" sz="quarter" idx="5"/>
          </p:nvPr>
        </p:nvSpPr>
        <p:spPr/>
        <p:txBody>
          <a:bodyPr/>
          <a:lstStyle/>
          <a:p>
            <a:fld id="{CB321B64-9B67-4FB8-BF18-EA57D3EEDDE2}" type="slidenum">
              <a:rPr lang="en-US" smtClean="0"/>
              <a:t>9</a:t>
            </a:fld>
            <a:endParaRPr lang="en-US"/>
          </a:p>
        </p:txBody>
      </p:sp>
    </p:spTree>
    <p:extLst>
      <p:ext uri="{BB962C8B-B14F-4D97-AF65-F5344CB8AC3E}">
        <p14:creationId xmlns:p14="http://schemas.microsoft.com/office/powerpoint/2010/main" val="27937710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96E51C-546C-DA15-D970-421D6DA44C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F6DAB6-5ABD-6541-5F6F-EFABEB91FAE2}"/>
              </a:ext>
            </a:extLst>
          </p:cNvPr>
          <p:cNvSpPr>
            <a:spLocks noGrp="1" noRot="1" noChangeAspect="1"/>
          </p:cNvSpPr>
          <p:nvPr>
            <p:ph type="sldImg"/>
          </p:nvPr>
        </p:nvSpPr>
        <p:spPr/>
        <p:txBody>
          <a:bodyPr/>
          <a:lstStyle/>
          <a:p>
            <a:endParaRPr lang="el-GR"/>
          </a:p>
        </p:txBody>
      </p:sp>
      <p:sp>
        <p:nvSpPr>
          <p:cNvPr id="3" name="Notes Placeholder 2">
            <a:extLst>
              <a:ext uri="{FF2B5EF4-FFF2-40B4-BE49-F238E27FC236}">
                <a16:creationId xmlns:a16="http://schemas.microsoft.com/office/drawing/2014/main" id="{19C54947-543C-28CA-B66E-C7F766CC599B}"/>
              </a:ext>
            </a:extLst>
          </p:cNvPr>
          <p:cNvSpPr>
            <a:spLocks noGrp="1"/>
          </p:cNvSpPr>
          <p:nvPr>
            <p:ph type="body" idx="1"/>
          </p:nvPr>
        </p:nvSpPr>
        <p:spPr/>
        <p:txBody>
          <a:bodyPr/>
          <a:lstStyle/>
          <a:p>
            <a:pPr lvl="0"/>
            <a:r>
              <a:rPr lang="el-GR" sz="1200" b="1" kern="1200" dirty="0">
                <a:solidFill>
                  <a:schemeClr val="tx1"/>
                </a:solidFill>
                <a:effectLst/>
                <a:latin typeface="+mn-lt"/>
                <a:ea typeface="+mn-ea"/>
                <a:cs typeface="+mn-cs"/>
              </a:rPr>
              <a:t>Ρύπανση των Υδάτων (</a:t>
            </a:r>
            <a:r>
              <a:rPr lang="el-GR" sz="1200" b="1" kern="1200" dirty="0" err="1">
                <a:solidFill>
                  <a:schemeClr val="tx1"/>
                </a:solidFill>
                <a:effectLst/>
                <a:latin typeface="+mn-lt"/>
                <a:ea typeface="+mn-ea"/>
                <a:cs typeface="+mn-cs"/>
              </a:rPr>
              <a:t>Νιτρορύπανση</a:t>
            </a:r>
            <a:r>
              <a:rPr lang="el-GR" sz="1200" b="1" kern="1200" dirty="0">
                <a:solidFill>
                  <a:schemeClr val="tx1"/>
                </a:solidFill>
                <a:effectLst/>
                <a:latin typeface="+mn-lt"/>
                <a:ea typeface="+mn-ea"/>
                <a:cs typeface="+mn-cs"/>
              </a:rPr>
              <a:t>):</a:t>
            </a:r>
            <a:r>
              <a:rPr lang="el-GR" sz="1200" kern="1200" dirty="0">
                <a:solidFill>
                  <a:schemeClr val="tx1"/>
                </a:solidFill>
                <a:effectLst/>
                <a:latin typeface="+mn-lt"/>
                <a:ea typeface="+mn-ea"/>
                <a:cs typeface="+mn-cs"/>
              </a:rPr>
              <a:t> Η αλόγιστη χρήση αζωτούχων λιπασμάτων και φυτοφαρμάκων έχει ως αποτέλεσμα τη διαρροή χημικών ουσιών στα υπόγεια και επιφανειακά ύδατα, επιβαρύνοντας ευαίσθητα οικοσυστήματα όπως οι λιμνοθάλασσες Μεσολογγίου - Αιτωλικού.</a:t>
            </a:r>
          </a:p>
          <a:p>
            <a:pPr lvl="0"/>
            <a:r>
              <a:rPr lang="el-GR" sz="1200" b="1" kern="1200" dirty="0" err="1">
                <a:solidFill>
                  <a:schemeClr val="tx1"/>
                </a:solidFill>
                <a:effectLst/>
                <a:latin typeface="+mn-lt"/>
                <a:ea typeface="+mn-ea"/>
                <a:cs typeface="+mn-cs"/>
              </a:rPr>
              <a:t>Υπερεκμετάλλευση</a:t>
            </a:r>
            <a:r>
              <a:rPr lang="el-GR" sz="1200" b="1" kern="1200" dirty="0">
                <a:solidFill>
                  <a:schemeClr val="tx1"/>
                </a:solidFill>
                <a:effectLst/>
                <a:latin typeface="+mn-lt"/>
                <a:ea typeface="+mn-ea"/>
                <a:cs typeface="+mn-cs"/>
              </a:rPr>
              <a:t> Υδατικών Πόρων:</a:t>
            </a:r>
            <a:r>
              <a:rPr lang="el-GR" sz="1200" kern="1200" dirty="0">
                <a:solidFill>
                  <a:schemeClr val="tx1"/>
                </a:solidFill>
                <a:effectLst/>
                <a:latin typeface="+mn-lt"/>
                <a:ea typeface="+mn-ea"/>
                <a:cs typeface="+mn-cs"/>
              </a:rPr>
              <a:t> Οι εντατικές καλλιέργειες απαιτούν μεγάλες ποσότητες νερού για άρδευση, οδηγώντας σε </a:t>
            </a:r>
            <a:r>
              <a:rPr lang="el-GR" sz="1200" kern="1200" dirty="0" err="1">
                <a:solidFill>
                  <a:schemeClr val="tx1"/>
                </a:solidFill>
                <a:effectLst/>
                <a:latin typeface="+mn-lt"/>
                <a:ea typeface="+mn-ea"/>
                <a:cs typeface="+mn-cs"/>
              </a:rPr>
              <a:t>υπεραντλήσεις</a:t>
            </a:r>
            <a:r>
              <a:rPr lang="el-GR" sz="1200" kern="1200" dirty="0">
                <a:solidFill>
                  <a:schemeClr val="tx1"/>
                </a:solidFill>
                <a:effectLst/>
                <a:latin typeface="+mn-lt"/>
                <a:ea typeface="+mn-ea"/>
                <a:cs typeface="+mn-cs"/>
              </a:rPr>
              <a:t> από ταμιευτήρες και υπόγειους </a:t>
            </a:r>
            <a:r>
              <a:rPr lang="el-GR" sz="1200" kern="1200" dirty="0" err="1">
                <a:solidFill>
                  <a:schemeClr val="tx1"/>
                </a:solidFill>
                <a:effectLst/>
                <a:latin typeface="+mn-lt"/>
                <a:ea typeface="+mn-ea"/>
                <a:cs typeface="+mn-cs"/>
              </a:rPr>
              <a:t>υδροφορείς</a:t>
            </a:r>
            <a:r>
              <a:rPr lang="el-GR" sz="1200" kern="1200" dirty="0">
                <a:solidFill>
                  <a:schemeClr val="tx1"/>
                </a:solidFill>
                <a:effectLst/>
                <a:latin typeface="+mn-lt"/>
                <a:ea typeface="+mn-ea"/>
                <a:cs typeface="+mn-cs"/>
              </a:rPr>
              <a:t>, ειδικά κατά τους θερινούς μήνες που παρατηρούνται παρατεταμένες περίοδοι ξηρασίας.</a:t>
            </a:r>
          </a:p>
        </p:txBody>
      </p:sp>
      <p:sp>
        <p:nvSpPr>
          <p:cNvPr id="4" name="Slide Number Placeholder 3">
            <a:extLst>
              <a:ext uri="{FF2B5EF4-FFF2-40B4-BE49-F238E27FC236}">
                <a16:creationId xmlns:a16="http://schemas.microsoft.com/office/drawing/2014/main" id="{2938E48D-65DC-D1AB-8570-DE6CC99BF655}"/>
              </a:ext>
            </a:extLst>
          </p:cNvPr>
          <p:cNvSpPr>
            <a:spLocks noGrp="1"/>
          </p:cNvSpPr>
          <p:nvPr>
            <p:ph type="sldNum" sz="quarter" idx="5"/>
          </p:nvPr>
        </p:nvSpPr>
        <p:spPr/>
        <p:txBody>
          <a:bodyPr/>
          <a:lstStyle/>
          <a:p>
            <a:fld id="{CB321B64-9B67-4FB8-BF18-EA57D3EEDDE2}" type="slidenum">
              <a:rPr lang="en-US" smtClean="0"/>
              <a:t>10</a:t>
            </a:fld>
            <a:endParaRPr lang="en-US"/>
          </a:p>
        </p:txBody>
      </p:sp>
    </p:spTree>
    <p:extLst>
      <p:ext uri="{BB962C8B-B14F-4D97-AF65-F5344CB8AC3E}">
        <p14:creationId xmlns:p14="http://schemas.microsoft.com/office/powerpoint/2010/main" val="27892827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861774"/>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1"/>
            <a:ext cx="6400800" cy="430887"/>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061321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404297"/>
            <a:ext cx="4872672" cy="215444"/>
          </a:xfrm>
        </p:spPr>
        <p:txBody>
          <a:bodyPr lIns="0" tIns="0" rIns="0" bIns="0"/>
          <a:lstStyle>
            <a:lvl1pPr>
              <a:defRPr sz="1400" b="1" i="0">
                <a:solidFill>
                  <a:schemeClr val="tx1"/>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dirty="0">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664832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userDrawn="1"/>
        </p:nvSpPr>
        <p:spPr>
          <a:xfrm>
            <a:off x="0" y="5909869"/>
            <a:ext cx="9140952" cy="790817"/>
          </a:xfrm>
          <a:prstGeom prst="rect">
            <a:avLst/>
          </a:prstGeom>
          <a:blipFill>
            <a:blip r:embed="rId2" cstate="print"/>
            <a:stretch>
              <a:fillRect/>
            </a:stretch>
          </a:blipFill>
        </p:spPr>
        <p:txBody>
          <a:bodyPr wrap="square" lIns="0" tIns="0" rIns="0" bIns="0" rtlCol="0"/>
          <a:lstStyle/>
          <a:p>
            <a:pPr defTabSz="457200"/>
            <a:endParaRPr sz="450" dirty="0">
              <a:solidFill>
                <a:prstClr val="black"/>
              </a:solidFill>
            </a:endParaRPr>
          </a:p>
        </p:txBody>
      </p:sp>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sz="half" idx="2"/>
          </p:nvPr>
        </p:nvSpPr>
        <p:spPr>
          <a:xfrm>
            <a:off x="457200" y="1577341"/>
            <a:ext cx="3977640" cy="430887"/>
          </a:xfrm>
          <a:prstGeom prst="rect">
            <a:avLst/>
          </a:prstGeom>
        </p:spPr>
        <p:txBody>
          <a:bodyPr wrap="square" lIns="0" tIns="0" rIns="0" bIns="0">
            <a:spAutoFit/>
          </a:bodyPr>
          <a:lstStyle>
            <a:lvl1pPr>
              <a:defRPr/>
            </a:lvl1pPr>
          </a:lstStyle>
          <a:p>
            <a:endParaRPr dirty="0"/>
          </a:p>
        </p:txBody>
      </p:sp>
      <p:sp>
        <p:nvSpPr>
          <p:cNvPr id="4" name="Holder 4"/>
          <p:cNvSpPr>
            <a:spLocks noGrp="1"/>
          </p:cNvSpPr>
          <p:nvPr>
            <p:ph sz="half" idx="3"/>
          </p:nvPr>
        </p:nvSpPr>
        <p:spPr>
          <a:xfrm>
            <a:off x="4709160" y="1577341"/>
            <a:ext cx="3977640" cy="430887"/>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561704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obj" preserve="1">
  <p:cSld name="Title Only">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7"/>
          </a:xfrm>
          <a:prstGeom prst="rect">
            <a:avLst/>
          </a:prstGeom>
          <a:blipFill>
            <a:blip r:embed="rId2" cstate="print"/>
            <a:stretch>
              <a:fillRect/>
            </a:stretch>
          </a:blipFill>
        </p:spPr>
        <p:txBody>
          <a:bodyPr wrap="square" lIns="0" tIns="0" rIns="0" bIns="0" rtlCol="0"/>
          <a:lstStyle/>
          <a:p>
            <a:pPr defTabSz="457200"/>
            <a:endParaRPr sz="450">
              <a:solidFill>
                <a:prstClr val="black"/>
              </a:solidFill>
            </a:endParaRPr>
          </a:p>
        </p:txBody>
      </p:sp>
      <p:sp>
        <p:nvSpPr>
          <p:cNvPr id="17" name="bk object 17"/>
          <p:cNvSpPr/>
          <p:nvPr/>
        </p:nvSpPr>
        <p:spPr>
          <a:xfrm>
            <a:off x="1748790" y="235712"/>
            <a:ext cx="5358384" cy="6386576"/>
          </a:xfrm>
          <a:prstGeom prst="rect">
            <a:avLst/>
          </a:prstGeom>
          <a:blipFill>
            <a:blip r:embed="rId3" cstate="print"/>
            <a:stretch>
              <a:fillRect/>
            </a:stretch>
          </a:blipFill>
        </p:spPr>
        <p:txBody>
          <a:bodyPr wrap="square" lIns="0" tIns="0" rIns="0" bIns="0" rtlCol="0"/>
          <a:lstStyle/>
          <a:p>
            <a:pPr defTabSz="457200"/>
            <a:endParaRPr sz="450">
              <a:solidFill>
                <a:prstClr val="black"/>
              </a:solidFill>
            </a:endParaRPr>
          </a:p>
        </p:txBody>
      </p:sp>
      <p:sp>
        <p:nvSpPr>
          <p:cNvPr id="18" name="bk object 18"/>
          <p:cNvSpPr/>
          <p:nvPr/>
        </p:nvSpPr>
        <p:spPr>
          <a:xfrm>
            <a:off x="4427982" y="5873496"/>
            <a:ext cx="2012442" cy="609600"/>
          </a:xfrm>
          <a:prstGeom prst="rect">
            <a:avLst/>
          </a:prstGeom>
          <a:blipFill>
            <a:blip r:embed="rId4" cstate="print"/>
            <a:stretch>
              <a:fillRect/>
            </a:stretch>
          </a:blipFill>
        </p:spPr>
        <p:txBody>
          <a:bodyPr wrap="square" lIns="0" tIns="0" rIns="0" bIns="0" rtlCol="0"/>
          <a:lstStyle/>
          <a:p>
            <a:pPr defTabSz="457200"/>
            <a:endParaRPr sz="450">
              <a:solidFill>
                <a:prstClr val="black"/>
              </a:solidFill>
            </a:endParaRPr>
          </a:p>
        </p:txBody>
      </p:sp>
      <p:sp>
        <p:nvSpPr>
          <p:cNvPr id="2" name="Holder 2"/>
          <p:cNvSpPr>
            <a:spLocks noGrp="1"/>
          </p:cNvSpPr>
          <p:nvPr>
            <p:ph type="title"/>
          </p:nvPr>
        </p:nvSpPr>
        <p:spPr>
          <a:xfrm>
            <a:off x="86678" y="99806"/>
            <a:ext cx="8970645" cy="430887"/>
          </a:xfrm>
        </p:spPr>
        <p:txBody>
          <a:bodyPr lIns="0" tIns="0" rIns="0" bIns="0"/>
          <a:lstStyle>
            <a:lvl1pPr>
              <a:defRPr sz="2800" b="1" i="0">
                <a:solidFill>
                  <a:srgbClr val="2DB8C6"/>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990693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7997"/>
          </a:xfrm>
          <a:prstGeom prst="rect">
            <a:avLst/>
          </a:prstGeom>
          <a:blipFill>
            <a:blip r:embed="rId2" cstate="print"/>
            <a:stretch>
              <a:fillRect/>
            </a:stretch>
          </a:blipFill>
        </p:spPr>
        <p:txBody>
          <a:bodyPr wrap="square" lIns="0" tIns="0" rIns="0" bIns="0" rtlCol="0"/>
          <a:lstStyle/>
          <a:p>
            <a:pPr defTabSz="457200"/>
            <a:endParaRPr sz="450">
              <a:solidFill>
                <a:prstClr val="black"/>
              </a:solidFill>
            </a:endParaRPr>
          </a:p>
        </p:txBody>
      </p:sp>
      <p:sp>
        <p:nvSpPr>
          <p:cNvPr id="17" name="bk object 17"/>
          <p:cNvSpPr/>
          <p:nvPr/>
        </p:nvSpPr>
        <p:spPr>
          <a:xfrm>
            <a:off x="1748790" y="235712"/>
            <a:ext cx="5358384" cy="6386576"/>
          </a:xfrm>
          <a:prstGeom prst="rect">
            <a:avLst/>
          </a:prstGeom>
          <a:blipFill>
            <a:blip r:embed="rId3" cstate="print"/>
            <a:stretch>
              <a:fillRect/>
            </a:stretch>
          </a:blipFill>
        </p:spPr>
        <p:txBody>
          <a:bodyPr wrap="square" lIns="0" tIns="0" rIns="0" bIns="0" rtlCol="0"/>
          <a:lstStyle/>
          <a:p>
            <a:pPr defTabSz="457200"/>
            <a:endParaRPr sz="450">
              <a:solidFill>
                <a:prstClr val="black"/>
              </a:solidFill>
            </a:endParaRPr>
          </a:p>
        </p:txBody>
      </p:sp>
      <p:sp>
        <p:nvSpPr>
          <p:cNvPr id="18" name="bk object 18"/>
          <p:cNvSpPr/>
          <p:nvPr/>
        </p:nvSpPr>
        <p:spPr>
          <a:xfrm>
            <a:off x="4427982" y="5873496"/>
            <a:ext cx="2012442" cy="609600"/>
          </a:xfrm>
          <a:prstGeom prst="rect">
            <a:avLst/>
          </a:prstGeom>
          <a:blipFill>
            <a:blip r:embed="rId4" cstate="print"/>
            <a:stretch>
              <a:fillRect/>
            </a:stretch>
          </a:blipFill>
        </p:spPr>
        <p:txBody>
          <a:bodyPr wrap="square" lIns="0" tIns="0" rIns="0" bIns="0" rtlCol="0"/>
          <a:lstStyle/>
          <a:p>
            <a:pPr defTabSz="457200"/>
            <a:endParaRPr sz="450">
              <a:solidFill>
                <a:prstClr val="black"/>
              </a:solidFill>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7/29/2026</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487654555"/>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86678" y="99805"/>
            <a:ext cx="8970645" cy="861774"/>
          </a:xfrm>
          <a:prstGeom prst="rect">
            <a:avLst/>
          </a:prstGeom>
        </p:spPr>
        <p:txBody>
          <a:bodyPr wrap="square" lIns="0" tIns="0" rIns="0" bIns="0">
            <a:spAutoFit/>
          </a:bodyPr>
          <a:lstStyle>
            <a:lvl1pPr>
              <a:defRPr sz="5600" b="1" i="0">
                <a:solidFill>
                  <a:srgbClr val="2DB8C6"/>
                </a:solidFill>
                <a:latin typeface="Arial"/>
                <a:cs typeface="Arial"/>
              </a:defRPr>
            </a:lvl1pPr>
          </a:lstStyle>
          <a:p>
            <a:endParaRPr/>
          </a:p>
        </p:txBody>
      </p:sp>
      <p:sp>
        <p:nvSpPr>
          <p:cNvPr id="3" name="Holder 3"/>
          <p:cNvSpPr>
            <a:spLocks noGrp="1"/>
          </p:cNvSpPr>
          <p:nvPr>
            <p:ph type="body" idx="1"/>
          </p:nvPr>
        </p:nvSpPr>
        <p:spPr>
          <a:xfrm>
            <a:off x="3842957" y="1404298"/>
            <a:ext cx="4872672" cy="430887"/>
          </a:xfrm>
          <a:prstGeom prst="rect">
            <a:avLst/>
          </a:prstGeom>
        </p:spPr>
        <p:txBody>
          <a:bodyPr wrap="square" lIns="0" tIns="0" rIns="0" bIns="0">
            <a:spAutoFit/>
          </a:bodyPr>
          <a:lstStyle>
            <a:lvl1pPr>
              <a:defRPr sz="2800" b="1"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1"/>
            <a:ext cx="2926080" cy="138499"/>
          </a:xfrm>
          <a:prstGeom prst="rect">
            <a:avLst/>
          </a:prstGeom>
        </p:spPr>
        <p:txBody>
          <a:bodyPr wrap="square" lIns="0" tIns="0" rIns="0" bIns="0">
            <a:spAutoFit/>
          </a:bodyPr>
          <a:lstStyle>
            <a:lvl1pPr algn="ctr">
              <a:defRPr>
                <a:solidFill>
                  <a:schemeClr val="tx1">
                    <a:tint val="75000"/>
                  </a:schemeClr>
                </a:solidFill>
              </a:defRPr>
            </a:lvl1pPr>
          </a:lstStyle>
          <a:p>
            <a:pPr defTabSz="457200"/>
            <a:endParaRPr sz="900">
              <a:solidFill>
                <a:prstClr val="black">
                  <a:tint val="75000"/>
                </a:prstClr>
              </a:solidFill>
            </a:endParaRPr>
          </a:p>
        </p:txBody>
      </p:sp>
      <p:sp>
        <p:nvSpPr>
          <p:cNvPr id="5" name="Holder 5"/>
          <p:cNvSpPr>
            <a:spLocks noGrp="1"/>
          </p:cNvSpPr>
          <p:nvPr>
            <p:ph type="dt" sz="half" idx="6"/>
          </p:nvPr>
        </p:nvSpPr>
        <p:spPr>
          <a:xfrm>
            <a:off x="457200" y="6377941"/>
            <a:ext cx="2103120" cy="138499"/>
          </a:xfrm>
          <a:prstGeom prst="rect">
            <a:avLst/>
          </a:prstGeom>
        </p:spPr>
        <p:txBody>
          <a:bodyPr wrap="square" lIns="0" tIns="0" rIns="0" bIns="0">
            <a:spAutoFit/>
          </a:bodyPr>
          <a:lstStyle>
            <a:lvl1pPr algn="l">
              <a:defRPr>
                <a:solidFill>
                  <a:schemeClr val="tx1">
                    <a:tint val="75000"/>
                  </a:schemeClr>
                </a:solidFill>
              </a:defRPr>
            </a:lvl1pPr>
          </a:lstStyle>
          <a:p>
            <a:pPr defTabSz="457200"/>
            <a:fld id="{1D8BD707-D9CF-40AE-B4C6-C98DA3205C09}" type="datetimeFigureOut">
              <a:rPr lang="en-US" sz="900">
                <a:solidFill>
                  <a:prstClr val="black">
                    <a:tint val="75000"/>
                  </a:prstClr>
                </a:solidFill>
              </a:rPr>
              <a:pPr defTabSz="457200"/>
              <a:t>7/29/2026</a:t>
            </a:fld>
            <a:endParaRPr lang="en-US" sz="900">
              <a:solidFill>
                <a:prstClr val="black">
                  <a:tint val="75000"/>
                </a:prstClr>
              </a:solidFill>
            </a:endParaRPr>
          </a:p>
        </p:txBody>
      </p:sp>
      <p:sp>
        <p:nvSpPr>
          <p:cNvPr id="6" name="Holder 6"/>
          <p:cNvSpPr>
            <a:spLocks noGrp="1"/>
          </p:cNvSpPr>
          <p:nvPr>
            <p:ph type="sldNum" sz="quarter" idx="7"/>
          </p:nvPr>
        </p:nvSpPr>
        <p:spPr>
          <a:xfrm>
            <a:off x="6583681" y="6377941"/>
            <a:ext cx="2103120" cy="138499"/>
          </a:xfrm>
          <a:prstGeom prst="rect">
            <a:avLst/>
          </a:prstGeom>
        </p:spPr>
        <p:txBody>
          <a:bodyPr wrap="square" lIns="0" tIns="0" rIns="0" bIns="0">
            <a:spAutoFit/>
          </a:bodyPr>
          <a:lstStyle>
            <a:lvl1pPr algn="r">
              <a:defRPr>
                <a:solidFill>
                  <a:schemeClr val="tx1">
                    <a:tint val="75000"/>
                  </a:schemeClr>
                </a:solidFill>
              </a:defRPr>
            </a:lvl1pPr>
          </a:lstStyle>
          <a:p>
            <a:pPr defTabSz="457200"/>
            <a:fld id="{B6F15528-21DE-4FAA-801E-634DDDAF4B2B}" type="slidenum">
              <a:rPr sz="900">
                <a:solidFill>
                  <a:prstClr val="black">
                    <a:tint val="75000"/>
                  </a:prstClr>
                </a:solidFill>
              </a:rPr>
              <a:pPr defTabSz="457200"/>
              <a:t>‹#›</a:t>
            </a:fld>
            <a:endParaRPr sz="900">
              <a:solidFill>
                <a:prstClr val="black">
                  <a:tint val="75000"/>
                </a:prstClr>
              </a:solidFill>
            </a:endParaRPr>
          </a:p>
        </p:txBody>
      </p:sp>
    </p:spTree>
    <p:extLst>
      <p:ext uri="{BB962C8B-B14F-4D97-AF65-F5344CB8AC3E}">
        <p14:creationId xmlns:p14="http://schemas.microsoft.com/office/powerpoint/2010/main" val="1830370471"/>
      </p:ext>
    </p:extLst>
  </p:cSld>
  <p:clrMap bg1="lt1" tx1="dk1" bg2="lt2" tx2="dk2" accent1="accent1" accent2="accent2" accent3="accent3" accent4="accent4" accent5="accent5" accent6="accent6" hlink="hlink" folHlink="folHlink"/>
  <p:sldLayoutIdLst>
    <p:sldLayoutId id="2147483774" r:id="rId1"/>
    <p:sldLayoutId id="2147483775" r:id="rId2"/>
    <p:sldLayoutId id="2147483776" r:id="rId3"/>
    <p:sldLayoutId id="2147483777" r:id="rId4"/>
    <p:sldLayoutId id="2147483778" r:id="rId5"/>
  </p:sldLayoutIdLst>
  <p:txStyles>
    <p:titleStyle>
      <a:lvl1pPr>
        <a:defRPr>
          <a:latin typeface="+mj-lt"/>
          <a:ea typeface="+mj-ea"/>
          <a:cs typeface="+mj-cs"/>
        </a:defRPr>
      </a:lvl1pPr>
    </p:titleStyle>
    <p:body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bodyStyle>
    <p:otherStyle>
      <a:lvl1pPr marL="0">
        <a:defRPr>
          <a:latin typeface="+mn-lt"/>
          <a:ea typeface="+mn-ea"/>
          <a:cs typeface="+mn-cs"/>
        </a:defRPr>
      </a:lvl1pPr>
      <a:lvl2pPr marL="228600">
        <a:defRPr>
          <a:latin typeface="+mn-lt"/>
          <a:ea typeface="+mn-ea"/>
          <a:cs typeface="+mn-cs"/>
        </a:defRPr>
      </a:lvl2pPr>
      <a:lvl3pPr marL="457200">
        <a:defRPr>
          <a:latin typeface="+mn-lt"/>
          <a:ea typeface="+mn-ea"/>
          <a:cs typeface="+mn-cs"/>
        </a:defRPr>
      </a:lvl3pPr>
      <a:lvl4pPr marL="685800">
        <a:defRPr>
          <a:latin typeface="+mn-lt"/>
          <a:ea typeface="+mn-ea"/>
          <a:cs typeface="+mn-cs"/>
        </a:defRPr>
      </a:lvl4pPr>
      <a:lvl5pPr marL="914400">
        <a:defRPr>
          <a:latin typeface="+mn-lt"/>
          <a:ea typeface="+mn-ea"/>
          <a:cs typeface="+mn-cs"/>
        </a:defRPr>
      </a:lvl5pPr>
      <a:lvl6pPr marL="1143000">
        <a:defRPr>
          <a:latin typeface="+mn-lt"/>
          <a:ea typeface="+mn-ea"/>
          <a:cs typeface="+mn-cs"/>
        </a:defRPr>
      </a:lvl6pPr>
      <a:lvl7pPr marL="1371600">
        <a:defRPr>
          <a:latin typeface="+mn-lt"/>
          <a:ea typeface="+mn-ea"/>
          <a:cs typeface="+mn-cs"/>
        </a:defRPr>
      </a:lvl7pPr>
      <a:lvl8pPr marL="1600200">
        <a:defRPr>
          <a:latin typeface="+mn-lt"/>
          <a:ea typeface="+mn-ea"/>
          <a:cs typeface="+mn-cs"/>
        </a:defRPr>
      </a:lvl8pPr>
      <a:lvl9pPr marL="18288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6.png"/><Relationship Id="rId7" Type="http://schemas.openxmlformats.org/officeDocument/2006/relationships/diagramColors" Target="../diagrams/colors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6.jpeg"/><Relationship Id="rId4"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032" y="1905002"/>
            <a:ext cx="9144000" cy="1368003"/>
          </a:xfrm>
          <a:prstGeom prst="rect">
            <a:avLst/>
          </a:prstGeom>
        </p:spPr>
        <p:txBody>
          <a:bodyPr vert="horz" wrap="square" lIns="0" tIns="120333" rIns="0" bIns="0" rtlCol="0">
            <a:spAutoFit/>
          </a:bodyPr>
          <a:lstStyle/>
          <a:p>
            <a:pPr algn="ctr" defTabSz="457200">
              <a:spcBef>
                <a:spcPts val="948"/>
              </a:spcBef>
            </a:pPr>
            <a:r>
              <a:rPr lang="it-IT" sz="2200" b="1" dirty="0">
                <a:solidFill>
                  <a:prstClr val="white"/>
                </a:solidFill>
                <a:latin typeface="Arial"/>
                <a:cs typeface="Arial"/>
              </a:rPr>
              <a:t>IPA-ADRION00239</a:t>
            </a:r>
            <a:endParaRPr lang="en-US" sz="2200" b="1" dirty="0">
              <a:solidFill>
                <a:prstClr val="white"/>
              </a:solidFill>
              <a:latin typeface="Arial"/>
              <a:cs typeface="Arial"/>
            </a:endParaRPr>
          </a:p>
          <a:p>
            <a:pPr algn="ctr" defTabSz="457200">
              <a:spcBef>
                <a:spcPts val="948"/>
              </a:spcBef>
            </a:pPr>
            <a:r>
              <a:rPr lang="en-US" sz="2200" b="1" dirty="0">
                <a:solidFill>
                  <a:prstClr val="white"/>
                </a:solidFill>
                <a:latin typeface="Arial"/>
                <a:cs typeface="Arial"/>
              </a:rPr>
              <a:t>ECOBASE</a:t>
            </a:r>
          </a:p>
          <a:p>
            <a:pPr algn="ctr" defTabSz="457200">
              <a:spcBef>
                <a:spcPts val="948"/>
              </a:spcBef>
            </a:pPr>
            <a:r>
              <a:rPr lang="en-US" sz="2200" b="1" dirty="0">
                <a:solidFill>
                  <a:prstClr val="white"/>
                </a:solidFill>
                <a:latin typeface="Arial"/>
                <a:cs typeface="Arial"/>
              </a:rPr>
              <a:t>Eco-Friendly Nature-based solutions to mitigate soil degradation</a:t>
            </a:r>
            <a:endParaRPr sz="2200" b="1" dirty="0">
              <a:solidFill>
                <a:prstClr val="white"/>
              </a:solidFill>
              <a:latin typeface="Arial"/>
              <a:cs typeface="Arial"/>
            </a:endParaRPr>
          </a:p>
        </p:txBody>
      </p:sp>
      <p:sp>
        <p:nvSpPr>
          <p:cNvPr id="3" name="object 3"/>
          <p:cNvSpPr txBox="1"/>
          <p:nvPr/>
        </p:nvSpPr>
        <p:spPr>
          <a:xfrm>
            <a:off x="6120323" y="4077072"/>
            <a:ext cx="3019106" cy="1726370"/>
          </a:xfrm>
          <a:prstGeom prst="rect">
            <a:avLst/>
          </a:prstGeom>
        </p:spPr>
        <p:txBody>
          <a:bodyPr vert="horz" wrap="square" lIns="0" tIns="6350" rIns="0" bIns="0" rtlCol="0">
            <a:spAutoFit/>
          </a:bodyPr>
          <a:lstStyle/>
          <a:p>
            <a:pPr marL="6350" marR="2540" indent="57785" defTabSz="457200">
              <a:lnSpc>
                <a:spcPct val="116700"/>
              </a:lnSpc>
              <a:spcBef>
                <a:spcPts val="50"/>
              </a:spcBef>
            </a:pPr>
            <a:r>
              <a:rPr lang="en-US" sz="1600" b="1" dirty="0">
                <a:solidFill>
                  <a:srgbClr val="FFFFFF"/>
                </a:solidFill>
                <a:latin typeface="Century Gothic" panose="020B0502020202020204" pitchFamily="34" charset="0"/>
                <a:cs typeface="Arial"/>
              </a:rPr>
              <a:t>LP </a:t>
            </a:r>
            <a:r>
              <a:rPr lang="el-GR" sz="1600" b="1" dirty="0">
                <a:solidFill>
                  <a:srgbClr val="FFFFFF"/>
                </a:solidFill>
                <a:latin typeface="Century Gothic" panose="020B0502020202020204" pitchFamily="34" charset="0"/>
                <a:cs typeface="Arial"/>
              </a:rPr>
              <a:t>Πανεπιστήμιο Πατρών</a:t>
            </a:r>
            <a:endParaRPr lang="en-US" sz="1600" b="1" dirty="0">
              <a:solidFill>
                <a:srgbClr val="FFFFFF"/>
              </a:solidFill>
              <a:latin typeface="Century Gothic" panose="020B0502020202020204" pitchFamily="34" charset="0"/>
              <a:cs typeface="Arial"/>
            </a:endParaRPr>
          </a:p>
          <a:p>
            <a:pPr marL="6350" marR="2540" indent="57785" defTabSz="457200">
              <a:lnSpc>
                <a:spcPct val="116700"/>
              </a:lnSpc>
              <a:spcBef>
                <a:spcPts val="50"/>
              </a:spcBef>
            </a:pPr>
            <a:r>
              <a:rPr lang="en-US" sz="1600" b="1" dirty="0">
                <a:solidFill>
                  <a:srgbClr val="FFFFFF"/>
                </a:solidFill>
                <a:latin typeface="Century Gothic" panose="020B0502020202020204" pitchFamily="34" charset="0"/>
                <a:cs typeface="Arial"/>
              </a:rPr>
              <a:t>PP2 </a:t>
            </a:r>
            <a:r>
              <a:rPr lang="el-GR" sz="1600" b="1" dirty="0">
                <a:solidFill>
                  <a:srgbClr val="FFFFFF"/>
                </a:solidFill>
                <a:latin typeface="Century Gothic" panose="020B0502020202020204" pitchFamily="34" charset="0"/>
                <a:cs typeface="Arial"/>
              </a:rPr>
              <a:t>ΕΠΙΜΕΛΗΤΗΡΙΟ ΑΙΤΩΛΟΑΚΑΡΝΑΝΙΑΣ</a:t>
            </a:r>
          </a:p>
          <a:p>
            <a:pPr marL="6350" marR="2540" indent="57785" defTabSz="457200">
              <a:lnSpc>
                <a:spcPct val="116700"/>
              </a:lnSpc>
              <a:spcBef>
                <a:spcPts val="50"/>
              </a:spcBef>
            </a:pPr>
            <a:r>
              <a:rPr lang="el-GR" sz="1600" b="1" u="sng" dirty="0">
                <a:solidFill>
                  <a:srgbClr val="FFFFFF"/>
                </a:solidFill>
                <a:latin typeface="Century Gothic" panose="020B0502020202020204" pitchFamily="34" charset="0"/>
                <a:cs typeface="Arial"/>
              </a:rPr>
              <a:t>Εισηγητής:</a:t>
            </a:r>
          </a:p>
          <a:p>
            <a:pPr marL="6350" marR="2540" indent="57785" defTabSz="457200">
              <a:lnSpc>
                <a:spcPct val="116700"/>
              </a:lnSpc>
              <a:spcBef>
                <a:spcPts val="50"/>
              </a:spcBef>
            </a:pPr>
            <a:r>
              <a:rPr lang="el-GR" sz="1600" b="1" i="1" dirty="0">
                <a:solidFill>
                  <a:srgbClr val="FFFFFF"/>
                </a:solidFill>
                <a:latin typeface="Century Gothic" panose="020B0502020202020204" pitchFamily="34" charset="0"/>
                <a:cs typeface="Arial"/>
              </a:rPr>
              <a:t>Τριαντάφυλλος Τατούλης</a:t>
            </a:r>
          </a:p>
          <a:p>
            <a:pPr marL="6350" marR="2540" indent="57785" defTabSz="457200">
              <a:lnSpc>
                <a:spcPct val="116700"/>
              </a:lnSpc>
              <a:spcBef>
                <a:spcPts val="50"/>
              </a:spcBef>
            </a:pPr>
            <a:r>
              <a:rPr lang="el-GR" sz="1400" b="1" i="1" dirty="0">
                <a:solidFill>
                  <a:srgbClr val="FFFFFF"/>
                </a:solidFill>
                <a:latin typeface="Century Gothic" panose="020B0502020202020204" pitchFamily="34" charset="0"/>
                <a:cs typeface="Arial"/>
              </a:rPr>
              <a:t>Δρ. Περιβαλλοντικών Συστημάτων</a:t>
            </a:r>
            <a:endParaRPr sz="1400" b="1" i="1" dirty="0">
              <a:solidFill>
                <a:srgbClr val="FFFFFF"/>
              </a:solidFill>
              <a:latin typeface="Century Gothic" panose="020B0502020202020204" pitchFamily="34" charset="0"/>
              <a:cs typeface="Arial"/>
            </a:endParaRPr>
          </a:p>
        </p:txBody>
      </p:sp>
      <p:grpSp>
        <p:nvGrpSpPr>
          <p:cNvPr id="11" name="Ομάδα 10">
            <a:extLst>
              <a:ext uri="{FF2B5EF4-FFF2-40B4-BE49-F238E27FC236}">
                <a16:creationId xmlns:a16="http://schemas.microsoft.com/office/drawing/2014/main" id="{E2048E07-00A1-83C9-9B23-26BC23B8C64F}"/>
              </a:ext>
            </a:extLst>
          </p:cNvPr>
          <p:cNvGrpSpPr/>
          <p:nvPr/>
        </p:nvGrpSpPr>
        <p:grpSpPr>
          <a:xfrm>
            <a:off x="4328410" y="5908341"/>
            <a:ext cx="2832590" cy="916411"/>
            <a:chOff x="4328410" y="4431256"/>
            <a:chExt cx="2832590" cy="687308"/>
          </a:xfrm>
        </p:grpSpPr>
        <p:cxnSp>
          <p:nvCxnSpPr>
            <p:cNvPr id="6" name="Ευθεία γραμμή σύνδεσης 5">
              <a:extLst>
                <a:ext uri="{FF2B5EF4-FFF2-40B4-BE49-F238E27FC236}">
                  <a16:creationId xmlns:a16="http://schemas.microsoft.com/office/drawing/2014/main" id="{C5E210A6-FB0E-CCD8-8522-540057CB7B81}"/>
                </a:ext>
              </a:extLst>
            </p:cNvPr>
            <p:cNvCxnSpPr/>
            <p:nvPr/>
          </p:nvCxnSpPr>
          <p:spPr>
            <a:xfrm>
              <a:off x="4419600" y="4933950"/>
              <a:ext cx="1981200" cy="0"/>
            </a:xfrm>
            <a:prstGeom prst="line">
              <a:avLst/>
            </a:prstGeom>
            <a:ln w="12700">
              <a:solidFill>
                <a:srgbClr val="134290"/>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E6A5DBDF-BE9A-5284-8839-096DE62A7B24}"/>
                </a:ext>
              </a:extLst>
            </p:cNvPr>
            <p:cNvSpPr txBox="1"/>
            <p:nvPr/>
          </p:nvSpPr>
          <p:spPr>
            <a:xfrm>
              <a:off x="4328410" y="4887731"/>
              <a:ext cx="1676400" cy="230833"/>
            </a:xfrm>
            <a:prstGeom prst="rect">
              <a:avLst/>
            </a:prstGeom>
            <a:noFill/>
          </p:spPr>
          <p:txBody>
            <a:bodyPr wrap="square" rtlCol="0">
              <a:spAutoFit/>
            </a:bodyPr>
            <a:lstStyle/>
            <a:p>
              <a:pPr defTabSz="457200"/>
              <a:r>
                <a:rPr lang="en-US" sz="1400" dirty="0">
                  <a:solidFill>
                    <a:srgbClr val="9AC43E"/>
                  </a:solidFill>
                </a:rPr>
                <a:t>ECOBASE</a:t>
              </a:r>
              <a:endParaRPr lang="el-GR" sz="1400" dirty="0">
                <a:solidFill>
                  <a:srgbClr val="9AC43E"/>
                </a:solidFill>
              </a:endParaRPr>
            </a:p>
          </p:txBody>
        </p:sp>
        <p:pic>
          <p:nvPicPr>
            <p:cNvPr id="10" name="Εικόνα 9">
              <a:extLst>
                <a:ext uri="{FF2B5EF4-FFF2-40B4-BE49-F238E27FC236}">
                  <a16:creationId xmlns:a16="http://schemas.microsoft.com/office/drawing/2014/main" id="{1C145ACF-8DF8-9D85-FEE1-225155FCEC26}"/>
                </a:ext>
              </a:extLst>
            </p:cNvPr>
            <p:cNvPicPr>
              <a:picLocks noChangeAspect="1"/>
            </p:cNvPicPr>
            <p:nvPr/>
          </p:nvPicPr>
          <p:blipFill>
            <a:blip r:embed="rId2"/>
            <a:stretch>
              <a:fillRect/>
            </a:stretch>
          </p:blipFill>
          <p:spPr>
            <a:xfrm>
              <a:off x="6477000" y="4431256"/>
              <a:ext cx="684000" cy="684000"/>
            </a:xfrm>
            <a:prstGeom prst="rect">
              <a:avLst/>
            </a:prstGeom>
          </p:spPr>
        </p:pic>
      </p:grpSp>
    </p:spTree>
    <p:extLst>
      <p:ext uri="{BB962C8B-B14F-4D97-AF65-F5344CB8AC3E}">
        <p14:creationId xmlns:p14="http://schemas.microsoft.com/office/powerpoint/2010/main" val="2024785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D6C989-0AB1-A1A3-98A2-98241464E46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4366F57-E628-BBEB-E944-C5C1BC54309D}"/>
              </a:ext>
            </a:extLst>
          </p:cNvPr>
          <p:cNvSpPr>
            <a:spLocks noGrp="1"/>
          </p:cNvSpPr>
          <p:nvPr>
            <p:ph type="title"/>
          </p:nvPr>
        </p:nvSpPr>
        <p:spPr>
          <a:xfrm>
            <a:off x="585723" y="574162"/>
            <a:ext cx="6790225" cy="516042"/>
          </a:xfrm>
        </p:spPr>
        <p:txBody>
          <a:bodyPr>
            <a:normAutofit/>
          </a:bodyPr>
          <a:lstStyle/>
          <a:p>
            <a:r>
              <a:rPr lang="el-GR" dirty="0"/>
              <a:t>Ρύπανση/ </a:t>
            </a:r>
            <a:r>
              <a:rPr lang="el-GR" dirty="0" err="1"/>
              <a:t>υπερεκμετάλλευση</a:t>
            </a:r>
            <a:r>
              <a:rPr lang="el-GR" dirty="0"/>
              <a:t> υδάτων</a:t>
            </a:r>
          </a:p>
        </p:txBody>
      </p:sp>
      <p:sp>
        <p:nvSpPr>
          <p:cNvPr id="10" name="Content Placeholder 2">
            <a:extLst>
              <a:ext uri="{FF2B5EF4-FFF2-40B4-BE49-F238E27FC236}">
                <a16:creationId xmlns:a16="http://schemas.microsoft.com/office/drawing/2014/main" id="{0A5C286D-6A1E-40B6-9D76-A2D4343780D4}"/>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4" name="TextBox 13">
            <a:extLst>
              <a:ext uri="{FF2B5EF4-FFF2-40B4-BE49-F238E27FC236}">
                <a16:creationId xmlns:a16="http://schemas.microsoft.com/office/drawing/2014/main" id="{6EAB6EBB-F598-6830-61DE-21DB0895719D}"/>
              </a:ext>
            </a:extLst>
          </p:cNvPr>
          <p:cNvSpPr txBox="1"/>
          <p:nvPr/>
        </p:nvSpPr>
        <p:spPr>
          <a:xfrm>
            <a:off x="5063536" y="1765982"/>
            <a:ext cx="3684928" cy="923330"/>
          </a:xfrm>
          <a:prstGeom prst="rect">
            <a:avLst/>
          </a:prstGeom>
          <a:noFill/>
        </p:spPr>
        <p:txBody>
          <a:bodyPr wrap="square">
            <a:spAutoFit/>
          </a:bodyPr>
          <a:lstStyle/>
          <a:p>
            <a:pPr marL="285750" indent="-285750">
              <a:buFont typeface="Wingdings" panose="05000000000000000000" pitchFamily="2" charset="2"/>
              <a:buChar char="q"/>
            </a:pPr>
            <a:r>
              <a:rPr lang="el-GR" dirty="0"/>
              <a:t>Εντατικές καλλιέργειες</a:t>
            </a:r>
          </a:p>
          <a:p>
            <a:pPr marL="285750" indent="-285750">
              <a:buFont typeface="Wingdings" panose="05000000000000000000" pitchFamily="2" charset="2"/>
              <a:buChar char="q"/>
            </a:pPr>
            <a:r>
              <a:rPr lang="el-GR" dirty="0" err="1"/>
              <a:t>Υπεράντληση</a:t>
            </a:r>
            <a:r>
              <a:rPr lang="el-GR" dirty="0"/>
              <a:t> από ταμιευτήρες/ υπόγειους </a:t>
            </a:r>
            <a:r>
              <a:rPr lang="el-GR" dirty="0" err="1"/>
              <a:t>υδροφορείς</a:t>
            </a:r>
            <a:endParaRPr lang="el-GR" dirty="0"/>
          </a:p>
        </p:txBody>
      </p:sp>
      <p:pic>
        <p:nvPicPr>
          <p:cNvPr id="4" name="Picture 2" descr="Νιτρορύπανση – Κώδικας ορθής γεωργικής πρακτικής – Τι προβλέπει - Οικονομικός Ταχυδρόμος - ot.gr">
            <a:extLst>
              <a:ext uri="{FF2B5EF4-FFF2-40B4-BE49-F238E27FC236}">
                <a16:creationId xmlns:a16="http://schemas.microsoft.com/office/drawing/2014/main" id="{2AE4ADD1-4E02-CF09-4FA9-470D86CC39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916" y="1268760"/>
            <a:ext cx="4414404" cy="287000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νιτρορύπανση | Page 5 | agro24.gr">
            <a:extLst>
              <a:ext uri="{FF2B5EF4-FFF2-40B4-BE49-F238E27FC236}">
                <a16:creationId xmlns:a16="http://schemas.microsoft.com/office/drawing/2014/main" id="{9B9FF921-A0A2-F474-D8DB-8F7860B08BC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3968" y="4256641"/>
            <a:ext cx="4695334" cy="2340711"/>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CEE2BAB-749C-53ED-4F85-EAA2EE92E249}"/>
              </a:ext>
            </a:extLst>
          </p:cNvPr>
          <p:cNvSpPr txBox="1"/>
          <p:nvPr/>
        </p:nvSpPr>
        <p:spPr>
          <a:xfrm>
            <a:off x="620916" y="4688332"/>
            <a:ext cx="3617588" cy="1754326"/>
          </a:xfrm>
          <a:prstGeom prst="rect">
            <a:avLst/>
          </a:prstGeom>
          <a:noFill/>
        </p:spPr>
        <p:txBody>
          <a:bodyPr wrap="square">
            <a:spAutoFit/>
          </a:bodyPr>
          <a:lstStyle/>
          <a:p>
            <a:pPr marL="285750" indent="-285750">
              <a:buFont typeface="Wingdings" panose="05000000000000000000" pitchFamily="2" charset="2"/>
              <a:buChar char="q"/>
            </a:pPr>
            <a:r>
              <a:rPr lang="el-GR" dirty="0"/>
              <a:t>Αλόγιστη χρήση αζωτούχων λιπασμάτων/ φυτοφαρμάκων</a:t>
            </a:r>
          </a:p>
          <a:p>
            <a:pPr marL="285750" indent="-285750">
              <a:buFont typeface="Wingdings" panose="05000000000000000000" pitchFamily="2" charset="2"/>
              <a:buChar char="q"/>
            </a:pPr>
            <a:r>
              <a:rPr lang="el-GR" dirty="0"/>
              <a:t>Διαρροή χημικών στα υπόγεια/ επιφανειακά ύδατα (Λιμνοθάλασσες Μεσολογγίου/ Αιτωλικού</a:t>
            </a:r>
            <a:r>
              <a:rPr lang="en-US" dirty="0"/>
              <a:t>)</a:t>
            </a:r>
            <a:endParaRPr lang="el-GR" dirty="0"/>
          </a:p>
        </p:txBody>
      </p:sp>
    </p:spTree>
    <p:extLst>
      <p:ext uri="{BB962C8B-B14F-4D97-AF65-F5344CB8AC3E}">
        <p14:creationId xmlns:p14="http://schemas.microsoft.com/office/powerpoint/2010/main" val="38777566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8AE545-AE91-4C28-F61C-025A3918FDC7}"/>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808FD62B-D1D5-1A81-785F-043186CBA79F}"/>
              </a:ext>
            </a:extLst>
          </p:cNvPr>
          <p:cNvSpPr>
            <a:spLocks noGrp="1"/>
          </p:cNvSpPr>
          <p:nvPr>
            <p:ph type="title"/>
          </p:nvPr>
        </p:nvSpPr>
        <p:spPr>
          <a:xfrm>
            <a:off x="585723" y="574162"/>
            <a:ext cx="6790225" cy="516042"/>
          </a:xfrm>
        </p:spPr>
        <p:txBody>
          <a:bodyPr>
            <a:normAutofit/>
          </a:bodyPr>
          <a:lstStyle/>
          <a:p>
            <a:r>
              <a:rPr lang="el-GR" dirty="0"/>
              <a:t>Υποβάθμιση εδάφους/ βιοποικιλότητα</a:t>
            </a:r>
          </a:p>
        </p:txBody>
      </p:sp>
      <p:sp>
        <p:nvSpPr>
          <p:cNvPr id="10" name="Content Placeholder 2">
            <a:extLst>
              <a:ext uri="{FF2B5EF4-FFF2-40B4-BE49-F238E27FC236}">
                <a16:creationId xmlns:a16="http://schemas.microsoft.com/office/drawing/2014/main" id="{CEAB9FA1-29D9-9837-48F5-1E22454AE542}"/>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4" name="TextBox 13">
            <a:extLst>
              <a:ext uri="{FF2B5EF4-FFF2-40B4-BE49-F238E27FC236}">
                <a16:creationId xmlns:a16="http://schemas.microsoft.com/office/drawing/2014/main" id="{6C6B7BE2-3C5A-0EA2-340F-82242CA1D000}"/>
              </a:ext>
            </a:extLst>
          </p:cNvPr>
          <p:cNvSpPr txBox="1"/>
          <p:nvPr/>
        </p:nvSpPr>
        <p:spPr>
          <a:xfrm>
            <a:off x="5120545" y="4390254"/>
            <a:ext cx="3684928" cy="1477328"/>
          </a:xfrm>
          <a:prstGeom prst="rect">
            <a:avLst/>
          </a:prstGeom>
          <a:noFill/>
        </p:spPr>
        <p:txBody>
          <a:bodyPr wrap="square">
            <a:spAutoFit/>
          </a:bodyPr>
          <a:lstStyle/>
          <a:p>
            <a:pPr marL="285750" indent="-285750">
              <a:buFont typeface="Wingdings" panose="05000000000000000000" pitchFamily="2" charset="2"/>
              <a:buChar char="q"/>
            </a:pPr>
            <a:r>
              <a:rPr lang="el-GR" dirty="0"/>
              <a:t>Αποψίλωση παραποτάμιων ζωνών και η χρήση </a:t>
            </a:r>
            <a:r>
              <a:rPr lang="el-GR" dirty="0" err="1"/>
              <a:t>αγροχημικών</a:t>
            </a:r>
            <a:endParaRPr lang="el-GR" dirty="0"/>
          </a:p>
          <a:p>
            <a:pPr marL="285750" indent="-285750">
              <a:buFont typeface="Wingdings" panose="05000000000000000000" pitchFamily="2" charset="2"/>
              <a:buChar char="q"/>
            </a:pPr>
            <a:r>
              <a:rPr lang="el-GR" dirty="0"/>
              <a:t>Μείωση ενδιαιτημάτων- προστατευόμενα είδη χλωρίδας/ πανίδας</a:t>
            </a:r>
          </a:p>
        </p:txBody>
      </p:sp>
      <p:sp>
        <p:nvSpPr>
          <p:cNvPr id="13" name="TextBox 12">
            <a:extLst>
              <a:ext uri="{FF2B5EF4-FFF2-40B4-BE49-F238E27FC236}">
                <a16:creationId xmlns:a16="http://schemas.microsoft.com/office/drawing/2014/main" id="{76911383-8F24-CB60-C440-0FD892F7ED20}"/>
              </a:ext>
            </a:extLst>
          </p:cNvPr>
          <p:cNvSpPr txBox="1"/>
          <p:nvPr/>
        </p:nvSpPr>
        <p:spPr>
          <a:xfrm>
            <a:off x="566321" y="1656662"/>
            <a:ext cx="3920721" cy="1477328"/>
          </a:xfrm>
          <a:prstGeom prst="rect">
            <a:avLst/>
          </a:prstGeom>
          <a:noFill/>
        </p:spPr>
        <p:txBody>
          <a:bodyPr wrap="square">
            <a:spAutoFit/>
          </a:bodyPr>
          <a:lstStyle/>
          <a:p>
            <a:pPr marL="285750" indent="-285750">
              <a:buFont typeface="Wingdings" panose="05000000000000000000" pitchFamily="2" charset="2"/>
              <a:buChar char="q"/>
            </a:pPr>
            <a:r>
              <a:rPr lang="el-GR" dirty="0"/>
              <a:t>Μονοκαλλιέργεια, βαριά εκμηχάνιση προκαλούν συμπίεση του εδάφους</a:t>
            </a:r>
          </a:p>
          <a:p>
            <a:pPr marL="285750" indent="-285750">
              <a:buFont typeface="Wingdings" panose="05000000000000000000" pitchFamily="2" charset="2"/>
              <a:buChar char="q"/>
            </a:pPr>
            <a:r>
              <a:rPr lang="el-GR" dirty="0"/>
              <a:t>Απώλεια οργανικής ουσίας, μείωση φυσικής γονιμότητας</a:t>
            </a:r>
          </a:p>
        </p:txBody>
      </p:sp>
      <p:pic>
        <p:nvPicPr>
          <p:cNvPr id="5" name="Picture 6" descr="Παραρεμάτιες δασικές περιοχές της Ελλάδας: οι πιο σημαντικές και κρίσιμες ζώνες των υδρολογικών μας λεκανών - dasarxeio.com">
            <a:extLst>
              <a:ext uri="{FF2B5EF4-FFF2-40B4-BE49-F238E27FC236}">
                <a16:creationId xmlns:a16="http://schemas.microsoft.com/office/drawing/2014/main" id="{686E22B8-0605-413F-8BCE-A9DF083DC5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3798"/>
          <a:stretch/>
        </p:blipFill>
        <p:spPr bwMode="auto">
          <a:xfrm>
            <a:off x="4572000" y="1382089"/>
            <a:ext cx="4436975" cy="222957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Η ποιότητα του γεωργικού εδάφους - Agro Tec">
            <a:extLst>
              <a:ext uri="{FF2B5EF4-FFF2-40B4-BE49-F238E27FC236}">
                <a16:creationId xmlns:a16="http://schemas.microsoft.com/office/drawing/2014/main" id="{78153FDC-0C79-BD4B-1769-784D7D800E9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8193" y="3754920"/>
            <a:ext cx="4436975" cy="24709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665333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3A2FED-0C1F-AF6A-B42E-57E137284BF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AB78B00-7C8E-744D-135F-48D1D18AFC36}"/>
              </a:ext>
            </a:extLst>
          </p:cNvPr>
          <p:cNvSpPr>
            <a:spLocks noGrp="1"/>
          </p:cNvSpPr>
          <p:nvPr>
            <p:ph type="title"/>
          </p:nvPr>
        </p:nvSpPr>
        <p:spPr>
          <a:xfrm>
            <a:off x="585723" y="574162"/>
            <a:ext cx="6790225" cy="516042"/>
          </a:xfrm>
        </p:spPr>
        <p:txBody>
          <a:bodyPr>
            <a:normAutofit/>
          </a:bodyPr>
          <a:lstStyle/>
          <a:p>
            <a:r>
              <a:rPr lang="el-GR" dirty="0"/>
              <a:t>Τοπικά παραδείγματα/ περιπτώσεις</a:t>
            </a:r>
            <a:endParaRPr lang="en-US" dirty="0"/>
          </a:p>
        </p:txBody>
      </p:sp>
      <p:sp>
        <p:nvSpPr>
          <p:cNvPr id="10" name="Content Placeholder 2">
            <a:extLst>
              <a:ext uri="{FF2B5EF4-FFF2-40B4-BE49-F238E27FC236}">
                <a16:creationId xmlns:a16="http://schemas.microsoft.com/office/drawing/2014/main" id="{3B7894B2-0751-FC2C-28BB-98755656D550}"/>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4C0EB6C2-655E-8D83-A84E-1A991FEF8DC8}"/>
              </a:ext>
            </a:extLst>
          </p:cNvPr>
          <p:cNvSpPr txBox="1"/>
          <p:nvPr/>
        </p:nvSpPr>
        <p:spPr>
          <a:xfrm>
            <a:off x="2256327" y="1538123"/>
            <a:ext cx="5119621" cy="369332"/>
          </a:xfrm>
          <a:prstGeom prst="rect">
            <a:avLst/>
          </a:prstGeom>
          <a:noFill/>
        </p:spPr>
        <p:txBody>
          <a:bodyPr wrap="square">
            <a:spAutoFit/>
          </a:bodyPr>
          <a:lstStyle/>
          <a:p>
            <a:r>
              <a:rPr lang="el-GR" b="1" u="sng" dirty="0"/>
              <a:t>Υδατική διάβρωση &amp; εδαφική απορροή</a:t>
            </a:r>
          </a:p>
        </p:txBody>
      </p:sp>
      <p:pic>
        <p:nvPicPr>
          <p:cNvPr id="4" name="Picture 2" descr="Ελληνικό Τμήμα EastMed - Μελέτη Περιβαλλοντικών και Κοινωνικών Επιπτώσεω">
            <a:extLst>
              <a:ext uri="{FF2B5EF4-FFF2-40B4-BE49-F238E27FC236}">
                <a16:creationId xmlns:a16="http://schemas.microsoft.com/office/drawing/2014/main" id="{393A84DF-7BA3-02AB-F001-F809036E474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32937"/>
          <a:stretch/>
        </p:blipFill>
        <p:spPr bwMode="auto">
          <a:xfrm>
            <a:off x="4292079" y="2284548"/>
            <a:ext cx="4415841" cy="3617853"/>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AB4AA01D-2CB7-59D9-EDB0-925D94AAC551}"/>
              </a:ext>
            </a:extLst>
          </p:cNvPr>
          <p:cNvSpPr txBox="1"/>
          <p:nvPr/>
        </p:nvSpPr>
        <p:spPr>
          <a:xfrm>
            <a:off x="300434" y="2108315"/>
            <a:ext cx="3911785" cy="3970318"/>
          </a:xfrm>
          <a:prstGeom prst="rect">
            <a:avLst/>
          </a:prstGeom>
          <a:noFill/>
        </p:spPr>
        <p:txBody>
          <a:bodyPr wrap="square">
            <a:spAutoFit/>
          </a:bodyPr>
          <a:lstStyle/>
          <a:p>
            <a:pPr algn="just"/>
            <a:r>
              <a:rPr lang="el-GR" b="1" dirty="0"/>
              <a:t>Περιοχές</a:t>
            </a:r>
            <a:r>
              <a:rPr lang="el-GR" dirty="0"/>
              <a:t>: Εντοπίζεται εντονότερα στις ημιορεινές και ορεινές ζώνες (π.χ., ορεινή </a:t>
            </a:r>
            <a:r>
              <a:rPr lang="el-GR" dirty="0" err="1"/>
              <a:t>Ναυπακτιά</a:t>
            </a:r>
            <a:r>
              <a:rPr lang="el-GR" dirty="0"/>
              <a:t>, Βάλτος, Ξηρόμερο)</a:t>
            </a:r>
          </a:p>
          <a:p>
            <a:pPr algn="just"/>
            <a:endParaRPr lang="el-GR" b="1" dirty="0"/>
          </a:p>
          <a:p>
            <a:pPr algn="just"/>
            <a:r>
              <a:rPr lang="el-GR" b="1" dirty="0"/>
              <a:t>Τοπική Περίπτωση</a:t>
            </a:r>
            <a:r>
              <a:rPr lang="el-GR" dirty="0"/>
              <a:t>: Σε επικλινείς ελαιώνες, το συχνό και βαθύ όργωμα παράλληλα με την κλίση του εδάφους σε συνδυασμό με τις έντονες φθινοπωρινές βροχοπτώσεις, οδηγούν σε απώλεια του επιφανειακού, εύφορου στρώματος χώματος. Το πρόβλημα επιδεινώνεται όταν το έδαφος μένει γυμνό από βλάστηση τους χειμερινούς μήνες. </a:t>
            </a:r>
          </a:p>
        </p:txBody>
      </p:sp>
    </p:spTree>
    <p:extLst>
      <p:ext uri="{BB962C8B-B14F-4D97-AF65-F5344CB8AC3E}">
        <p14:creationId xmlns:p14="http://schemas.microsoft.com/office/powerpoint/2010/main" val="222188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BE256-1F13-66FF-E511-B208012DBDA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B4378F06-CF00-D9D6-78CA-DE162C8A456C}"/>
              </a:ext>
            </a:extLst>
          </p:cNvPr>
          <p:cNvSpPr>
            <a:spLocks noGrp="1"/>
          </p:cNvSpPr>
          <p:nvPr>
            <p:ph type="title"/>
          </p:nvPr>
        </p:nvSpPr>
        <p:spPr>
          <a:xfrm>
            <a:off x="585723" y="574162"/>
            <a:ext cx="6790225" cy="516042"/>
          </a:xfrm>
        </p:spPr>
        <p:txBody>
          <a:bodyPr>
            <a:normAutofit/>
          </a:bodyPr>
          <a:lstStyle/>
          <a:p>
            <a:r>
              <a:rPr lang="el-GR" dirty="0"/>
              <a:t>Τοπικά παραδείγματα/ περιπτώσεις</a:t>
            </a:r>
            <a:endParaRPr lang="en-US" dirty="0"/>
          </a:p>
        </p:txBody>
      </p:sp>
      <p:sp>
        <p:nvSpPr>
          <p:cNvPr id="10" name="Content Placeholder 2">
            <a:extLst>
              <a:ext uri="{FF2B5EF4-FFF2-40B4-BE49-F238E27FC236}">
                <a16:creationId xmlns:a16="http://schemas.microsoft.com/office/drawing/2014/main" id="{259D7DC4-6CC9-DFE8-18E2-556B027C89FB}"/>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5080E93A-0457-D63D-EFFD-0E4D00A4F3E0}"/>
              </a:ext>
            </a:extLst>
          </p:cNvPr>
          <p:cNvSpPr txBox="1"/>
          <p:nvPr/>
        </p:nvSpPr>
        <p:spPr>
          <a:xfrm>
            <a:off x="2256327" y="1538123"/>
            <a:ext cx="4835953" cy="369332"/>
          </a:xfrm>
          <a:prstGeom prst="rect">
            <a:avLst/>
          </a:prstGeom>
          <a:noFill/>
        </p:spPr>
        <p:txBody>
          <a:bodyPr wrap="square">
            <a:spAutoFit/>
          </a:bodyPr>
          <a:lstStyle/>
          <a:p>
            <a:r>
              <a:rPr lang="el-GR" b="1" u="sng" dirty="0"/>
              <a:t>Πλημμύρες, Υπερχειλίσεις &amp; Συμπίεση Εδάφους</a:t>
            </a:r>
          </a:p>
        </p:txBody>
      </p:sp>
      <p:sp>
        <p:nvSpPr>
          <p:cNvPr id="8" name="TextBox 7">
            <a:extLst>
              <a:ext uri="{FF2B5EF4-FFF2-40B4-BE49-F238E27FC236}">
                <a16:creationId xmlns:a16="http://schemas.microsoft.com/office/drawing/2014/main" id="{CEE8606B-0A6C-F256-043F-61C3A2B7AF50}"/>
              </a:ext>
            </a:extLst>
          </p:cNvPr>
          <p:cNvSpPr txBox="1"/>
          <p:nvPr/>
        </p:nvSpPr>
        <p:spPr>
          <a:xfrm>
            <a:off x="307261" y="2132856"/>
            <a:ext cx="4086858" cy="4524315"/>
          </a:xfrm>
          <a:prstGeom prst="rect">
            <a:avLst/>
          </a:prstGeom>
          <a:noFill/>
        </p:spPr>
        <p:txBody>
          <a:bodyPr wrap="square">
            <a:spAutoFit/>
          </a:bodyPr>
          <a:lstStyle/>
          <a:p>
            <a:pPr algn="just"/>
            <a:r>
              <a:rPr lang="el-GR" b="1" dirty="0"/>
              <a:t>Περιοχές</a:t>
            </a:r>
            <a:r>
              <a:rPr lang="el-GR" dirty="0"/>
              <a:t>: Στον κάμπο του Αχελώου (π.χ. περιοχή </a:t>
            </a:r>
            <a:r>
              <a:rPr lang="el-GR" dirty="0" err="1"/>
              <a:t>Λεσινίου</a:t>
            </a:r>
            <a:r>
              <a:rPr lang="el-GR" dirty="0"/>
              <a:t>, Κατοχή) και περιμετρικά της λίμνης Τριχωνίδας.</a:t>
            </a:r>
          </a:p>
          <a:p>
            <a:pPr algn="just"/>
            <a:endParaRPr lang="el-GR" b="1" dirty="0"/>
          </a:p>
          <a:p>
            <a:pPr algn="just"/>
            <a:r>
              <a:rPr lang="el-GR" b="1" dirty="0"/>
              <a:t>Τοπική Περίπτωση</a:t>
            </a:r>
            <a:r>
              <a:rPr lang="el-GR" dirty="0"/>
              <a:t>: Παραγωγοί καλαμποκιού, μηδικής και εσπεριδοειδών αντιμετωπίζουν μόνιμα προβλήματα λόγω εδαφικής υδραυλικής επιβάρυνσης (λιμνάζοντα νερά). Μετά από έντονες βροχοπτώσεις, τα νερά μένουν στο χωράφι, προκαλώντας ασφυξία στο ριζικό σύστημα, καθώς και συμπίεση των εδαφών από τη χρήση </a:t>
            </a:r>
            <a:r>
              <a:rPr lang="el-GR" dirty="0" err="1"/>
              <a:t>βαρέων</a:t>
            </a:r>
            <a:r>
              <a:rPr lang="el-GR" dirty="0"/>
              <a:t> γεωργικών ελκυστήρων που αδυνατούν να εργαστούν σε λασπώδες έδαφος.</a:t>
            </a:r>
          </a:p>
        </p:txBody>
      </p:sp>
      <p:pic>
        <p:nvPicPr>
          <p:cNvPr id="5" name="Picture 2" descr="Θάφτηκε στη λάσπη από τις πλημμύρες η Δυτική Ελλάδα">
            <a:extLst>
              <a:ext uri="{FF2B5EF4-FFF2-40B4-BE49-F238E27FC236}">
                <a16:creationId xmlns:a16="http://schemas.microsoft.com/office/drawing/2014/main" id="{51CD0FE7-59CA-AA4B-86D1-12F6AB38E1F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44277" y="2564904"/>
            <a:ext cx="4384026" cy="2573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20548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D286FA-452B-59C9-0023-27A05B6F404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960B51C-9DE5-F1C9-B01D-1803A44DCE73}"/>
              </a:ext>
            </a:extLst>
          </p:cNvPr>
          <p:cNvSpPr>
            <a:spLocks noGrp="1"/>
          </p:cNvSpPr>
          <p:nvPr>
            <p:ph type="title"/>
          </p:nvPr>
        </p:nvSpPr>
        <p:spPr>
          <a:xfrm>
            <a:off x="585723" y="574162"/>
            <a:ext cx="6790225" cy="516042"/>
          </a:xfrm>
        </p:spPr>
        <p:txBody>
          <a:bodyPr>
            <a:normAutofit/>
          </a:bodyPr>
          <a:lstStyle/>
          <a:p>
            <a:r>
              <a:rPr lang="el-GR" dirty="0"/>
              <a:t>Τοπικά παραδείγματα/ περιπτώσεις</a:t>
            </a:r>
            <a:endParaRPr lang="en-US" dirty="0"/>
          </a:p>
        </p:txBody>
      </p:sp>
      <p:sp>
        <p:nvSpPr>
          <p:cNvPr id="10" name="Content Placeholder 2">
            <a:extLst>
              <a:ext uri="{FF2B5EF4-FFF2-40B4-BE49-F238E27FC236}">
                <a16:creationId xmlns:a16="http://schemas.microsoft.com/office/drawing/2014/main" id="{2478D596-7492-264B-7ABF-0699D45A857F}"/>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F03E2D27-28B5-AA94-ED3F-85BC95057F46}"/>
              </a:ext>
            </a:extLst>
          </p:cNvPr>
          <p:cNvSpPr txBox="1"/>
          <p:nvPr/>
        </p:nvSpPr>
        <p:spPr>
          <a:xfrm>
            <a:off x="2946111" y="1492221"/>
            <a:ext cx="3251777" cy="369332"/>
          </a:xfrm>
          <a:prstGeom prst="rect">
            <a:avLst/>
          </a:prstGeom>
          <a:noFill/>
        </p:spPr>
        <p:txBody>
          <a:bodyPr wrap="square">
            <a:spAutoFit/>
          </a:bodyPr>
          <a:lstStyle/>
          <a:p>
            <a:r>
              <a:rPr lang="el-GR" b="1" u="sng" dirty="0" err="1"/>
              <a:t>Αλατότητα</a:t>
            </a:r>
            <a:r>
              <a:rPr lang="el-GR" b="1" u="sng" dirty="0"/>
              <a:t> &amp; </a:t>
            </a:r>
            <a:r>
              <a:rPr lang="el-GR" b="1" u="sng" dirty="0" err="1"/>
              <a:t>Υφαλμύρωση</a:t>
            </a:r>
            <a:endParaRPr lang="el-GR" b="1" u="sng" dirty="0"/>
          </a:p>
        </p:txBody>
      </p:sp>
      <p:sp>
        <p:nvSpPr>
          <p:cNvPr id="8" name="TextBox 7">
            <a:extLst>
              <a:ext uri="{FF2B5EF4-FFF2-40B4-BE49-F238E27FC236}">
                <a16:creationId xmlns:a16="http://schemas.microsoft.com/office/drawing/2014/main" id="{59EC674F-0E13-4CA5-6597-900C139ABAA4}"/>
              </a:ext>
            </a:extLst>
          </p:cNvPr>
          <p:cNvSpPr txBox="1"/>
          <p:nvPr/>
        </p:nvSpPr>
        <p:spPr>
          <a:xfrm>
            <a:off x="320523" y="2284548"/>
            <a:ext cx="3747421" cy="3693319"/>
          </a:xfrm>
          <a:prstGeom prst="rect">
            <a:avLst/>
          </a:prstGeom>
          <a:noFill/>
        </p:spPr>
        <p:txBody>
          <a:bodyPr wrap="square">
            <a:spAutoFit/>
          </a:bodyPr>
          <a:lstStyle/>
          <a:p>
            <a:pPr algn="just"/>
            <a:r>
              <a:rPr lang="el-GR" b="1" dirty="0"/>
              <a:t>Περιοχές</a:t>
            </a:r>
            <a:r>
              <a:rPr lang="el-GR" dirty="0"/>
              <a:t>: Κοντά στις εκβολές του Αχελώου και του Εύηνου, καθώς και σε παράκτιες ζώνες του Ιονίου.</a:t>
            </a:r>
          </a:p>
          <a:p>
            <a:pPr algn="just"/>
            <a:endParaRPr lang="el-GR" b="1" dirty="0"/>
          </a:p>
          <a:p>
            <a:pPr algn="just"/>
            <a:r>
              <a:rPr lang="el-GR" b="1" dirty="0"/>
              <a:t>Τοπική Περίπτωση</a:t>
            </a:r>
            <a:r>
              <a:rPr lang="el-GR" dirty="0"/>
              <a:t>: Παραγωγοί κηπευτικών διαπιστώνουν ετήσια πτώση στην απόδοση των καλλιεργειών τους. Η εισροή θαλασσινού νερού στον υδροφόρο ορίζοντα λόγω </a:t>
            </a:r>
            <a:r>
              <a:rPr lang="el-GR" dirty="0" err="1"/>
              <a:t>υπεράντλησης</a:t>
            </a:r>
            <a:r>
              <a:rPr lang="el-GR" dirty="0"/>
              <a:t> κατά τους θερινούς μήνες υποβαθμίζει τη γονιμότητα του εδάφους και καθιστά το νερό άρδευσης ακατάλληλο.</a:t>
            </a:r>
          </a:p>
        </p:txBody>
      </p:sp>
      <p:pic>
        <p:nvPicPr>
          <p:cNvPr id="4" name="Picture 2" descr="ΥΦΑΛΜΥΡΩΣΗ ΠΑΡΑΚΤΙΩΝ Υ∆ΡΟΦΟΡΕΩΝ ΚΑΙ ΚΛΙΜΑΤΙΚΗ ΑΛΛΑΓΗ ΕΙ∆ΙΚΕΣ ΚΑΙ">
            <a:extLst>
              <a:ext uri="{FF2B5EF4-FFF2-40B4-BE49-F238E27FC236}">
                <a16:creationId xmlns:a16="http://schemas.microsoft.com/office/drawing/2014/main" id="{65BA5F8B-252C-41B4-9513-5660DD1536D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12731" y="2807109"/>
            <a:ext cx="4378678" cy="2189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8690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646729-C1AF-7979-43A2-7D4F6B2EBE9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4064576-7CF1-1C18-D737-6FCC11056C96}"/>
              </a:ext>
            </a:extLst>
          </p:cNvPr>
          <p:cNvSpPr>
            <a:spLocks noGrp="1"/>
          </p:cNvSpPr>
          <p:nvPr>
            <p:ph type="title"/>
          </p:nvPr>
        </p:nvSpPr>
        <p:spPr>
          <a:xfrm>
            <a:off x="585723" y="574162"/>
            <a:ext cx="6790225" cy="516042"/>
          </a:xfrm>
        </p:spPr>
        <p:txBody>
          <a:bodyPr>
            <a:normAutofit/>
          </a:bodyPr>
          <a:lstStyle/>
          <a:p>
            <a:r>
              <a:rPr lang="el-GR" dirty="0"/>
              <a:t>Τοπικά παραδείγματα/ περιπτώσεις</a:t>
            </a:r>
            <a:endParaRPr lang="en-US" dirty="0"/>
          </a:p>
        </p:txBody>
      </p:sp>
      <p:sp>
        <p:nvSpPr>
          <p:cNvPr id="10" name="Content Placeholder 2">
            <a:extLst>
              <a:ext uri="{FF2B5EF4-FFF2-40B4-BE49-F238E27FC236}">
                <a16:creationId xmlns:a16="http://schemas.microsoft.com/office/drawing/2014/main" id="{FAEDC62E-D361-172D-6F12-9DFA45E0232D}"/>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9E0A87B6-568B-D77B-6596-FB2AC139371C}"/>
              </a:ext>
            </a:extLst>
          </p:cNvPr>
          <p:cNvSpPr txBox="1"/>
          <p:nvPr/>
        </p:nvSpPr>
        <p:spPr>
          <a:xfrm>
            <a:off x="2256327" y="1538123"/>
            <a:ext cx="4835953" cy="646331"/>
          </a:xfrm>
          <a:prstGeom prst="rect">
            <a:avLst/>
          </a:prstGeom>
          <a:noFill/>
        </p:spPr>
        <p:txBody>
          <a:bodyPr wrap="square">
            <a:spAutoFit/>
          </a:bodyPr>
          <a:lstStyle/>
          <a:p>
            <a:pPr algn="ctr"/>
            <a:r>
              <a:rPr lang="el-GR" b="1" u="sng" dirty="0"/>
              <a:t>Χημική Υποβάθμιση (</a:t>
            </a:r>
            <a:r>
              <a:rPr lang="el-GR" b="1" u="sng" dirty="0" err="1"/>
              <a:t>Οξίνιση</a:t>
            </a:r>
            <a:r>
              <a:rPr lang="el-GR" b="1" u="sng" dirty="0"/>
              <a:t> &amp; Εξάντληση Οργανικής Ουσίας)</a:t>
            </a:r>
          </a:p>
        </p:txBody>
      </p:sp>
      <p:sp>
        <p:nvSpPr>
          <p:cNvPr id="8" name="TextBox 7">
            <a:extLst>
              <a:ext uri="{FF2B5EF4-FFF2-40B4-BE49-F238E27FC236}">
                <a16:creationId xmlns:a16="http://schemas.microsoft.com/office/drawing/2014/main" id="{B794AE00-752F-AD24-F0A9-F5C878EDA39A}"/>
              </a:ext>
            </a:extLst>
          </p:cNvPr>
          <p:cNvSpPr txBox="1"/>
          <p:nvPr/>
        </p:nvSpPr>
        <p:spPr>
          <a:xfrm>
            <a:off x="320523" y="2284548"/>
            <a:ext cx="4107461" cy="3693319"/>
          </a:xfrm>
          <a:prstGeom prst="rect">
            <a:avLst/>
          </a:prstGeom>
          <a:noFill/>
        </p:spPr>
        <p:txBody>
          <a:bodyPr wrap="square">
            <a:spAutoFit/>
          </a:bodyPr>
          <a:lstStyle/>
          <a:p>
            <a:pPr algn="just"/>
            <a:r>
              <a:rPr lang="el-GR" b="1" dirty="0"/>
              <a:t>Περιοχές</a:t>
            </a:r>
            <a:r>
              <a:rPr lang="el-GR" dirty="0"/>
              <a:t>: Εντατικές καλλιεργήσιμες εκτάσεις στο Αγρίνιο και τη </a:t>
            </a:r>
            <a:r>
              <a:rPr lang="el-GR" dirty="0" err="1"/>
              <a:t>Μακρυνεία</a:t>
            </a:r>
            <a:r>
              <a:rPr lang="el-GR" dirty="0"/>
              <a:t>.</a:t>
            </a:r>
          </a:p>
          <a:p>
            <a:pPr algn="just"/>
            <a:endParaRPr lang="el-GR" b="1" dirty="0"/>
          </a:p>
          <a:p>
            <a:pPr algn="just"/>
            <a:r>
              <a:rPr lang="el-GR" b="1" dirty="0"/>
              <a:t>Τοπική Περίπτωση</a:t>
            </a:r>
            <a:r>
              <a:rPr lang="el-GR" dirty="0"/>
              <a:t>:  Η εντατική μονοκαλλιέργεια (π.χ., συνεχόμενη καλλιέργεια αραβοσίτου), σε συνδυασμό με την αλόγιστη και μη ορθολογική χρήση ανόργανων λιπασμάτων, αυξάνει την οξύτητα του εδάφους (</a:t>
            </a:r>
            <a:r>
              <a:rPr lang="el-GR" dirty="0" err="1"/>
              <a:t>pH</a:t>
            </a:r>
            <a:r>
              <a:rPr lang="el-GR" dirty="0"/>
              <a:t> &lt; 5.5) και καταστρέφει τη μικροβιακή του χλωρίδα, με συνέπεια τη μείωση της οργανικής ουσίας και τη δέσμευση θρεπτικών στοιχείων από τα φυτά.</a:t>
            </a:r>
          </a:p>
        </p:txBody>
      </p:sp>
      <p:pic>
        <p:nvPicPr>
          <p:cNvPr id="5" name="Picture 2" descr="Ταξινόμηση Οργανικών Ενώσεων | Χημεία Β Λυκείου - YouTube">
            <a:extLst>
              <a:ext uri="{FF2B5EF4-FFF2-40B4-BE49-F238E27FC236}">
                <a16:creationId xmlns:a16="http://schemas.microsoft.com/office/drawing/2014/main" id="{9709BB7D-AD46-CFA3-801A-856A96F3DC6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5382" b="14663"/>
          <a:stretch/>
        </p:blipFill>
        <p:spPr bwMode="auto">
          <a:xfrm>
            <a:off x="4574898" y="2684255"/>
            <a:ext cx="4439722" cy="23399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0040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7F11C3-B209-014C-0064-9C400289F37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3A3DB97-B98F-3396-96DB-3DE55C7411B4}"/>
              </a:ext>
            </a:extLst>
          </p:cNvPr>
          <p:cNvSpPr>
            <a:spLocks noGrp="1"/>
          </p:cNvSpPr>
          <p:nvPr>
            <p:ph type="title"/>
          </p:nvPr>
        </p:nvSpPr>
        <p:spPr>
          <a:xfrm>
            <a:off x="585723" y="574162"/>
            <a:ext cx="6790225" cy="516042"/>
          </a:xfrm>
        </p:spPr>
        <p:txBody>
          <a:bodyPr>
            <a:normAutofit fontScale="90000"/>
          </a:bodyPr>
          <a:lstStyle/>
          <a:p>
            <a:r>
              <a:rPr lang="el-GR" dirty="0"/>
              <a:t>Καλές πρακτικές και μέτρα αντιμετώπισης</a:t>
            </a:r>
            <a:endParaRPr lang="en-US" dirty="0"/>
          </a:p>
        </p:txBody>
      </p:sp>
      <p:sp>
        <p:nvSpPr>
          <p:cNvPr id="10" name="Content Placeholder 2">
            <a:extLst>
              <a:ext uri="{FF2B5EF4-FFF2-40B4-BE49-F238E27FC236}">
                <a16:creationId xmlns:a16="http://schemas.microsoft.com/office/drawing/2014/main" id="{A2C1208B-AD2F-D09E-6457-49070E3B515F}"/>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8ED7766F-5CA5-F936-C0C6-86A57A478B21}"/>
              </a:ext>
            </a:extLst>
          </p:cNvPr>
          <p:cNvSpPr txBox="1"/>
          <p:nvPr/>
        </p:nvSpPr>
        <p:spPr>
          <a:xfrm>
            <a:off x="2256327" y="1538123"/>
            <a:ext cx="4835953" cy="369332"/>
          </a:xfrm>
          <a:prstGeom prst="rect">
            <a:avLst/>
          </a:prstGeom>
          <a:noFill/>
        </p:spPr>
        <p:txBody>
          <a:bodyPr wrap="square">
            <a:spAutoFit/>
          </a:bodyPr>
          <a:lstStyle/>
          <a:p>
            <a:pPr algn="ctr"/>
            <a:r>
              <a:rPr lang="el-GR" b="1" i="1" dirty="0"/>
              <a:t>Εδαφολογική Ανάλυση Πριν τη Λίπανση</a:t>
            </a:r>
          </a:p>
        </p:txBody>
      </p:sp>
      <p:sp>
        <p:nvSpPr>
          <p:cNvPr id="8" name="TextBox 7">
            <a:extLst>
              <a:ext uri="{FF2B5EF4-FFF2-40B4-BE49-F238E27FC236}">
                <a16:creationId xmlns:a16="http://schemas.microsoft.com/office/drawing/2014/main" id="{CF3619EC-8723-EEBC-FF50-CFD2DCBFCB6F}"/>
              </a:ext>
            </a:extLst>
          </p:cNvPr>
          <p:cNvSpPr txBox="1"/>
          <p:nvPr/>
        </p:nvSpPr>
        <p:spPr>
          <a:xfrm>
            <a:off x="326204" y="2184741"/>
            <a:ext cx="8494268" cy="923330"/>
          </a:xfrm>
          <a:prstGeom prst="rect">
            <a:avLst/>
          </a:prstGeom>
          <a:noFill/>
        </p:spPr>
        <p:txBody>
          <a:bodyPr wrap="square">
            <a:spAutoFit/>
          </a:bodyPr>
          <a:lstStyle/>
          <a:p>
            <a:r>
              <a:rPr lang="el-GR" dirty="0"/>
              <a:t>Ο βασικότερος τρόπος για να αποφευχθεί η χημική υποβάθμιση (ρύπανση, </a:t>
            </a:r>
            <a:r>
              <a:rPr lang="el-GR" dirty="0" err="1"/>
              <a:t>αλατότητα</a:t>
            </a:r>
            <a:r>
              <a:rPr lang="el-GR" dirty="0"/>
              <a:t>). Η πρακτική αυτή αποτρέπει την </a:t>
            </a:r>
            <a:r>
              <a:rPr lang="el-GR" dirty="0" err="1"/>
              <a:t>υπερλίπανση</a:t>
            </a:r>
            <a:r>
              <a:rPr lang="el-GR" dirty="0"/>
              <a:t> και εξοικονομεί κόστη, με τους παραγωγούς να συμβουλεύονται εξειδικευμένα κέντρα.</a:t>
            </a:r>
          </a:p>
        </p:txBody>
      </p:sp>
      <p:pic>
        <p:nvPicPr>
          <p:cNvPr id="4" name="Picture 2" descr="Εδαφολογικές αναλύσεις και γονιμότητα εδάφους: πλήρης καθοδήγηση - AgriSC Fertilizers">
            <a:extLst>
              <a:ext uri="{FF2B5EF4-FFF2-40B4-BE49-F238E27FC236}">
                <a16:creationId xmlns:a16="http://schemas.microsoft.com/office/drawing/2014/main" id="{AD3C37DC-3D94-C30B-7F35-96A7851ECD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03304" y="3662356"/>
            <a:ext cx="4982236" cy="2794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8298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A78FD-112C-5A18-5959-52B3C6A2212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3FBD787-C094-0F15-66B9-D452D8C6DE0C}"/>
              </a:ext>
            </a:extLst>
          </p:cNvPr>
          <p:cNvSpPr>
            <a:spLocks noGrp="1"/>
          </p:cNvSpPr>
          <p:nvPr>
            <p:ph type="title"/>
          </p:nvPr>
        </p:nvSpPr>
        <p:spPr>
          <a:xfrm>
            <a:off x="585723" y="574162"/>
            <a:ext cx="6790225" cy="516042"/>
          </a:xfrm>
        </p:spPr>
        <p:txBody>
          <a:bodyPr>
            <a:normAutofit fontScale="90000"/>
          </a:bodyPr>
          <a:lstStyle/>
          <a:p>
            <a:r>
              <a:rPr lang="el-GR" dirty="0"/>
              <a:t>Καλές πρακτικές και μέτρα αντιμετώπισης</a:t>
            </a:r>
            <a:endParaRPr lang="en-US" dirty="0"/>
          </a:p>
        </p:txBody>
      </p:sp>
      <p:sp>
        <p:nvSpPr>
          <p:cNvPr id="10" name="Content Placeholder 2">
            <a:extLst>
              <a:ext uri="{FF2B5EF4-FFF2-40B4-BE49-F238E27FC236}">
                <a16:creationId xmlns:a16="http://schemas.microsoft.com/office/drawing/2014/main" id="{D67F6906-213E-1ADC-1131-3C8BA382D767}"/>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FCC3A3B9-97E8-6A05-2369-D4F526860907}"/>
              </a:ext>
            </a:extLst>
          </p:cNvPr>
          <p:cNvSpPr txBox="1"/>
          <p:nvPr/>
        </p:nvSpPr>
        <p:spPr>
          <a:xfrm>
            <a:off x="2256327" y="1538123"/>
            <a:ext cx="4835953" cy="369332"/>
          </a:xfrm>
          <a:prstGeom prst="rect">
            <a:avLst/>
          </a:prstGeom>
          <a:noFill/>
        </p:spPr>
        <p:txBody>
          <a:bodyPr wrap="square">
            <a:spAutoFit/>
          </a:bodyPr>
          <a:lstStyle/>
          <a:p>
            <a:pPr algn="ctr"/>
            <a:r>
              <a:rPr lang="el-GR" b="1" i="1" dirty="0"/>
              <a:t>Εφαρμογή Αμειψισποράς</a:t>
            </a:r>
          </a:p>
        </p:txBody>
      </p:sp>
      <p:sp>
        <p:nvSpPr>
          <p:cNvPr id="8" name="TextBox 7">
            <a:extLst>
              <a:ext uri="{FF2B5EF4-FFF2-40B4-BE49-F238E27FC236}">
                <a16:creationId xmlns:a16="http://schemas.microsoft.com/office/drawing/2014/main" id="{C5F8849F-2F56-F65F-E0DD-289E253505EF}"/>
              </a:ext>
            </a:extLst>
          </p:cNvPr>
          <p:cNvSpPr txBox="1"/>
          <p:nvPr/>
        </p:nvSpPr>
        <p:spPr>
          <a:xfrm>
            <a:off x="326204" y="2184741"/>
            <a:ext cx="8494268" cy="646331"/>
          </a:xfrm>
          <a:prstGeom prst="rect">
            <a:avLst/>
          </a:prstGeom>
          <a:noFill/>
        </p:spPr>
        <p:txBody>
          <a:bodyPr wrap="square">
            <a:spAutoFit/>
          </a:bodyPr>
          <a:lstStyle/>
          <a:p>
            <a:pPr algn="just"/>
            <a:r>
              <a:rPr lang="el-GR" dirty="0"/>
              <a:t>Εναλλαγή καλλιεργειών (π.χ. σιτηρά με ψυχανθή) για φυσική αναζωογόνηση του εδάφους, δέσμευση αζώτου και αύξηση της οργανικής ουσίας.</a:t>
            </a:r>
          </a:p>
        </p:txBody>
      </p:sp>
      <p:pic>
        <p:nvPicPr>
          <p:cNvPr id="5" name="Picture 2" descr="Η σημασία της αμειψισποράς - Farmacon - Blog - Η #1 online αγροτική εφαρμογή">
            <a:extLst>
              <a:ext uri="{FF2B5EF4-FFF2-40B4-BE49-F238E27FC236}">
                <a16:creationId xmlns:a16="http://schemas.microsoft.com/office/drawing/2014/main" id="{FEF9A110-3FA1-2896-837E-464CCA7541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424" y="3102246"/>
            <a:ext cx="5372100" cy="3371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394129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E6D9E-E5B7-64EF-8BC1-348EA183B01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5000B9A-B58E-673C-E24C-38590C445358}"/>
              </a:ext>
            </a:extLst>
          </p:cNvPr>
          <p:cNvSpPr>
            <a:spLocks noGrp="1"/>
          </p:cNvSpPr>
          <p:nvPr>
            <p:ph type="title"/>
          </p:nvPr>
        </p:nvSpPr>
        <p:spPr>
          <a:xfrm>
            <a:off x="585723" y="574162"/>
            <a:ext cx="6790225" cy="516042"/>
          </a:xfrm>
        </p:spPr>
        <p:txBody>
          <a:bodyPr>
            <a:normAutofit fontScale="90000"/>
          </a:bodyPr>
          <a:lstStyle/>
          <a:p>
            <a:r>
              <a:rPr lang="el-GR" dirty="0"/>
              <a:t>Καλές πρακτικές και μέτρα αντιμετώπισης</a:t>
            </a:r>
            <a:endParaRPr lang="en-US" dirty="0"/>
          </a:p>
        </p:txBody>
      </p:sp>
      <p:sp>
        <p:nvSpPr>
          <p:cNvPr id="10" name="Content Placeholder 2">
            <a:extLst>
              <a:ext uri="{FF2B5EF4-FFF2-40B4-BE49-F238E27FC236}">
                <a16:creationId xmlns:a16="http://schemas.microsoft.com/office/drawing/2014/main" id="{FFF4649A-5261-7DA1-63D7-79BAF48DA62C}"/>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A9306357-4A25-64CB-51EC-E364D8BB6B35}"/>
              </a:ext>
            </a:extLst>
          </p:cNvPr>
          <p:cNvSpPr txBox="1"/>
          <p:nvPr/>
        </p:nvSpPr>
        <p:spPr>
          <a:xfrm>
            <a:off x="2256327" y="1538123"/>
            <a:ext cx="4835953" cy="369332"/>
          </a:xfrm>
          <a:prstGeom prst="rect">
            <a:avLst/>
          </a:prstGeom>
          <a:noFill/>
        </p:spPr>
        <p:txBody>
          <a:bodyPr wrap="square">
            <a:spAutoFit/>
          </a:bodyPr>
          <a:lstStyle/>
          <a:p>
            <a:pPr algn="ctr"/>
            <a:r>
              <a:rPr lang="el-GR" b="1" i="1" dirty="0"/>
              <a:t>Αποφυγή Οργώματος σε μεγάλες κλίσεις</a:t>
            </a:r>
          </a:p>
        </p:txBody>
      </p:sp>
      <p:sp>
        <p:nvSpPr>
          <p:cNvPr id="8" name="TextBox 7">
            <a:extLst>
              <a:ext uri="{FF2B5EF4-FFF2-40B4-BE49-F238E27FC236}">
                <a16:creationId xmlns:a16="http://schemas.microsoft.com/office/drawing/2014/main" id="{621787B7-0AF5-A1FC-76B2-60275F26B69C}"/>
              </a:ext>
            </a:extLst>
          </p:cNvPr>
          <p:cNvSpPr txBox="1"/>
          <p:nvPr/>
        </p:nvSpPr>
        <p:spPr>
          <a:xfrm>
            <a:off x="326204" y="2184741"/>
            <a:ext cx="8566276" cy="923330"/>
          </a:xfrm>
          <a:prstGeom prst="rect">
            <a:avLst/>
          </a:prstGeom>
          <a:noFill/>
        </p:spPr>
        <p:txBody>
          <a:bodyPr wrap="square">
            <a:spAutoFit/>
          </a:bodyPr>
          <a:lstStyle/>
          <a:p>
            <a:pPr algn="just"/>
            <a:r>
              <a:rPr lang="el-GR" dirty="0"/>
              <a:t>Εφαρμογή καλλιεργειών με τη φορά των ισοϋψών (καμπύλων) του εδάφους και διατήρηση μόνιμης </a:t>
            </a:r>
            <a:r>
              <a:rPr lang="el-GR" dirty="0" err="1"/>
              <a:t>φυτοκάλυψης</a:t>
            </a:r>
            <a:r>
              <a:rPr lang="el-GR" dirty="0"/>
              <a:t> στα ενδιάμεσα διαστήματα, ώστε να εμποδίζεται η άμεση απορροή των </a:t>
            </a:r>
            <a:r>
              <a:rPr lang="el-GR" dirty="0" err="1"/>
              <a:t>ομβρίων</a:t>
            </a:r>
            <a:r>
              <a:rPr lang="el-GR" dirty="0"/>
              <a:t> υδάτων.</a:t>
            </a:r>
          </a:p>
        </p:txBody>
      </p:sp>
      <p:pic>
        <p:nvPicPr>
          <p:cNvPr id="4" name="Picture 2" descr="Τρακτέρ οργώνει σε 45 μοίρες κλίση!, Κάπου στην κρητική ύπαιθρο, σε ορεινή περιοχή του Νομού Ηρακλείου, απόγευμα Τρίτης 17 Δεκεμβρίου, εποχή άροσης &amp; σποράς, ο φωτογραφικός φακός κατέγραψε ένα... ...">
            <a:extLst>
              <a:ext uri="{FF2B5EF4-FFF2-40B4-BE49-F238E27FC236}">
                <a16:creationId xmlns:a16="http://schemas.microsoft.com/office/drawing/2014/main" id="{8758397E-1572-AD44-65D3-5B01A65F2A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28787" y="3202792"/>
            <a:ext cx="5686425" cy="31908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98733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FA7449-6D4E-9250-73D4-EB2882678ECD}"/>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78FD091-8D20-A6DE-5203-0898AE40C75D}"/>
              </a:ext>
            </a:extLst>
          </p:cNvPr>
          <p:cNvSpPr>
            <a:spLocks noGrp="1"/>
          </p:cNvSpPr>
          <p:nvPr>
            <p:ph type="title"/>
          </p:nvPr>
        </p:nvSpPr>
        <p:spPr>
          <a:xfrm>
            <a:off x="585723" y="574162"/>
            <a:ext cx="6790225" cy="516042"/>
          </a:xfrm>
        </p:spPr>
        <p:txBody>
          <a:bodyPr>
            <a:normAutofit fontScale="90000"/>
          </a:bodyPr>
          <a:lstStyle/>
          <a:p>
            <a:r>
              <a:rPr lang="el-GR" dirty="0"/>
              <a:t>Καλές πρακτικές και μέτρα αντιμετώπισης</a:t>
            </a:r>
            <a:endParaRPr lang="en-US" dirty="0"/>
          </a:p>
        </p:txBody>
      </p:sp>
      <p:sp>
        <p:nvSpPr>
          <p:cNvPr id="10" name="Content Placeholder 2">
            <a:extLst>
              <a:ext uri="{FF2B5EF4-FFF2-40B4-BE49-F238E27FC236}">
                <a16:creationId xmlns:a16="http://schemas.microsoft.com/office/drawing/2014/main" id="{5DC8EC27-E198-99E2-5221-4538E36A848F}"/>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72A66E4A-26D7-8FAE-0F6D-497C282FFCEB}"/>
              </a:ext>
            </a:extLst>
          </p:cNvPr>
          <p:cNvSpPr txBox="1"/>
          <p:nvPr/>
        </p:nvSpPr>
        <p:spPr>
          <a:xfrm>
            <a:off x="2256327" y="1538123"/>
            <a:ext cx="4835953" cy="369332"/>
          </a:xfrm>
          <a:prstGeom prst="rect">
            <a:avLst/>
          </a:prstGeom>
          <a:noFill/>
        </p:spPr>
        <p:txBody>
          <a:bodyPr wrap="square">
            <a:spAutoFit/>
          </a:bodyPr>
          <a:lstStyle/>
          <a:p>
            <a:pPr algn="ctr"/>
            <a:r>
              <a:rPr lang="el-GR" b="1" i="1" dirty="0"/>
              <a:t>Χρήση Οργανικής Λίπανσης</a:t>
            </a:r>
          </a:p>
        </p:txBody>
      </p:sp>
      <p:sp>
        <p:nvSpPr>
          <p:cNvPr id="8" name="TextBox 7">
            <a:extLst>
              <a:ext uri="{FF2B5EF4-FFF2-40B4-BE49-F238E27FC236}">
                <a16:creationId xmlns:a16="http://schemas.microsoft.com/office/drawing/2014/main" id="{935B1A25-39C8-50DB-A85D-272D541C380F}"/>
              </a:ext>
            </a:extLst>
          </p:cNvPr>
          <p:cNvSpPr txBox="1"/>
          <p:nvPr/>
        </p:nvSpPr>
        <p:spPr>
          <a:xfrm>
            <a:off x="326204" y="2184741"/>
            <a:ext cx="8566276" cy="646331"/>
          </a:xfrm>
          <a:prstGeom prst="rect">
            <a:avLst/>
          </a:prstGeom>
          <a:noFill/>
        </p:spPr>
        <p:txBody>
          <a:bodyPr wrap="square">
            <a:spAutoFit/>
          </a:bodyPr>
          <a:lstStyle/>
          <a:p>
            <a:r>
              <a:rPr lang="el-GR" dirty="0"/>
              <a:t>Ενσωμάτωση χλωρής λίπανσης ή </a:t>
            </a:r>
            <a:r>
              <a:rPr lang="el-GR" dirty="0" err="1"/>
              <a:t>κομπόστ</a:t>
            </a:r>
            <a:r>
              <a:rPr lang="el-GR" dirty="0"/>
              <a:t> για τη βελτίωση της δομής του εδάφους και την ενίσχυση της μικροβιακής του δραστηριότητας</a:t>
            </a:r>
            <a:r>
              <a:rPr lang="en-US" dirty="0"/>
              <a:t>.</a:t>
            </a:r>
            <a:endParaRPr lang="el-GR" dirty="0"/>
          </a:p>
        </p:txBody>
      </p:sp>
      <p:pic>
        <p:nvPicPr>
          <p:cNvPr id="5" name="Picture 2" descr="Η σημασία της οργανικής λίπανσης - Farmacon - Blog - Η #1 online αγροτική εφαρμογή">
            <a:extLst>
              <a:ext uri="{FF2B5EF4-FFF2-40B4-BE49-F238E27FC236}">
                <a16:creationId xmlns:a16="http://schemas.microsoft.com/office/drawing/2014/main" id="{7BA41FDE-0730-AAE9-FB19-551F016BD7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80367" y="3284984"/>
            <a:ext cx="6457950" cy="2800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4500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Ομάδα 9">
            <a:extLst>
              <a:ext uri="{FF2B5EF4-FFF2-40B4-BE49-F238E27FC236}">
                <a16:creationId xmlns:a16="http://schemas.microsoft.com/office/drawing/2014/main" id="{7F70D60E-0C98-D858-14F7-E87985224948}"/>
              </a:ext>
            </a:extLst>
          </p:cNvPr>
          <p:cNvGrpSpPr/>
          <p:nvPr/>
        </p:nvGrpSpPr>
        <p:grpSpPr>
          <a:xfrm>
            <a:off x="1065" y="5867399"/>
            <a:ext cx="9177673" cy="842931"/>
            <a:chOff x="1062" y="4400550"/>
            <a:chExt cx="9177673" cy="632198"/>
          </a:xfrm>
        </p:grpSpPr>
        <p:sp>
          <p:nvSpPr>
            <p:cNvPr id="14" name="TextBox 13">
              <a:extLst>
                <a:ext uri="{FF2B5EF4-FFF2-40B4-BE49-F238E27FC236}">
                  <a16:creationId xmlns:a16="http://schemas.microsoft.com/office/drawing/2014/main" id="{44F1F95D-6BEE-D87C-2024-81C05F370C3B}"/>
                </a:ext>
              </a:extLst>
            </p:cNvPr>
            <p:cNvSpPr txBox="1">
              <a:spLocks/>
            </p:cNvSpPr>
            <p:nvPr/>
          </p:nvSpPr>
          <p:spPr>
            <a:xfrm>
              <a:off x="42355" y="4891363"/>
              <a:ext cx="9136380" cy="121187"/>
            </a:xfrm>
            <a:prstGeom prst="rect">
              <a:avLst/>
            </a:prstGeom>
            <a:solidFill>
              <a:srgbClr val="2DB9C6"/>
            </a:solidFill>
          </p:spPr>
          <p:txBody>
            <a:bodyPr wrap="square" rtlCol="0">
              <a:spAutoFit/>
            </a:bodyPr>
            <a:lstStyle/>
            <a:p>
              <a:pPr defTabSz="457200"/>
              <a:endParaRPr lang="el-GR" sz="450" dirty="0">
                <a:solidFill>
                  <a:prstClr val="black"/>
                </a:solidFill>
              </a:endParaRPr>
            </a:p>
          </p:txBody>
        </p:sp>
        <p:pic>
          <p:nvPicPr>
            <p:cNvPr id="15" name="Εικόνα 14">
              <a:extLst>
                <a:ext uri="{FF2B5EF4-FFF2-40B4-BE49-F238E27FC236}">
                  <a16:creationId xmlns:a16="http://schemas.microsoft.com/office/drawing/2014/main" id="{789AC48B-8104-BA24-4C46-EF049B5732DA}"/>
                </a:ext>
              </a:extLst>
            </p:cNvPr>
            <p:cNvPicPr>
              <a:picLocks noChangeAspect="1"/>
            </p:cNvPicPr>
            <p:nvPr/>
          </p:nvPicPr>
          <p:blipFill>
            <a:blip r:embed="rId3" cstate="print">
              <a:extLst>
                <a:ext uri="{28A0092B-C50C-407E-A947-70E740481C1C}">
                  <a14:useLocalDpi xmlns:a14="http://schemas.microsoft.com/office/drawing/2010/main" val="0"/>
                </a:ext>
              </a:extLst>
            </a:blip>
            <a:srcRect r="19504"/>
            <a:stretch/>
          </p:blipFill>
          <p:spPr>
            <a:xfrm>
              <a:off x="2820462" y="4400550"/>
              <a:ext cx="2825958" cy="612000"/>
            </a:xfrm>
            <a:prstGeom prst="rect">
              <a:avLst/>
            </a:prstGeom>
            <a:solidFill>
              <a:srgbClr val="CDFFFE"/>
            </a:solidFill>
          </p:spPr>
        </p:pic>
        <p:sp>
          <p:nvSpPr>
            <p:cNvPr id="17" name="Ορθογώνιο 16">
              <a:extLst>
                <a:ext uri="{FF2B5EF4-FFF2-40B4-BE49-F238E27FC236}">
                  <a16:creationId xmlns:a16="http://schemas.microsoft.com/office/drawing/2014/main" id="{A7B6ED01-BDF5-72D4-97BB-6E2149841C5B}"/>
                </a:ext>
              </a:extLst>
            </p:cNvPr>
            <p:cNvSpPr/>
            <p:nvPr/>
          </p:nvSpPr>
          <p:spPr>
            <a:xfrm>
              <a:off x="1062" y="4400550"/>
              <a:ext cx="2825958" cy="612000"/>
            </a:xfrm>
            <a:prstGeom prst="rect">
              <a:avLst/>
            </a:prstGeom>
            <a:solidFill>
              <a:srgbClr val="CDFFF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200"/>
              <a:endParaRPr lang="el-GR" sz="900">
                <a:solidFill>
                  <a:prstClr val="white"/>
                </a:solidFill>
              </a:endParaRPr>
            </a:p>
          </p:txBody>
        </p:sp>
        <p:sp>
          <p:nvSpPr>
            <p:cNvPr id="3" name="TextBox 2">
              <a:extLst>
                <a:ext uri="{FF2B5EF4-FFF2-40B4-BE49-F238E27FC236}">
                  <a16:creationId xmlns:a16="http://schemas.microsoft.com/office/drawing/2014/main" id="{72FBD553-94ED-670C-DEE3-49B3297CD442}"/>
                </a:ext>
              </a:extLst>
            </p:cNvPr>
            <p:cNvSpPr txBox="1"/>
            <p:nvPr/>
          </p:nvSpPr>
          <p:spPr>
            <a:xfrm>
              <a:off x="8083913" y="4871165"/>
              <a:ext cx="1031112" cy="161583"/>
            </a:xfrm>
            <a:prstGeom prst="rect">
              <a:avLst/>
            </a:prstGeom>
            <a:noFill/>
          </p:spPr>
          <p:txBody>
            <a:bodyPr wrap="square">
              <a:spAutoFit/>
            </a:bodyPr>
            <a:lstStyle/>
            <a:p>
              <a:pPr algn="ctr" defTabSz="457200"/>
              <a:r>
                <a:rPr lang="en-US" sz="800" b="1" dirty="0">
                  <a:solidFill>
                    <a:srgbClr val="9AC43E"/>
                  </a:solidFill>
                </a:rPr>
                <a:t>IPA-ADRION00239</a:t>
              </a:r>
              <a:endParaRPr lang="el-GR" sz="800" b="1" dirty="0">
                <a:solidFill>
                  <a:srgbClr val="9AC43E"/>
                </a:solidFill>
              </a:endParaRPr>
            </a:p>
          </p:txBody>
        </p:sp>
      </p:grpSp>
      <p:sp>
        <p:nvSpPr>
          <p:cNvPr id="7" name="object 4">
            <a:extLst>
              <a:ext uri="{FF2B5EF4-FFF2-40B4-BE49-F238E27FC236}">
                <a16:creationId xmlns:a16="http://schemas.microsoft.com/office/drawing/2014/main" id="{8550D44B-DA23-E6B4-3581-84A62127AD8C}"/>
              </a:ext>
            </a:extLst>
          </p:cNvPr>
          <p:cNvSpPr txBox="1">
            <a:spLocks noGrp="1"/>
          </p:cNvSpPr>
          <p:nvPr>
            <p:ph type="title"/>
          </p:nvPr>
        </p:nvSpPr>
        <p:spPr>
          <a:xfrm>
            <a:off x="2254522" y="118037"/>
            <a:ext cx="6853982" cy="352341"/>
          </a:xfrm>
          <a:prstGeom prst="rect">
            <a:avLst/>
          </a:prstGeom>
        </p:spPr>
        <p:txBody>
          <a:bodyPr vert="horz" wrap="square" lIns="0" tIns="74613" rIns="0" bIns="0" rtlCol="0">
            <a:spAutoFit/>
          </a:bodyPr>
          <a:lstStyle/>
          <a:p>
            <a:pPr marL="6350" algn="ctr">
              <a:spcBef>
                <a:spcPts val="588"/>
              </a:spcBef>
            </a:pPr>
            <a:r>
              <a:rPr lang="en-US" sz="1800" dirty="0"/>
              <a:t>D2.3.1_</a:t>
            </a:r>
            <a:r>
              <a:rPr lang="el-GR" sz="1800" dirty="0"/>
              <a:t>Προγράμματα ανάπτυξης ικανοτήτων και κατάρτισης</a:t>
            </a:r>
            <a:endParaRPr sz="1800" spc="-100" dirty="0"/>
          </a:p>
        </p:txBody>
      </p:sp>
      <p:cxnSp>
        <p:nvCxnSpPr>
          <p:cNvPr id="5" name="Straight Connector 4"/>
          <p:cNvCxnSpPr>
            <a:cxnSpLocks/>
          </p:cNvCxnSpPr>
          <p:nvPr/>
        </p:nvCxnSpPr>
        <p:spPr>
          <a:xfrm>
            <a:off x="2411760" y="548680"/>
            <a:ext cx="6696744" cy="0"/>
          </a:xfrm>
          <a:prstGeom prst="line">
            <a:avLst/>
          </a:prstGeom>
          <a:ln w="28575">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CD1E6AEC-4314-7E0D-C619-38812E9AF80C}"/>
              </a:ext>
            </a:extLst>
          </p:cNvPr>
          <p:cNvSpPr/>
          <p:nvPr/>
        </p:nvSpPr>
        <p:spPr>
          <a:xfrm>
            <a:off x="235715" y="2716"/>
            <a:ext cx="1681059" cy="6628865"/>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mk-MK" sz="1800" b="0" i="0" u="none" strike="noStrike" kern="1200" cap="none" spc="0" normalizeH="0" baseline="0" noProof="0" dirty="0">
              <a:ln>
                <a:noFill/>
              </a:ln>
              <a:solidFill>
                <a:prstClr val="white"/>
              </a:solidFill>
              <a:effectLst/>
              <a:uLnTx/>
              <a:uFillTx/>
              <a:latin typeface="Calibri"/>
              <a:ea typeface="+mn-ea"/>
              <a:cs typeface="+mn-cs"/>
            </a:endParaRPr>
          </a:p>
        </p:txBody>
      </p:sp>
      <p:graphicFrame>
        <p:nvGraphicFramePr>
          <p:cNvPr id="4" name="Diagram 3">
            <a:extLst>
              <a:ext uri="{FF2B5EF4-FFF2-40B4-BE49-F238E27FC236}">
                <a16:creationId xmlns:a16="http://schemas.microsoft.com/office/drawing/2014/main" id="{81584D42-21BA-CC14-A07D-68039EBECB97}"/>
              </a:ext>
            </a:extLst>
          </p:cNvPr>
          <p:cNvGraphicFramePr/>
          <p:nvPr>
            <p:extLst>
              <p:ext uri="{D42A27DB-BD31-4B8C-83A1-F6EECF244321}">
                <p14:modId xmlns:p14="http://schemas.microsoft.com/office/powerpoint/2010/main" val="2870810422"/>
              </p:ext>
            </p:extLst>
          </p:nvPr>
        </p:nvGraphicFramePr>
        <p:xfrm>
          <a:off x="1567761" y="868336"/>
          <a:ext cx="4230943" cy="365121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a:extLst>
              <a:ext uri="{FF2B5EF4-FFF2-40B4-BE49-F238E27FC236}">
                <a16:creationId xmlns:a16="http://schemas.microsoft.com/office/drawing/2014/main" id="{77B34CAA-2061-8394-735B-2DD215A95AB3}"/>
              </a:ext>
            </a:extLst>
          </p:cNvPr>
          <p:cNvSpPr txBox="1"/>
          <p:nvPr/>
        </p:nvSpPr>
        <p:spPr>
          <a:xfrm>
            <a:off x="3393947" y="4510467"/>
            <a:ext cx="5452449" cy="1200329"/>
          </a:xfrm>
          <a:prstGeom prst="rect">
            <a:avLst/>
          </a:prstGeom>
          <a:noFill/>
        </p:spPr>
        <p:txBody>
          <a:bodyPr wrap="square" rtlCol="0">
            <a:spAutoFit/>
          </a:bodyPr>
          <a:lstStyle/>
          <a:p>
            <a:pPr lvl="0" algn="ctr">
              <a:defRPr/>
            </a:pPr>
            <a:r>
              <a:rPr lang="el-GR" sz="2400" dirty="0"/>
              <a:t>Ενότητα 4</a:t>
            </a:r>
            <a:r>
              <a:rPr lang="en-US" sz="2400" dirty="0"/>
              <a:t>. </a:t>
            </a:r>
            <a:r>
              <a:rPr lang="el-GR" sz="2400" dirty="0"/>
              <a:t>Μείωση της υποβάθμισης του εδάφους που σχετίζεται με εντατικές γεωργικές πρακτικές</a:t>
            </a:r>
            <a:endParaRPr lang="mk-MK" sz="2400" dirty="0"/>
          </a:p>
        </p:txBody>
      </p:sp>
      <p:sp>
        <p:nvSpPr>
          <p:cNvPr id="11" name="TextBox 10">
            <a:extLst>
              <a:ext uri="{FF2B5EF4-FFF2-40B4-BE49-F238E27FC236}">
                <a16:creationId xmlns:a16="http://schemas.microsoft.com/office/drawing/2014/main" id="{F652A0E4-1099-DC9A-811A-4656407D84DA}"/>
              </a:ext>
            </a:extLst>
          </p:cNvPr>
          <p:cNvSpPr txBox="1"/>
          <p:nvPr/>
        </p:nvSpPr>
        <p:spPr>
          <a:xfrm>
            <a:off x="5605130" y="5911522"/>
            <a:ext cx="3504138" cy="610295"/>
          </a:xfrm>
          <a:prstGeom prst="rect">
            <a:avLst/>
          </a:prstGeom>
          <a:noFill/>
        </p:spPr>
        <p:txBody>
          <a:bodyPr wrap="square" rtlCol="0">
            <a:spAutoFit/>
          </a:bodyPr>
          <a:lstStyle/>
          <a:p>
            <a:pPr>
              <a:lnSpc>
                <a:spcPct val="150000"/>
              </a:lnSpc>
            </a:pPr>
            <a:r>
              <a:rPr lang="el-GR" sz="1200" b="1" i="1" dirty="0">
                <a:latin typeface="Century Gothic" panose="020B0502020202020204" pitchFamily="34" charset="0"/>
                <a:cs typeface="Arial" panose="020B0604020202020204" pitchFamily="34" charset="0"/>
              </a:rPr>
              <a:t>Ημερομηνία</a:t>
            </a:r>
            <a:r>
              <a:rPr lang="en-US" sz="1200" b="1" i="1" dirty="0">
                <a:latin typeface="Century Gothic" panose="020B0502020202020204" pitchFamily="34" charset="0"/>
                <a:cs typeface="Arial" panose="020B0604020202020204" pitchFamily="34" charset="0"/>
              </a:rPr>
              <a:t>:</a:t>
            </a:r>
            <a:r>
              <a:rPr lang="el-GR" sz="1200" b="1" i="1" dirty="0">
                <a:latin typeface="Century Gothic" panose="020B0502020202020204" pitchFamily="34" charset="0"/>
                <a:cs typeface="Arial" panose="020B0604020202020204" pitchFamily="34" charset="0"/>
              </a:rPr>
              <a:t> 27- 28 Ιουλίου 2026</a:t>
            </a:r>
            <a:endParaRPr lang="mk-MK" sz="1200" b="1" i="1" dirty="0">
              <a:latin typeface="Century Gothic" panose="020B0502020202020204" pitchFamily="34" charset="0"/>
              <a:cs typeface="Arial" panose="020B0604020202020204" pitchFamily="34" charset="0"/>
            </a:endParaRPr>
          </a:p>
          <a:p>
            <a:pPr>
              <a:lnSpc>
                <a:spcPct val="150000"/>
              </a:lnSpc>
            </a:pPr>
            <a:r>
              <a:rPr lang="el-GR" sz="1200" b="1" i="1" dirty="0">
                <a:latin typeface="Century Gothic" panose="020B0502020202020204" pitchFamily="34" charset="0"/>
                <a:cs typeface="Arial" panose="020B0604020202020204" pitchFamily="34" charset="0"/>
              </a:rPr>
              <a:t>Περιοχή: Σταμνά Αιτωλοακαρνανίας</a:t>
            </a:r>
            <a:endParaRPr lang="mk-MK" sz="1200" b="1" i="1" dirty="0">
              <a:latin typeface="Century Gothic" panose="020B0502020202020204" pitchFamily="34" charset="0"/>
              <a:cs typeface="Arial" panose="020B0604020202020204" pitchFamily="34" charset="0"/>
            </a:endParaRPr>
          </a:p>
        </p:txBody>
      </p:sp>
    </p:spTree>
    <p:extLst>
      <p:ext uri="{BB962C8B-B14F-4D97-AF65-F5344CB8AC3E}">
        <p14:creationId xmlns:p14="http://schemas.microsoft.com/office/powerpoint/2010/main" val="33561398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0C7CFF-834D-BF0F-7369-395E19BD9C2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2500B913-B1CE-F0A6-41B5-D85D585E136E}"/>
              </a:ext>
            </a:extLst>
          </p:cNvPr>
          <p:cNvSpPr>
            <a:spLocks noGrp="1"/>
          </p:cNvSpPr>
          <p:nvPr>
            <p:ph type="title"/>
          </p:nvPr>
        </p:nvSpPr>
        <p:spPr>
          <a:xfrm>
            <a:off x="585723" y="574162"/>
            <a:ext cx="6790225" cy="516042"/>
          </a:xfrm>
        </p:spPr>
        <p:txBody>
          <a:bodyPr>
            <a:normAutofit fontScale="90000"/>
          </a:bodyPr>
          <a:lstStyle/>
          <a:p>
            <a:r>
              <a:rPr lang="el-GR" dirty="0"/>
              <a:t>Καλές πρακτικές και μέτρα αντιμετώπισης</a:t>
            </a:r>
            <a:endParaRPr lang="en-US" dirty="0"/>
          </a:p>
        </p:txBody>
      </p:sp>
      <p:sp>
        <p:nvSpPr>
          <p:cNvPr id="10" name="Content Placeholder 2">
            <a:extLst>
              <a:ext uri="{FF2B5EF4-FFF2-40B4-BE49-F238E27FC236}">
                <a16:creationId xmlns:a16="http://schemas.microsoft.com/office/drawing/2014/main" id="{EB84D2FC-A4F6-3591-A59B-F5F37A94734E}"/>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13" name="TextBox 12">
            <a:extLst>
              <a:ext uri="{FF2B5EF4-FFF2-40B4-BE49-F238E27FC236}">
                <a16:creationId xmlns:a16="http://schemas.microsoft.com/office/drawing/2014/main" id="{B1048497-9F6C-78DA-FFA6-7A0CAAD0309A}"/>
              </a:ext>
            </a:extLst>
          </p:cNvPr>
          <p:cNvSpPr txBox="1"/>
          <p:nvPr/>
        </p:nvSpPr>
        <p:spPr>
          <a:xfrm>
            <a:off x="5119980" y="2390600"/>
            <a:ext cx="3500309" cy="369332"/>
          </a:xfrm>
          <a:prstGeom prst="rect">
            <a:avLst/>
          </a:prstGeom>
          <a:noFill/>
        </p:spPr>
        <p:txBody>
          <a:bodyPr wrap="square">
            <a:spAutoFit/>
          </a:bodyPr>
          <a:lstStyle/>
          <a:p>
            <a:pPr algn="ctr"/>
            <a:r>
              <a:rPr lang="el-GR" b="1" i="1" dirty="0"/>
              <a:t>Αναβαθμίδες &amp; Ξερολιθιές</a:t>
            </a:r>
          </a:p>
        </p:txBody>
      </p:sp>
      <p:sp>
        <p:nvSpPr>
          <p:cNvPr id="8" name="TextBox 7">
            <a:extLst>
              <a:ext uri="{FF2B5EF4-FFF2-40B4-BE49-F238E27FC236}">
                <a16:creationId xmlns:a16="http://schemas.microsoft.com/office/drawing/2014/main" id="{F48EBC96-551D-E37D-3916-6B3A99D4C3CC}"/>
              </a:ext>
            </a:extLst>
          </p:cNvPr>
          <p:cNvSpPr txBox="1"/>
          <p:nvPr/>
        </p:nvSpPr>
        <p:spPr>
          <a:xfrm>
            <a:off x="5249954" y="3150928"/>
            <a:ext cx="3240360" cy="1200329"/>
          </a:xfrm>
          <a:prstGeom prst="rect">
            <a:avLst/>
          </a:prstGeom>
          <a:noFill/>
        </p:spPr>
        <p:txBody>
          <a:bodyPr wrap="square">
            <a:spAutoFit/>
          </a:bodyPr>
          <a:lstStyle/>
          <a:p>
            <a:pPr algn="ctr"/>
            <a:r>
              <a:rPr lang="el-GR" dirty="0"/>
              <a:t>Κατασκευή αναβαθμίδων στις πιο απότομες καλλιεργήσιμες εκτάσεις, οι οποίες συγκρατούν τα χώματα και το νερό.</a:t>
            </a:r>
          </a:p>
        </p:txBody>
      </p:sp>
      <p:pic>
        <p:nvPicPr>
          <p:cNvPr id="4" name="Picture 2" descr="Λυγερό - Οι πεζούλες με ξερολιθιές στα κυκλαδονήσια είναι φυσικά αναχώματα. Ρυθμίζουν τη ροή του νερού της βροχής, σταματούν τη διάβρωση του εδάφους, συγκρατούν τη λιγοστή γόνιμη γή, περιορίζουν την ένταση των">
            <a:extLst>
              <a:ext uri="{FF2B5EF4-FFF2-40B4-BE49-F238E27FC236}">
                <a16:creationId xmlns:a16="http://schemas.microsoft.com/office/drawing/2014/main" id="{39C900A6-AD75-4B5D-E210-AD22B8210F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186069"/>
            <a:ext cx="3600763" cy="5396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7276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3745BE-04EF-1626-89D3-EF6650E4B38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D2E423CF-B0BB-2D49-4EA3-61349A0E81A5}"/>
              </a:ext>
            </a:extLst>
          </p:cNvPr>
          <p:cNvSpPr>
            <a:spLocks noGrp="1"/>
          </p:cNvSpPr>
          <p:nvPr>
            <p:ph type="title"/>
          </p:nvPr>
        </p:nvSpPr>
        <p:spPr>
          <a:xfrm>
            <a:off x="35496" y="44624"/>
            <a:ext cx="6790225" cy="516042"/>
          </a:xfrm>
        </p:spPr>
        <p:txBody>
          <a:bodyPr>
            <a:normAutofit/>
          </a:bodyPr>
          <a:lstStyle/>
          <a:p>
            <a:r>
              <a:rPr lang="el-GR" dirty="0"/>
              <a:t>Υφιστάμενη Κατάσταση</a:t>
            </a:r>
            <a:endParaRPr lang="en-US" dirty="0"/>
          </a:p>
        </p:txBody>
      </p:sp>
      <p:sp>
        <p:nvSpPr>
          <p:cNvPr id="10" name="Content Placeholder 2">
            <a:extLst>
              <a:ext uri="{FF2B5EF4-FFF2-40B4-BE49-F238E27FC236}">
                <a16:creationId xmlns:a16="http://schemas.microsoft.com/office/drawing/2014/main" id="{19208E9E-AEF3-8A71-6C9D-7ECD545B8AAB}"/>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pic>
        <p:nvPicPr>
          <p:cNvPr id="5" name="Picture 4" descr="The image is a map depicting various geographical locations in Greece, with different colors indicating types of soil and land cover, including rivers, lakes, and various soil textures, all within the context of the Interreg ECOBASE project funded by the European Union.&#10;&#10;AI-generated content may be incorrect.">
            <a:extLst>
              <a:ext uri="{FF2B5EF4-FFF2-40B4-BE49-F238E27FC236}">
                <a16:creationId xmlns:a16="http://schemas.microsoft.com/office/drawing/2014/main" id="{AE58FF4A-688E-A630-270F-DB5E0EED22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1591" y="529218"/>
            <a:ext cx="4438766" cy="6278706"/>
          </a:xfrm>
          <a:prstGeom prst="rect">
            <a:avLst/>
          </a:prstGeom>
        </p:spPr>
      </p:pic>
      <p:pic>
        <p:nvPicPr>
          <p:cNvPr id="11" name="Picture 10" descr="The image depicts a map with various geographical features, including rivers, lakes, and mountains, with labels indicating locations such as Preveza, Lamia, and Zakynthos, and highlighting an area at risk of desertification with a high-value rating.&#10;&#10;AI-generated content may be incorrect.">
            <a:extLst>
              <a:ext uri="{FF2B5EF4-FFF2-40B4-BE49-F238E27FC236}">
                <a16:creationId xmlns:a16="http://schemas.microsoft.com/office/drawing/2014/main" id="{D43AE539-DFC9-C097-D763-92FF7A86028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7487" y="529218"/>
            <a:ext cx="4438766" cy="6278706"/>
          </a:xfrm>
          <a:prstGeom prst="rect">
            <a:avLst/>
          </a:prstGeom>
        </p:spPr>
      </p:pic>
    </p:spTree>
    <p:extLst>
      <p:ext uri="{BB962C8B-B14F-4D97-AF65-F5344CB8AC3E}">
        <p14:creationId xmlns:p14="http://schemas.microsoft.com/office/powerpoint/2010/main" val="410081413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A591B-FFB6-C414-A801-CF4AAD0E340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51A6FC3-3D48-E6F6-E0B1-1E020E93F52E}"/>
              </a:ext>
            </a:extLst>
          </p:cNvPr>
          <p:cNvSpPr>
            <a:spLocks noGrp="1"/>
          </p:cNvSpPr>
          <p:nvPr>
            <p:ph type="title"/>
          </p:nvPr>
        </p:nvSpPr>
        <p:spPr>
          <a:xfrm>
            <a:off x="35496" y="44624"/>
            <a:ext cx="6790225" cy="516042"/>
          </a:xfrm>
        </p:spPr>
        <p:txBody>
          <a:bodyPr>
            <a:normAutofit/>
          </a:bodyPr>
          <a:lstStyle/>
          <a:p>
            <a:r>
              <a:rPr lang="el-GR" dirty="0"/>
              <a:t>Υφιστάμενη Κατάσταση</a:t>
            </a:r>
            <a:endParaRPr lang="en-US" dirty="0"/>
          </a:p>
        </p:txBody>
      </p:sp>
      <p:sp>
        <p:nvSpPr>
          <p:cNvPr id="10" name="Content Placeholder 2">
            <a:extLst>
              <a:ext uri="{FF2B5EF4-FFF2-40B4-BE49-F238E27FC236}">
                <a16:creationId xmlns:a16="http://schemas.microsoft.com/office/drawing/2014/main" id="{0EDD7742-F345-C9D6-099C-7181B87296AE}"/>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pic>
        <p:nvPicPr>
          <p:cNvPr id="4" name="Picture 3" descr="The image depicts a geographical map showcasing various locations in Greece, including lakes and rivers, with elevation levels and coordinates, funded by ECOBASE and the European Union.&#10;&#10;AI-generated content may be incorrect.">
            <a:extLst>
              <a:ext uri="{FF2B5EF4-FFF2-40B4-BE49-F238E27FC236}">
                <a16:creationId xmlns:a16="http://schemas.microsoft.com/office/drawing/2014/main" id="{73EF774D-08DA-9469-A2FE-CD79D6720C0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83980" y="452351"/>
            <a:ext cx="4483482" cy="6341958"/>
          </a:xfrm>
          <a:prstGeom prst="rect">
            <a:avLst/>
          </a:prstGeom>
        </p:spPr>
      </p:pic>
      <p:pic>
        <p:nvPicPr>
          <p:cNvPr id="8" name="Picture 7" descr="The image is a geographical map illustrating various regions in Greece, including the Gulf of Corinth and Zakynthos, with color-coded layers representing precipitation levels.&#10;&#10;AI-generated content may be incorrect.">
            <a:extLst>
              <a:ext uri="{FF2B5EF4-FFF2-40B4-BE49-F238E27FC236}">
                <a16:creationId xmlns:a16="http://schemas.microsoft.com/office/drawing/2014/main" id="{982019B8-6ECC-F81D-0C71-3F657620D4B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797" y="560666"/>
            <a:ext cx="4406908" cy="6233643"/>
          </a:xfrm>
          <a:prstGeom prst="rect">
            <a:avLst/>
          </a:prstGeom>
        </p:spPr>
      </p:pic>
    </p:spTree>
    <p:extLst>
      <p:ext uri="{BB962C8B-B14F-4D97-AF65-F5344CB8AC3E}">
        <p14:creationId xmlns:p14="http://schemas.microsoft.com/office/powerpoint/2010/main" val="2454951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7D20E-31EB-FE20-E018-580866599A3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4258F2C0-5458-13E5-97B1-D6FFB0AE89BA}"/>
              </a:ext>
            </a:extLst>
          </p:cNvPr>
          <p:cNvSpPr>
            <a:spLocks noGrp="1"/>
          </p:cNvSpPr>
          <p:nvPr>
            <p:ph type="title"/>
          </p:nvPr>
        </p:nvSpPr>
        <p:spPr>
          <a:xfrm>
            <a:off x="35496" y="44624"/>
            <a:ext cx="6790225" cy="516042"/>
          </a:xfrm>
        </p:spPr>
        <p:txBody>
          <a:bodyPr>
            <a:normAutofit/>
          </a:bodyPr>
          <a:lstStyle/>
          <a:p>
            <a:r>
              <a:rPr lang="el-GR" dirty="0"/>
              <a:t>Υφιστάμενη Κατάσταση</a:t>
            </a:r>
            <a:endParaRPr lang="en-US" dirty="0"/>
          </a:p>
        </p:txBody>
      </p:sp>
      <p:sp>
        <p:nvSpPr>
          <p:cNvPr id="10" name="Content Placeholder 2">
            <a:extLst>
              <a:ext uri="{FF2B5EF4-FFF2-40B4-BE49-F238E27FC236}">
                <a16:creationId xmlns:a16="http://schemas.microsoft.com/office/drawing/2014/main" id="{A5FE8594-EBBE-D81B-C070-61795EDFA07C}"/>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pic>
        <p:nvPicPr>
          <p:cNvPr id="4" name="Picture 3" descr="The image depicts a geographical map showcasing various locations in Greece, including rivers, lakes, and elevation data, with an aridity index and other geographical details provided.&#10;&#10;AI-generated content may be incorrect.">
            <a:extLst>
              <a:ext uri="{FF2B5EF4-FFF2-40B4-BE49-F238E27FC236}">
                <a16:creationId xmlns:a16="http://schemas.microsoft.com/office/drawing/2014/main" id="{B4D8FD08-CBB3-0036-2836-378FFDFCFD3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691" y="548680"/>
            <a:ext cx="4422904" cy="6256269"/>
          </a:xfrm>
          <a:prstGeom prst="rect">
            <a:avLst/>
          </a:prstGeom>
        </p:spPr>
      </p:pic>
      <p:pic>
        <p:nvPicPr>
          <p:cNvPr id="8" name="Picture 7" descr="The image depicts a map showcasing various geographical locations in Greece, including rivers, lakes, and regions, with a legend indicating different levels of drought risk.&#10;&#10;AI-generated content may be incorrect.">
            <a:extLst>
              <a:ext uri="{FF2B5EF4-FFF2-40B4-BE49-F238E27FC236}">
                <a16:creationId xmlns:a16="http://schemas.microsoft.com/office/drawing/2014/main" id="{134A5B26-1E7B-5D5B-6DAB-5CECB8DCEB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6027" y="548678"/>
            <a:ext cx="4422905" cy="6256271"/>
          </a:xfrm>
          <a:prstGeom prst="rect">
            <a:avLst/>
          </a:prstGeom>
        </p:spPr>
      </p:pic>
    </p:spTree>
    <p:extLst>
      <p:ext uri="{BB962C8B-B14F-4D97-AF65-F5344CB8AC3E}">
        <p14:creationId xmlns:p14="http://schemas.microsoft.com/office/powerpoint/2010/main" val="810495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9BA94C-436A-0A2F-BBD2-98265193B97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8182408-1342-1B44-C2D5-E5FB9545BC2F}"/>
              </a:ext>
            </a:extLst>
          </p:cNvPr>
          <p:cNvSpPr>
            <a:spLocks noGrp="1"/>
          </p:cNvSpPr>
          <p:nvPr>
            <p:ph type="title"/>
          </p:nvPr>
        </p:nvSpPr>
        <p:spPr>
          <a:xfrm>
            <a:off x="585723" y="574162"/>
            <a:ext cx="6790225" cy="516042"/>
          </a:xfrm>
        </p:spPr>
        <p:txBody>
          <a:bodyPr>
            <a:normAutofit/>
          </a:bodyPr>
          <a:lstStyle/>
          <a:p>
            <a:r>
              <a:rPr lang="el-GR" dirty="0"/>
              <a:t>Βασικά Συμπεράσματα</a:t>
            </a:r>
          </a:p>
        </p:txBody>
      </p:sp>
      <p:sp>
        <p:nvSpPr>
          <p:cNvPr id="10" name="Content Placeholder 2">
            <a:extLst>
              <a:ext uri="{FF2B5EF4-FFF2-40B4-BE49-F238E27FC236}">
                <a16:creationId xmlns:a16="http://schemas.microsoft.com/office/drawing/2014/main" id="{284B778B-80BA-8926-B957-90E397E9FAB1}"/>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4E89D176-3C8A-BD43-B088-1D2347D0F2B5}"/>
              </a:ext>
            </a:extLst>
          </p:cNvPr>
          <p:cNvSpPr txBox="1"/>
          <p:nvPr/>
        </p:nvSpPr>
        <p:spPr>
          <a:xfrm>
            <a:off x="425023" y="1496770"/>
            <a:ext cx="8136905" cy="4247317"/>
          </a:xfrm>
          <a:prstGeom prst="rect">
            <a:avLst/>
          </a:prstGeom>
          <a:noFill/>
        </p:spPr>
        <p:txBody>
          <a:bodyPr wrap="square">
            <a:spAutoFit/>
          </a:bodyPr>
          <a:lstStyle/>
          <a:p>
            <a:pPr marL="285750" indent="-285750" algn="just">
              <a:buFont typeface="Arial" panose="020B0604020202020204" pitchFamily="34" charset="0"/>
              <a:buChar char="•"/>
            </a:pPr>
            <a:r>
              <a:rPr lang="el-GR" dirty="0"/>
              <a:t>Οι ελληνικές περιοχές παρέμβασης παρουσιάζουν ισχυρό αγροτικό χαρακτήρα, αλλά αντιμετωπίζουν κοινές πιέσεις που συνδέονται με την εντατική γεωργία, την αυξημένη ζήτηση αρδευτικού νερού, τη χρήση εισροών και την αυξανόμενη επίδραση ακραίων καιρικών φαινομένων.</a:t>
            </a:r>
          </a:p>
          <a:p>
            <a:pPr marL="285750" indent="-285750" algn="just">
              <a:buFont typeface="Arial" panose="020B0604020202020204" pitchFamily="34" charset="0"/>
              <a:buChar char="•"/>
            </a:pPr>
            <a:endParaRPr lang="el-GR" dirty="0"/>
          </a:p>
          <a:p>
            <a:pPr marL="285750" indent="-285750" algn="just">
              <a:buFont typeface="Arial" panose="020B0604020202020204" pitchFamily="34" charset="0"/>
              <a:buChar char="•"/>
            </a:pPr>
            <a:r>
              <a:rPr lang="el-GR" dirty="0"/>
              <a:t>Η υποβάθμιση του εδάφους εκδηλώνεται με διαφορετική ένταση ανά περιοχή, αλλά τα βασικά ζητήματα περιλαμβάνουν τη διάβρωση, τη συμπίεση, την απώλεια οργανικής ουσίας, τη χημική υποβάθμιση, την </a:t>
            </a:r>
            <a:r>
              <a:rPr lang="el-GR" dirty="0" err="1"/>
              <a:t>υφαλμύρινση</a:t>
            </a:r>
            <a:r>
              <a:rPr lang="el-GR" dirty="0"/>
              <a:t> σε παράκτιες ή αρδευόμενες ζώνες και τη μείωση της φυσικής γονιμότητας.</a:t>
            </a:r>
          </a:p>
          <a:p>
            <a:pPr marL="285750" indent="-285750" algn="just">
              <a:buFont typeface="Arial" panose="020B0604020202020204" pitchFamily="34" charset="0"/>
              <a:buChar char="•"/>
            </a:pPr>
            <a:endParaRPr lang="el-GR" dirty="0"/>
          </a:p>
          <a:p>
            <a:pPr marL="285750" indent="-285750" algn="just">
              <a:buFont typeface="Arial" panose="020B0604020202020204" pitchFamily="34" charset="0"/>
              <a:buChar char="•"/>
            </a:pPr>
            <a:r>
              <a:rPr lang="el-GR" dirty="0"/>
              <a:t>Η προστασία της εδαφικής υγείας απαιτεί συνδυασμό τεχνικών και διαχειριστικών παρεμβάσεων, όπως εδαφολογικές αναλύσεις, ορθολογική λίπανση και άρδευση, </a:t>
            </a:r>
            <a:r>
              <a:rPr lang="el-GR" dirty="0" err="1"/>
              <a:t>φυτοκάλυψη</a:t>
            </a:r>
            <a:r>
              <a:rPr lang="el-GR" dirty="0"/>
              <a:t>, αμειψισπορά, οργανικά βελτιωτικά, περιορισμό της συμπίεσης και προσαρμογή των καλλιεργητικών πρακτικών στις τοπικές συνθήκες.</a:t>
            </a:r>
          </a:p>
        </p:txBody>
      </p:sp>
    </p:spTree>
    <p:extLst>
      <p:ext uri="{BB962C8B-B14F-4D97-AF65-F5344CB8AC3E}">
        <p14:creationId xmlns:p14="http://schemas.microsoft.com/office/powerpoint/2010/main" val="131600305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D457-B53D-E46E-4E7B-0E54FADEB04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6D3E60C-FDD2-011C-0495-38386BDEA84D}"/>
              </a:ext>
            </a:extLst>
          </p:cNvPr>
          <p:cNvSpPr>
            <a:spLocks noGrp="1"/>
          </p:cNvSpPr>
          <p:nvPr>
            <p:ph type="title"/>
          </p:nvPr>
        </p:nvSpPr>
        <p:spPr>
          <a:xfrm>
            <a:off x="585723" y="574162"/>
            <a:ext cx="6790225" cy="516042"/>
          </a:xfrm>
        </p:spPr>
        <p:txBody>
          <a:bodyPr>
            <a:normAutofit/>
          </a:bodyPr>
          <a:lstStyle/>
          <a:p>
            <a:r>
              <a:rPr lang="el-GR" dirty="0"/>
              <a:t>Βασικά Συμπεράσματα</a:t>
            </a:r>
          </a:p>
        </p:txBody>
      </p:sp>
      <p:sp>
        <p:nvSpPr>
          <p:cNvPr id="10" name="Content Placeholder 2">
            <a:extLst>
              <a:ext uri="{FF2B5EF4-FFF2-40B4-BE49-F238E27FC236}">
                <a16:creationId xmlns:a16="http://schemas.microsoft.com/office/drawing/2014/main" id="{F39D16A3-953B-B31E-ADDA-8A132BB0EA38}"/>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4041C870-C41A-83EC-CEAA-FBC78FCC1082}"/>
              </a:ext>
            </a:extLst>
          </p:cNvPr>
          <p:cNvSpPr txBox="1"/>
          <p:nvPr/>
        </p:nvSpPr>
        <p:spPr>
          <a:xfrm>
            <a:off x="503547" y="1792188"/>
            <a:ext cx="8136905" cy="3139321"/>
          </a:xfrm>
          <a:prstGeom prst="rect">
            <a:avLst/>
          </a:prstGeom>
          <a:noFill/>
        </p:spPr>
        <p:txBody>
          <a:bodyPr wrap="square">
            <a:spAutoFit/>
          </a:bodyPr>
          <a:lstStyle/>
          <a:p>
            <a:pPr marL="285750" indent="-285750" algn="just">
              <a:buFont typeface="Arial" panose="020B0604020202020204" pitchFamily="34" charset="0"/>
              <a:buChar char="•"/>
            </a:pPr>
            <a:r>
              <a:rPr kumimoji="0" lang="el-GR" sz="1800" b="0" i="0" u="none" strike="noStrike" kern="1200" cap="none" spc="0" normalizeH="0" baseline="0" noProof="0" dirty="0">
                <a:ln>
                  <a:noFill/>
                </a:ln>
                <a:solidFill>
                  <a:prstClr val="black"/>
                </a:solidFill>
                <a:effectLst/>
                <a:uLnTx/>
                <a:uFillTx/>
                <a:latin typeface="Calibri"/>
                <a:ea typeface="+mn-ea"/>
                <a:cs typeface="+mn-cs"/>
              </a:rPr>
              <a:t>Το έργο </a:t>
            </a:r>
            <a:r>
              <a:rPr kumimoji="0" lang="en-US" sz="1800" b="0" i="0" u="none" strike="noStrike" kern="1200" cap="none" spc="0" normalizeH="0" baseline="0" noProof="0" dirty="0">
                <a:ln>
                  <a:noFill/>
                </a:ln>
                <a:solidFill>
                  <a:prstClr val="black"/>
                </a:solidFill>
                <a:effectLst/>
                <a:uLnTx/>
                <a:uFillTx/>
                <a:latin typeface="Calibri"/>
                <a:ea typeface="+mn-ea"/>
                <a:cs typeface="+mn-cs"/>
              </a:rPr>
              <a:t>ECOBASE</a:t>
            </a:r>
            <a:r>
              <a:rPr kumimoji="0" lang="el-GR" sz="1800" b="0" i="0" u="none" strike="noStrike" kern="1200" cap="none" spc="0" normalizeH="0" baseline="0" noProof="0" dirty="0">
                <a:ln>
                  <a:noFill/>
                </a:ln>
                <a:solidFill>
                  <a:prstClr val="black"/>
                </a:solidFill>
                <a:effectLst/>
                <a:uLnTx/>
                <a:uFillTx/>
                <a:latin typeface="Calibri"/>
                <a:ea typeface="+mn-ea"/>
                <a:cs typeface="+mn-cs"/>
              </a:rPr>
              <a:t> συμβάλλει στη μετάβαση από την απλή αναγνώριση των προβλημάτων σε μια πιο τεκμηριωμένη και εφαρμόσιμη προσέγγιση, μέσω παρακολούθησης της εδαφικής υγείας, ανάδειξης βιώσιμων πρακτικών, αξιοποίησης δεδομένων και υποστήριξης παραγωγών, συμβούλων και τοπικών φορέων.</a:t>
            </a: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buFont typeface="Arial" panose="020B0604020202020204" pitchFamily="34" charset="0"/>
              <a:buChar char="•"/>
            </a:pPr>
            <a:endParaRPr kumimoji="0" lang="el-GR" sz="1800" b="0" i="0" u="none" strike="noStrike" kern="1200" cap="none" spc="0" normalizeH="0" baseline="0" noProof="0" dirty="0">
              <a:ln>
                <a:noFill/>
              </a:ln>
              <a:solidFill>
                <a:prstClr val="black"/>
              </a:solidFill>
              <a:effectLst/>
              <a:uLnTx/>
              <a:uFillTx/>
              <a:latin typeface="Calibri"/>
              <a:ea typeface="+mn-ea"/>
              <a:cs typeface="+mn-cs"/>
            </a:endParaRPr>
          </a:p>
          <a:p>
            <a:pPr marL="285750" indent="-285750" algn="just">
              <a:buFont typeface="Arial" panose="020B0604020202020204" pitchFamily="34" charset="0"/>
              <a:buChar char="•"/>
            </a:pPr>
            <a:endParaRPr lang="el-GR" dirty="0">
              <a:solidFill>
                <a:prstClr val="black"/>
              </a:solidFill>
              <a:latin typeface="Calibri"/>
            </a:endParaRPr>
          </a:p>
          <a:p>
            <a:pPr marL="285750" indent="-285750" algn="just">
              <a:buFont typeface="Arial" panose="020B0604020202020204" pitchFamily="34" charset="0"/>
              <a:buChar char="•"/>
            </a:pPr>
            <a:r>
              <a:rPr kumimoji="0" lang="el-GR" sz="1800" b="0" i="0" u="none" strike="noStrike" kern="1200" cap="none" spc="0" normalizeH="0" baseline="0" noProof="0" dirty="0">
                <a:ln>
                  <a:noFill/>
                </a:ln>
                <a:solidFill>
                  <a:prstClr val="black"/>
                </a:solidFill>
                <a:effectLst/>
                <a:uLnTx/>
                <a:uFillTx/>
                <a:latin typeface="Calibri"/>
                <a:ea typeface="+mn-ea"/>
                <a:cs typeface="+mn-cs"/>
              </a:rPr>
              <a:t>Η μακροπρόθεσμη προστασία των εδαφικών πόρων στην Αιτωλοακαρνανία αποτελεί προϋπόθεση για τη διατήρηση της αγροτικής παραγωγής, την ανθεκτικότητα απέναντι στην κλιματική μεταβλητότητα, την προστασία των υδατικών πόρων και τη βιώσιμη ανάπτυξη της υπαίθρου.</a:t>
            </a:r>
            <a:endParaRPr lang="el-GR" dirty="0"/>
          </a:p>
        </p:txBody>
      </p:sp>
    </p:spTree>
    <p:extLst>
      <p:ext uri="{BB962C8B-B14F-4D97-AF65-F5344CB8AC3E}">
        <p14:creationId xmlns:p14="http://schemas.microsoft.com/office/powerpoint/2010/main" val="33847713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FC1280-B9EB-F235-A462-6A4AD1BCB425}"/>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592B8CC1-D1E1-3BCA-83AF-4EDC898F296D}"/>
              </a:ext>
            </a:extLst>
          </p:cNvPr>
          <p:cNvSpPr txBox="1">
            <a:spLocks/>
          </p:cNvSpPr>
          <p:nvPr/>
        </p:nvSpPr>
        <p:spPr>
          <a:xfrm>
            <a:off x="718053" y="4293096"/>
            <a:ext cx="7772400" cy="1107996"/>
          </a:xfrm>
          <a:prstGeom prst="rect">
            <a:avLst/>
          </a:prstGeom>
        </p:spPr>
        <p:txBody>
          <a:bodyPr/>
          <a:lstStyle>
            <a:lvl1pPr>
              <a:defRPr>
                <a:latin typeface="+mj-lt"/>
                <a:ea typeface="+mj-ea"/>
                <a:cs typeface="+mj-cs"/>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prstClr val="white"/>
                </a:solidFill>
                <a:effectLst/>
                <a:uLnTx/>
                <a:uFillTx/>
                <a:latin typeface="Arial"/>
                <a:ea typeface="+mj-ea"/>
                <a:cs typeface="Arial"/>
              </a:rPr>
              <a:t>ΕΥΧΑΡΙΣΤΩ </a:t>
            </a:r>
            <a:r>
              <a:rPr lang="el-GR" sz="3600" b="1" dirty="0">
                <a:solidFill>
                  <a:prstClr val="white"/>
                </a:solidFill>
                <a:latin typeface="Arial"/>
                <a:cs typeface="Arial"/>
              </a:rPr>
              <a:t>ΠΟΛΥ</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l-GR" sz="3600" b="1" i="0" u="none" strike="noStrike" kern="1200" cap="none" spc="0" normalizeH="0" baseline="0" noProof="0" dirty="0">
                <a:ln>
                  <a:noFill/>
                </a:ln>
                <a:solidFill>
                  <a:prstClr val="white"/>
                </a:solidFill>
                <a:effectLst/>
                <a:uLnTx/>
                <a:uFillTx/>
                <a:latin typeface="Arial"/>
                <a:ea typeface="+mj-ea"/>
                <a:cs typeface="Arial"/>
              </a:rPr>
              <a:t>ΓΙΑ ΤΗΝ ΠΡΟΣΟΧΗ ΣΑΣ</a:t>
            </a:r>
            <a:endParaRPr kumimoji="0" lang="en-US" sz="3600" b="1" i="0" u="none" strike="noStrike" kern="1200" cap="none" spc="0" normalizeH="0" baseline="0" noProof="0" dirty="0">
              <a:ln>
                <a:noFill/>
              </a:ln>
              <a:solidFill>
                <a:prstClr val="white"/>
              </a:solidFill>
              <a:effectLst/>
              <a:uLnTx/>
              <a:uFillTx/>
              <a:latin typeface="Arial"/>
              <a:ea typeface="+mj-ea"/>
              <a:cs typeface="Arial"/>
            </a:endParaRPr>
          </a:p>
        </p:txBody>
      </p:sp>
      <p:sp>
        <p:nvSpPr>
          <p:cNvPr id="2" name="TextBox 1">
            <a:extLst>
              <a:ext uri="{FF2B5EF4-FFF2-40B4-BE49-F238E27FC236}">
                <a16:creationId xmlns:a16="http://schemas.microsoft.com/office/drawing/2014/main" id="{AB4F793C-5557-EC01-1370-7529DDECC323}"/>
              </a:ext>
            </a:extLst>
          </p:cNvPr>
          <p:cNvSpPr txBox="1"/>
          <p:nvPr/>
        </p:nvSpPr>
        <p:spPr>
          <a:xfrm>
            <a:off x="666123" y="2348880"/>
            <a:ext cx="7811754" cy="769441"/>
          </a:xfrm>
          <a:prstGeom prst="rect">
            <a:avLst/>
          </a:prstGeom>
          <a:noFill/>
        </p:spPr>
        <p:txBody>
          <a:bodyPr wrap="none" rtlCol="0">
            <a:spAutoFit/>
          </a:bodyPr>
          <a:lstStyle/>
          <a:p>
            <a:r>
              <a:rPr lang="el-GR" sz="2400" dirty="0">
                <a:latin typeface="Gabriola" pitchFamily="82" charset="0"/>
              </a:rPr>
              <a:t>«Δεν κληρονομούμε τη γη από τους προγόνους μας, τη δανειζόμαστε από τα παιδιά μας»</a:t>
            </a:r>
          </a:p>
          <a:p>
            <a:pPr algn="ctr"/>
            <a:r>
              <a:rPr lang="el-GR" sz="2000" i="1" dirty="0">
                <a:latin typeface="Gabriola" pitchFamily="82" charset="0"/>
              </a:rPr>
              <a:t>Αρχηγός </a:t>
            </a:r>
            <a:r>
              <a:rPr lang="el-GR" sz="2000" i="1" dirty="0" err="1">
                <a:latin typeface="Gabriola" pitchFamily="82" charset="0"/>
              </a:rPr>
              <a:t>Σιάτλ</a:t>
            </a:r>
            <a:r>
              <a:rPr lang="el-GR" sz="2000" i="1" dirty="0">
                <a:latin typeface="Gabriola" pitchFamily="82" charset="0"/>
              </a:rPr>
              <a:t>, φύλαρχος </a:t>
            </a:r>
            <a:r>
              <a:rPr lang="el-GR" sz="2000" i="1" dirty="0" err="1">
                <a:latin typeface="Gabriola" pitchFamily="82" charset="0"/>
              </a:rPr>
              <a:t>Σκουάμις</a:t>
            </a:r>
            <a:r>
              <a:rPr lang="el-GR" sz="2000" i="1" dirty="0">
                <a:latin typeface="Gabriola" pitchFamily="82" charset="0"/>
              </a:rPr>
              <a:t> και </a:t>
            </a:r>
            <a:r>
              <a:rPr lang="el-GR" sz="2000" i="1" dirty="0" err="1">
                <a:latin typeface="Gabriola" pitchFamily="82" charset="0"/>
              </a:rPr>
              <a:t>Ντουγουάμις</a:t>
            </a:r>
            <a:endParaRPr lang="en-GR" sz="2000" i="1" dirty="0">
              <a:latin typeface="Gabriola" pitchFamily="82" charset="0"/>
            </a:endParaRPr>
          </a:p>
        </p:txBody>
      </p:sp>
    </p:spTree>
    <p:extLst>
      <p:ext uri="{BB962C8B-B14F-4D97-AF65-F5344CB8AC3E}">
        <p14:creationId xmlns:p14="http://schemas.microsoft.com/office/powerpoint/2010/main" val="1448443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486FDF-9EE9-C8F8-4A72-9D670FB42E1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E8ED99E7-141E-421E-3D8D-A33AE91AC5BD}"/>
              </a:ext>
            </a:extLst>
          </p:cNvPr>
          <p:cNvSpPr>
            <a:spLocks noGrp="1"/>
          </p:cNvSpPr>
          <p:nvPr>
            <p:ph type="title"/>
          </p:nvPr>
        </p:nvSpPr>
        <p:spPr>
          <a:xfrm>
            <a:off x="899592" y="608702"/>
            <a:ext cx="7886699" cy="516042"/>
          </a:xfrm>
        </p:spPr>
        <p:txBody>
          <a:bodyPr>
            <a:normAutofit/>
          </a:bodyPr>
          <a:lstStyle/>
          <a:p>
            <a:r>
              <a:rPr lang="el-GR" dirty="0"/>
              <a:t>Αιτωλοακαρνανία: Αγροτικό Τοπίο</a:t>
            </a:r>
          </a:p>
        </p:txBody>
      </p:sp>
      <p:sp>
        <p:nvSpPr>
          <p:cNvPr id="10" name="Content Placeholder 2">
            <a:extLst>
              <a:ext uri="{FF2B5EF4-FFF2-40B4-BE49-F238E27FC236}">
                <a16:creationId xmlns:a16="http://schemas.microsoft.com/office/drawing/2014/main" id="{B7218AAA-A219-73AF-DCC9-0BCAA2ED3CBD}"/>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9B0DACB8-14A0-6169-E3F9-B3EC8621311D}"/>
              </a:ext>
            </a:extLst>
          </p:cNvPr>
          <p:cNvSpPr txBox="1"/>
          <p:nvPr/>
        </p:nvSpPr>
        <p:spPr>
          <a:xfrm>
            <a:off x="539551" y="1268760"/>
            <a:ext cx="8352929" cy="5078313"/>
          </a:xfrm>
          <a:prstGeom prst="rect">
            <a:avLst/>
          </a:prstGeom>
          <a:noFill/>
        </p:spPr>
        <p:txBody>
          <a:bodyPr wrap="square">
            <a:spAutoFit/>
          </a:bodyPr>
          <a:lstStyle/>
          <a:p>
            <a:pPr marL="285750" indent="-285750">
              <a:buFont typeface="Arial" panose="020B0604020202020204" pitchFamily="34" charset="0"/>
              <a:buChar char="•"/>
            </a:pPr>
            <a:r>
              <a:rPr lang="el-GR" dirty="0"/>
              <a:t>Η </a:t>
            </a:r>
            <a:r>
              <a:rPr lang="el-GR" b="1" dirty="0"/>
              <a:t>Αιτωλοακαρνανία</a:t>
            </a:r>
            <a:r>
              <a:rPr lang="el-GR" dirty="0"/>
              <a:t> συγκεντρώνει την πλειονότητα των γεωργικών εκμεταλλεύσεων της </a:t>
            </a:r>
            <a:r>
              <a:rPr lang="el-GR" b="1" dirty="0"/>
              <a:t>Περιφέρειας Δυτικής Ελλάδας</a:t>
            </a:r>
            <a:r>
              <a:rPr lang="el-GR" dirty="0"/>
              <a:t> και κατατάσσεται πρώτη τόσο ως προς τον αριθμό όσο και ως προς τη συνολική έκταση των γεωργικών εκμεταλλεύσεων.</a:t>
            </a:r>
          </a:p>
          <a:p>
            <a:endParaRPr lang="el-GR" dirty="0"/>
          </a:p>
          <a:p>
            <a:pPr marL="285750" indent="-285750">
              <a:buFont typeface="Arial" panose="020B0604020202020204" pitchFamily="34" charset="0"/>
              <a:buChar char="•"/>
            </a:pPr>
            <a:r>
              <a:rPr lang="el-GR" dirty="0"/>
              <a:t>Η Περιφερειακή Ενότητα διαθέτει επίσης τη μεγαλύτερη συγκέντρωση κτηνοτροφικών και μικτών (γεωργικών και κτηνοτροφικών) εκμεταλλεύσεων στην Περιφέρεια.</a:t>
            </a:r>
          </a:p>
          <a:p>
            <a:endParaRPr lang="el-GR" dirty="0"/>
          </a:p>
          <a:p>
            <a:pPr marL="285750" indent="-285750">
              <a:buFont typeface="Arial" panose="020B0604020202020204" pitchFamily="34" charset="0"/>
              <a:buChar char="•"/>
            </a:pPr>
            <a:r>
              <a:rPr lang="el-GR" dirty="0"/>
              <a:t>Η περιοχή διαθέτει κατάλληλα εδάφη και ευνοϊκές κλιματικές και γεωμορφολογικές συνθήκες για τη γεωργική παραγωγή, υποστηρίζοντας την παραγωγή παραδοσιακών προϊόντων καθώς και προϊόντων </a:t>
            </a:r>
            <a:r>
              <a:rPr lang="el-GR" b="1" dirty="0"/>
              <a:t>Προστατευόμενης Ονομασίας Προέλευσης (ΠΟΠ)</a:t>
            </a:r>
            <a:r>
              <a:rPr lang="el-GR" dirty="0"/>
              <a:t> και </a:t>
            </a:r>
            <a:r>
              <a:rPr lang="el-GR" b="1" dirty="0"/>
              <a:t>Προστατευόμενης Γεωγραφικής Ένδειξης (ΠΓΕ)</a:t>
            </a:r>
            <a:r>
              <a:rPr lang="el-GR" dirty="0"/>
              <a:t>.</a:t>
            </a:r>
          </a:p>
          <a:p>
            <a:endParaRPr lang="el-GR" dirty="0"/>
          </a:p>
          <a:p>
            <a:pPr marL="285750" indent="-285750">
              <a:buFont typeface="Arial" panose="020B0604020202020204" pitchFamily="34" charset="0"/>
              <a:buChar char="•"/>
            </a:pPr>
            <a:r>
              <a:rPr lang="el-GR" dirty="0"/>
              <a:t>Η αγροτική παραγωγή βασίζεται σε ένα ευρύ φάσμα καλλιεργειών και κτηνοτροφικών δραστηριοτήτων, συμπεριλαμβανομένης της ελαιοκαλλιέργειας, της κτηνοτροφίας, της αλιείας, της παραγωγής εσπεριδοειδών και άλλων παραδοσιακών προϊόντων υψηλής οικονομικής αξίας.</a:t>
            </a:r>
          </a:p>
        </p:txBody>
      </p:sp>
    </p:spTree>
    <p:extLst>
      <p:ext uri="{BB962C8B-B14F-4D97-AF65-F5344CB8AC3E}">
        <p14:creationId xmlns:p14="http://schemas.microsoft.com/office/powerpoint/2010/main" val="24379860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20860D-3051-2839-B27F-095C5D3969C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C1F64D24-835B-88DA-0125-679A93CAC8E4}"/>
              </a:ext>
            </a:extLst>
          </p:cNvPr>
          <p:cNvSpPr>
            <a:spLocks noGrp="1"/>
          </p:cNvSpPr>
          <p:nvPr>
            <p:ph type="title"/>
          </p:nvPr>
        </p:nvSpPr>
        <p:spPr>
          <a:xfrm>
            <a:off x="899592" y="608702"/>
            <a:ext cx="7886699" cy="516042"/>
          </a:xfrm>
        </p:spPr>
        <p:txBody>
          <a:bodyPr>
            <a:normAutofit/>
          </a:bodyPr>
          <a:lstStyle/>
          <a:p>
            <a:r>
              <a:rPr lang="el-GR" dirty="0"/>
              <a:t>Ηλεία: Αγροτικό Τοπίο</a:t>
            </a:r>
          </a:p>
        </p:txBody>
      </p:sp>
      <p:sp>
        <p:nvSpPr>
          <p:cNvPr id="10" name="Content Placeholder 2">
            <a:extLst>
              <a:ext uri="{FF2B5EF4-FFF2-40B4-BE49-F238E27FC236}">
                <a16:creationId xmlns:a16="http://schemas.microsoft.com/office/drawing/2014/main" id="{733E86CB-6EC9-C34F-F66D-BF2D581B8A0A}"/>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1200" b="0" i="0" u="none" strike="noStrike" kern="1200" cap="none" spc="0" normalizeH="0" baseline="0" noProof="0" dirty="0">
              <a:ln>
                <a:noFill/>
              </a:ln>
              <a:solidFill>
                <a:srgbClr val="EEECE1">
                  <a:lumMod val="25000"/>
                </a:srgbClr>
              </a:solidFill>
              <a:effectLst/>
              <a:uLnTx/>
              <a:uFillTx/>
              <a:latin typeface="Calibri"/>
              <a:ea typeface="+mn-ea"/>
              <a:cs typeface="+mn-cs"/>
            </a:endParaRPr>
          </a:p>
        </p:txBody>
      </p:sp>
      <p:sp>
        <p:nvSpPr>
          <p:cNvPr id="5" name="TextBox 4">
            <a:extLst>
              <a:ext uri="{FF2B5EF4-FFF2-40B4-BE49-F238E27FC236}">
                <a16:creationId xmlns:a16="http://schemas.microsoft.com/office/drawing/2014/main" id="{8CF885BF-4E73-BFEC-8073-9D18BB755E60}"/>
              </a:ext>
            </a:extLst>
          </p:cNvPr>
          <p:cNvSpPr txBox="1"/>
          <p:nvPr/>
        </p:nvSpPr>
        <p:spPr>
          <a:xfrm>
            <a:off x="539551" y="1268760"/>
            <a:ext cx="8352929" cy="3970318"/>
          </a:xfrm>
          <a:prstGeom prst="rect">
            <a:avLst/>
          </a:prstGeom>
          <a:noFill/>
        </p:spPr>
        <p:txBody>
          <a:bodyPr wrap="square">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a:ea typeface="+mn-ea"/>
                <a:cs typeface="+mn-cs"/>
              </a:rPr>
              <a:t>Η </a:t>
            </a:r>
            <a:r>
              <a:rPr kumimoji="0" lang="el-GR" sz="1800" b="1" i="0" u="none" strike="noStrike" kern="1200" cap="none" spc="0" normalizeH="0" baseline="0" noProof="0" dirty="0">
                <a:ln>
                  <a:noFill/>
                </a:ln>
                <a:solidFill>
                  <a:prstClr val="black"/>
                </a:solidFill>
                <a:effectLst/>
                <a:uLnTx/>
                <a:uFillTx/>
                <a:latin typeface="Calibri"/>
                <a:ea typeface="+mn-ea"/>
                <a:cs typeface="+mn-cs"/>
              </a:rPr>
              <a:t>Ηλεία</a:t>
            </a:r>
            <a:r>
              <a:rPr kumimoji="0" lang="el-GR" sz="1800" b="0" i="0" u="none" strike="noStrike" kern="1200" cap="none" spc="0" normalizeH="0" baseline="0" noProof="0" dirty="0">
                <a:ln>
                  <a:noFill/>
                </a:ln>
                <a:solidFill>
                  <a:prstClr val="black"/>
                </a:solidFill>
                <a:effectLst/>
                <a:uLnTx/>
                <a:uFillTx/>
                <a:latin typeface="Calibri"/>
                <a:ea typeface="+mn-ea"/>
                <a:cs typeface="+mn-cs"/>
              </a:rPr>
              <a:t> αποτελεί έναν από τους βασικούς αγροτικούς πυρήνες της Δυτικής Ελλάδας, με παραγωγικές πεδινές και παράκτιες ζώνες που στηρίζουν καλλιέργειες υψηλής οικονομικής αξίας, όπως ελιά, κηπευτικά, πατάτα, καρπούζι, φράουλα, εσπεριδοειδή και αμπέλι.</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a:ea typeface="+mn-ea"/>
                <a:cs typeface="+mn-cs"/>
              </a:rPr>
              <a:t>Η </a:t>
            </a:r>
            <a:r>
              <a:rPr kumimoji="0" lang="el-GR" sz="1800" b="1" i="0" u="none" strike="noStrike" kern="1200" cap="none" spc="0" normalizeH="0" baseline="0" noProof="0" dirty="0" err="1">
                <a:ln>
                  <a:noFill/>
                </a:ln>
                <a:solidFill>
                  <a:prstClr val="black"/>
                </a:solidFill>
                <a:effectLst/>
                <a:uLnTx/>
                <a:uFillTx/>
                <a:latin typeface="Calibri"/>
                <a:ea typeface="+mn-ea"/>
                <a:cs typeface="+mn-cs"/>
              </a:rPr>
              <a:t>υπερ</a:t>
            </a:r>
            <a:r>
              <a:rPr kumimoji="0" lang="el-GR" sz="1800" b="1" i="0" u="none" strike="noStrike" kern="1200" cap="none" spc="0" normalizeH="0" baseline="0" noProof="0" dirty="0">
                <a:ln>
                  <a:noFill/>
                </a:ln>
                <a:solidFill>
                  <a:prstClr val="black"/>
                </a:solidFill>
                <a:effectLst/>
                <a:uLnTx/>
                <a:uFillTx/>
                <a:latin typeface="Calibri"/>
                <a:ea typeface="+mn-ea"/>
                <a:cs typeface="+mn-cs"/>
              </a:rPr>
              <a:t>-άρδευση</a:t>
            </a:r>
            <a:r>
              <a:rPr kumimoji="0" lang="el-GR" sz="1800" b="0" i="0" u="none" strike="noStrike" kern="1200" cap="none" spc="0" normalizeH="0" baseline="0" noProof="0" dirty="0">
                <a:ln>
                  <a:noFill/>
                </a:ln>
                <a:solidFill>
                  <a:prstClr val="black"/>
                </a:solidFill>
                <a:effectLst/>
                <a:uLnTx/>
                <a:uFillTx/>
                <a:latin typeface="Calibri"/>
                <a:ea typeface="+mn-ea"/>
                <a:cs typeface="+mn-cs"/>
              </a:rPr>
              <a:t>, η χρήση  εισροών, η μηχανοποίηση και η έκθεση σε πλημμύρες, ξηρασία και πυρκαγιές αυξάνουν τις πιέσεις στο έδαφος. Τα βασικά ζητήματα αφορούν τη συμπίεση, την απώλεια οργανικής ουσίας, τη χημική υποβάθμιση, την </a:t>
            </a:r>
            <a:r>
              <a:rPr kumimoji="0" lang="el-GR" sz="1800" b="0" i="0" u="none" strike="noStrike" kern="1200" cap="none" spc="0" normalizeH="0" baseline="0" noProof="0" dirty="0" err="1">
                <a:ln>
                  <a:noFill/>
                </a:ln>
                <a:solidFill>
                  <a:prstClr val="black"/>
                </a:solidFill>
                <a:effectLst/>
                <a:uLnTx/>
                <a:uFillTx/>
                <a:latin typeface="Calibri"/>
                <a:ea typeface="+mn-ea"/>
                <a:cs typeface="+mn-cs"/>
              </a:rPr>
              <a:t>υφαλμύρινση</a:t>
            </a:r>
            <a:r>
              <a:rPr kumimoji="0" lang="el-GR" sz="1800" b="0" i="0" u="none" strike="noStrike" kern="1200" cap="none" spc="0" normalizeH="0" baseline="0" noProof="0" dirty="0">
                <a:ln>
                  <a:noFill/>
                </a:ln>
                <a:solidFill>
                  <a:prstClr val="black"/>
                </a:solidFill>
                <a:effectLst/>
                <a:uLnTx/>
                <a:uFillTx/>
                <a:latin typeface="Calibri"/>
                <a:ea typeface="+mn-ea"/>
                <a:cs typeface="+mn-cs"/>
              </a:rPr>
              <a:t> σε παράκτιες ζώνες και τη διάβρωση σε ευάλωτες περιοχές.</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l-GR" sz="1800" b="0" i="0" u="none" strike="noStrike" kern="1200" cap="none" spc="0" normalizeH="0" baseline="0" noProof="0" dirty="0">
              <a:ln>
                <a:noFill/>
              </a:ln>
              <a:solidFill>
                <a:prstClr val="black"/>
              </a:solidFill>
              <a:effectLst/>
              <a:uLnTx/>
              <a:uFillTx/>
              <a:latin typeface="Calibri"/>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l-GR" sz="1800" b="0" i="0" u="none" strike="noStrike" kern="1200" cap="none" spc="0" normalizeH="0" baseline="0" noProof="0" dirty="0">
                <a:ln>
                  <a:noFill/>
                </a:ln>
                <a:solidFill>
                  <a:prstClr val="black"/>
                </a:solidFill>
                <a:effectLst/>
                <a:uLnTx/>
                <a:uFillTx/>
                <a:latin typeface="Calibri"/>
                <a:ea typeface="+mn-ea"/>
                <a:cs typeface="+mn-cs"/>
              </a:rPr>
              <a:t>Στο πλαίσιο του έργου, η Ηλεία λειτουργεί ως πιλοτική περιοχή για την παρακολούθηση της εδαφικής υγείας, την εφαρμογή βιώσιμων γεωργικών πρακτικών και την υποστήριξη παραγωγών και φορέων στη λήψη τεκμηριωμένων αποφάσεων.</a:t>
            </a:r>
          </a:p>
        </p:txBody>
      </p:sp>
    </p:spTree>
    <p:extLst>
      <p:ext uri="{BB962C8B-B14F-4D97-AF65-F5344CB8AC3E}">
        <p14:creationId xmlns:p14="http://schemas.microsoft.com/office/powerpoint/2010/main" val="175214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850028-FFB0-D004-4762-98BA658500F4}"/>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7FEA64E-691C-E764-C64B-3C0CCE348CDF}"/>
              </a:ext>
            </a:extLst>
          </p:cNvPr>
          <p:cNvSpPr>
            <a:spLocks noGrp="1"/>
          </p:cNvSpPr>
          <p:nvPr>
            <p:ph type="title"/>
          </p:nvPr>
        </p:nvSpPr>
        <p:spPr>
          <a:xfrm>
            <a:off x="662095" y="722707"/>
            <a:ext cx="7886700" cy="516042"/>
          </a:xfrm>
        </p:spPr>
        <p:txBody>
          <a:bodyPr>
            <a:normAutofit fontScale="90000"/>
          </a:bodyPr>
          <a:lstStyle/>
          <a:p>
            <a:r>
              <a:rPr lang="el-GR" dirty="0"/>
              <a:t>Κυριότερα Προβλήματα Υποβάθμισης του Εδάφους</a:t>
            </a:r>
            <a:endParaRPr lang="sl-SI" dirty="0"/>
          </a:p>
        </p:txBody>
      </p:sp>
      <p:sp>
        <p:nvSpPr>
          <p:cNvPr id="10" name="Content Placeholder 2">
            <a:extLst>
              <a:ext uri="{FF2B5EF4-FFF2-40B4-BE49-F238E27FC236}">
                <a16:creationId xmlns:a16="http://schemas.microsoft.com/office/drawing/2014/main" id="{97E3773D-92D9-763E-7C9B-1E0AB2E3DBE7}"/>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7EFA748E-86DD-53A5-C344-60D776CD0AF9}"/>
              </a:ext>
            </a:extLst>
          </p:cNvPr>
          <p:cNvSpPr txBox="1"/>
          <p:nvPr/>
        </p:nvSpPr>
        <p:spPr>
          <a:xfrm>
            <a:off x="610854" y="1496770"/>
            <a:ext cx="3189825" cy="171136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b="1" u="sng" dirty="0"/>
              <a:t>Διάβρωση- βροχοπτώσεις</a:t>
            </a:r>
          </a:p>
          <a:p>
            <a:pPr marL="285750" indent="-285750">
              <a:lnSpc>
                <a:spcPct val="150000"/>
              </a:lnSpc>
              <a:buFont typeface="Arial" panose="020B0604020202020204" pitchFamily="34" charset="0"/>
              <a:buChar char="•"/>
            </a:pPr>
            <a:r>
              <a:rPr lang="el-GR" dirty="0"/>
              <a:t>Καθιζήσεις/ κατολισθήσεις</a:t>
            </a:r>
          </a:p>
          <a:p>
            <a:pPr marL="285750" indent="-285750">
              <a:lnSpc>
                <a:spcPct val="150000"/>
              </a:lnSpc>
              <a:buFont typeface="Arial" panose="020B0604020202020204" pitchFamily="34" charset="0"/>
              <a:buChar char="•"/>
            </a:pPr>
            <a:r>
              <a:rPr lang="el-GR" dirty="0" err="1"/>
              <a:t>Υφαλμύρινση</a:t>
            </a:r>
            <a:r>
              <a:rPr lang="el-GR" dirty="0"/>
              <a:t> υπ. Υδάτων</a:t>
            </a:r>
          </a:p>
          <a:p>
            <a:pPr marL="285750" indent="-285750">
              <a:lnSpc>
                <a:spcPct val="150000"/>
              </a:lnSpc>
              <a:buFont typeface="Arial" panose="020B0604020202020204" pitchFamily="34" charset="0"/>
              <a:buChar char="•"/>
            </a:pPr>
            <a:r>
              <a:rPr lang="el-GR" dirty="0"/>
              <a:t>Χημική υποβάθμιση</a:t>
            </a:r>
          </a:p>
        </p:txBody>
      </p:sp>
      <p:pic>
        <p:nvPicPr>
          <p:cNvPr id="7" name="Picture 2" descr="Ερημοποίηση και Ξηρασία: Μεγάλοι οι κίνδυνοι για την Θεσσαλία - KARDITSA NEWS">
            <a:extLst>
              <a:ext uri="{FF2B5EF4-FFF2-40B4-BE49-F238E27FC236}">
                <a16:creationId xmlns:a16="http://schemas.microsoft.com/office/drawing/2014/main" id="{7751A26C-DE56-DFC7-4961-111B0270569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0854" y="3529625"/>
            <a:ext cx="3935914" cy="2545759"/>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4EA470D0-996F-91AE-3231-0328C79ACBF1}"/>
              </a:ext>
            </a:extLst>
          </p:cNvPr>
          <p:cNvSpPr txBox="1"/>
          <p:nvPr/>
        </p:nvSpPr>
        <p:spPr>
          <a:xfrm>
            <a:off x="4997908" y="2652462"/>
            <a:ext cx="3673114" cy="2031325"/>
          </a:xfrm>
          <a:prstGeom prst="rect">
            <a:avLst/>
          </a:prstGeom>
          <a:noFill/>
        </p:spPr>
        <p:txBody>
          <a:bodyPr wrap="square">
            <a:spAutoFit/>
          </a:bodyPr>
          <a:lstStyle/>
          <a:p>
            <a:pPr>
              <a:buNone/>
            </a:pPr>
            <a:r>
              <a:rPr lang="el-GR" b="1" dirty="0"/>
              <a:t>Υδατική διάβρωση &amp; ερημοποίηση</a:t>
            </a:r>
          </a:p>
          <a:p>
            <a:pPr marL="285750" indent="-285750">
              <a:buFont typeface="Arial" panose="020B0604020202020204" pitchFamily="34" charset="0"/>
              <a:buChar char="•"/>
            </a:pPr>
            <a:r>
              <a:rPr lang="el-GR" dirty="0"/>
              <a:t>έντονο ορεινό ανάγλυφο</a:t>
            </a:r>
          </a:p>
          <a:p>
            <a:pPr marL="285750" indent="-285750">
              <a:buFont typeface="Arial" panose="020B0604020202020204" pitchFamily="34" charset="0"/>
              <a:buChar char="•"/>
            </a:pPr>
            <a:r>
              <a:rPr lang="el-GR" dirty="0"/>
              <a:t>μεσογειακές βροχοπτώσεις</a:t>
            </a:r>
          </a:p>
          <a:p>
            <a:r>
              <a:rPr lang="el-GR" dirty="0"/>
              <a:t>= απομάκρυνση επιφανειακού γόνιμου εδάφους</a:t>
            </a:r>
          </a:p>
          <a:p>
            <a:endParaRPr lang="el-GR" dirty="0"/>
          </a:p>
          <a:p>
            <a:pPr algn="ctr">
              <a:buNone/>
            </a:pPr>
            <a:r>
              <a:rPr lang="el-GR" b="1" i="1" u="sng" dirty="0"/>
              <a:t>Κίνδυνος ερημοποίησης</a:t>
            </a:r>
          </a:p>
        </p:txBody>
      </p:sp>
    </p:spTree>
    <p:extLst>
      <p:ext uri="{BB962C8B-B14F-4D97-AF65-F5344CB8AC3E}">
        <p14:creationId xmlns:p14="http://schemas.microsoft.com/office/powerpoint/2010/main" val="21708894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5AACE3-F3F9-26D7-07C0-CDC7438E724F}"/>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FCA553F-DBF8-D998-08FD-10EE7EE5A75B}"/>
              </a:ext>
            </a:extLst>
          </p:cNvPr>
          <p:cNvSpPr>
            <a:spLocks noGrp="1"/>
          </p:cNvSpPr>
          <p:nvPr>
            <p:ph type="title"/>
          </p:nvPr>
        </p:nvSpPr>
        <p:spPr>
          <a:xfrm>
            <a:off x="662095" y="722707"/>
            <a:ext cx="7886700" cy="516042"/>
          </a:xfrm>
        </p:spPr>
        <p:txBody>
          <a:bodyPr>
            <a:normAutofit fontScale="90000"/>
          </a:bodyPr>
          <a:lstStyle/>
          <a:p>
            <a:r>
              <a:rPr lang="el-GR" dirty="0"/>
              <a:t>Κυριότερα Προβλήματα Υποβάθμισης του Εδάφους</a:t>
            </a:r>
            <a:endParaRPr lang="sl-SI" dirty="0"/>
          </a:p>
        </p:txBody>
      </p:sp>
      <p:sp>
        <p:nvSpPr>
          <p:cNvPr id="10" name="Content Placeholder 2">
            <a:extLst>
              <a:ext uri="{FF2B5EF4-FFF2-40B4-BE49-F238E27FC236}">
                <a16:creationId xmlns:a16="http://schemas.microsoft.com/office/drawing/2014/main" id="{38C7CEEA-32F7-AFD3-7C34-C7E23D6C37E3}"/>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06FDDE8B-3091-63A4-1924-64F04606BFA6}"/>
              </a:ext>
            </a:extLst>
          </p:cNvPr>
          <p:cNvSpPr txBox="1"/>
          <p:nvPr/>
        </p:nvSpPr>
        <p:spPr>
          <a:xfrm>
            <a:off x="610854" y="1496770"/>
            <a:ext cx="3673114" cy="171136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dirty="0"/>
              <a:t>Διάβρωση- βροχοπτώσεις</a:t>
            </a:r>
          </a:p>
          <a:p>
            <a:pPr marL="285750" indent="-285750">
              <a:lnSpc>
                <a:spcPct val="150000"/>
              </a:lnSpc>
              <a:buFont typeface="Arial" panose="020B0604020202020204" pitchFamily="34" charset="0"/>
              <a:buChar char="•"/>
            </a:pPr>
            <a:r>
              <a:rPr lang="el-GR" b="1" u="sng" dirty="0"/>
              <a:t>Καθιζήσεις/ κατολισθήσεις</a:t>
            </a:r>
          </a:p>
          <a:p>
            <a:pPr marL="285750" indent="-285750">
              <a:lnSpc>
                <a:spcPct val="150000"/>
              </a:lnSpc>
              <a:buFont typeface="Arial" panose="020B0604020202020204" pitchFamily="34" charset="0"/>
              <a:buChar char="•"/>
            </a:pPr>
            <a:r>
              <a:rPr lang="el-GR" dirty="0" err="1"/>
              <a:t>Υφαλμύρινση</a:t>
            </a:r>
            <a:r>
              <a:rPr lang="el-GR" dirty="0"/>
              <a:t> υπ. Υδάτων</a:t>
            </a:r>
          </a:p>
          <a:p>
            <a:pPr marL="285750" indent="-285750">
              <a:lnSpc>
                <a:spcPct val="150000"/>
              </a:lnSpc>
              <a:buFont typeface="Arial" panose="020B0604020202020204" pitchFamily="34" charset="0"/>
              <a:buChar char="•"/>
            </a:pPr>
            <a:r>
              <a:rPr lang="el-GR" dirty="0"/>
              <a:t>Χημική υποβάθμιση</a:t>
            </a:r>
          </a:p>
        </p:txBody>
      </p:sp>
      <p:sp>
        <p:nvSpPr>
          <p:cNvPr id="9" name="TextBox 8">
            <a:extLst>
              <a:ext uri="{FF2B5EF4-FFF2-40B4-BE49-F238E27FC236}">
                <a16:creationId xmlns:a16="http://schemas.microsoft.com/office/drawing/2014/main" id="{E1CAE9D0-5BF1-B9C4-5C0D-508F6B16E6A1}"/>
              </a:ext>
            </a:extLst>
          </p:cNvPr>
          <p:cNvSpPr txBox="1"/>
          <p:nvPr/>
        </p:nvSpPr>
        <p:spPr>
          <a:xfrm>
            <a:off x="4572000" y="2652462"/>
            <a:ext cx="4104456" cy="2031325"/>
          </a:xfrm>
          <a:prstGeom prst="rect">
            <a:avLst/>
          </a:prstGeom>
          <a:noFill/>
        </p:spPr>
        <p:txBody>
          <a:bodyPr wrap="square">
            <a:spAutoFit/>
          </a:bodyPr>
          <a:lstStyle/>
          <a:p>
            <a:r>
              <a:rPr lang="el-GR" b="1" dirty="0"/>
              <a:t>Κατολισθήσεις &amp; εδαφικές καθιζήσεις</a:t>
            </a:r>
          </a:p>
          <a:p>
            <a:pPr marL="285750" indent="-285750">
              <a:buFont typeface="Arial" panose="020B0604020202020204" pitchFamily="34" charset="0"/>
              <a:buChar char="•"/>
            </a:pPr>
            <a:r>
              <a:rPr lang="el-GR" dirty="0"/>
              <a:t>Ασταθείς γεωλογικοί σχηματισμοί</a:t>
            </a:r>
          </a:p>
          <a:p>
            <a:pPr marL="285750" indent="-285750">
              <a:buFont typeface="Arial" panose="020B0604020202020204" pitchFamily="34" charset="0"/>
              <a:buChar char="•"/>
            </a:pPr>
            <a:r>
              <a:rPr lang="el-GR" dirty="0"/>
              <a:t>Αποψίλωση βλάστησης</a:t>
            </a:r>
          </a:p>
          <a:p>
            <a:pPr marL="285750" indent="-285750">
              <a:buFont typeface="Arial" panose="020B0604020202020204" pitchFamily="34" charset="0"/>
              <a:buChar char="•"/>
            </a:pPr>
            <a:r>
              <a:rPr lang="el-GR" dirty="0"/>
              <a:t>Έντονες βροχοπτώσεις</a:t>
            </a:r>
          </a:p>
          <a:p>
            <a:r>
              <a:rPr lang="en-US" dirty="0"/>
              <a:t>= </a:t>
            </a:r>
            <a:r>
              <a:rPr lang="el-GR" dirty="0"/>
              <a:t>κατολισθήσεις (</a:t>
            </a:r>
            <a:r>
              <a:rPr lang="el-GR" i="1" u="sng" dirty="0"/>
              <a:t>πρώην Δήμος </a:t>
            </a:r>
            <a:r>
              <a:rPr lang="el-GR" i="1" u="sng" dirty="0" err="1"/>
              <a:t>Παρακαμπυλίων</a:t>
            </a:r>
            <a:r>
              <a:rPr lang="el-GR" i="1" u="sng" dirty="0"/>
              <a:t>- Φυτείες)</a:t>
            </a:r>
          </a:p>
          <a:p>
            <a:endParaRPr lang="el-GR" dirty="0"/>
          </a:p>
        </p:txBody>
      </p:sp>
      <p:pic>
        <p:nvPicPr>
          <p:cNvPr id="4" name="Picture 2" descr="Κατολισθήσεις: μια φυσική καταστροφή με κόστος 20 δισ. $. ετησίως και 5 ελληνικά case studies – tee-tkm">
            <a:extLst>
              <a:ext uri="{FF2B5EF4-FFF2-40B4-BE49-F238E27FC236}">
                <a16:creationId xmlns:a16="http://schemas.microsoft.com/office/drawing/2014/main" id="{8D82B077-C615-1E0D-D85D-DE4C833CB6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3233746"/>
            <a:ext cx="2480170" cy="33503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560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5C293E-4EB7-F899-CF77-297B8038BCA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00C3CF2-2363-DE99-B7E4-F1F415C7F075}"/>
              </a:ext>
            </a:extLst>
          </p:cNvPr>
          <p:cNvSpPr>
            <a:spLocks noGrp="1"/>
          </p:cNvSpPr>
          <p:nvPr>
            <p:ph type="title"/>
          </p:nvPr>
        </p:nvSpPr>
        <p:spPr>
          <a:xfrm>
            <a:off x="662095" y="722707"/>
            <a:ext cx="7886700" cy="516042"/>
          </a:xfrm>
        </p:spPr>
        <p:txBody>
          <a:bodyPr>
            <a:normAutofit fontScale="90000"/>
          </a:bodyPr>
          <a:lstStyle/>
          <a:p>
            <a:r>
              <a:rPr lang="el-GR" dirty="0"/>
              <a:t>Κυριότερα Προβλήματα Υποβάθμισης του Εδάφους</a:t>
            </a:r>
            <a:endParaRPr lang="sl-SI" dirty="0"/>
          </a:p>
        </p:txBody>
      </p:sp>
      <p:sp>
        <p:nvSpPr>
          <p:cNvPr id="10" name="Content Placeholder 2">
            <a:extLst>
              <a:ext uri="{FF2B5EF4-FFF2-40B4-BE49-F238E27FC236}">
                <a16:creationId xmlns:a16="http://schemas.microsoft.com/office/drawing/2014/main" id="{31AB22BC-BB43-1207-786B-8412232BBFDA}"/>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2DB6F403-737F-EE5C-25C8-D565397D30E4}"/>
              </a:ext>
            </a:extLst>
          </p:cNvPr>
          <p:cNvSpPr txBox="1"/>
          <p:nvPr/>
        </p:nvSpPr>
        <p:spPr>
          <a:xfrm>
            <a:off x="610854" y="1496770"/>
            <a:ext cx="3673114" cy="171136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dirty="0"/>
              <a:t>Διάβρωση- βροχοπτώσεις</a:t>
            </a:r>
          </a:p>
          <a:p>
            <a:pPr marL="285750" indent="-285750">
              <a:lnSpc>
                <a:spcPct val="150000"/>
              </a:lnSpc>
              <a:buFont typeface="Arial" panose="020B0604020202020204" pitchFamily="34" charset="0"/>
              <a:buChar char="•"/>
            </a:pPr>
            <a:r>
              <a:rPr lang="el-GR" dirty="0"/>
              <a:t>Καθιζήσεις/ κατολισθήσεις</a:t>
            </a:r>
          </a:p>
          <a:p>
            <a:pPr marL="285750" indent="-285750">
              <a:lnSpc>
                <a:spcPct val="150000"/>
              </a:lnSpc>
              <a:buFont typeface="Arial" panose="020B0604020202020204" pitchFamily="34" charset="0"/>
              <a:buChar char="•"/>
            </a:pPr>
            <a:r>
              <a:rPr lang="el-GR" b="1" u="sng" dirty="0" err="1"/>
              <a:t>Υφαλμύρινση</a:t>
            </a:r>
            <a:r>
              <a:rPr lang="el-GR" b="1" u="sng" dirty="0"/>
              <a:t> υπ. Υδάτων</a:t>
            </a:r>
          </a:p>
          <a:p>
            <a:pPr marL="285750" indent="-285750">
              <a:lnSpc>
                <a:spcPct val="150000"/>
              </a:lnSpc>
              <a:buFont typeface="Arial" panose="020B0604020202020204" pitchFamily="34" charset="0"/>
              <a:buChar char="•"/>
            </a:pPr>
            <a:r>
              <a:rPr lang="el-GR" b="1" u="sng" dirty="0"/>
              <a:t>Χημική υποβάθμιση</a:t>
            </a:r>
          </a:p>
        </p:txBody>
      </p:sp>
      <p:sp>
        <p:nvSpPr>
          <p:cNvPr id="9" name="TextBox 8">
            <a:extLst>
              <a:ext uri="{FF2B5EF4-FFF2-40B4-BE49-F238E27FC236}">
                <a16:creationId xmlns:a16="http://schemas.microsoft.com/office/drawing/2014/main" id="{5CFA1878-FDE7-7DAC-6404-781ADDA1C780}"/>
              </a:ext>
            </a:extLst>
          </p:cNvPr>
          <p:cNvSpPr txBox="1"/>
          <p:nvPr/>
        </p:nvSpPr>
        <p:spPr>
          <a:xfrm>
            <a:off x="4799303" y="1356246"/>
            <a:ext cx="4104456" cy="2862322"/>
          </a:xfrm>
          <a:prstGeom prst="rect">
            <a:avLst/>
          </a:prstGeom>
          <a:noFill/>
        </p:spPr>
        <p:txBody>
          <a:bodyPr wrap="square">
            <a:spAutoFit/>
          </a:bodyPr>
          <a:lstStyle/>
          <a:p>
            <a:r>
              <a:rPr lang="el-GR" b="1" dirty="0" err="1"/>
              <a:t>Υφαλμύρινση</a:t>
            </a:r>
            <a:r>
              <a:rPr lang="el-GR" b="1" dirty="0"/>
              <a:t> και Ρύπανση Υδροφόρων</a:t>
            </a:r>
          </a:p>
          <a:p>
            <a:pPr marL="285750" indent="-285750">
              <a:buFont typeface="Arial" panose="020B0604020202020204" pitchFamily="34" charset="0"/>
              <a:buChar char="•"/>
            </a:pPr>
            <a:r>
              <a:rPr lang="el-GR" dirty="0"/>
              <a:t>Πεδινές/ παράκτιες ζώνες (Μεσολόγγι- Αιτωλικό- </a:t>
            </a:r>
            <a:r>
              <a:rPr lang="el-GR" dirty="0" err="1"/>
              <a:t>Νεοχώρι</a:t>
            </a:r>
            <a:r>
              <a:rPr lang="el-GR" dirty="0"/>
              <a:t>)</a:t>
            </a:r>
          </a:p>
          <a:p>
            <a:pPr marL="285750" indent="-285750">
              <a:buFont typeface="Arial" panose="020B0604020202020204" pitchFamily="34" charset="0"/>
              <a:buChar char="•"/>
            </a:pPr>
            <a:r>
              <a:rPr lang="el-GR" dirty="0" err="1"/>
              <a:t>Υπεράντληση</a:t>
            </a:r>
            <a:r>
              <a:rPr lang="el-GR" dirty="0"/>
              <a:t> υδάτων για άρδευση</a:t>
            </a:r>
          </a:p>
          <a:p>
            <a:r>
              <a:rPr lang="el-GR" dirty="0"/>
              <a:t>= εισροή θαλασσινού νερού</a:t>
            </a:r>
          </a:p>
          <a:p>
            <a:endParaRPr lang="el-GR" dirty="0"/>
          </a:p>
          <a:p>
            <a:r>
              <a:rPr lang="el-GR" b="1" dirty="0"/>
              <a:t>Αγροτικά λιπάσματα/ φυτοφάρμακα υποβαθμίζουν περαιτέρω τη χημική σύσταση/ γονιμότητα εδάφους.</a:t>
            </a:r>
          </a:p>
          <a:p>
            <a:endParaRPr lang="el-GR" dirty="0"/>
          </a:p>
        </p:txBody>
      </p:sp>
      <p:pic>
        <p:nvPicPr>
          <p:cNvPr id="6" name="Picture 2" descr="Untitled">
            <a:extLst>
              <a:ext uri="{FF2B5EF4-FFF2-40B4-BE49-F238E27FC236}">
                <a16:creationId xmlns:a16="http://schemas.microsoft.com/office/drawing/2014/main" id="{06695AD7-9F79-69DA-AF4B-4486EEDE161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861048"/>
            <a:ext cx="4475775" cy="26139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019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97FD5-D9F6-D884-DA29-295D46140AA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594D8FB-852F-40B9-D532-C621AD544251}"/>
              </a:ext>
            </a:extLst>
          </p:cNvPr>
          <p:cNvSpPr>
            <a:spLocks noGrp="1"/>
          </p:cNvSpPr>
          <p:nvPr>
            <p:ph type="title"/>
          </p:nvPr>
        </p:nvSpPr>
        <p:spPr>
          <a:xfrm>
            <a:off x="740918" y="565177"/>
            <a:ext cx="7886700" cy="516042"/>
          </a:xfrm>
        </p:spPr>
        <p:txBody>
          <a:bodyPr>
            <a:normAutofit fontScale="90000"/>
          </a:bodyPr>
          <a:lstStyle/>
          <a:p>
            <a:r>
              <a:rPr lang="el-GR" dirty="0"/>
              <a:t>Κυριότερα Προβλήματα Υποβάθμισης του Εδάφους</a:t>
            </a:r>
            <a:endParaRPr lang="sl-SI" dirty="0"/>
          </a:p>
        </p:txBody>
      </p:sp>
      <p:sp>
        <p:nvSpPr>
          <p:cNvPr id="10" name="Content Placeholder 2">
            <a:extLst>
              <a:ext uri="{FF2B5EF4-FFF2-40B4-BE49-F238E27FC236}">
                <a16:creationId xmlns:a16="http://schemas.microsoft.com/office/drawing/2014/main" id="{3E49B8DF-8512-417B-CD39-B3DF0CF1A1F6}"/>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BA471523-D5C6-6BC9-AEE1-C2583BD4CF25}"/>
              </a:ext>
            </a:extLst>
          </p:cNvPr>
          <p:cNvSpPr txBox="1"/>
          <p:nvPr/>
        </p:nvSpPr>
        <p:spPr>
          <a:xfrm>
            <a:off x="610854" y="1496770"/>
            <a:ext cx="3673114" cy="1711366"/>
          </a:xfrm>
          <a:prstGeom prst="rect">
            <a:avLst/>
          </a:prstGeom>
          <a:noFill/>
        </p:spPr>
        <p:txBody>
          <a:bodyPr wrap="square">
            <a:spAutoFit/>
          </a:bodyPr>
          <a:lstStyle/>
          <a:p>
            <a:pPr marL="285750" indent="-285750">
              <a:lnSpc>
                <a:spcPct val="150000"/>
              </a:lnSpc>
              <a:buFont typeface="Arial" panose="020B0604020202020204" pitchFamily="34" charset="0"/>
              <a:buChar char="•"/>
            </a:pPr>
            <a:r>
              <a:rPr lang="el-GR" dirty="0"/>
              <a:t>Διάβρωση- βροχοπτώσεις</a:t>
            </a:r>
          </a:p>
          <a:p>
            <a:pPr marL="285750" indent="-285750">
              <a:lnSpc>
                <a:spcPct val="150000"/>
              </a:lnSpc>
              <a:buFont typeface="Arial" panose="020B0604020202020204" pitchFamily="34" charset="0"/>
              <a:buChar char="•"/>
            </a:pPr>
            <a:r>
              <a:rPr lang="el-GR" dirty="0"/>
              <a:t>Καθιζήσεις/ κατολισθήσεις</a:t>
            </a:r>
          </a:p>
          <a:p>
            <a:pPr marL="285750" indent="-285750">
              <a:lnSpc>
                <a:spcPct val="150000"/>
              </a:lnSpc>
              <a:buFont typeface="Arial" panose="020B0604020202020204" pitchFamily="34" charset="0"/>
              <a:buChar char="•"/>
            </a:pPr>
            <a:r>
              <a:rPr lang="el-GR" dirty="0" err="1"/>
              <a:t>Υφαλμύρινση</a:t>
            </a:r>
            <a:r>
              <a:rPr lang="el-GR" dirty="0"/>
              <a:t> υπ. Υδάτων</a:t>
            </a:r>
          </a:p>
          <a:p>
            <a:pPr marL="285750" indent="-285750">
              <a:lnSpc>
                <a:spcPct val="150000"/>
              </a:lnSpc>
              <a:buFont typeface="Arial" panose="020B0604020202020204" pitchFamily="34" charset="0"/>
              <a:buChar char="•"/>
            </a:pPr>
            <a:r>
              <a:rPr lang="el-GR" dirty="0"/>
              <a:t>Χημική υποβάθμιση</a:t>
            </a:r>
          </a:p>
        </p:txBody>
      </p:sp>
      <p:sp>
        <p:nvSpPr>
          <p:cNvPr id="9" name="TextBox 8">
            <a:extLst>
              <a:ext uri="{FF2B5EF4-FFF2-40B4-BE49-F238E27FC236}">
                <a16:creationId xmlns:a16="http://schemas.microsoft.com/office/drawing/2014/main" id="{1D1FE282-16C3-0140-77B1-E2E434BE7AA6}"/>
              </a:ext>
            </a:extLst>
          </p:cNvPr>
          <p:cNvSpPr txBox="1"/>
          <p:nvPr/>
        </p:nvSpPr>
        <p:spPr>
          <a:xfrm>
            <a:off x="4799303" y="1214873"/>
            <a:ext cx="4104456" cy="2308324"/>
          </a:xfrm>
          <a:prstGeom prst="rect">
            <a:avLst/>
          </a:prstGeom>
          <a:noFill/>
        </p:spPr>
        <p:txBody>
          <a:bodyPr wrap="square">
            <a:spAutoFit/>
          </a:bodyPr>
          <a:lstStyle/>
          <a:p>
            <a:r>
              <a:rPr lang="el-GR" b="1" dirty="0"/>
              <a:t>Καταστροφή από Ακραία Καιρικά Φαινόμενα</a:t>
            </a:r>
          </a:p>
          <a:p>
            <a:pPr marL="285750" indent="-285750">
              <a:buFont typeface="Arial" panose="020B0604020202020204" pitchFamily="34" charset="0"/>
              <a:buChar char="•"/>
            </a:pPr>
            <a:r>
              <a:rPr lang="el-GR" dirty="0" err="1"/>
              <a:t>Πλημμυρικά</a:t>
            </a:r>
            <a:r>
              <a:rPr lang="el-GR" dirty="0"/>
              <a:t> φαινόμενα (κάτω ρου Αχελώου και Εύηνου)</a:t>
            </a:r>
          </a:p>
          <a:p>
            <a:r>
              <a:rPr lang="el-GR" dirty="0"/>
              <a:t>→ επιφανειακή διάβρωση</a:t>
            </a:r>
          </a:p>
          <a:p>
            <a:r>
              <a:rPr lang="el-GR" dirty="0"/>
              <a:t>→ </a:t>
            </a:r>
            <a:r>
              <a:rPr lang="el-GR" dirty="0" err="1"/>
              <a:t>έκπλυση</a:t>
            </a:r>
            <a:r>
              <a:rPr lang="el-GR" dirty="0"/>
              <a:t> θρεπτικών συστατικών</a:t>
            </a:r>
          </a:p>
          <a:p>
            <a:r>
              <a:rPr lang="el-GR" dirty="0"/>
              <a:t>→ καταστροφή εδαφικών υποδομών</a:t>
            </a:r>
          </a:p>
          <a:p>
            <a:endParaRPr lang="el-GR" dirty="0"/>
          </a:p>
        </p:txBody>
      </p:sp>
      <p:pic>
        <p:nvPicPr>
          <p:cNvPr id="4" name="Picture 2" descr="Υπερχείλισε ο Αλφειός στην Ηλεία: Πλημμυρικά φαινόμενα στο Πλουτοχώρι - Προβλήματα στη Γορτυνία - Newsbomb">
            <a:extLst>
              <a:ext uri="{FF2B5EF4-FFF2-40B4-BE49-F238E27FC236}">
                <a16:creationId xmlns:a16="http://schemas.microsoft.com/office/drawing/2014/main" id="{D891F477-39B3-1D91-7D7D-BF8FF2A99D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0241" y="3523197"/>
            <a:ext cx="4987349" cy="29768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889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8E9D04-F74B-1594-A1CB-E153E5FBC840}"/>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628E54D0-DE2A-94F0-3C52-03F6AA52DE4A}"/>
              </a:ext>
            </a:extLst>
          </p:cNvPr>
          <p:cNvSpPr>
            <a:spLocks noGrp="1"/>
          </p:cNvSpPr>
          <p:nvPr>
            <p:ph type="title"/>
          </p:nvPr>
        </p:nvSpPr>
        <p:spPr>
          <a:xfrm>
            <a:off x="662095" y="741685"/>
            <a:ext cx="3549865" cy="871732"/>
          </a:xfrm>
        </p:spPr>
        <p:txBody>
          <a:bodyPr>
            <a:normAutofit fontScale="90000"/>
          </a:bodyPr>
          <a:lstStyle/>
          <a:p>
            <a:r>
              <a:rPr lang="el-GR" dirty="0"/>
              <a:t>Βασικές πιέσεις στην Αιτωλοακαρνανία</a:t>
            </a:r>
            <a:endParaRPr lang="sl-SI" dirty="0"/>
          </a:p>
        </p:txBody>
      </p:sp>
      <p:sp>
        <p:nvSpPr>
          <p:cNvPr id="10" name="Content Placeholder 2">
            <a:extLst>
              <a:ext uri="{FF2B5EF4-FFF2-40B4-BE49-F238E27FC236}">
                <a16:creationId xmlns:a16="http://schemas.microsoft.com/office/drawing/2014/main" id="{9323DDBD-FE07-B6DB-6B32-5F3AB6249E2D}"/>
              </a:ext>
            </a:extLst>
          </p:cNvPr>
          <p:cNvSpPr txBox="1">
            <a:spLocks/>
          </p:cNvSpPr>
          <p:nvPr/>
        </p:nvSpPr>
        <p:spPr>
          <a:xfrm>
            <a:off x="129380" y="980728"/>
            <a:ext cx="4442620" cy="4316130"/>
          </a:xfrm>
          <a:prstGeom prst="rect">
            <a:avLst/>
          </a:prstGeom>
        </p:spPr>
        <p:txBody>
          <a:bodyPr vert="horz" lIns="68580" tIns="34290" rIns="68580" bIns="3429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lumMod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lumMod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lumMod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lumMod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sz="1200" dirty="0"/>
          </a:p>
          <a:p>
            <a:endParaRPr lang="en-US" sz="1200" dirty="0"/>
          </a:p>
          <a:p>
            <a:endParaRPr lang="en-US" sz="1200" dirty="0"/>
          </a:p>
          <a:p>
            <a:endParaRPr lang="en-US" sz="1200" dirty="0"/>
          </a:p>
          <a:p>
            <a:endParaRPr lang="en-US" sz="1200" dirty="0"/>
          </a:p>
          <a:p>
            <a:endParaRPr lang="en-US" sz="1200" dirty="0"/>
          </a:p>
          <a:p>
            <a:endParaRPr lang="en-US" sz="1200" dirty="0"/>
          </a:p>
        </p:txBody>
      </p:sp>
      <p:sp>
        <p:nvSpPr>
          <p:cNvPr id="5" name="TextBox 4">
            <a:extLst>
              <a:ext uri="{FF2B5EF4-FFF2-40B4-BE49-F238E27FC236}">
                <a16:creationId xmlns:a16="http://schemas.microsoft.com/office/drawing/2014/main" id="{16BD36CC-40FD-2146-63B1-E45303F6C202}"/>
              </a:ext>
            </a:extLst>
          </p:cNvPr>
          <p:cNvSpPr txBox="1"/>
          <p:nvPr/>
        </p:nvSpPr>
        <p:spPr>
          <a:xfrm>
            <a:off x="636474" y="1743771"/>
            <a:ext cx="3601106" cy="1711366"/>
          </a:xfrm>
          <a:prstGeom prst="rect">
            <a:avLst/>
          </a:prstGeom>
          <a:noFill/>
        </p:spPr>
        <p:txBody>
          <a:bodyPr wrap="square">
            <a:spAutoFit/>
          </a:bodyPr>
          <a:lstStyle/>
          <a:p>
            <a:pPr>
              <a:lnSpc>
                <a:spcPct val="150000"/>
              </a:lnSpc>
            </a:pPr>
            <a:r>
              <a:rPr lang="el-GR" i="1" dirty="0"/>
              <a:t>Σημαντική γεωργική περιοχή με έντονη ελαιοπαραγωγή, καλλιέργειες ζωοτροφών &amp; εσπεριδοειδών.</a:t>
            </a:r>
          </a:p>
        </p:txBody>
      </p:sp>
      <p:pic>
        <p:nvPicPr>
          <p:cNvPr id="6" name="Picture 4" descr="Αιτωλοακαρνανία: Ρεκόρ μείωσης παραγωγής επιτραπέζιας ελιάς και ελαιολάδου - olivenews.gr">
            <a:extLst>
              <a:ext uri="{FF2B5EF4-FFF2-40B4-BE49-F238E27FC236}">
                <a16:creationId xmlns:a16="http://schemas.microsoft.com/office/drawing/2014/main" id="{045EA34A-6062-2494-0122-D0FBF0A776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14385" y="79492"/>
            <a:ext cx="3718761" cy="232688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Αιτωλοακαρνανία: Ανοίγει την Τετάρτη η εφαρμογή για υποβολή αίτησης μηδικής (de minimis)">
            <a:extLst>
              <a:ext uri="{FF2B5EF4-FFF2-40B4-BE49-F238E27FC236}">
                <a16:creationId xmlns:a16="http://schemas.microsoft.com/office/drawing/2014/main" id="{688E066D-43EC-9A22-6D6A-05882BCC227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14385" y="2385933"/>
            <a:ext cx="3718761" cy="208613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Εσπεριδοειδή: «Κολληµένη» η Αργολίδα σε ποικιλίες της δεκαετίας του 1980 και του 1990">
            <a:extLst>
              <a:ext uri="{FF2B5EF4-FFF2-40B4-BE49-F238E27FC236}">
                <a16:creationId xmlns:a16="http://schemas.microsoft.com/office/drawing/2014/main" id="{7E4E835C-99F3-1B24-C49C-BCD2735CE82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14385" y="4472067"/>
            <a:ext cx="3718761" cy="1948529"/>
          </a:xfrm>
          <a:prstGeom prst="rect">
            <a:avLst/>
          </a:prstGeom>
          <a:noFill/>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33F4A395-6236-F6D4-87D6-D58544B599F0}"/>
              </a:ext>
            </a:extLst>
          </p:cNvPr>
          <p:cNvSpPr txBox="1"/>
          <p:nvPr/>
        </p:nvSpPr>
        <p:spPr>
          <a:xfrm>
            <a:off x="610854" y="3681619"/>
            <a:ext cx="3961146" cy="1200329"/>
          </a:xfrm>
          <a:prstGeom prst="rect">
            <a:avLst/>
          </a:prstGeom>
          <a:noFill/>
        </p:spPr>
        <p:txBody>
          <a:bodyPr wrap="square">
            <a:spAutoFit/>
          </a:bodyPr>
          <a:lstStyle/>
          <a:p>
            <a:pPr marL="285750" indent="-285750">
              <a:buFont typeface="Wingdings" panose="05000000000000000000" pitchFamily="2" charset="2"/>
              <a:buChar char="q"/>
            </a:pPr>
            <a:r>
              <a:rPr lang="el-GR" dirty="0"/>
              <a:t>Ρύπανση/ </a:t>
            </a:r>
            <a:r>
              <a:rPr lang="el-GR" dirty="0" err="1"/>
              <a:t>υπερεκμετάλλευση</a:t>
            </a:r>
            <a:r>
              <a:rPr lang="el-GR" dirty="0"/>
              <a:t> υδάτων</a:t>
            </a:r>
          </a:p>
          <a:p>
            <a:pPr marL="285750" indent="-285750">
              <a:buFont typeface="Wingdings" panose="05000000000000000000" pitchFamily="2" charset="2"/>
              <a:buChar char="q"/>
            </a:pPr>
            <a:r>
              <a:rPr lang="el-GR" dirty="0"/>
              <a:t>Υποβάθμιση εδάφους/ βιοποικιλότητα</a:t>
            </a:r>
          </a:p>
        </p:txBody>
      </p:sp>
    </p:spTree>
    <p:extLst>
      <p:ext uri="{BB962C8B-B14F-4D97-AF65-F5344CB8AC3E}">
        <p14:creationId xmlns:p14="http://schemas.microsoft.com/office/powerpoint/2010/main" val="1842010284"/>
      </p:ext>
    </p:extLst>
  </p:cSld>
  <p:clrMapOvr>
    <a:masterClrMapping/>
  </p:clrMapOvr>
</p:sld>
</file>

<file path=ppt/theme/theme1.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COBASE PRESENTATION_TEMPLATE_240925" id="{2B4B075B-1103-458E-970C-BC08E4A6CED3}" vid="{044E97A7-5385-4206-9D07-A76A4FB392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Έγγραφο" ma:contentTypeID="0x010100DDF008E1F5DAA64CBCE9CB481EA441A4" ma:contentTypeVersion="16" ma:contentTypeDescription="Δημιουργία νέου εγγράφου" ma:contentTypeScope="" ma:versionID="63b694bff04a5dbfe90a287d40f1f0a8">
  <xsd:schema xmlns:xsd="http://www.w3.org/2001/XMLSchema" xmlns:xs="http://www.w3.org/2001/XMLSchema" xmlns:p="http://schemas.microsoft.com/office/2006/metadata/properties" xmlns:ns2="55493a53-471c-4a23-b845-b845b9e4f7d3" xmlns:ns3="c31f2434-9200-4e37-8d31-cf89c92849b8" targetNamespace="http://schemas.microsoft.com/office/2006/metadata/properties" ma:root="true" ma:fieldsID="e2b313e49f510e7421ae91bdff58da5a" ns2:_="" ns3:_="">
    <xsd:import namespace="55493a53-471c-4a23-b845-b845b9e4f7d3"/>
    <xsd:import namespace="c31f2434-9200-4e37-8d31-cf89c92849b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element ref="ns2:MediaServiceLocation" minOccurs="0"/>
                <xsd:element ref="ns2:MediaServiceGenerationTime" minOccurs="0"/>
                <xsd:element ref="ns2:MediaServiceEventHashCode"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5493a53-471c-4a23-b845-b845b9e4f7d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Location" ma:index="13" nillable="true" ma:displayName="Location" ma:indexed="true"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Ετικέτες εικόνας" ma:readOnly="false" ma:fieldId="{5cf76f15-5ced-4ddc-b409-7134ff3c332f}" ma:taxonomyMulti="true" ma:sspId="62963a4d-2c58-4d90-a1b3-ca36b2cc71a3"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31f2434-9200-4e37-8d31-cf89c92849b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a21dbb2a-4f5e-47d5-9fce-9f6544c24bc5}" ma:internalName="TaxCatchAll" ma:showField="CatchAllData" ma:web="c31f2434-9200-4e37-8d31-cf89c92849b8">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Κοινή χρήση με"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Κοινή χρήση με λεπτομέρειες"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Τύπος περιεχομένου"/>
        <xsd:element ref="dc:title" minOccurs="0" maxOccurs="1" ma:index="4" ma:displayName="Τίτλο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5493a53-471c-4a23-b845-b845b9e4f7d3">
      <Terms xmlns="http://schemas.microsoft.com/office/infopath/2007/PartnerControls"/>
    </lcf76f155ced4ddcb4097134ff3c332f>
    <TaxCatchAll xmlns="c31f2434-9200-4e37-8d31-cf89c92849b8" xsi:nil="true"/>
  </documentManagement>
</p:properties>
</file>

<file path=customXml/itemProps1.xml><?xml version="1.0" encoding="utf-8"?>
<ds:datastoreItem xmlns:ds="http://schemas.openxmlformats.org/officeDocument/2006/customXml" ds:itemID="{E6EFDEE0-0CF2-4DB1-94F9-F574A21560CB}">
  <ds:schemaRefs>
    <ds:schemaRef ds:uri="http://schemas.microsoft.com/sharepoint/v3/contenttype/forms"/>
  </ds:schemaRefs>
</ds:datastoreItem>
</file>

<file path=customXml/itemProps2.xml><?xml version="1.0" encoding="utf-8"?>
<ds:datastoreItem xmlns:ds="http://schemas.openxmlformats.org/officeDocument/2006/customXml" ds:itemID="{C1F211F4-33E1-4245-9A42-BDA0BC88F9E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5493a53-471c-4a23-b845-b845b9e4f7d3"/>
    <ds:schemaRef ds:uri="c31f2434-9200-4e37-8d31-cf89c92849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87DFADD-8FB5-4F35-97AC-EE990E4E4ED0}">
  <ds:schemaRefs>
    <ds:schemaRef ds:uri="http://schemas.microsoft.com/office/2006/metadata/properties"/>
    <ds:schemaRef ds:uri="http://schemas.microsoft.com/office/infopath/2007/PartnerControls"/>
    <ds:schemaRef ds:uri="55493a53-471c-4a23-b845-b845b9e4f7d3"/>
    <ds:schemaRef ds:uri="c31f2434-9200-4e37-8d31-cf89c92849b8"/>
  </ds:schemaRefs>
</ds:datastoreItem>
</file>

<file path=docProps/app.xml><?xml version="1.0" encoding="utf-8"?>
<Properties xmlns="http://schemas.openxmlformats.org/officeDocument/2006/extended-properties" xmlns:vt="http://schemas.openxmlformats.org/officeDocument/2006/docPropsVTypes">
  <TotalTime>17050</TotalTime>
  <Words>1982</Words>
  <Application>Microsoft Office PowerPoint</Application>
  <PresentationFormat>Προβολή στην οθόνη (4:3)</PresentationFormat>
  <Paragraphs>302</Paragraphs>
  <Slides>26</Slides>
  <Notes>24</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26</vt:i4>
      </vt:variant>
    </vt:vector>
  </HeadingPairs>
  <TitlesOfParts>
    <vt:vector size="32" baseType="lpstr">
      <vt:lpstr>Arial</vt:lpstr>
      <vt:lpstr>Calibri</vt:lpstr>
      <vt:lpstr>Century Gothic</vt:lpstr>
      <vt:lpstr>Gabriola</vt:lpstr>
      <vt:lpstr>Wingdings</vt:lpstr>
      <vt:lpstr>10_Office Theme</vt:lpstr>
      <vt:lpstr>Παρουσίαση του PowerPoint</vt:lpstr>
      <vt:lpstr>D2.3.1_Προγράμματα ανάπτυξης ικανοτήτων και κατάρτισης</vt:lpstr>
      <vt:lpstr>Αιτωλοακαρνανία: Αγροτικό Τοπίο</vt:lpstr>
      <vt:lpstr>Ηλεία: Αγροτικό Τοπίο</vt:lpstr>
      <vt:lpstr>Κυριότερα Προβλήματα Υποβάθμισης του Εδάφους</vt:lpstr>
      <vt:lpstr>Κυριότερα Προβλήματα Υποβάθμισης του Εδάφους</vt:lpstr>
      <vt:lpstr>Κυριότερα Προβλήματα Υποβάθμισης του Εδάφους</vt:lpstr>
      <vt:lpstr>Κυριότερα Προβλήματα Υποβάθμισης του Εδάφους</vt:lpstr>
      <vt:lpstr>Βασικές πιέσεις στην Αιτωλοακαρνανία</vt:lpstr>
      <vt:lpstr>Ρύπανση/ υπερεκμετάλλευση υδάτων</vt:lpstr>
      <vt:lpstr>Υποβάθμιση εδάφους/ βιοποικιλότητα</vt:lpstr>
      <vt:lpstr>Τοπικά παραδείγματα/ περιπτώσεις</vt:lpstr>
      <vt:lpstr>Τοπικά παραδείγματα/ περιπτώσεις</vt:lpstr>
      <vt:lpstr>Τοπικά παραδείγματα/ περιπτώσεις</vt:lpstr>
      <vt:lpstr>Τοπικά παραδείγματα/ περιπτώσεις</vt:lpstr>
      <vt:lpstr>Καλές πρακτικές και μέτρα αντιμετώπισης</vt:lpstr>
      <vt:lpstr>Καλές πρακτικές και μέτρα αντιμετώπισης</vt:lpstr>
      <vt:lpstr>Καλές πρακτικές και μέτρα αντιμετώπισης</vt:lpstr>
      <vt:lpstr>Καλές πρακτικές και μέτρα αντιμετώπισης</vt:lpstr>
      <vt:lpstr>Καλές πρακτικές και μέτρα αντιμετώπισης</vt:lpstr>
      <vt:lpstr>Υφιστάμενη Κατάσταση</vt:lpstr>
      <vt:lpstr>Υφιστάμενη Κατάσταση</vt:lpstr>
      <vt:lpstr>Υφιστάμενη Κατάσταση</vt:lpstr>
      <vt:lpstr>Βασικά Συμπεράσματα</vt:lpstr>
      <vt:lpstr>Βασικά Συμπεράσματα</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Христина Попоска</dc:creator>
  <cp:lastModifiedBy>Erato Malisianou</cp:lastModifiedBy>
  <cp:revision>567</cp:revision>
  <dcterms:created xsi:type="dcterms:W3CDTF">2018-01-10T12:12:55Z</dcterms:created>
  <dcterms:modified xsi:type="dcterms:W3CDTF">2026-07-29T20:06:59Z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0x010100DDF008E1F5DAA64CBCE9CB481EA441A4</vt:lpwstr>
  </property>
  <property fmtid="{D5CDD505-2E9C-101B-9397-08002B2CF9AE}" pid="3" name="MediaServiceImageTags">
    <vt:lpwstr/>
  </property>
</Properties>
</file>