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6"/>
  </p:notesMasterIdLst>
  <p:sldIdLst>
    <p:sldId id="256" r:id="rId5"/>
    <p:sldId id="257" r:id="rId6"/>
    <p:sldId id="280" r:id="rId7"/>
    <p:sldId id="296" r:id="rId8"/>
    <p:sldId id="299" r:id="rId9"/>
    <p:sldId id="300" r:id="rId10"/>
    <p:sldId id="270" r:id="rId11"/>
    <p:sldId id="276" r:id="rId12"/>
    <p:sldId id="269" r:id="rId13"/>
    <p:sldId id="279" r:id="rId14"/>
    <p:sldId id="263" r:id="rId15"/>
  </p:sldIdLst>
  <p:sldSz cx="12192000" cy="6858000"/>
  <p:notesSz cx="9929813" cy="6797675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1" clrIdx="0">
    <p:extLst>
      <p:ext uri="{19B8F6BF-5375-455C-9EA6-DF929625EA0E}">
        <p15:presenceInfo xmlns:p15="http://schemas.microsoft.com/office/powerpoint/2012/main" userId="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550AA26-00D9-431B-AFC9-99489265D46F}" v="92" dt="2026-10-20T08:03:14.62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Μεσαίο στυλ 2 - Έμφαση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81" autoAdjust="0"/>
    <p:restoredTop sz="92023" autoAdjust="0"/>
  </p:normalViewPr>
  <p:slideViewPr>
    <p:cSldViewPr snapToGrid="0">
      <p:cViewPr varScale="1">
        <p:scale>
          <a:sx n="58" d="100"/>
          <a:sy n="58" d="100"/>
        </p:scale>
        <p:origin x="80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ikoleta Papanastasouli" userId="d7db929f-40e7-416b-b9a9-243400471f87" providerId="ADAL" clId="{C8AF413E-9215-41CB-955B-7ED0176CAF71}"/>
    <pc:docChg chg="undo custSel addSld delSld modSld">
      <pc:chgData name="Nikoleta Papanastasouli" userId="d7db929f-40e7-416b-b9a9-243400471f87" providerId="ADAL" clId="{C8AF413E-9215-41CB-955B-7ED0176CAF71}" dt="2026-10-16T07:33:25.815" v="905" actId="1076"/>
      <pc:docMkLst>
        <pc:docMk/>
      </pc:docMkLst>
      <pc:sldChg chg="modSp mod modNotesTx">
        <pc:chgData name="Nikoleta Papanastasouli" userId="d7db929f-40e7-416b-b9a9-243400471f87" providerId="ADAL" clId="{C8AF413E-9215-41CB-955B-7ED0176CAF71}" dt="2026-10-16T07:33:25.815" v="905" actId="1076"/>
        <pc:sldMkLst>
          <pc:docMk/>
          <pc:sldMk cId="1874092413" sldId="256"/>
        </pc:sldMkLst>
        <pc:spChg chg="mod">
          <ac:chgData name="Nikoleta Papanastasouli" userId="d7db929f-40e7-416b-b9a9-243400471f87" providerId="ADAL" clId="{C8AF413E-9215-41CB-955B-7ED0176CAF71}" dt="2026-10-16T07:33:25.815" v="905" actId="1076"/>
          <ac:spMkLst>
            <pc:docMk/>
            <pc:sldMk cId="1874092413" sldId="256"/>
            <ac:spMk id="14" creationId="{D45CCBFD-FC1E-4034-A4EB-7EA8209D2468}"/>
          </ac:spMkLst>
        </pc:spChg>
        <pc:picChg chg="mod">
          <ac:chgData name="Nikoleta Papanastasouli" userId="d7db929f-40e7-416b-b9a9-243400471f87" providerId="ADAL" clId="{C8AF413E-9215-41CB-955B-7ED0176CAF71}" dt="2026-10-16T07:17:09.542" v="755" actId="1076"/>
          <ac:picMkLst>
            <pc:docMk/>
            <pc:sldMk cId="1874092413" sldId="256"/>
            <ac:picMk id="7" creationId="{44ACA031-F6C6-420F-8CB0-FC151A7A3724}"/>
          </ac:picMkLst>
        </pc:picChg>
      </pc:sldChg>
      <pc:sldChg chg="modSp mod modNotesTx">
        <pc:chgData name="Nikoleta Papanastasouli" userId="d7db929f-40e7-416b-b9a9-243400471f87" providerId="ADAL" clId="{C8AF413E-9215-41CB-955B-7ED0176CAF71}" dt="2026-10-16T07:30:34.423" v="821" actId="1076"/>
        <pc:sldMkLst>
          <pc:docMk/>
          <pc:sldMk cId="903200814" sldId="257"/>
        </pc:sldMkLst>
        <pc:spChg chg="mod">
          <ac:chgData name="Nikoleta Papanastasouli" userId="d7db929f-40e7-416b-b9a9-243400471f87" providerId="ADAL" clId="{C8AF413E-9215-41CB-955B-7ED0176CAF71}" dt="2026-10-16T07:30:34.423" v="821" actId="1076"/>
          <ac:spMkLst>
            <pc:docMk/>
            <pc:sldMk cId="903200814" sldId="257"/>
            <ac:spMk id="3" creationId="{BF37E485-288B-4D80-93FB-C95D7C318215}"/>
          </ac:spMkLst>
        </pc:spChg>
        <pc:picChg chg="mod">
          <ac:chgData name="Nikoleta Papanastasouli" userId="d7db929f-40e7-416b-b9a9-243400471f87" providerId="ADAL" clId="{C8AF413E-9215-41CB-955B-7ED0176CAF71}" dt="2026-10-16T06:54:08.767" v="171" actId="1076"/>
          <ac:picMkLst>
            <pc:docMk/>
            <pc:sldMk cId="903200814" sldId="257"/>
            <ac:picMk id="7" creationId="{19E99A9D-EA4F-301D-6BBA-D91D949690FF}"/>
          </ac:picMkLst>
        </pc:picChg>
      </pc:sldChg>
      <pc:sldChg chg="addSp modSp mod modNotesTx">
        <pc:chgData name="Nikoleta Papanastasouli" userId="d7db929f-40e7-416b-b9a9-243400471f87" providerId="ADAL" clId="{C8AF413E-9215-41CB-955B-7ED0176CAF71}" dt="2026-10-16T07:27:52.651" v="784" actId="2711"/>
        <pc:sldMkLst>
          <pc:docMk/>
          <pc:sldMk cId="3314127704" sldId="263"/>
        </pc:sldMkLst>
        <pc:spChg chg="mod">
          <ac:chgData name="Nikoleta Papanastasouli" userId="d7db929f-40e7-416b-b9a9-243400471f87" providerId="ADAL" clId="{C8AF413E-9215-41CB-955B-7ED0176CAF71}" dt="2026-10-16T07:27:52.651" v="784" actId="2711"/>
          <ac:spMkLst>
            <pc:docMk/>
            <pc:sldMk cId="3314127704" sldId="263"/>
            <ac:spMk id="2" creationId="{23B032E7-EC02-522C-20E5-78435849EF1F}"/>
          </ac:spMkLst>
        </pc:spChg>
        <pc:picChg chg="mod">
          <ac:chgData name="Nikoleta Papanastasouli" userId="d7db929f-40e7-416b-b9a9-243400471f87" providerId="ADAL" clId="{C8AF413E-9215-41CB-955B-7ED0176CAF71}" dt="2026-10-16T07:27:43.877" v="783" actId="1076"/>
          <ac:picMkLst>
            <pc:docMk/>
            <pc:sldMk cId="3314127704" sldId="263"/>
            <ac:picMk id="4" creationId="{C58FDD4B-8F82-FC87-53FE-C85D56B03B6D}"/>
          </ac:picMkLst>
        </pc:picChg>
        <pc:picChg chg="add mod">
          <ac:chgData name="Nikoleta Papanastasouli" userId="d7db929f-40e7-416b-b9a9-243400471f87" providerId="ADAL" clId="{C8AF413E-9215-41CB-955B-7ED0176CAF71}" dt="2026-10-16T07:27:41.051" v="781" actId="1076"/>
          <ac:picMkLst>
            <pc:docMk/>
            <pc:sldMk cId="3314127704" sldId="263"/>
            <ac:picMk id="5" creationId="{AD4BAD4D-DADD-4121-3442-DA41D4AA530E}"/>
          </ac:picMkLst>
        </pc:picChg>
      </pc:sldChg>
      <pc:sldChg chg="modSp mod modNotesTx">
        <pc:chgData name="Nikoleta Papanastasouli" userId="d7db929f-40e7-416b-b9a9-243400471f87" providerId="ADAL" clId="{C8AF413E-9215-41CB-955B-7ED0176CAF71}" dt="2026-10-16T07:30:52.073" v="822" actId="255"/>
        <pc:sldMkLst>
          <pc:docMk/>
          <pc:sldMk cId="3886550043" sldId="269"/>
        </pc:sldMkLst>
        <pc:spChg chg="mod">
          <ac:chgData name="Nikoleta Papanastasouli" userId="d7db929f-40e7-416b-b9a9-243400471f87" providerId="ADAL" clId="{C8AF413E-9215-41CB-955B-7ED0176CAF71}" dt="2026-10-16T07:30:52.073" v="822" actId="255"/>
          <ac:spMkLst>
            <pc:docMk/>
            <pc:sldMk cId="3886550043" sldId="269"/>
            <ac:spMk id="2" creationId="{E15AA2D9-EB56-242F-1EB9-E69A76291BE7}"/>
          </ac:spMkLst>
        </pc:spChg>
      </pc:sldChg>
      <pc:sldChg chg="modSp mod modNotesTx">
        <pc:chgData name="Nikoleta Papanastasouli" userId="d7db929f-40e7-416b-b9a9-243400471f87" providerId="ADAL" clId="{C8AF413E-9215-41CB-955B-7ED0176CAF71}" dt="2026-10-16T07:29:13.526" v="808" actId="2711"/>
        <pc:sldMkLst>
          <pc:docMk/>
          <pc:sldMk cId="2864153343" sldId="270"/>
        </pc:sldMkLst>
        <pc:spChg chg="mod">
          <ac:chgData name="Nikoleta Papanastasouli" userId="d7db929f-40e7-416b-b9a9-243400471f87" providerId="ADAL" clId="{C8AF413E-9215-41CB-955B-7ED0176CAF71}" dt="2026-10-16T07:29:13.526" v="808" actId="2711"/>
          <ac:spMkLst>
            <pc:docMk/>
            <pc:sldMk cId="2864153343" sldId="270"/>
            <ac:spMk id="2" creationId="{C46FB64B-6B96-0BC5-A8DE-75AE1533872F}"/>
          </ac:spMkLst>
        </pc:spChg>
      </pc:sldChg>
      <pc:sldChg chg="modSp mod modNotesTx">
        <pc:chgData name="Nikoleta Papanastasouli" userId="d7db929f-40e7-416b-b9a9-243400471f87" providerId="ADAL" clId="{C8AF413E-9215-41CB-955B-7ED0176CAF71}" dt="2026-10-16T07:31:06.445" v="823" actId="255"/>
        <pc:sldMkLst>
          <pc:docMk/>
          <pc:sldMk cId="4056317389" sldId="276"/>
        </pc:sldMkLst>
        <pc:spChg chg="mod">
          <ac:chgData name="Nikoleta Papanastasouli" userId="d7db929f-40e7-416b-b9a9-243400471f87" providerId="ADAL" clId="{C8AF413E-9215-41CB-955B-7ED0176CAF71}" dt="2026-10-16T07:31:06.445" v="823" actId="255"/>
          <ac:spMkLst>
            <pc:docMk/>
            <pc:sldMk cId="4056317389" sldId="276"/>
            <ac:spMk id="3" creationId="{D117668E-3015-CD0B-E59B-C827E293890E}"/>
          </ac:spMkLst>
        </pc:spChg>
      </pc:sldChg>
      <pc:sldChg chg="addSp delSp modSp mod modNotesTx">
        <pc:chgData name="Nikoleta Papanastasouli" userId="d7db929f-40e7-416b-b9a9-243400471f87" providerId="ADAL" clId="{C8AF413E-9215-41CB-955B-7ED0176CAF71}" dt="2026-10-16T07:28:31.603" v="791" actId="255"/>
        <pc:sldMkLst>
          <pc:docMk/>
          <pc:sldMk cId="2450179155" sldId="279"/>
        </pc:sldMkLst>
        <pc:spChg chg="mod">
          <ac:chgData name="Nikoleta Papanastasouli" userId="d7db929f-40e7-416b-b9a9-243400471f87" providerId="ADAL" clId="{C8AF413E-9215-41CB-955B-7ED0176CAF71}" dt="2026-10-16T07:28:31.603" v="791" actId="255"/>
          <ac:spMkLst>
            <pc:docMk/>
            <pc:sldMk cId="2450179155" sldId="279"/>
            <ac:spMk id="3" creationId="{D117668E-3015-CD0B-E59B-C827E293890E}"/>
          </ac:spMkLst>
        </pc:spChg>
      </pc:sldChg>
      <pc:sldChg chg="modSp add mod">
        <pc:chgData name="Nikoleta Papanastasouli" userId="d7db929f-40e7-416b-b9a9-243400471f87" providerId="ADAL" clId="{C8AF413E-9215-41CB-955B-7ED0176CAF71}" dt="2026-10-16T07:23:54.848" v="776" actId="113"/>
        <pc:sldMkLst>
          <pc:docMk/>
          <pc:sldMk cId="0" sldId="280"/>
        </pc:sldMkLst>
        <pc:spChg chg="mod">
          <ac:chgData name="Nikoleta Papanastasouli" userId="d7db929f-40e7-416b-b9a9-243400471f87" providerId="ADAL" clId="{C8AF413E-9215-41CB-955B-7ED0176CAF71}" dt="2026-10-16T07:23:54.848" v="776" actId="113"/>
          <ac:spMkLst>
            <pc:docMk/>
            <pc:sldMk cId="0" sldId="280"/>
            <ac:spMk id="6" creationId="{467FF394-DAFD-EA43-F3DD-128A2DDA3AB2}"/>
          </ac:spMkLst>
        </pc:spChg>
      </pc:sldChg>
      <pc:sldChg chg="add">
        <pc:chgData name="Nikoleta Papanastasouli" userId="d7db929f-40e7-416b-b9a9-243400471f87" providerId="ADAL" clId="{C8AF413E-9215-41CB-955B-7ED0176CAF71}" dt="2026-10-16T06:52:07.265" v="129"/>
        <pc:sldMkLst>
          <pc:docMk/>
          <pc:sldMk cId="645144452" sldId="296"/>
        </pc:sldMkLst>
      </pc:sldChg>
      <pc:sldChg chg="add">
        <pc:chgData name="Nikoleta Papanastasouli" userId="d7db929f-40e7-416b-b9a9-243400471f87" providerId="ADAL" clId="{C8AF413E-9215-41CB-955B-7ED0176CAF71}" dt="2026-10-16T06:52:07.265" v="129"/>
        <pc:sldMkLst>
          <pc:docMk/>
          <pc:sldMk cId="1109984457" sldId="299"/>
        </pc:sldMkLst>
      </pc:sldChg>
      <pc:sldChg chg="modSp add mod">
        <pc:chgData name="Nikoleta Papanastasouli" userId="d7db929f-40e7-416b-b9a9-243400471f87" providerId="ADAL" clId="{C8AF413E-9215-41CB-955B-7ED0176CAF71}" dt="2026-10-16T07:29:25.777" v="811" actId="403"/>
        <pc:sldMkLst>
          <pc:docMk/>
          <pc:sldMk cId="1525082567" sldId="300"/>
        </pc:sldMkLst>
        <pc:graphicFrameChg chg="mod modGraphic">
          <ac:chgData name="Nikoleta Papanastasouli" userId="d7db929f-40e7-416b-b9a9-243400471f87" providerId="ADAL" clId="{C8AF413E-9215-41CB-955B-7ED0176CAF71}" dt="2026-10-16T07:29:25.777" v="811" actId="403"/>
          <ac:graphicFrameMkLst>
            <pc:docMk/>
            <pc:sldMk cId="1525082567" sldId="300"/>
            <ac:graphicFrameMk id="10" creationId="{B931CD2E-D2AD-7893-DA1A-DBF59DB55163}"/>
          </ac:graphicFrameMkLst>
        </pc:graphicFrameChg>
      </pc:sldChg>
    </pc:docChg>
  </pc:docChgLst>
  <pc:docChgLst>
    <pc:chgData name="Erato Malisianou" userId="914cb724-25cc-4bcd-b205-83d7a38e7c4c" providerId="ADAL" clId="{D9CBDCBE-E55D-4852-919A-A94CC12EDCCA}"/>
    <pc:docChg chg="undo redo custSel delSld modSld">
      <pc:chgData name="Erato Malisianou" userId="914cb724-25cc-4bcd-b205-83d7a38e7c4c" providerId="ADAL" clId="{D9CBDCBE-E55D-4852-919A-A94CC12EDCCA}" dt="2026-10-20T08:03:23.136" v="1282" actId="20577"/>
      <pc:docMkLst>
        <pc:docMk/>
      </pc:docMkLst>
      <pc:sldChg chg="addSp delSp modSp mod">
        <pc:chgData name="Erato Malisianou" userId="914cb724-25cc-4bcd-b205-83d7a38e7c4c" providerId="ADAL" clId="{D9CBDCBE-E55D-4852-919A-A94CC12EDCCA}" dt="2026-10-19T19:12:05.713" v="898" actId="1036"/>
        <pc:sldMkLst>
          <pc:docMk/>
          <pc:sldMk cId="1874092413" sldId="256"/>
        </pc:sldMkLst>
        <pc:spChg chg="add mod">
          <ac:chgData name="Erato Malisianou" userId="914cb724-25cc-4bcd-b205-83d7a38e7c4c" providerId="ADAL" clId="{D9CBDCBE-E55D-4852-919A-A94CC12EDCCA}" dt="2026-10-19T19:11:49.920" v="885" actId="403"/>
          <ac:spMkLst>
            <pc:docMk/>
            <pc:sldMk cId="1874092413" sldId="256"/>
            <ac:spMk id="3" creationId="{77BD94D1-069E-DBAF-CA47-D6C250C8CE3B}"/>
          </ac:spMkLst>
        </pc:spChg>
        <pc:spChg chg="del mod">
          <ac:chgData name="Erato Malisianou" userId="914cb724-25cc-4bcd-b205-83d7a38e7c4c" providerId="ADAL" clId="{D9CBDCBE-E55D-4852-919A-A94CC12EDCCA}" dt="2026-10-19T19:11:46.117" v="883" actId="478"/>
          <ac:spMkLst>
            <pc:docMk/>
            <pc:sldMk cId="1874092413" sldId="256"/>
            <ac:spMk id="12" creationId="{A2E5BA32-5B47-4C23-B180-4EB255E4918C}"/>
          </ac:spMkLst>
        </pc:spChg>
        <pc:spChg chg="mod">
          <ac:chgData name="Erato Malisianou" userId="914cb724-25cc-4bcd-b205-83d7a38e7c4c" providerId="ADAL" clId="{D9CBDCBE-E55D-4852-919A-A94CC12EDCCA}" dt="2026-10-19T19:12:05.713" v="898" actId="1036"/>
          <ac:spMkLst>
            <pc:docMk/>
            <pc:sldMk cId="1874092413" sldId="256"/>
            <ac:spMk id="14" creationId="{D45CCBFD-FC1E-4034-A4EB-7EA8209D2468}"/>
          </ac:spMkLst>
        </pc:spChg>
      </pc:sldChg>
      <pc:sldChg chg="modSp mod">
        <pc:chgData name="Erato Malisianou" userId="914cb724-25cc-4bcd-b205-83d7a38e7c4c" providerId="ADAL" clId="{D9CBDCBE-E55D-4852-919A-A94CC12EDCCA}" dt="2026-10-19T19:12:56.174" v="902"/>
        <pc:sldMkLst>
          <pc:docMk/>
          <pc:sldMk cId="903200814" sldId="257"/>
        </pc:sldMkLst>
        <pc:spChg chg="mod">
          <ac:chgData name="Erato Malisianou" userId="914cb724-25cc-4bcd-b205-83d7a38e7c4c" providerId="ADAL" clId="{D9CBDCBE-E55D-4852-919A-A94CC12EDCCA}" dt="2026-10-19T19:12:56.174" v="902"/>
          <ac:spMkLst>
            <pc:docMk/>
            <pc:sldMk cId="903200814" sldId="257"/>
            <ac:spMk id="3" creationId="{BF37E485-288B-4D80-93FB-C95D7C318215}"/>
          </ac:spMkLst>
        </pc:spChg>
        <pc:picChg chg="mod">
          <ac:chgData name="Erato Malisianou" userId="914cb724-25cc-4bcd-b205-83d7a38e7c4c" providerId="ADAL" clId="{D9CBDCBE-E55D-4852-919A-A94CC12EDCCA}" dt="2026-10-19T14:09:09.301" v="17" actId="1035"/>
          <ac:picMkLst>
            <pc:docMk/>
            <pc:sldMk cId="903200814" sldId="257"/>
            <ac:picMk id="4" creationId="{89C2DE9C-2733-43B0-9BBF-78BD08FA5364}"/>
          </ac:picMkLst>
        </pc:picChg>
        <pc:picChg chg="mod">
          <ac:chgData name="Erato Malisianou" userId="914cb724-25cc-4bcd-b205-83d7a38e7c4c" providerId="ADAL" clId="{D9CBDCBE-E55D-4852-919A-A94CC12EDCCA}" dt="2026-10-19T14:12:11.891" v="89" actId="1076"/>
          <ac:picMkLst>
            <pc:docMk/>
            <pc:sldMk cId="903200814" sldId="257"/>
            <ac:picMk id="7" creationId="{19E99A9D-EA4F-301D-6BBA-D91D949690FF}"/>
          </ac:picMkLst>
        </pc:picChg>
      </pc:sldChg>
      <pc:sldChg chg="delSp modSp del mod">
        <pc:chgData name="Erato Malisianou" userId="914cb724-25cc-4bcd-b205-83d7a38e7c4c" providerId="ADAL" clId="{D9CBDCBE-E55D-4852-919A-A94CC12EDCCA}" dt="2026-10-19T14:32:53.847" v="597" actId="47"/>
        <pc:sldMkLst>
          <pc:docMk/>
          <pc:sldMk cId="1061986265" sldId="261"/>
        </pc:sldMkLst>
        <pc:spChg chg="del mod">
          <ac:chgData name="Erato Malisianou" userId="914cb724-25cc-4bcd-b205-83d7a38e7c4c" providerId="ADAL" clId="{D9CBDCBE-E55D-4852-919A-A94CC12EDCCA}" dt="2026-10-19T14:32:53.146" v="596"/>
          <ac:spMkLst>
            <pc:docMk/>
            <pc:sldMk cId="1061986265" sldId="261"/>
            <ac:spMk id="2" creationId="{6BA85570-2BD6-4B6A-BB5F-4FCCAC1086B3}"/>
          </ac:spMkLst>
        </pc:spChg>
      </pc:sldChg>
      <pc:sldChg chg="modSp mod">
        <pc:chgData name="Erato Malisianou" userId="914cb724-25cc-4bcd-b205-83d7a38e7c4c" providerId="ADAL" clId="{D9CBDCBE-E55D-4852-919A-A94CC12EDCCA}" dt="2026-10-19T19:05:30.408" v="880" actId="21"/>
        <pc:sldMkLst>
          <pc:docMk/>
          <pc:sldMk cId="3314127704" sldId="263"/>
        </pc:sldMkLst>
        <pc:spChg chg="mod">
          <ac:chgData name="Erato Malisianou" userId="914cb724-25cc-4bcd-b205-83d7a38e7c4c" providerId="ADAL" clId="{D9CBDCBE-E55D-4852-919A-A94CC12EDCCA}" dt="2026-10-19T19:05:30.408" v="880" actId="21"/>
          <ac:spMkLst>
            <pc:docMk/>
            <pc:sldMk cId="3314127704" sldId="263"/>
            <ac:spMk id="2" creationId="{23B032E7-EC02-522C-20E5-78435849EF1F}"/>
          </ac:spMkLst>
        </pc:spChg>
      </pc:sldChg>
      <pc:sldChg chg="modSp mod">
        <pc:chgData name="Erato Malisianou" userId="914cb724-25cc-4bcd-b205-83d7a38e7c4c" providerId="ADAL" clId="{D9CBDCBE-E55D-4852-919A-A94CC12EDCCA}" dt="2026-10-20T08:01:40.568" v="1197" actId="404"/>
        <pc:sldMkLst>
          <pc:docMk/>
          <pc:sldMk cId="3886550043" sldId="269"/>
        </pc:sldMkLst>
        <pc:spChg chg="mod">
          <ac:chgData name="Erato Malisianou" userId="914cb724-25cc-4bcd-b205-83d7a38e7c4c" providerId="ADAL" clId="{D9CBDCBE-E55D-4852-919A-A94CC12EDCCA}" dt="2026-10-20T08:01:40.568" v="1197" actId="404"/>
          <ac:spMkLst>
            <pc:docMk/>
            <pc:sldMk cId="3886550043" sldId="269"/>
            <ac:spMk id="2" creationId="{E15AA2D9-EB56-242F-1EB9-E69A76291BE7}"/>
          </ac:spMkLst>
        </pc:spChg>
      </pc:sldChg>
      <pc:sldChg chg="modSp mod modNotesTx">
        <pc:chgData name="Erato Malisianou" userId="914cb724-25cc-4bcd-b205-83d7a38e7c4c" providerId="ADAL" clId="{D9CBDCBE-E55D-4852-919A-A94CC12EDCCA}" dt="2026-10-20T07:58:28.796" v="1150" actId="5793"/>
        <pc:sldMkLst>
          <pc:docMk/>
          <pc:sldMk cId="2864153343" sldId="270"/>
        </pc:sldMkLst>
        <pc:spChg chg="mod">
          <ac:chgData name="Erato Malisianou" userId="914cb724-25cc-4bcd-b205-83d7a38e7c4c" providerId="ADAL" clId="{D9CBDCBE-E55D-4852-919A-A94CC12EDCCA}" dt="2026-10-20T07:58:28.796" v="1150" actId="5793"/>
          <ac:spMkLst>
            <pc:docMk/>
            <pc:sldMk cId="2864153343" sldId="270"/>
            <ac:spMk id="2" creationId="{C46FB64B-6B96-0BC5-A8DE-75AE1533872F}"/>
          </ac:spMkLst>
        </pc:spChg>
      </pc:sldChg>
      <pc:sldChg chg="addSp delSp modSp mod">
        <pc:chgData name="Erato Malisianou" userId="914cb724-25cc-4bcd-b205-83d7a38e7c4c" providerId="ADAL" clId="{D9CBDCBE-E55D-4852-919A-A94CC12EDCCA}" dt="2026-10-19T19:29:13.844" v="1120" actId="108"/>
        <pc:sldMkLst>
          <pc:docMk/>
          <pc:sldMk cId="4056317389" sldId="276"/>
        </pc:sldMkLst>
        <pc:spChg chg="mod">
          <ac:chgData name="Erato Malisianou" userId="914cb724-25cc-4bcd-b205-83d7a38e7c4c" providerId="ADAL" clId="{D9CBDCBE-E55D-4852-919A-A94CC12EDCCA}" dt="2026-10-19T19:29:13.844" v="1120" actId="108"/>
          <ac:spMkLst>
            <pc:docMk/>
            <pc:sldMk cId="4056317389" sldId="276"/>
            <ac:spMk id="3" creationId="{D117668E-3015-CD0B-E59B-C827E293890E}"/>
          </ac:spMkLst>
        </pc:spChg>
        <pc:spChg chg="add mod">
          <ac:chgData name="Erato Malisianou" userId="914cb724-25cc-4bcd-b205-83d7a38e7c4c" providerId="ADAL" clId="{D9CBDCBE-E55D-4852-919A-A94CC12EDCCA}" dt="2026-10-19T19:02:45.449" v="784"/>
          <ac:spMkLst>
            <pc:docMk/>
            <pc:sldMk cId="4056317389" sldId="276"/>
            <ac:spMk id="6" creationId="{2A7AE1B9-A509-DB1C-2570-878F4AE2FEE4}"/>
          </ac:spMkLst>
        </pc:spChg>
        <pc:spChg chg="add mod">
          <ac:chgData name="Erato Malisianou" userId="914cb724-25cc-4bcd-b205-83d7a38e7c4c" providerId="ADAL" clId="{D9CBDCBE-E55D-4852-919A-A94CC12EDCCA}" dt="2026-10-19T19:02:45.449" v="784"/>
          <ac:spMkLst>
            <pc:docMk/>
            <pc:sldMk cId="4056317389" sldId="276"/>
            <ac:spMk id="7" creationId="{5EA8CC43-31CF-35DE-39C5-AD94A3427422}"/>
          </ac:spMkLst>
        </pc:spChg>
        <pc:grpChg chg="add mod">
          <ac:chgData name="Erato Malisianou" userId="914cb724-25cc-4bcd-b205-83d7a38e7c4c" providerId="ADAL" clId="{D9CBDCBE-E55D-4852-919A-A94CC12EDCCA}" dt="2026-10-19T19:02:45.449" v="784"/>
          <ac:grpSpMkLst>
            <pc:docMk/>
            <pc:sldMk cId="4056317389" sldId="276"/>
            <ac:grpSpMk id="5" creationId="{6FB0C61E-A9E4-9FCE-DF36-DB01AFFE587E}"/>
          </ac:grpSpMkLst>
        </pc:grpChg>
        <pc:graphicFrameChg chg="add del mod modGraphic">
          <ac:chgData name="Erato Malisianou" userId="914cb724-25cc-4bcd-b205-83d7a38e7c4c" providerId="ADAL" clId="{D9CBDCBE-E55D-4852-919A-A94CC12EDCCA}" dt="2026-10-19T19:03:00.689" v="788" actId="478"/>
          <ac:graphicFrameMkLst>
            <pc:docMk/>
            <pc:sldMk cId="4056317389" sldId="276"/>
            <ac:graphicFrameMk id="2" creationId="{3E905B39-AFD6-7218-F484-801D1C499AA8}"/>
          </ac:graphicFrameMkLst>
        </pc:graphicFrameChg>
        <pc:graphicFrameChg chg="add del mod modGraphic">
          <ac:chgData name="Erato Malisianou" userId="914cb724-25cc-4bcd-b205-83d7a38e7c4c" providerId="ADAL" clId="{D9CBDCBE-E55D-4852-919A-A94CC12EDCCA}" dt="2026-10-19T19:03:26.375" v="793" actId="478"/>
          <ac:graphicFrameMkLst>
            <pc:docMk/>
            <pc:sldMk cId="4056317389" sldId="276"/>
            <ac:graphicFrameMk id="8" creationId="{D35AE55B-917A-66FA-68B3-BC0F55910B37}"/>
          </ac:graphicFrameMkLst>
        </pc:graphicFrameChg>
        <pc:picChg chg="add del">
          <ac:chgData name="Erato Malisianou" userId="914cb724-25cc-4bcd-b205-83d7a38e7c4c" providerId="ADAL" clId="{D9CBDCBE-E55D-4852-919A-A94CC12EDCCA}" dt="2026-10-19T19:03:24.823" v="792" actId="478"/>
          <ac:picMkLst>
            <pc:docMk/>
            <pc:sldMk cId="4056317389" sldId="276"/>
            <ac:picMk id="4" creationId="{6AA9DCEF-D124-4C4A-A3E4-DC265306AD05}"/>
          </ac:picMkLst>
        </pc:picChg>
      </pc:sldChg>
      <pc:sldChg chg="addSp modSp mod">
        <pc:chgData name="Erato Malisianou" userId="914cb724-25cc-4bcd-b205-83d7a38e7c4c" providerId="ADAL" clId="{D9CBDCBE-E55D-4852-919A-A94CC12EDCCA}" dt="2026-10-19T19:48:25.236" v="1143" actId="1076"/>
        <pc:sldMkLst>
          <pc:docMk/>
          <pc:sldMk cId="2450179155" sldId="279"/>
        </pc:sldMkLst>
        <pc:spChg chg="mod">
          <ac:chgData name="Erato Malisianou" userId="914cb724-25cc-4bcd-b205-83d7a38e7c4c" providerId="ADAL" clId="{D9CBDCBE-E55D-4852-919A-A94CC12EDCCA}" dt="2026-10-19T19:48:13.421" v="1142" actId="14100"/>
          <ac:spMkLst>
            <pc:docMk/>
            <pc:sldMk cId="2450179155" sldId="279"/>
            <ac:spMk id="3" creationId="{D117668E-3015-CD0B-E59B-C827E293890E}"/>
          </ac:spMkLst>
        </pc:spChg>
        <pc:grpChg chg="add mod">
          <ac:chgData name="Erato Malisianou" userId="914cb724-25cc-4bcd-b205-83d7a38e7c4c" providerId="ADAL" clId="{D9CBDCBE-E55D-4852-919A-A94CC12EDCCA}" dt="2026-10-19T19:48:25.236" v="1143" actId="1076"/>
          <ac:grpSpMkLst>
            <pc:docMk/>
            <pc:sldMk cId="2450179155" sldId="279"/>
            <ac:grpSpMk id="6" creationId="{C78789C3-185E-105A-94EA-D529FD59273D}"/>
          </ac:grpSpMkLst>
        </pc:grpChg>
        <pc:picChg chg="add mod modCrop">
          <ac:chgData name="Erato Malisianou" userId="914cb724-25cc-4bcd-b205-83d7a38e7c4c" providerId="ADAL" clId="{D9CBDCBE-E55D-4852-919A-A94CC12EDCCA}" dt="2026-10-19T19:48:06.382" v="1140" actId="164"/>
          <ac:picMkLst>
            <pc:docMk/>
            <pc:sldMk cId="2450179155" sldId="279"/>
            <ac:picMk id="2" creationId="{24AF41D6-386D-D8D5-A402-380154B7F001}"/>
          </ac:picMkLst>
        </pc:picChg>
        <pc:picChg chg="add mod modCrop">
          <ac:chgData name="Erato Malisianou" userId="914cb724-25cc-4bcd-b205-83d7a38e7c4c" providerId="ADAL" clId="{D9CBDCBE-E55D-4852-919A-A94CC12EDCCA}" dt="2026-10-19T19:48:06.382" v="1140" actId="164"/>
          <ac:picMkLst>
            <pc:docMk/>
            <pc:sldMk cId="2450179155" sldId="279"/>
            <ac:picMk id="5" creationId="{FC968897-4D9F-47B1-8E8C-D517E8ECD1AB}"/>
          </ac:picMkLst>
        </pc:picChg>
      </pc:sldChg>
      <pc:sldChg chg="modSp mod">
        <pc:chgData name="Erato Malisianou" userId="914cb724-25cc-4bcd-b205-83d7a38e7c4c" providerId="ADAL" clId="{D9CBDCBE-E55D-4852-919A-A94CC12EDCCA}" dt="2026-10-19T19:17:26.811" v="976" actId="113"/>
        <pc:sldMkLst>
          <pc:docMk/>
          <pc:sldMk cId="0" sldId="280"/>
        </pc:sldMkLst>
        <pc:spChg chg="mod">
          <ac:chgData name="Erato Malisianou" userId="914cb724-25cc-4bcd-b205-83d7a38e7c4c" providerId="ADAL" clId="{D9CBDCBE-E55D-4852-919A-A94CC12EDCCA}" dt="2026-10-19T19:17:26.811" v="976" actId="113"/>
          <ac:spMkLst>
            <pc:docMk/>
            <pc:sldMk cId="0" sldId="280"/>
            <ac:spMk id="6" creationId="{467FF394-DAFD-EA43-F3DD-128A2DDA3AB2}"/>
          </ac:spMkLst>
        </pc:spChg>
      </pc:sldChg>
      <pc:sldChg chg="modSp mod">
        <pc:chgData name="Erato Malisianou" userId="914cb724-25cc-4bcd-b205-83d7a38e7c4c" providerId="ADAL" clId="{D9CBDCBE-E55D-4852-919A-A94CC12EDCCA}" dt="2026-10-19T19:20:47.680" v="1024" actId="20577"/>
        <pc:sldMkLst>
          <pc:docMk/>
          <pc:sldMk cId="645144452" sldId="296"/>
        </pc:sldMkLst>
        <pc:spChg chg="mod">
          <ac:chgData name="Erato Malisianou" userId="914cb724-25cc-4bcd-b205-83d7a38e7c4c" providerId="ADAL" clId="{D9CBDCBE-E55D-4852-919A-A94CC12EDCCA}" dt="2026-10-19T19:20:47.680" v="1024" actId="20577"/>
          <ac:spMkLst>
            <pc:docMk/>
            <pc:sldMk cId="645144452" sldId="296"/>
            <ac:spMk id="4" creationId="{05358773-6F81-9292-BF1F-4AE3F214EDF4}"/>
          </ac:spMkLst>
        </pc:spChg>
      </pc:sldChg>
      <pc:sldChg chg="modSp mod">
        <pc:chgData name="Erato Malisianou" userId="914cb724-25cc-4bcd-b205-83d7a38e7c4c" providerId="ADAL" clId="{D9CBDCBE-E55D-4852-919A-A94CC12EDCCA}" dt="2026-10-19T19:21:38.601" v="1067" actId="20577"/>
        <pc:sldMkLst>
          <pc:docMk/>
          <pc:sldMk cId="1109984457" sldId="299"/>
        </pc:sldMkLst>
        <pc:spChg chg="mod">
          <ac:chgData name="Erato Malisianou" userId="914cb724-25cc-4bcd-b205-83d7a38e7c4c" providerId="ADAL" clId="{D9CBDCBE-E55D-4852-919A-A94CC12EDCCA}" dt="2026-10-19T19:21:38.601" v="1067" actId="20577"/>
          <ac:spMkLst>
            <pc:docMk/>
            <pc:sldMk cId="1109984457" sldId="299"/>
            <ac:spMk id="3" creationId="{5EDCA92C-0B29-F0BF-BBFB-247B9A71BFDD}"/>
          </ac:spMkLst>
        </pc:spChg>
      </pc:sldChg>
      <pc:sldChg chg="modSp mod">
        <pc:chgData name="Erato Malisianou" userId="914cb724-25cc-4bcd-b205-83d7a38e7c4c" providerId="ADAL" clId="{D9CBDCBE-E55D-4852-919A-A94CC12EDCCA}" dt="2026-10-20T08:03:23.136" v="1282" actId="20577"/>
        <pc:sldMkLst>
          <pc:docMk/>
          <pc:sldMk cId="1525082567" sldId="300"/>
        </pc:sldMkLst>
        <pc:spChg chg="mod">
          <ac:chgData name="Erato Malisianou" userId="914cb724-25cc-4bcd-b205-83d7a38e7c4c" providerId="ADAL" clId="{D9CBDCBE-E55D-4852-919A-A94CC12EDCCA}" dt="2026-10-19T19:22:47.772" v="1070" actId="14100"/>
          <ac:spMkLst>
            <pc:docMk/>
            <pc:sldMk cId="1525082567" sldId="300"/>
            <ac:spMk id="3" creationId="{9CEC7802-85A6-A623-8C7A-A54E74720751}"/>
          </ac:spMkLst>
        </pc:spChg>
        <pc:graphicFrameChg chg="mod modGraphic">
          <ac:chgData name="Erato Malisianou" userId="914cb724-25cc-4bcd-b205-83d7a38e7c4c" providerId="ADAL" clId="{D9CBDCBE-E55D-4852-919A-A94CC12EDCCA}" dt="2026-10-20T08:03:23.136" v="1282" actId="20577"/>
          <ac:graphicFrameMkLst>
            <pc:docMk/>
            <pc:sldMk cId="1525082567" sldId="300"/>
            <ac:graphicFrameMk id="10" creationId="{B931CD2E-D2AD-7893-DA1A-DBF59DB55163}"/>
          </ac:graphicFrameMkLst>
        </pc:graphicFrame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CB542AA-F8EA-4E25-97F1-0DD85405FDEB}" type="doc">
      <dgm:prSet loTypeId="urn:microsoft.com/office/officeart/2005/8/layout/list1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008E013E-0ED3-4804-BD5B-B41FADD20813}">
      <dgm:prSet custT="1"/>
      <dgm:spPr/>
      <dgm:t>
        <a:bodyPr/>
        <a:lstStyle/>
        <a:p>
          <a:r>
            <a:rPr lang="el-GR" sz="1600" b="1" i="0" baseline="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Βασικά Στοιχεία Καινοτομίας</a:t>
          </a:r>
          <a:endParaRPr lang="en-US" sz="1600" dirty="0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</dgm:t>
    </dgm:pt>
    <dgm:pt modelId="{60D3F7BF-367D-48A2-9905-C4C2E2388EFB}" type="parTrans" cxnId="{8B478024-5D6B-46C6-9F65-84FE43F2FBD0}">
      <dgm:prSet/>
      <dgm:spPr/>
      <dgm:t>
        <a:bodyPr/>
        <a:lstStyle/>
        <a:p>
          <a:endParaRPr lang="en-US"/>
        </a:p>
      </dgm:t>
    </dgm:pt>
    <dgm:pt modelId="{25BA91F0-7565-4660-88DE-5BABA555396E}" type="sibTrans" cxnId="{8B478024-5D6B-46C6-9F65-84FE43F2FBD0}">
      <dgm:prSet/>
      <dgm:spPr/>
      <dgm:t>
        <a:bodyPr/>
        <a:lstStyle/>
        <a:p>
          <a:endParaRPr lang="en-US"/>
        </a:p>
      </dgm:t>
    </dgm:pt>
    <dgm:pt modelId="{2A3D34C5-6754-4C14-8429-EFC04EEC50A5}">
      <dgm:prSet custT="1"/>
      <dgm:spPr/>
      <dgm:t>
        <a:bodyPr/>
        <a:lstStyle/>
        <a:p>
          <a:r>
            <a:rPr lang="el-GR" sz="1400" b="1" i="0" baseline="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Ενδυνάμωση νέων με ιδιαίτερη έμφαση στις γυναίκες</a:t>
          </a:r>
          <a:endParaRPr lang="en-US" sz="1400" dirty="0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</dgm:t>
    </dgm:pt>
    <dgm:pt modelId="{987FE945-3A06-4D59-B8AD-2EF384BCBE8B}" type="parTrans" cxnId="{9BA472C3-98B4-4AC5-A2DE-C3B64883319F}">
      <dgm:prSet/>
      <dgm:spPr/>
      <dgm:t>
        <a:bodyPr/>
        <a:lstStyle/>
        <a:p>
          <a:endParaRPr lang="en-US"/>
        </a:p>
      </dgm:t>
    </dgm:pt>
    <dgm:pt modelId="{9B7162C9-872D-47DC-BBC8-F584C6B8996A}" type="sibTrans" cxnId="{9BA472C3-98B4-4AC5-A2DE-C3B64883319F}">
      <dgm:prSet/>
      <dgm:spPr/>
      <dgm:t>
        <a:bodyPr/>
        <a:lstStyle/>
        <a:p>
          <a:endParaRPr lang="en-US"/>
        </a:p>
      </dgm:t>
    </dgm:pt>
    <dgm:pt modelId="{E3A1050A-C281-4AB9-9AEE-192A18D92FC4}">
      <dgm:prSet custT="1"/>
      <dgm:spPr/>
      <dgm:t>
        <a:bodyPr/>
        <a:lstStyle/>
        <a:p>
          <a:r>
            <a:rPr lang="el-GR" sz="1400" b="0" i="0" baseline="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Χρήση σύγχρονων </a:t>
          </a:r>
          <a:r>
            <a:rPr lang="el-GR" sz="1400" b="1" i="0" baseline="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ψηφιακών</a:t>
          </a:r>
          <a:r>
            <a:rPr lang="el-GR" sz="1400" b="0" i="0" baseline="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μέσων και </a:t>
          </a:r>
          <a:r>
            <a:rPr lang="el-GR" sz="1400" b="1" i="0" baseline="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εργαλείων </a:t>
          </a:r>
          <a:r>
            <a:rPr lang="el-GR" sz="1400" b="0" i="0" baseline="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για την ανάπτυξη διοικητικών, πράσινων και ψηφιακών δεξιοτήτων</a:t>
          </a:r>
          <a:endParaRPr lang="en-US" sz="1400" dirty="0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</dgm:t>
    </dgm:pt>
    <dgm:pt modelId="{D4646A28-4DCD-4E1F-A22D-F18AE5516A20}" type="parTrans" cxnId="{55061BD7-5898-4A6F-949F-9BE725D01D6C}">
      <dgm:prSet/>
      <dgm:spPr/>
      <dgm:t>
        <a:bodyPr/>
        <a:lstStyle/>
        <a:p>
          <a:endParaRPr lang="en-US"/>
        </a:p>
      </dgm:t>
    </dgm:pt>
    <dgm:pt modelId="{50F2E543-2843-48D1-B9FE-D1BC37A02CB9}" type="sibTrans" cxnId="{55061BD7-5898-4A6F-949F-9BE725D01D6C}">
      <dgm:prSet/>
      <dgm:spPr/>
      <dgm:t>
        <a:bodyPr/>
        <a:lstStyle/>
        <a:p>
          <a:endParaRPr lang="en-US"/>
        </a:p>
      </dgm:t>
    </dgm:pt>
    <dgm:pt modelId="{95FBF048-6F6A-4941-AFA6-CA8E8B8C562D}">
      <dgm:prSet custT="1"/>
      <dgm:spPr/>
      <dgm:t>
        <a:bodyPr/>
        <a:lstStyle/>
        <a:p>
          <a:r>
            <a:rPr lang="el-GR" sz="1400" b="0" i="0" baseline="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Εστίαση στην </a:t>
          </a:r>
          <a:r>
            <a:rPr lang="el-GR" sz="1400" b="1" i="0" baseline="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ενίσχυση της απασχόλησης </a:t>
          </a:r>
          <a:r>
            <a:rPr lang="el-GR" sz="1400" b="0" i="0" baseline="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στους τομείς του πολιτισμού, των δημιουργικών βιομηχανιών και του τουρισμού</a:t>
          </a:r>
          <a:endParaRPr lang="en-US" sz="1400" dirty="0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</dgm:t>
    </dgm:pt>
    <dgm:pt modelId="{210D3916-ACF7-4A86-A07C-051670FFDCA0}" type="parTrans" cxnId="{C927CD90-7E03-414D-A0F4-087354281DF0}">
      <dgm:prSet/>
      <dgm:spPr/>
      <dgm:t>
        <a:bodyPr/>
        <a:lstStyle/>
        <a:p>
          <a:endParaRPr lang="en-US"/>
        </a:p>
      </dgm:t>
    </dgm:pt>
    <dgm:pt modelId="{8F50B765-E04A-4AAA-BF40-13010F146F34}" type="sibTrans" cxnId="{C927CD90-7E03-414D-A0F4-087354281DF0}">
      <dgm:prSet/>
      <dgm:spPr/>
      <dgm:t>
        <a:bodyPr/>
        <a:lstStyle/>
        <a:p>
          <a:endParaRPr lang="en-US"/>
        </a:p>
      </dgm:t>
    </dgm:pt>
    <dgm:pt modelId="{52B02480-8021-49D4-A86D-E037872B15EB}">
      <dgm:prSet custT="1"/>
      <dgm:spPr/>
      <dgm:t>
        <a:bodyPr/>
        <a:lstStyle/>
        <a:p>
          <a:r>
            <a:rPr lang="el-GR" sz="1400" b="1" i="0" baseline="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Ανάδειξη πολιτιστικής κληρονομιάς</a:t>
          </a:r>
          <a:endParaRPr lang="en-US" sz="1400" dirty="0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</dgm:t>
    </dgm:pt>
    <dgm:pt modelId="{D0A1744A-FFB3-491A-B948-C96F62442ED7}" type="parTrans" cxnId="{F2CFDD11-C8CB-41D1-895D-A37619FD6C81}">
      <dgm:prSet/>
      <dgm:spPr/>
      <dgm:t>
        <a:bodyPr/>
        <a:lstStyle/>
        <a:p>
          <a:endParaRPr lang="en-US"/>
        </a:p>
      </dgm:t>
    </dgm:pt>
    <dgm:pt modelId="{374F6568-00FF-4F02-A298-32DF4E868BA0}" type="sibTrans" cxnId="{F2CFDD11-C8CB-41D1-895D-A37619FD6C81}">
      <dgm:prSet/>
      <dgm:spPr/>
      <dgm:t>
        <a:bodyPr/>
        <a:lstStyle/>
        <a:p>
          <a:endParaRPr lang="en-US"/>
        </a:p>
      </dgm:t>
    </dgm:pt>
    <dgm:pt modelId="{B86053E5-B51D-48BF-A58F-48797A9BF7E5}">
      <dgm:prSet custT="1"/>
      <dgm:spPr/>
      <dgm:t>
        <a:bodyPr/>
        <a:lstStyle/>
        <a:p>
          <a:r>
            <a:rPr lang="el-GR" sz="1400" b="0" i="0" baseline="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Αξιοποίηση της πλατφόρμας τόσο για εκπαιδευτικούς σκοπούς όσο και για την προβολή και ανάδειξη πολιτιστικών στοιχείων</a:t>
          </a:r>
          <a:endParaRPr lang="en-US" sz="1400" dirty="0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</dgm:t>
    </dgm:pt>
    <dgm:pt modelId="{D564EC3A-B419-4B4A-8757-01B2C27BDB8A}" type="parTrans" cxnId="{BFBFA8B5-716D-46EF-9267-91C627D7BFE1}">
      <dgm:prSet/>
      <dgm:spPr/>
      <dgm:t>
        <a:bodyPr/>
        <a:lstStyle/>
        <a:p>
          <a:endParaRPr lang="en-US"/>
        </a:p>
      </dgm:t>
    </dgm:pt>
    <dgm:pt modelId="{3F7BEAFC-2F30-4278-8EED-C6117B073421}" type="sibTrans" cxnId="{BFBFA8B5-716D-46EF-9267-91C627D7BFE1}">
      <dgm:prSet/>
      <dgm:spPr/>
      <dgm:t>
        <a:bodyPr/>
        <a:lstStyle/>
        <a:p>
          <a:endParaRPr lang="en-US"/>
        </a:p>
      </dgm:t>
    </dgm:pt>
    <dgm:pt modelId="{0A079046-A648-42BD-9AC8-5F9F16F90E32}">
      <dgm:prSet custT="1"/>
      <dgm:spPr/>
      <dgm:t>
        <a:bodyPr/>
        <a:lstStyle/>
        <a:p>
          <a:r>
            <a:rPr lang="el-GR" sz="1400" b="0" i="0" baseline="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Συνεργασία με τοπικούς φορείς (μουσεία, βιβλιοθήκες, πολιτιστικά κέντρα κ.λπ.) για την ψηφιοποίηση ιστορικών – πολιτιστικών κειμένων, βιβλίων κ.λπ.</a:t>
          </a:r>
          <a:endParaRPr lang="en-US" sz="1400" dirty="0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</dgm:t>
    </dgm:pt>
    <dgm:pt modelId="{86AE50D7-B360-47A1-9761-298964C61465}" type="parTrans" cxnId="{C9908283-B099-4A97-8BA3-3C6CAD9B588F}">
      <dgm:prSet/>
      <dgm:spPr/>
      <dgm:t>
        <a:bodyPr/>
        <a:lstStyle/>
        <a:p>
          <a:endParaRPr lang="en-US"/>
        </a:p>
      </dgm:t>
    </dgm:pt>
    <dgm:pt modelId="{F2F97B0F-0D2B-484F-B43D-64B6BC8CB87E}" type="sibTrans" cxnId="{C9908283-B099-4A97-8BA3-3C6CAD9B588F}">
      <dgm:prSet/>
      <dgm:spPr/>
      <dgm:t>
        <a:bodyPr/>
        <a:lstStyle/>
        <a:p>
          <a:endParaRPr lang="en-US"/>
        </a:p>
      </dgm:t>
    </dgm:pt>
    <dgm:pt modelId="{D54115A7-D14E-4365-8C3F-FC3ADA0F9C97}">
      <dgm:prSet custT="1"/>
      <dgm:spPr/>
      <dgm:t>
        <a:bodyPr/>
        <a:lstStyle/>
        <a:p>
          <a:r>
            <a:rPr lang="el-GR" sz="1400" b="1" i="0" baseline="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Πολυεπίπεδη εκπαίδευση</a:t>
          </a:r>
          <a:endParaRPr lang="en-US" sz="1400" dirty="0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</dgm:t>
    </dgm:pt>
    <dgm:pt modelId="{E53572EB-E129-4802-843C-59B4F20D96A6}" type="parTrans" cxnId="{E0CC07DF-A4D6-433E-9D10-5BDA5C375AA7}">
      <dgm:prSet/>
      <dgm:spPr/>
      <dgm:t>
        <a:bodyPr/>
        <a:lstStyle/>
        <a:p>
          <a:endParaRPr lang="en-US"/>
        </a:p>
      </dgm:t>
    </dgm:pt>
    <dgm:pt modelId="{B0D09C60-C473-4AAA-8376-D17C6C7569A2}" type="sibTrans" cxnId="{E0CC07DF-A4D6-433E-9D10-5BDA5C375AA7}">
      <dgm:prSet/>
      <dgm:spPr/>
      <dgm:t>
        <a:bodyPr/>
        <a:lstStyle/>
        <a:p>
          <a:endParaRPr lang="en-US"/>
        </a:p>
      </dgm:t>
    </dgm:pt>
    <dgm:pt modelId="{E6934B23-FFD0-48F2-A941-BED6BB658ED5}">
      <dgm:prSet custT="1"/>
      <dgm:spPr/>
      <dgm:t>
        <a:bodyPr/>
        <a:lstStyle/>
        <a:p>
          <a:r>
            <a:rPr lang="el-GR" sz="1400" b="0" i="0" baseline="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Ανταλλαγή εμπειριών και βέλτιστων πρακτικών</a:t>
          </a:r>
          <a:endParaRPr lang="en-US" sz="1400" dirty="0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</dgm:t>
    </dgm:pt>
    <dgm:pt modelId="{933F7665-8164-4C03-998B-B8914F726589}" type="parTrans" cxnId="{4BE3F3BC-A789-47F7-9CF5-A8A7D0F5C344}">
      <dgm:prSet/>
      <dgm:spPr/>
      <dgm:t>
        <a:bodyPr/>
        <a:lstStyle/>
        <a:p>
          <a:endParaRPr lang="en-US"/>
        </a:p>
      </dgm:t>
    </dgm:pt>
    <dgm:pt modelId="{FA513D6F-3B35-49CA-8569-E1ED2F7B8CC7}" type="sibTrans" cxnId="{4BE3F3BC-A789-47F7-9CF5-A8A7D0F5C344}">
      <dgm:prSet/>
      <dgm:spPr/>
      <dgm:t>
        <a:bodyPr/>
        <a:lstStyle/>
        <a:p>
          <a:endParaRPr lang="en-US"/>
        </a:p>
      </dgm:t>
    </dgm:pt>
    <dgm:pt modelId="{C5480DBB-36AF-4F3C-9A84-D76B69CA2E07}">
      <dgm:prSet custT="1"/>
      <dgm:spPr/>
      <dgm:t>
        <a:bodyPr/>
        <a:lstStyle/>
        <a:p>
          <a:r>
            <a:rPr lang="el-GR" sz="1400" b="0" i="0" baseline="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Συνδυασμός θεωρητικής κατάρτισης, πρακτικής μάθησης και βιωματικών εμπειριών</a:t>
          </a:r>
          <a:endParaRPr lang="en-US" sz="1400" dirty="0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</dgm:t>
    </dgm:pt>
    <dgm:pt modelId="{806EBB10-0D25-4006-B7CA-3BC7CD29444D}" type="parTrans" cxnId="{B6AA7454-127A-40B8-8BAA-4AD67F29F0B5}">
      <dgm:prSet/>
      <dgm:spPr/>
      <dgm:t>
        <a:bodyPr/>
        <a:lstStyle/>
        <a:p>
          <a:endParaRPr lang="en-US"/>
        </a:p>
      </dgm:t>
    </dgm:pt>
    <dgm:pt modelId="{C076E1E8-25F3-4249-A895-3DEA88AB7B81}" type="sibTrans" cxnId="{B6AA7454-127A-40B8-8BAA-4AD67F29F0B5}">
      <dgm:prSet/>
      <dgm:spPr/>
      <dgm:t>
        <a:bodyPr/>
        <a:lstStyle/>
        <a:p>
          <a:endParaRPr lang="en-US"/>
        </a:p>
      </dgm:t>
    </dgm:pt>
    <dgm:pt modelId="{2F8F9E6C-588F-47DC-B6E5-EDD4D8957E3E}" type="pres">
      <dgm:prSet presAssocID="{7CB542AA-F8EA-4E25-97F1-0DD85405FDEB}" presName="linear" presStyleCnt="0">
        <dgm:presLayoutVars>
          <dgm:dir/>
          <dgm:animLvl val="lvl"/>
          <dgm:resizeHandles val="exact"/>
        </dgm:presLayoutVars>
      </dgm:prSet>
      <dgm:spPr/>
    </dgm:pt>
    <dgm:pt modelId="{CCFE2AE8-C88F-4048-BE5A-2ADFF4868D79}" type="pres">
      <dgm:prSet presAssocID="{008E013E-0ED3-4804-BD5B-B41FADD20813}" presName="parentLin" presStyleCnt="0"/>
      <dgm:spPr/>
    </dgm:pt>
    <dgm:pt modelId="{708A72CD-BC9F-4C8D-9A87-2A9C57B19B4A}" type="pres">
      <dgm:prSet presAssocID="{008E013E-0ED3-4804-BD5B-B41FADD20813}" presName="parentLeftMargin" presStyleLbl="node1" presStyleIdx="0" presStyleCnt="1"/>
      <dgm:spPr/>
    </dgm:pt>
    <dgm:pt modelId="{DED87F17-BEE8-4A21-9A6E-81672715C280}" type="pres">
      <dgm:prSet presAssocID="{008E013E-0ED3-4804-BD5B-B41FADD20813}" presName="parentText" presStyleLbl="node1" presStyleIdx="0" presStyleCnt="1">
        <dgm:presLayoutVars>
          <dgm:chMax val="0"/>
          <dgm:bulletEnabled val="1"/>
        </dgm:presLayoutVars>
      </dgm:prSet>
      <dgm:spPr/>
    </dgm:pt>
    <dgm:pt modelId="{5F3E6951-D954-4C82-A932-37F927EAEE07}" type="pres">
      <dgm:prSet presAssocID="{008E013E-0ED3-4804-BD5B-B41FADD20813}" presName="negativeSpace" presStyleCnt="0"/>
      <dgm:spPr/>
    </dgm:pt>
    <dgm:pt modelId="{07F52C67-AE3B-488C-A319-5E85016BE517}" type="pres">
      <dgm:prSet presAssocID="{008E013E-0ED3-4804-BD5B-B41FADD20813}" presName="childText" presStyleLbl="conFgAcc1" presStyleIdx="0" presStyleCnt="1" custLinFactNeighborX="-200" custLinFactNeighborY="-32085">
        <dgm:presLayoutVars>
          <dgm:bulletEnabled val="1"/>
        </dgm:presLayoutVars>
      </dgm:prSet>
      <dgm:spPr/>
    </dgm:pt>
  </dgm:ptLst>
  <dgm:cxnLst>
    <dgm:cxn modelId="{F2CFDD11-C8CB-41D1-895D-A37619FD6C81}" srcId="{008E013E-0ED3-4804-BD5B-B41FADD20813}" destId="{52B02480-8021-49D4-A86D-E037872B15EB}" srcOrd="1" destOrd="0" parTransId="{D0A1744A-FFB3-491A-B948-C96F62442ED7}" sibTransId="{374F6568-00FF-4F02-A298-32DF4E868BA0}"/>
    <dgm:cxn modelId="{8B478024-5D6B-46C6-9F65-84FE43F2FBD0}" srcId="{7CB542AA-F8EA-4E25-97F1-0DD85405FDEB}" destId="{008E013E-0ED3-4804-BD5B-B41FADD20813}" srcOrd="0" destOrd="0" parTransId="{60D3F7BF-367D-48A2-9905-C4C2E2388EFB}" sibTransId="{25BA91F0-7565-4660-88DE-5BABA555396E}"/>
    <dgm:cxn modelId="{4A438138-E1F6-4313-869F-E42CEB816E1B}" type="presOf" srcId="{52B02480-8021-49D4-A86D-E037872B15EB}" destId="{07F52C67-AE3B-488C-A319-5E85016BE517}" srcOrd="0" destOrd="3" presId="urn:microsoft.com/office/officeart/2005/8/layout/list1"/>
    <dgm:cxn modelId="{27EFA462-B20B-496D-AA47-B3071F3F2DC6}" type="presOf" srcId="{008E013E-0ED3-4804-BD5B-B41FADD20813}" destId="{DED87F17-BEE8-4A21-9A6E-81672715C280}" srcOrd="1" destOrd="0" presId="urn:microsoft.com/office/officeart/2005/8/layout/list1"/>
    <dgm:cxn modelId="{746E6F45-E6E9-4FBE-8877-45D84A953380}" type="presOf" srcId="{E3A1050A-C281-4AB9-9AEE-192A18D92FC4}" destId="{07F52C67-AE3B-488C-A319-5E85016BE517}" srcOrd="0" destOrd="1" presId="urn:microsoft.com/office/officeart/2005/8/layout/list1"/>
    <dgm:cxn modelId="{ECA85872-FBD7-4F9B-97D8-EE356B59B5CE}" type="presOf" srcId="{D54115A7-D14E-4365-8C3F-FC3ADA0F9C97}" destId="{07F52C67-AE3B-488C-A319-5E85016BE517}" srcOrd="0" destOrd="6" presId="urn:microsoft.com/office/officeart/2005/8/layout/list1"/>
    <dgm:cxn modelId="{B6AA7454-127A-40B8-8BAA-4AD67F29F0B5}" srcId="{D54115A7-D14E-4365-8C3F-FC3ADA0F9C97}" destId="{C5480DBB-36AF-4F3C-9A84-D76B69CA2E07}" srcOrd="1" destOrd="0" parTransId="{806EBB10-0D25-4006-B7CA-3BC7CD29444D}" sibTransId="{C076E1E8-25F3-4249-A895-3DEA88AB7B81}"/>
    <dgm:cxn modelId="{C9908283-B099-4A97-8BA3-3C6CAD9B588F}" srcId="{52B02480-8021-49D4-A86D-E037872B15EB}" destId="{0A079046-A648-42BD-9AC8-5F9F16F90E32}" srcOrd="1" destOrd="0" parTransId="{86AE50D7-B360-47A1-9761-298964C61465}" sibTransId="{F2F97B0F-0D2B-484F-B43D-64B6BC8CB87E}"/>
    <dgm:cxn modelId="{15A6A690-7D31-4652-BFB2-8CD9C1068A9D}" type="presOf" srcId="{2A3D34C5-6754-4C14-8429-EFC04EEC50A5}" destId="{07F52C67-AE3B-488C-A319-5E85016BE517}" srcOrd="0" destOrd="0" presId="urn:microsoft.com/office/officeart/2005/8/layout/list1"/>
    <dgm:cxn modelId="{C927CD90-7E03-414D-A0F4-087354281DF0}" srcId="{2A3D34C5-6754-4C14-8429-EFC04EEC50A5}" destId="{95FBF048-6F6A-4941-AFA6-CA8E8B8C562D}" srcOrd="1" destOrd="0" parTransId="{210D3916-ACF7-4A86-A07C-051670FFDCA0}" sibTransId="{8F50B765-E04A-4AAA-BF40-13010F146F34}"/>
    <dgm:cxn modelId="{5DFD599D-7509-4038-8BC7-6AEFA2602F55}" type="presOf" srcId="{C5480DBB-36AF-4F3C-9A84-D76B69CA2E07}" destId="{07F52C67-AE3B-488C-A319-5E85016BE517}" srcOrd="0" destOrd="8" presId="urn:microsoft.com/office/officeart/2005/8/layout/list1"/>
    <dgm:cxn modelId="{28A31DAF-2C05-4FB0-9BBD-75907C9FE87A}" type="presOf" srcId="{95FBF048-6F6A-4941-AFA6-CA8E8B8C562D}" destId="{07F52C67-AE3B-488C-A319-5E85016BE517}" srcOrd="0" destOrd="2" presId="urn:microsoft.com/office/officeart/2005/8/layout/list1"/>
    <dgm:cxn modelId="{BFBFA8B5-716D-46EF-9267-91C627D7BFE1}" srcId="{52B02480-8021-49D4-A86D-E037872B15EB}" destId="{B86053E5-B51D-48BF-A58F-48797A9BF7E5}" srcOrd="0" destOrd="0" parTransId="{D564EC3A-B419-4B4A-8757-01B2C27BDB8A}" sibTransId="{3F7BEAFC-2F30-4278-8EED-C6117B073421}"/>
    <dgm:cxn modelId="{A0BB5FB7-B514-46CE-84C1-2A3E3F233466}" type="presOf" srcId="{7CB542AA-F8EA-4E25-97F1-0DD85405FDEB}" destId="{2F8F9E6C-588F-47DC-B6E5-EDD4D8957E3E}" srcOrd="0" destOrd="0" presId="urn:microsoft.com/office/officeart/2005/8/layout/list1"/>
    <dgm:cxn modelId="{4BE3F3BC-A789-47F7-9CF5-A8A7D0F5C344}" srcId="{D54115A7-D14E-4365-8C3F-FC3ADA0F9C97}" destId="{E6934B23-FFD0-48F2-A941-BED6BB658ED5}" srcOrd="0" destOrd="0" parTransId="{933F7665-8164-4C03-998B-B8914F726589}" sibTransId="{FA513D6F-3B35-49CA-8569-E1ED2F7B8CC7}"/>
    <dgm:cxn modelId="{012D3FBD-B8AC-47E7-916D-8D5D4F17CE85}" type="presOf" srcId="{0A079046-A648-42BD-9AC8-5F9F16F90E32}" destId="{07F52C67-AE3B-488C-A319-5E85016BE517}" srcOrd="0" destOrd="5" presId="urn:microsoft.com/office/officeart/2005/8/layout/list1"/>
    <dgm:cxn modelId="{9BA472C3-98B4-4AC5-A2DE-C3B64883319F}" srcId="{008E013E-0ED3-4804-BD5B-B41FADD20813}" destId="{2A3D34C5-6754-4C14-8429-EFC04EEC50A5}" srcOrd="0" destOrd="0" parTransId="{987FE945-3A06-4D59-B8AD-2EF384BCBE8B}" sibTransId="{9B7162C9-872D-47DC-BBC8-F584C6B8996A}"/>
    <dgm:cxn modelId="{7677CBCA-BF86-4A5F-AFE9-C87BC2982F2F}" type="presOf" srcId="{E6934B23-FFD0-48F2-A941-BED6BB658ED5}" destId="{07F52C67-AE3B-488C-A319-5E85016BE517}" srcOrd="0" destOrd="7" presId="urn:microsoft.com/office/officeart/2005/8/layout/list1"/>
    <dgm:cxn modelId="{43B6C8D5-585D-4AEC-BB96-D147559F9028}" type="presOf" srcId="{B86053E5-B51D-48BF-A58F-48797A9BF7E5}" destId="{07F52C67-AE3B-488C-A319-5E85016BE517}" srcOrd="0" destOrd="4" presId="urn:microsoft.com/office/officeart/2005/8/layout/list1"/>
    <dgm:cxn modelId="{55061BD7-5898-4A6F-949F-9BE725D01D6C}" srcId="{2A3D34C5-6754-4C14-8429-EFC04EEC50A5}" destId="{E3A1050A-C281-4AB9-9AEE-192A18D92FC4}" srcOrd="0" destOrd="0" parTransId="{D4646A28-4DCD-4E1F-A22D-F18AE5516A20}" sibTransId="{50F2E543-2843-48D1-B9FE-D1BC37A02CB9}"/>
    <dgm:cxn modelId="{E0CC07DF-A4D6-433E-9D10-5BDA5C375AA7}" srcId="{008E013E-0ED3-4804-BD5B-B41FADD20813}" destId="{D54115A7-D14E-4365-8C3F-FC3ADA0F9C97}" srcOrd="2" destOrd="0" parTransId="{E53572EB-E129-4802-843C-59B4F20D96A6}" sibTransId="{B0D09C60-C473-4AAA-8376-D17C6C7569A2}"/>
    <dgm:cxn modelId="{C5BD1AFA-8D74-4B03-B49C-261879514936}" type="presOf" srcId="{008E013E-0ED3-4804-BD5B-B41FADD20813}" destId="{708A72CD-BC9F-4C8D-9A87-2A9C57B19B4A}" srcOrd="0" destOrd="0" presId="urn:microsoft.com/office/officeart/2005/8/layout/list1"/>
    <dgm:cxn modelId="{CFA3B040-18FD-4D33-8FA4-1BB2F0085795}" type="presParOf" srcId="{2F8F9E6C-588F-47DC-B6E5-EDD4D8957E3E}" destId="{CCFE2AE8-C88F-4048-BE5A-2ADFF4868D79}" srcOrd="0" destOrd="0" presId="urn:microsoft.com/office/officeart/2005/8/layout/list1"/>
    <dgm:cxn modelId="{F5371F3C-7400-4E53-B4C5-70F77E067F6E}" type="presParOf" srcId="{CCFE2AE8-C88F-4048-BE5A-2ADFF4868D79}" destId="{708A72CD-BC9F-4C8D-9A87-2A9C57B19B4A}" srcOrd="0" destOrd="0" presId="urn:microsoft.com/office/officeart/2005/8/layout/list1"/>
    <dgm:cxn modelId="{1893F224-11BA-4745-AF6D-1911A682D41B}" type="presParOf" srcId="{CCFE2AE8-C88F-4048-BE5A-2ADFF4868D79}" destId="{DED87F17-BEE8-4A21-9A6E-81672715C280}" srcOrd="1" destOrd="0" presId="urn:microsoft.com/office/officeart/2005/8/layout/list1"/>
    <dgm:cxn modelId="{9790945D-54EB-48AA-96EF-5EDF65B8822D}" type="presParOf" srcId="{2F8F9E6C-588F-47DC-B6E5-EDD4D8957E3E}" destId="{5F3E6951-D954-4C82-A932-37F927EAEE07}" srcOrd="1" destOrd="0" presId="urn:microsoft.com/office/officeart/2005/8/layout/list1"/>
    <dgm:cxn modelId="{FCA49138-A272-4D64-9212-CA1A95B9461F}" type="presParOf" srcId="{2F8F9E6C-588F-47DC-B6E5-EDD4D8957E3E}" destId="{07F52C67-AE3B-488C-A319-5E85016BE517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7F52C67-AE3B-488C-A319-5E85016BE517}">
      <dsp:nvSpPr>
        <dsp:cNvPr id="0" name=""/>
        <dsp:cNvSpPr/>
      </dsp:nvSpPr>
      <dsp:spPr>
        <a:xfrm>
          <a:off x="0" y="318130"/>
          <a:ext cx="8038885" cy="41013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23907" tIns="645668" rIns="623907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l-GR" sz="1400" b="1" i="0" kern="1200" baseline="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Ενδυνάμωση νέων με ιδιαίτερη έμφαση στις γυναίκες</a:t>
          </a:r>
          <a:endParaRPr lang="en-US" sz="1400" kern="1200" dirty="0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  <a:p>
          <a:pPr marL="228600" lvl="2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l-GR" sz="1400" b="0" i="0" kern="1200" baseline="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Χρήση σύγχρονων </a:t>
          </a:r>
          <a:r>
            <a:rPr lang="el-GR" sz="1400" b="1" i="0" kern="1200" baseline="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ψηφιακών</a:t>
          </a:r>
          <a:r>
            <a:rPr lang="el-GR" sz="1400" b="0" i="0" kern="1200" baseline="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 μέσων και </a:t>
          </a:r>
          <a:r>
            <a:rPr lang="el-GR" sz="1400" b="1" i="0" kern="1200" baseline="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εργαλείων </a:t>
          </a:r>
          <a:r>
            <a:rPr lang="el-GR" sz="1400" b="0" i="0" kern="1200" baseline="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για την ανάπτυξη διοικητικών, πράσινων και ψηφιακών δεξιοτήτων</a:t>
          </a:r>
          <a:endParaRPr lang="en-US" sz="1400" kern="1200" dirty="0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  <a:p>
          <a:pPr marL="228600" lvl="2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l-GR" sz="1400" b="0" i="0" kern="1200" baseline="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Εστίαση στην </a:t>
          </a:r>
          <a:r>
            <a:rPr lang="el-GR" sz="1400" b="1" i="0" kern="1200" baseline="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ενίσχυση της απασχόλησης </a:t>
          </a:r>
          <a:r>
            <a:rPr lang="el-GR" sz="1400" b="0" i="0" kern="1200" baseline="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στους τομείς του πολιτισμού, των δημιουργικών βιομηχανιών και του τουρισμού</a:t>
          </a:r>
          <a:endParaRPr lang="en-US" sz="1400" kern="1200" dirty="0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l-GR" sz="1400" b="1" i="0" kern="1200" baseline="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Ανάδειξη πολιτιστικής κληρονομιάς</a:t>
          </a:r>
          <a:endParaRPr lang="en-US" sz="1400" kern="1200" dirty="0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  <a:p>
          <a:pPr marL="228600" lvl="2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l-GR" sz="1400" b="0" i="0" kern="1200" baseline="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Αξιοποίηση της πλατφόρμας τόσο για εκπαιδευτικούς σκοπούς όσο και για την προβολή και ανάδειξη πολιτιστικών στοιχείων</a:t>
          </a:r>
          <a:endParaRPr lang="en-US" sz="1400" kern="1200" dirty="0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  <a:p>
          <a:pPr marL="228600" lvl="2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l-GR" sz="1400" b="0" i="0" kern="1200" baseline="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Συνεργασία με τοπικούς φορείς (μουσεία, βιβλιοθήκες, πολιτιστικά κέντρα κ.λπ.) για την ψηφιοποίηση ιστορικών – πολιτιστικών κειμένων, βιβλίων κ.λπ.</a:t>
          </a:r>
          <a:endParaRPr lang="en-US" sz="1400" kern="1200" dirty="0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l-GR" sz="1400" b="1" i="0" kern="1200" baseline="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Πολυεπίπεδη εκπαίδευση</a:t>
          </a:r>
          <a:endParaRPr lang="en-US" sz="1400" kern="1200" dirty="0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  <a:p>
          <a:pPr marL="228600" lvl="2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l-GR" sz="1400" b="0" i="0" kern="1200" baseline="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Ανταλλαγή εμπειριών και βέλτιστων πρακτικών</a:t>
          </a:r>
          <a:endParaRPr lang="en-US" sz="1400" kern="1200" dirty="0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  <a:p>
          <a:pPr marL="228600" lvl="2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l-GR" sz="1400" b="0" i="0" kern="1200" baseline="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Συνδυασμός θεωρητικής κατάρτισης, πρακτικής μάθησης και βιωματικών εμπειριών</a:t>
          </a:r>
          <a:endParaRPr lang="en-US" sz="1400" kern="1200" dirty="0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</dsp:txBody>
      <dsp:txXfrm>
        <a:off x="0" y="318130"/>
        <a:ext cx="8038885" cy="4101300"/>
      </dsp:txXfrm>
    </dsp:sp>
    <dsp:sp modelId="{DED87F17-BEE8-4A21-9A6E-81672715C280}">
      <dsp:nvSpPr>
        <dsp:cNvPr id="0" name=""/>
        <dsp:cNvSpPr/>
      </dsp:nvSpPr>
      <dsp:spPr>
        <a:xfrm>
          <a:off x="401944" y="7378"/>
          <a:ext cx="5627219" cy="91512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2695" tIns="0" rIns="212695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600" b="1" i="0" kern="1200" baseline="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Βασικά Στοιχεία Καινοτομίας</a:t>
          </a:r>
          <a:endParaRPr lang="en-US" sz="1600" kern="1200" dirty="0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</dsp:txBody>
      <dsp:txXfrm>
        <a:off x="446616" y="52050"/>
        <a:ext cx="5537875" cy="82577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3713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5624513" y="0"/>
            <a:ext cx="4303712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D22EF7-C3E9-4178-8E2A-5F86FE4824C9}" type="datetimeFigureOut">
              <a:rPr lang="el-GR" smtClean="0"/>
              <a:t>20/10/2026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2927350" y="849313"/>
            <a:ext cx="4076700" cy="22939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993775" y="3271838"/>
            <a:ext cx="7943850" cy="26765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6456363"/>
            <a:ext cx="4303713" cy="3413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5624513" y="6456363"/>
            <a:ext cx="4303712" cy="3413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2ED81F-AFCF-4FF1-9B2E-DC11525CF89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008925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2ED81F-AFCF-4FF1-9B2E-DC11525CF894}" type="slidenum">
              <a:rPr lang="el-GR" smtClean="0"/>
              <a:t>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260600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2ED81F-AFCF-4FF1-9B2E-DC11525CF894}" type="slidenum">
              <a:rPr lang="el-GR" smtClean="0"/>
              <a:t>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4249528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  <p:txBody>
          <a:bodyPr/>
          <a:lstStyle/>
          <a:p>
            <a:endParaRPr lang="el-GR"/>
          </a:p>
        </p:txBody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1ED4A3D2-FDAC-224B-94F5-33BBE92C6E9C}" type="slidenum">
              <a:rPr lang="el-GR" smtClean="0"/>
              <a:t>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649502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A379CB-CF2A-7970-0240-043EEF31A5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>
            <a:extLst>
              <a:ext uri="{FF2B5EF4-FFF2-40B4-BE49-F238E27FC236}">
                <a16:creationId xmlns:a16="http://schemas.microsoft.com/office/drawing/2014/main" id="{87D3DA85-D036-F80B-8BC8-8422CBD0574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  <p:txBody>
          <a:bodyPr/>
          <a:lstStyle/>
          <a:p>
            <a:endParaRPr lang="el-GR"/>
          </a:p>
        </p:txBody>
      </p:sp>
      <p:sp>
        <p:nvSpPr>
          <p:cNvPr id="3" name="Θέση σημειώσεων 2">
            <a:extLst>
              <a:ext uri="{FF2B5EF4-FFF2-40B4-BE49-F238E27FC236}">
                <a16:creationId xmlns:a16="http://schemas.microsoft.com/office/drawing/2014/main" id="{E8CC2AD1-6D62-5EF0-410C-27C7B64BFB4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14B75B4F-D48E-26DF-3345-D5E044AEFB1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1ED4A3D2-FDAC-224B-94F5-33BBE92C6E9C}" type="slidenum">
              <a:rPr lang="el-GR" smtClean="0"/>
              <a:t>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412771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2ED81F-AFCF-4FF1-9B2E-DC11525CF894}" type="slidenum">
              <a:rPr lang="el-GR" smtClean="0"/>
              <a:t>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881495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2ED81F-AFCF-4FF1-9B2E-DC11525CF894}" type="slidenum">
              <a:rPr lang="el-GR" smtClean="0"/>
              <a:t>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137594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2ED81F-AFCF-4FF1-9B2E-DC11525CF894}" type="slidenum">
              <a:rPr lang="el-GR" smtClean="0"/>
              <a:t>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941829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2ED81F-AFCF-4FF1-9B2E-DC11525CF894}" type="slidenum">
              <a:rPr lang="el-GR" smtClean="0"/>
              <a:t>10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47541168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2ED81F-AFCF-4FF1-9B2E-DC11525CF894}" type="slidenum">
              <a:rPr lang="el-GR" smtClean="0"/>
              <a:t>11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66422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1DCFB50-49C4-4E22-9568-BAAC83B0DC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08FF9A05-F284-43C2-819F-5F34D16273C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2E711B30-DF87-4E1C-9900-62342C0B3C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E6163-1012-4086-8A2F-BD1CE37D1CAA}" type="datetimeFigureOut">
              <a:rPr lang="el-GR" smtClean="0"/>
              <a:t>20/10/2026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0CEBBE78-8CC1-4D6D-A6C3-78F93AED10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857D6C4E-B08A-4C7A-98D9-F8E43C184E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49DF2-CF67-4ABF-B039-EACEE06D3FA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598463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F3C7144-E461-4280-A64D-46B58B279E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6082139-B726-4B44-AEA3-8266941EFA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24F53FAD-B547-4AF3-92A0-736BB9BC4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E6163-1012-4086-8A2F-BD1CE37D1CAA}" type="datetimeFigureOut">
              <a:rPr lang="el-GR" smtClean="0"/>
              <a:t>20/10/2026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42D7FC08-7D3A-47B8-9D0A-56F18090AB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B52C5A11-9C66-4F25-AB2A-EE9398CD22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49DF2-CF67-4ABF-B039-EACEE06D3FA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5721177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82AAC3A-D7C9-4CC0-8F3C-FE358496DC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A14640FF-89B0-43E7-82D9-CC308A290B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0F8E2ADE-3EF1-4970-ABCF-75A23FB338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E6163-1012-4086-8A2F-BD1CE37D1CAA}" type="datetimeFigureOut">
              <a:rPr lang="el-GR" smtClean="0"/>
              <a:t>20/10/2026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1F8964E3-9149-49CB-B750-51C3278DA7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CDE91086-BFFC-4EE7-BA3C-42389408C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49DF2-CF67-4ABF-B039-EACEE06D3FA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2470064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2D51C2F-7AAC-4619-ABEE-14FA8734B0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91F6A8C8-51CB-4213-8801-B003D430CE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65FD5B6B-F533-41EE-AC54-B8141B1D1E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C8A9C0D8-5D65-4C3C-93F4-8968366C73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E6163-1012-4086-8A2F-BD1CE37D1CAA}" type="datetimeFigureOut">
              <a:rPr lang="el-GR" smtClean="0"/>
              <a:t>20/10/2026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D743644A-E2D4-4F1A-A326-36549F1706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EF979842-B5BE-4E7F-BB09-D21D0562E0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49DF2-CF67-4ABF-B039-EACEE06D3FA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681280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1885A04-C68F-420C-B953-92D85B91FA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BEDB3712-E990-44F7-A4AD-91BB7F71E3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8153C4AE-426F-4F37-AC32-16586EF698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2A3D0AEE-7059-4A49-A3B9-36DF013B2A6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50C7C97D-C77F-4229-AD5D-87D9D5D4DC7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7" name="Θέση ημερομηνίας 6">
            <a:extLst>
              <a:ext uri="{FF2B5EF4-FFF2-40B4-BE49-F238E27FC236}">
                <a16:creationId xmlns:a16="http://schemas.microsoft.com/office/drawing/2014/main" id="{BF85AB01-D0B7-4576-A150-7399BA1512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E6163-1012-4086-8A2F-BD1CE37D1CAA}" type="datetimeFigureOut">
              <a:rPr lang="el-GR" smtClean="0"/>
              <a:t>20/10/2026</a:t>
            </a:fld>
            <a:endParaRPr lang="el-GR"/>
          </a:p>
        </p:txBody>
      </p:sp>
      <p:sp>
        <p:nvSpPr>
          <p:cNvPr id="8" name="Θέση υποσέλιδου 7">
            <a:extLst>
              <a:ext uri="{FF2B5EF4-FFF2-40B4-BE49-F238E27FC236}">
                <a16:creationId xmlns:a16="http://schemas.microsoft.com/office/drawing/2014/main" id="{B5846E9E-C47A-49F1-B323-E973DEAD9E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Θέση αριθμού διαφάνειας 8">
            <a:extLst>
              <a:ext uri="{FF2B5EF4-FFF2-40B4-BE49-F238E27FC236}">
                <a16:creationId xmlns:a16="http://schemas.microsoft.com/office/drawing/2014/main" id="{B0A0E4AA-67A3-44AB-8DB6-ECFD5A3A9B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49DF2-CF67-4ABF-B039-EACEE06D3FA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4319036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A11881E-87D8-4298-A5F4-FB0369B8C0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ημερομηνίας 2">
            <a:extLst>
              <a:ext uri="{FF2B5EF4-FFF2-40B4-BE49-F238E27FC236}">
                <a16:creationId xmlns:a16="http://schemas.microsoft.com/office/drawing/2014/main" id="{43D4309D-3F81-491F-B030-9177BF03B5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E6163-1012-4086-8A2F-BD1CE37D1CAA}" type="datetimeFigureOut">
              <a:rPr lang="el-GR" smtClean="0"/>
              <a:t>20/10/2026</a:t>
            </a:fld>
            <a:endParaRPr lang="el-GR"/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E1993E8E-8E6F-4698-8106-FF9FDC49B2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1331607A-0665-4574-8C75-729F854A18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49DF2-CF67-4ABF-B039-EACEE06D3FA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867199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A49984EE-0898-4A5E-A606-A7C68A23C0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E6163-1012-4086-8A2F-BD1CE37D1CAA}" type="datetimeFigureOut">
              <a:rPr lang="el-GR" smtClean="0"/>
              <a:t>20/10/2026</a:t>
            </a:fld>
            <a:endParaRPr lang="el-GR"/>
          </a:p>
        </p:txBody>
      </p:sp>
      <p:sp>
        <p:nvSpPr>
          <p:cNvPr id="3" name="Θέση υποσέλιδου 2">
            <a:extLst>
              <a:ext uri="{FF2B5EF4-FFF2-40B4-BE49-F238E27FC236}">
                <a16:creationId xmlns:a16="http://schemas.microsoft.com/office/drawing/2014/main" id="{A57E246F-B5A2-4C91-B8DA-6DFAD690BA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A15F0722-FC19-4372-9F85-C7655956EA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49DF2-CF67-4ABF-B039-EACEE06D3FA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0719141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2EDB4E6-567F-48EE-A1A1-B24CFDB6BC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43D102F-8261-46EA-A960-814F2AE354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C4880A0A-BC87-4536-8980-E228717FAA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D99F052D-8F00-4904-803A-AD15DD0261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E6163-1012-4086-8A2F-BD1CE37D1CAA}" type="datetimeFigureOut">
              <a:rPr lang="el-GR" smtClean="0"/>
              <a:t>20/10/2026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E88FB132-FE30-4315-A267-82E850B911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655F1EF5-C5A7-49B1-9623-F56A0AC553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49DF2-CF67-4ABF-B039-EACEE06D3FA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2758117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30DE033-3E23-4C42-AD38-E051112CC2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εικόνας 2">
            <a:extLst>
              <a:ext uri="{FF2B5EF4-FFF2-40B4-BE49-F238E27FC236}">
                <a16:creationId xmlns:a16="http://schemas.microsoft.com/office/drawing/2014/main" id="{275BF290-3AA1-49F6-B0DA-7B50C6D6FDE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F404B875-3BD5-4F32-BB5A-BAEA3B9062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8D5EE676-6B50-44E9-9A01-50F5948BA5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E6163-1012-4086-8A2F-BD1CE37D1CAA}" type="datetimeFigureOut">
              <a:rPr lang="el-GR" smtClean="0"/>
              <a:t>20/10/2026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752CE380-DA42-413C-A9F6-7F3B5A56CE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08967B09-903C-4711-92A3-C9F906ABCE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49DF2-CF67-4ABF-B039-EACEE06D3FA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038754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3781623-254E-4C26-97C4-4407B85291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6EC140E3-FA86-4988-BC99-85B69AD4C6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DE91D3DC-2718-47BC-98C3-FF8E31A0AC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E6163-1012-4086-8A2F-BD1CE37D1CAA}" type="datetimeFigureOut">
              <a:rPr lang="el-GR" smtClean="0"/>
              <a:t>20/10/2026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7F5F6AB4-3D22-45D5-8441-173A15E2EC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9366C17A-199F-499E-851F-CA379525BB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49DF2-CF67-4ABF-B039-EACEE06D3FA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7940368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>
            <a:extLst>
              <a:ext uri="{FF2B5EF4-FFF2-40B4-BE49-F238E27FC236}">
                <a16:creationId xmlns:a16="http://schemas.microsoft.com/office/drawing/2014/main" id="{70109745-11A3-4C1E-A245-356A7F3ED67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BD9F58F7-3ECA-4C5B-BD7F-8432D11ED1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E1C46892-23FE-4A5D-BB74-07191D08FD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E6163-1012-4086-8A2F-BD1CE37D1CAA}" type="datetimeFigureOut">
              <a:rPr lang="el-GR" smtClean="0"/>
              <a:t>20/10/2026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5D576471-AB55-4F6C-863F-C3ECE46727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7A48AE71-3F1F-4458-BF63-542C456339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549DF2-CF67-4ABF-B039-EACEE06D3FA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207158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>
            <a:extLst>
              <a:ext uri="{FF2B5EF4-FFF2-40B4-BE49-F238E27FC236}">
                <a16:creationId xmlns:a16="http://schemas.microsoft.com/office/drawing/2014/main" id="{4BBDBEE0-3BE5-41FD-BE6B-38634E4AC8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FA5DABFC-DC33-459E-9013-718AD2D15B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93C84755-8843-48D3-930C-12F422606F5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3E6163-1012-4086-8A2F-BD1CE37D1CAA}" type="datetimeFigureOut">
              <a:rPr lang="el-GR" smtClean="0"/>
              <a:t>20/10/2026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DE346CD7-3A5A-4034-AA77-97DFE7C1D2F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946AD067-1BAE-4F23-8AC9-0D4E21E6C4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549DF2-CF67-4ABF-B039-EACEE06D3FA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477900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Εικόνα 6">
            <a:extLst>
              <a:ext uri="{FF2B5EF4-FFF2-40B4-BE49-F238E27FC236}">
                <a16:creationId xmlns:a16="http://schemas.microsoft.com/office/drawing/2014/main" id="{44ACA031-F6C6-420F-8CB0-FC151A7A37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36"/>
            <a:ext cx="12192000" cy="6852264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D45CCBFD-FC1E-4034-A4EB-7EA8209D2468}"/>
              </a:ext>
            </a:extLst>
          </p:cNvPr>
          <p:cNvSpPr txBox="1"/>
          <p:nvPr/>
        </p:nvSpPr>
        <p:spPr>
          <a:xfrm>
            <a:off x="6009261" y="4453776"/>
            <a:ext cx="577900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b="1" dirty="0">
                <a:solidFill>
                  <a:srgbClr val="000000"/>
                </a:solidFill>
                <a:latin typeface="Open Sans" pitchFamily="34"/>
                <a:ea typeface="Open Sans" pitchFamily="34"/>
                <a:cs typeface="Open Sans" pitchFamily="34"/>
              </a:rPr>
              <a:t>To</a:t>
            </a:r>
            <a:r>
              <a:rPr lang="el-GR" sz="1400" b="1" dirty="0">
                <a:solidFill>
                  <a:srgbClr val="000000"/>
                </a:solidFill>
                <a:latin typeface="Open Sans" pitchFamily="34"/>
                <a:ea typeface="Open Sans" pitchFamily="34"/>
                <a:cs typeface="Open Sans" pitchFamily="34"/>
              </a:rPr>
              <a:t> έργο </a:t>
            </a:r>
            <a:r>
              <a:rPr lang="en-US" sz="1400" b="1" dirty="0">
                <a:solidFill>
                  <a:srgbClr val="000000"/>
                </a:solidFill>
                <a:latin typeface="Open Sans" pitchFamily="34"/>
                <a:ea typeface="Open Sans" pitchFamily="34"/>
                <a:cs typeface="Open Sans" pitchFamily="34"/>
              </a:rPr>
              <a:t>SMART-HUBs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l-GR" altLang="el-GR" sz="1400" dirty="0">
                <a:solidFill>
                  <a:srgbClr val="365F91"/>
                </a:solidFill>
                <a:latin typeface="Open Sans" panose="020B0606030504020204" pitchFamily="34" charset="0"/>
                <a:ea typeface="Calibri" panose="020F0502020204030204" pitchFamily="34" charset="0"/>
                <a:cs typeface="Open Sans" panose="020B0606030504020204" pitchFamily="34" charset="0"/>
              </a:rPr>
              <a:t>Γεώργιος Ρόμπολας, Επιμελητήριο Αιτωλοακαρνανίας</a:t>
            </a:r>
            <a:endParaRPr kumimoji="0" lang="en-US" altLang="el-GR" sz="1400" b="0" u="none" strike="noStrike" cap="none" normalizeH="0" baseline="0" dirty="0">
              <a:ln>
                <a:noFill/>
              </a:ln>
              <a:solidFill>
                <a:srgbClr val="365F91"/>
              </a:solidFill>
              <a:effectLst/>
              <a:latin typeface="Open Sans" panose="020B0606030504020204" pitchFamily="34" charset="0"/>
              <a:ea typeface="Calibri" panose="020F0502020204030204" pitchFamily="34" charset="0"/>
              <a:cs typeface="Open Sans" panose="020B0606030504020204" pitchFamily="34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l-GR" altLang="el-GR" sz="1400" b="0" u="none" strike="noStrike" cap="none" normalizeH="0" baseline="0" dirty="0">
                <a:ln>
                  <a:noFill/>
                </a:ln>
                <a:solidFill>
                  <a:srgbClr val="365F91"/>
                </a:solidFill>
                <a:effectLst/>
                <a:latin typeface="Open Sans" panose="020B0606030504020204" pitchFamily="34" charset="0"/>
                <a:ea typeface="Calibri" panose="020F0502020204030204" pitchFamily="34" charset="0"/>
                <a:cs typeface="Open Sans" panose="020B0606030504020204" pitchFamily="34" charset="0"/>
              </a:rPr>
              <a:t>Συνάντηση Ομάδας Εστίασης </a:t>
            </a:r>
            <a:r>
              <a:rPr lang="el-GR" altLang="el-GR" sz="1400" dirty="0">
                <a:solidFill>
                  <a:srgbClr val="365F91"/>
                </a:solidFill>
                <a:latin typeface="Open Sans" panose="020B0606030504020204" pitchFamily="34" charset="0"/>
                <a:ea typeface="Calibri" panose="020F0502020204030204" pitchFamily="34" charset="0"/>
                <a:cs typeface="Open Sans" panose="020B0606030504020204" pitchFamily="34" charset="0"/>
              </a:rPr>
              <a:t>(</a:t>
            </a:r>
            <a:r>
              <a:rPr lang="en-US" altLang="el-GR" sz="1400" dirty="0">
                <a:solidFill>
                  <a:srgbClr val="365F91"/>
                </a:solidFill>
                <a:latin typeface="Open Sans" panose="020B0606030504020204" pitchFamily="34" charset="0"/>
                <a:ea typeface="Calibri" panose="020F0502020204030204" pitchFamily="34" charset="0"/>
                <a:cs typeface="Open Sans" panose="020B0606030504020204" pitchFamily="34" charset="0"/>
              </a:rPr>
              <a:t>Focus Group</a:t>
            </a:r>
            <a:r>
              <a:rPr lang="el-GR" altLang="el-GR" sz="1400" dirty="0">
                <a:solidFill>
                  <a:srgbClr val="365F91"/>
                </a:solidFill>
                <a:latin typeface="Open Sans" panose="020B0606030504020204" pitchFamily="34" charset="0"/>
                <a:ea typeface="Calibri" panose="020F0502020204030204" pitchFamily="34" charset="0"/>
                <a:cs typeface="Open Sans" panose="020B0606030504020204" pitchFamily="34" charset="0"/>
              </a:rPr>
              <a:t>)</a:t>
            </a:r>
            <a:r>
              <a:rPr kumimoji="0" lang="en-US" altLang="el-GR" sz="1400" b="0" u="none" strike="noStrike" cap="none" normalizeH="0" baseline="0" dirty="0">
                <a:ln>
                  <a:noFill/>
                </a:ln>
                <a:solidFill>
                  <a:srgbClr val="365F91"/>
                </a:solidFill>
                <a:effectLst/>
                <a:latin typeface="Open Sans" panose="020B0606030504020204" pitchFamily="34" charset="0"/>
                <a:ea typeface="Calibri" panose="020F0502020204030204" pitchFamily="34" charset="0"/>
                <a:cs typeface="Open Sans" panose="020B0606030504020204" pitchFamily="34" charset="0"/>
              </a:rPr>
              <a:t>, </a:t>
            </a: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l-GR" altLang="el-GR" sz="1400" b="0" u="none" strike="noStrike" cap="none" normalizeH="0" baseline="0" dirty="0">
                <a:ln>
                  <a:noFill/>
                </a:ln>
                <a:solidFill>
                  <a:srgbClr val="365F91"/>
                </a:solidFill>
                <a:effectLst/>
                <a:latin typeface="Open Sans" panose="020B0606030504020204" pitchFamily="34" charset="0"/>
                <a:ea typeface="Calibri" panose="020F0502020204030204" pitchFamily="34" charset="0"/>
                <a:cs typeface="Open Sans" panose="020B0606030504020204" pitchFamily="34" charset="0"/>
              </a:rPr>
              <a:t>Μεσολόγγι, 21/10</a:t>
            </a:r>
            <a:r>
              <a:rPr kumimoji="0" lang="en-US" altLang="el-GR" sz="1400" b="0" u="none" strike="noStrike" cap="none" normalizeH="0" baseline="0" dirty="0">
                <a:ln>
                  <a:noFill/>
                </a:ln>
                <a:solidFill>
                  <a:srgbClr val="365F91"/>
                </a:solidFill>
                <a:effectLst/>
                <a:latin typeface="Open Sans" panose="020B0606030504020204" pitchFamily="34" charset="0"/>
                <a:ea typeface="Calibri" panose="020F0502020204030204" pitchFamily="34" charset="0"/>
                <a:cs typeface="Open Sans" panose="020B0606030504020204" pitchFamily="34" charset="0"/>
              </a:rPr>
              <a:t>/202</a:t>
            </a:r>
            <a:r>
              <a:rPr kumimoji="0" lang="el-GR" altLang="el-GR" sz="1400" b="0" i="0" u="none" strike="noStrike" cap="none" normalizeH="0" baseline="0" dirty="0">
                <a:ln>
                  <a:noFill/>
                </a:ln>
                <a:solidFill>
                  <a:srgbClr val="365F91"/>
                </a:solidFill>
                <a:effectLst/>
                <a:latin typeface="Open Sans" panose="020B0606030504020204" pitchFamily="34" charset="0"/>
                <a:ea typeface="Calibri" panose="020F0502020204030204" pitchFamily="34" charset="0"/>
                <a:cs typeface="Open Sans" panose="020B0606030504020204" pitchFamily="34" charset="0"/>
              </a:rPr>
              <a:t>6</a:t>
            </a:r>
            <a:endParaRPr kumimoji="0" lang="el-GR" altLang="el-GR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3" name="TextBox 11">
            <a:extLst>
              <a:ext uri="{FF2B5EF4-FFF2-40B4-BE49-F238E27FC236}">
                <a16:creationId xmlns:a16="http://schemas.microsoft.com/office/drawing/2014/main" id="{77BD94D1-069E-DBAF-CA47-D6C250C8CE3B}"/>
              </a:ext>
            </a:extLst>
          </p:cNvPr>
          <p:cNvSpPr txBox="1"/>
          <p:nvPr/>
        </p:nvSpPr>
        <p:spPr>
          <a:xfrm>
            <a:off x="390521" y="4435370"/>
            <a:ext cx="4657725" cy="172354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b="1" i="0" u="none" strike="noStrike" kern="1200" cap="none" spc="0" baseline="0" dirty="0">
                <a:solidFill>
                  <a:srgbClr val="365F91"/>
                </a:solidFill>
                <a:uFillTx/>
                <a:latin typeface="Open Sans" pitchFamily="34"/>
                <a:ea typeface="Open Sans" pitchFamily="34"/>
                <a:cs typeface="Open Sans" pitchFamily="34"/>
              </a:rPr>
              <a:t>SMART-HUBs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600" b="1" i="1" u="none" strike="noStrike" kern="1200" cap="none" spc="0" baseline="0" dirty="0">
                <a:solidFill>
                  <a:srgbClr val="365F91"/>
                </a:solidFill>
                <a:uFillTx/>
                <a:latin typeface="Open Sans" pitchFamily="34"/>
                <a:ea typeface="Open Sans" pitchFamily="34"/>
                <a:cs typeface="Open Sans" pitchFamily="34"/>
              </a:rPr>
              <a:t>Enhancing employment access developing NEET' skills and capabilities to sustain the economic-SMART transition of socio-cultural-tourist destinations by CCIs HUBs contaminations</a:t>
            </a:r>
            <a:endParaRPr lang="en-GB" sz="800" b="1" i="1" u="none" strike="noStrike" kern="1200" cap="none" spc="0" baseline="0" dirty="0">
              <a:solidFill>
                <a:srgbClr val="365F91"/>
              </a:solidFill>
              <a:uFillTx/>
              <a:latin typeface="Open Sans" pitchFamily="34"/>
              <a:ea typeface="Open Sans" pitchFamily="34"/>
              <a:cs typeface="Open Sans" pitchFamily="34"/>
            </a:endParaRPr>
          </a:p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l-GR" sz="8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740924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89C2DE9C-2733-43B0-9BBF-78BD08FA53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150"/>
            <a:ext cx="12192000" cy="6852264"/>
          </a:xfrm>
          <a:prstGeom prst="rect">
            <a:avLst/>
          </a:prstGeom>
        </p:spPr>
      </p:pic>
      <p:sp>
        <p:nvSpPr>
          <p:cNvPr id="3" name="Ορθογώνιο 2">
            <a:extLst>
              <a:ext uri="{FF2B5EF4-FFF2-40B4-BE49-F238E27FC236}">
                <a16:creationId xmlns:a16="http://schemas.microsoft.com/office/drawing/2014/main" id="{BF37E485-288B-4D80-93FB-C95D7C318215}"/>
              </a:ext>
            </a:extLst>
          </p:cNvPr>
          <p:cNvSpPr/>
          <p:nvPr/>
        </p:nvSpPr>
        <p:spPr>
          <a:xfrm>
            <a:off x="213183" y="1314266"/>
            <a:ext cx="11793759" cy="42088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l-GR" sz="2800" b="1" dirty="0">
                <a:solidFill>
                  <a:srgbClr val="C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Γενικές πληροφορίες</a:t>
            </a:r>
            <a:endParaRPr lang="en-US" sz="2800" b="1" dirty="0">
              <a:solidFill>
                <a:srgbClr val="C0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2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b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l-GR" sz="145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Τίτλος Έργου: </a:t>
            </a:r>
            <a:r>
              <a:rPr lang="el-GR" sz="145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Βελτίωση της πρόσβασης στην απασχόληση και την ανάπτυξη δεξιοτήτων και ικανοτήτων σε άτομα χωρίς απασχόληση, εκπαίδευση ή κατάρτιση με στόχο την διατήρηση της οικονομικής και έξυπνης μετάβασης των </a:t>
            </a:r>
            <a:r>
              <a:rPr lang="el-GR" sz="145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κοινωνικο</a:t>
            </a:r>
            <a:r>
              <a:rPr lang="el-GR" sz="145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-πολιτιστικών/ τουριστικών προορισμών μέσω της συνεργασίας δημιουργικών κόμβων (</a:t>
            </a:r>
            <a:r>
              <a:rPr lang="en-US" sz="145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SMART-HUBs)</a:t>
            </a:r>
            <a:endParaRPr lang="el-GR" sz="145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l-GR" sz="145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spcAft>
                <a:spcPts val="600"/>
              </a:spcAft>
            </a:pPr>
            <a:r>
              <a:rPr lang="el-GR" sz="145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Πρόγραμμα </a:t>
            </a:r>
            <a:r>
              <a:rPr lang="el-GR" sz="145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Διασυνοριακής Συνεργασίας </a:t>
            </a:r>
            <a:r>
              <a:rPr lang="en-US" sz="145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 INTERREG VI-A </a:t>
            </a:r>
            <a:r>
              <a:rPr lang="el-GR" sz="145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Ελλάδα</a:t>
            </a:r>
            <a:r>
              <a:rPr lang="en-US" sz="145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- </a:t>
            </a:r>
            <a:r>
              <a:rPr lang="el-GR" sz="145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Ιταλία</a:t>
            </a:r>
            <a:r>
              <a:rPr lang="en-US" sz="145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2021-2027</a:t>
            </a:r>
          </a:p>
          <a:p>
            <a:pPr>
              <a:spcAft>
                <a:spcPts val="600"/>
              </a:spcAft>
            </a:pPr>
            <a:r>
              <a:rPr lang="el-GR" sz="145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Διάρκεια Έργου</a:t>
            </a:r>
            <a:r>
              <a:rPr lang="en-US" sz="145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 </a:t>
            </a:r>
            <a:r>
              <a:rPr lang="en-US" sz="145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24 </a:t>
            </a:r>
            <a:r>
              <a:rPr lang="el-GR" sz="145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μήνες</a:t>
            </a:r>
            <a:r>
              <a:rPr lang="en-US" sz="145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(5/2025 – 5/2027)</a:t>
            </a:r>
          </a:p>
          <a:p>
            <a:r>
              <a:rPr lang="el-GR" sz="145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Συνολικός Προϋπολογισμός Έργου</a:t>
            </a:r>
            <a:r>
              <a:rPr lang="en-US" sz="145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</a:t>
            </a:r>
            <a:r>
              <a:rPr lang="el-GR" sz="145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45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1.485.410,16 €</a:t>
            </a:r>
            <a:endParaRPr lang="el-GR" sz="145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n-US" sz="145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l-GR" sz="145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Εταίροι</a:t>
            </a:r>
            <a:endParaRPr lang="en-US" sz="145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45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1. </a:t>
            </a:r>
            <a:r>
              <a:rPr lang="el-GR" sz="145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Περιφερειακό Ταμείο Ανάπτυξης Περιφέρειας Δυτικής Ελλάδας</a:t>
            </a:r>
            <a:r>
              <a:rPr lang="en-US" sz="145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(</a:t>
            </a:r>
            <a:r>
              <a:rPr lang="el-GR" sz="145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ΕΛ</a:t>
            </a:r>
            <a:r>
              <a:rPr lang="en-US" sz="145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)</a:t>
            </a:r>
          </a:p>
          <a:p>
            <a:r>
              <a:rPr lang="en-US" sz="145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2. </a:t>
            </a:r>
            <a:r>
              <a:rPr lang="el-GR" sz="145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Επιμελητήριο Αιτωλοακαρνανίας </a:t>
            </a:r>
            <a:r>
              <a:rPr lang="en-US" sz="145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(</a:t>
            </a:r>
            <a:r>
              <a:rPr lang="el-GR" sz="145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ΕΛ</a:t>
            </a:r>
            <a:r>
              <a:rPr lang="en-US" sz="145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)</a:t>
            </a:r>
          </a:p>
          <a:p>
            <a:r>
              <a:rPr lang="en-US" sz="145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3. </a:t>
            </a:r>
            <a:r>
              <a:rPr lang="el-GR" sz="145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Επιμελητήριο Ζακύνθου </a:t>
            </a:r>
            <a:r>
              <a:rPr lang="en-US" sz="145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(</a:t>
            </a:r>
            <a:r>
              <a:rPr lang="el-GR" sz="145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ΕΛ</a:t>
            </a:r>
            <a:r>
              <a:rPr lang="en-US" sz="145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)</a:t>
            </a:r>
          </a:p>
          <a:p>
            <a:r>
              <a:rPr lang="en-US" sz="145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4. </a:t>
            </a:r>
            <a:r>
              <a:rPr lang="el-GR" sz="145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Δήμος Ναρντό </a:t>
            </a:r>
            <a:r>
              <a:rPr lang="en-US" sz="145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(IT)</a:t>
            </a:r>
          </a:p>
          <a:p>
            <a:r>
              <a:rPr lang="en-US" sz="145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5. </a:t>
            </a:r>
            <a:r>
              <a:rPr lang="el-GR" sz="145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Materahub Κοινοπραξία Πολιτιστικών και Δημιουργικών Βιομηχανιών </a:t>
            </a:r>
            <a:r>
              <a:rPr lang="en-US" sz="145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(IT)</a:t>
            </a:r>
          </a:p>
          <a:p>
            <a:r>
              <a:rPr lang="en-US" sz="145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6. </a:t>
            </a:r>
            <a:r>
              <a:rPr lang="el-GR" sz="145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Δήμος </a:t>
            </a:r>
            <a:r>
              <a:rPr lang="el-GR" sz="145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Μάιντα</a:t>
            </a:r>
            <a:r>
              <a:rPr lang="el-GR" sz="145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45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(IT)</a:t>
            </a:r>
          </a:p>
        </p:txBody>
      </p:sp>
      <p:pic>
        <p:nvPicPr>
          <p:cNvPr id="7" name="Εικόνα 6">
            <a:extLst>
              <a:ext uri="{FF2B5EF4-FFF2-40B4-BE49-F238E27FC236}">
                <a16:creationId xmlns:a16="http://schemas.microsoft.com/office/drawing/2014/main" id="{19E99A9D-EA4F-301D-6BBA-D91D949690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229" y="3213565"/>
            <a:ext cx="3683903" cy="2532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32008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3">
            <a:extLst>
              <a:ext uri="{FF2B5EF4-FFF2-40B4-BE49-F238E27FC236}">
                <a16:creationId xmlns:a16="http://schemas.microsoft.com/office/drawing/2014/main" id="{DE66FC12-441C-80F0-0B26-6516367456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6" cy="685226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8E17BB37-35B2-91CF-DA08-DBF57B9228B4}"/>
              </a:ext>
            </a:extLst>
          </p:cNvPr>
          <p:cNvSpPr txBox="1"/>
          <p:nvPr/>
        </p:nvSpPr>
        <p:spPr>
          <a:xfrm>
            <a:off x="136245" y="1342997"/>
            <a:ext cx="2313041" cy="66152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1" compatLnSpc="1">
            <a:normAutofit/>
          </a:bodyPr>
          <a:lstStyle/>
          <a:p>
            <a:pPr marL="0" marR="0" lvl="0" indent="0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2800" b="1" i="0" u="none" strike="noStrike" kern="0" cap="none" spc="0" baseline="0" dirty="0">
                <a:solidFill>
                  <a:srgbClr val="C00000"/>
                </a:solidFill>
                <a:uFillTx/>
                <a:latin typeface="Open Sans" pitchFamily="34"/>
                <a:ea typeface="Open Sans" pitchFamily="34"/>
                <a:cs typeface="Open Sans" pitchFamily="34"/>
              </a:rPr>
              <a:t>Εισαγωγή</a:t>
            </a:r>
            <a:endParaRPr lang="en-GR" sz="2800" b="1" i="0" u="none" strike="noStrike" kern="1200" cap="none" spc="0" baseline="0" dirty="0">
              <a:solidFill>
                <a:srgbClr val="C00000"/>
              </a:solidFill>
              <a:uFillTx/>
              <a:latin typeface="Open Sans" pitchFamily="34"/>
              <a:ea typeface="Open Sans" pitchFamily="34"/>
              <a:cs typeface="Open Sans" pitchFamily="34"/>
            </a:endParaRPr>
          </a:p>
        </p:txBody>
      </p:sp>
      <p:pic>
        <p:nvPicPr>
          <p:cNvPr id="5" name="Εικόνα 1">
            <a:extLst>
              <a:ext uri="{FF2B5EF4-FFF2-40B4-BE49-F238E27FC236}">
                <a16:creationId xmlns:a16="http://schemas.microsoft.com/office/drawing/2014/main" id="{D6CF3AEC-5799-3E5B-01CB-65D151ABD6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80588" y="5440058"/>
            <a:ext cx="711960" cy="476557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467FF394-DAFD-EA43-F3DD-128A2DDA3AB2}"/>
              </a:ext>
            </a:extLst>
          </p:cNvPr>
          <p:cNvSpPr txBox="1"/>
          <p:nvPr/>
        </p:nvSpPr>
        <p:spPr>
          <a:xfrm>
            <a:off x="299447" y="2173857"/>
            <a:ext cx="11593101" cy="374275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pPr marL="285750" indent="-285750" algn="just">
              <a:spcBef>
                <a:spcPts val="1000"/>
              </a:spcBef>
              <a:buSzPct val="100000"/>
              <a:buFont typeface="Arial" pitchFamily="34"/>
              <a:buChar char="•"/>
              <a:defRPr sz="17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1400" b="0" i="0" u="none" strike="noStrike" kern="1200" cap="none" spc="0" baseline="0" dirty="0"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</a:rPr>
              <a:t>Το </a:t>
            </a:r>
            <a:r>
              <a:rPr lang="en-GB" sz="1400" b="0" i="0" u="none" strike="noStrike" kern="1200" cap="none" spc="0" baseline="0" dirty="0"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</a:rPr>
              <a:t>SMART-HUBs </a:t>
            </a:r>
            <a:r>
              <a:rPr lang="el-GR" sz="1400" b="0" i="0" u="none" strike="noStrike" kern="1200" cap="none" spc="0" baseline="0" dirty="0"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</a:rPr>
              <a:t>είναι ένα διασυνοριακό έργο συνεργασίας μεταξύ Ελλάδας και Ιταλίας, </a:t>
            </a:r>
            <a:r>
              <a:rPr lang="el-GR" sz="1400" b="1" i="0" u="none" strike="noStrike" kern="1200" cap="none" spc="0" baseline="0" dirty="0"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</a:rPr>
              <a:t>με στόχο τη στήριξη </a:t>
            </a:r>
            <a:r>
              <a:rPr lang="el-GR" sz="1400" b="1" dirty="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των νέων</a:t>
            </a:r>
            <a:r>
              <a:rPr lang="el-GR" sz="1400" b="1" i="0" u="none" strike="noStrike" kern="1200" cap="none" spc="0" baseline="0" dirty="0"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</a:rPr>
              <a:t> </a:t>
            </a:r>
            <a:r>
              <a:rPr lang="el-GR" sz="1400" b="1" dirty="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και ιδιαίτερα των γυναικών</a:t>
            </a:r>
            <a:r>
              <a:rPr lang="el-GR" sz="1400" dirty="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, </a:t>
            </a:r>
            <a:r>
              <a:rPr lang="el-GR" sz="1400" b="0" i="0" u="none" strike="noStrike" kern="1200" cap="none" spc="0" baseline="0" dirty="0"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</a:rPr>
              <a:t>βοηθώντας τους να αποκτήσουν </a:t>
            </a:r>
            <a:r>
              <a:rPr lang="el-GR" sz="1400" b="1" i="0" u="none" strike="noStrike" kern="1200" cap="none" spc="0" baseline="0" dirty="0"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</a:rPr>
              <a:t>δεξιότητες </a:t>
            </a:r>
            <a:r>
              <a:rPr lang="el-GR" sz="1400" b="0" i="0" u="none" strike="noStrike" kern="1200" cap="none" spc="0" baseline="0" dirty="0"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</a:rPr>
              <a:t>που θα διευκολύνουν την πρόσβασή τους στην </a:t>
            </a:r>
            <a:r>
              <a:rPr lang="el-GR" sz="1400" b="1" i="0" u="none" strike="noStrike" kern="1200" cap="none" spc="0" baseline="0" dirty="0"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</a:rPr>
              <a:t>απασχόληση στους τομείς του πολιτισμού, του τουρισμού και των δημιουργικών βιομηχανιών</a:t>
            </a:r>
            <a:r>
              <a:rPr lang="el-GR" sz="1400" b="0" i="0" u="none" strike="noStrike" kern="1200" cap="none" spc="0" baseline="0" dirty="0"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</a:rPr>
              <a:t>.</a:t>
            </a:r>
            <a:r>
              <a:rPr lang="en-US" sz="1400" b="1" i="0" u="none" strike="noStrike" kern="1200" cap="none" spc="0" baseline="0" dirty="0"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</a:rPr>
              <a:t> </a:t>
            </a:r>
            <a:endParaRPr lang="el-GR" sz="1400" b="1" i="0" u="none" strike="noStrike" kern="1200" cap="none" spc="0" baseline="0" dirty="0">
              <a:solidFill>
                <a:srgbClr val="000000"/>
              </a:solidFill>
              <a:highlight>
                <a:srgbClr val="FFFF00"/>
              </a:highlight>
              <a:uFillTx/>
              <a:latin typeface="Open Sans"/>
              <a:ea typeface="Open Sans"/>
              <a:cs typeface="Open Sans"/>
            </a:endParaRPr>
          </a:p>
          <a:p>
            <a:pPr marL="285750" marR="0" lvl="0" indent="-285750" algn="just" defTabSz="914400" rtl="0" fontAlgn="auto" hangingPunct="1">
              <a:spcBef>
                <a:spcPts val="10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7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1400" b="0" i="0" u="none" strike="noStrike" kern="1200" cap="none" spc="0" baseline="0" dirty="0">
                <a:solidFill>
                  <a:srgbClr val="000000"/>
                </a:solidFill>
                <a:uFillTx/>
                <a:latin typeface="Open Sans" pitchFamily="34"/>
                <a:ea typeface="Open Sans" pitchFamily="34"/>
                <a:cs typeface="Open Sans" pitchFamily="34"/>
              </a:rPr>
              <a:t>Μέσα από μια </a:t>
            </a:r>
            <a:r>
              <a:rPr lang="el-GR" sz="1400" b="1" i="0" u="none" strike="noStrike" kern="1200" cap="none" spc="0" baseline="0" dirty="0">
                <a:solidFill>
                  <a:srgbClr val="000000"/>
                </a:solidFill>
                <a:uFillTx/>
                <a:latin typeface="Open Sans" pitchFamily="34"/>
                <a:ea typeface="Open Sans" pitchFamily="34"/>
                <a:cs typeface="Open Sans" pitchFamily="34"/>
              </a:rPr>
              <a:t>ψηφιακή πλατφόρμα μάθησης</a:t>
            </a:r>
            <a:r>
              <a:rPr lang="el-GR" sz="1400" b="0" i="0" u="none" strike="noStrike" kern="1200" cap="none" spc="0" baseline="0" dirty="0">
                <a:solidFill>
                  <a:srgbClr val="000000"/>
                </a:solidFill>
                <a:uFillTx/>
                <a:latin typeface="Open Sans" pitchFamily="34"/>
                <a:ea typeface="Open Sans" pitchFamily="34"/>
                <a:cs typeface="Open Sans" pitchFamily="34"/>
              </a:rPr>
              <a:t>, οι συμμετέχοντες έχουν πρόσβαση σε μαθήματα, βίντεο, εργαστήρια και εκπαιδευτικό υλικό σχετικά με την επιχειρηματικότητα,</a:t>
            </a:r>
            <a:r>
              <a:rPr lang="en-US" sz="1400" b="0" i="0" u="none" strike="noStrike" kern="1200" cap="none" spc="0" baseline="0" dirty="0">
                <a:solidFill>
                  <a:srgbClr val="000000"/>
                </a:solidFill>
                <a:uFillTx/>
                <a:latin typeface="Open Sans" pitchFamily="34"/>
                <a:ea typeface="Open Sans" pitchFamily="34"/>
                <a:cs typeface="Open Sans" pitchFamily="34"/>
              </a:rPr>
              <a:t> </a:t>
            </a:r>
            <a:r>
              <a:rPr lang="el-GR" sz="1400" dirty="0">
                <a:solidFill>
                  <a:srgbClr val="000000"/>
                </a:solidFill>
                <a:latin typeface="Open Sans" pitchFamily="34"/>
                <a:ea typeface="Open Sans" pitchFamily="34"/>
                <a:cs typeface="Open Sans" pitchFamily="34"/>
              </a:rPr>
              <a:t>τις</a:t>
            </a:r>
            <a:r>
              <a:rPr lang="el-GR" sz="1400" b="0" i="0" u="none" strike="noStrike" kern="1200" cap="none" spc="0" baseline="0" dirty="0">
                <a:solidFill>
                  <a:srgbClr val="000000"/>
                </a:solidFill>
                <a:uFillTx/>
                <a:latin typeface="Open Sans" pitchFamily="34"/>
                <a:ea typeface="Open Sans" pitchFamily="34"/>
                <a:cs typeface="Open Sans" pitchFamily="34"/>
              </a:rPr>
              <a:t> πράσινες δεξιότητες και τις ψηφιακές τεχνολογίες</a:t>
            </a:r>
            <a:r>
              <a:rPr lang="en-US" sz="1400" b="0" i="0" u="none" strike="noStrike" kern="1200" cap="none" spc="0" baseline="0" dirty="0">
                <a:solidFill>
                  <a:srgbClr val="000000"/>
                </a:solidFill>
                <a:uFillTx/>
                <a:latin typeface="Open Sans" pitchFamily="34"/>
                <a:ea typeface="Open Sans" pitchFamily="34"/>
                <a:cs typeface="Open Sans" pitchFamily="34"/>
              </a:rPr>
              <a:t>.</a:t>
            </a:r>
            <a:endParaRPr lang="el-GR" sz="1400" b="0" i="0" u="none" strike="noStrike" kern="1200" cap="none" spc="0" baseline="0" dirty="0">
              <a:solidFill>
                <a:srgbClr val="000000"/>
              </a:solidFill>
              <a:uFillTx/>
              <a:latin typeface="Open Sans" pitchFamily="34"/>
              <a:ea typeface="Open Sans" pitchFamily="34"/>
              <a:cs typeface="Open Sans" pitchFamily="34"/>
            </a:endParaRPr>
          </a:p>
          <a:p>
            <a:pPr marL="285750" marR="0" lvl="0" indent="-285750" algn="just" defTabSz="914400" rtl="0" fontAlgn="auto" hangingPunct="1">
              <a:spcBef>
                <a:spcPts val="10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7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1400" b="0" i="0" u="none" strike="noStrike" kern="1200" cap="none" spc="0" baseline="0" dirty="0">
                <a:solidFill>
                  <a:srgbClr val="000000"/>
                </a:solidFill>
                <a:uFillTx/>
                <a:latin typeface="Open Sans" pitchFamily="34"/>
                <a:ea typeface="Open Sans" pitchFamily="34"/>
                <a:cs typeface="Open Sans" pitchFamily="34"/>
              </a:rPr>
              <a:t>Το έργο συνδέει την </a:t>
            </a:r>
            <a:r>
              <a:rPr lang="el-GR" sz="1400" b="1" i="0" u="none" strike="noStrike" kern="1200" cap="none" spc="0" baseline="0" dirty="0">
                <a:solidFill>
                  <a:srgbClr val="000000"/>
                </a:solidFill>
                <a:uFillTx/>
                <a:latin typeface="Open Sans" pitchFamily="34"/>
                <a:ea typeface="Open Sans" pitchFamily="34"/>
                <a:cs typeface="Open Sans" pitchFamily="34"/>
              </a:rPr>
              <a:t>εκπαίδευση</a:t>
            </a:r>
            <a:r>
              <a:rPr lang="el-GR" sz="1400" b="0" i="0" u="none" strike="noStrike" kern="1200" cap="none" spc="0" baseline="0" dirty="0">
                <a:solidFill>
                  <a:srgbClr val="000000"/>
                </a:solidFill>
                <a:uFillTx/>
                <a:latin typeface="Open Sans" pitchFamily="34"/>
                <a:ea typeface="Open Sans" pitchFamily="34"/>
                <a:cs typeface="Open Sans" pitchFamily="34"/>
              </a:rPr>
              <a:t> με την </a:t>
            </a:r>
            <a:r>
              <a:rPr lang="el-GR" sz="1400" b="1" i="0" u="none" strike="noStrike" kern="1200" cap="none" spc="0" baseline="0" dirty="0">
                <a:solidFill>
                  <a:srgbClr val="000000"/>
                </a:solidFill>
                <a:uFillTx/>
                <a:latin typeface="Open Sans" pitchFamily="34"/>
                <a:ea typeface="Open Sans" pitchFamily="34"/>
                <a:cs typeface="Open Sans" pitchFamily="34"/>
              </a:rPr>
              <a:t>ανάδειξη της πολιτιστικής κληρονομιάς</a:t>
            </a:r>
            <a:r>
              <a:rPr lang="el-GR" sz="1400" b="0" i="0" u="none" strike="noStrike" kern="1200" cap="none" spc="0" baseline="0" dirty="0">
                <a:solidFill>
                  <a:srgbClr val="000000"/>
                </a:solidFill>
                <a:uFillTx/>
                <a:latin typeface="Open Sans" pitchFamily="34"/>
                <a:ea typeface="Open Sans" pitchFamily="34"/>
                <a:cs typeface="Open Sans" pitchFamily="34"/>
              </a:rPr>
              <a:t>, αξιοποιώντας εργαλεία όπως η ψηφιοποίηση, η σάρωση, η επαυξημένη και η εικονική πραγματικότητα</a:t>
            </a:r>
            <a:r>
              <a:rPr lang="en-US" sz="1400" b="0" i="0" u="none" strike="noStrike" kern="1200" cap="none" spc="0" baseline="0" dirty="0">
                <a:solidFill>
                  <a:srgbClr val="000000"/>
                </a:solidFill>
                <a:uFillTx/>
                <a:latin typeface="Open Sans" pitchFamily="34"/>
                <a:ea typeface="Open Sans" pitchFamily="34"/>
                <a:cs typeface="Open Sans" pitchFamily="34"/>
              </a:rPr>
              <a:t>.</a:t>
            </a:r>
            <a:endParaRPr lang="el-GR" sz="1400" b="0" i="0" u="none" strike="noStrike" kern="1200" cap="none" spc="0" baseline="0" dirty="0">
              <a:solidFill>
                <a:srgbClr val="000000"/>
              </a:solidFill>
              <a:uFillTx/>
              <a:latin typeface="Open Sans" pitchFamily="34"/>
              <a:ea typeface="Open Sans" pitchFamily="34"/>
              <a:cs typeface="Open Sans" pitchFamily="34"/>
            </a:endParaRPr>
          </a:p>
          <a:p>
            <a:pPr marL="285750" marR="0" lvl="0" indent="-285750" algn="just" defTabSz="914400" rtl="0" fontAlgn="auto" hangingPunct="1">
              <a:spcBef>
                <a:spcPts val="10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7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1400" i="0" u="none" strike="noStrike" kern="1200" cap="none" spc="0" baseline="0" dirty="0"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</a:rPr>
              <a:t>Οι Εταίροι εξοπλίζουν </a:t>
            </a:r>
            <a:r>
              <a:rPr lang="el-GR" sz="1400" b="1" i="0" u="none" strike="noStrike" kern="1200" cap="none" spc="0" baseline="0" dirty="0"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</a:rPr>
              <a:t>έξι φυσικούς κόμβους/</a:t>
            </a:r>
            <a:r>
              <a:rPr lang="en-US" sz="1400" b="1" i="0" u="none" strike="noStrike" kern="1200" cap="none" spc="0" baseline="0" dirty="0"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</a:rPr>
              <a:t>HUBs</a:t>
            </a:r>
            <a:r>
              <a:rPr lang="el-GR" sz="1400" b="1" i="0" u="none" strike="noStrike" kern="1200" cap="none" spc="0" baseline="0" dirty="0"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</a:rPr>
              <a:t> </a:t>
            </a:r>
            <a:r>
              <a:rPr lang="el-GR" sz="1400" b="0" i="0" u="none" strike="noStrike" kern="1200" cap="none" spc="0" baseline="0" dirty="0"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</a:rPr>
              <a:t>(έναν σε κάθ</a:t>
            </a:r>
            <a:r>
              <a:rPr lang="el-GR" sz="1400" dirty="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ε περιοχή που συμμετέχει</a:t>
            </a:r>
            <a:r>
              <a:rPr lang="el-GR" sz="1400" b="0" i="0" u="none" strike="noStrike" kern="1200" cap="none" spc="0" baseline="0" dirty="0"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</a:rPr>
              <a:t>), όπου οι ενδιαφερόμενοι μπορούν να συμμετέχουν σε πρακτικά εργαστήρια, δράσεις κατάρτισης και βιωματικές εμπειρίες</a:t>
            </a:r>
            <a:r>
              <a:rPr lang="en-US" sz="1400" b="0" i="0" u="none" strike="noStrike" kern="1200" cap="none" spc="0" baseline="0" dirty="0"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</a:rPr>
              <a:t>.</a:t>
            </a:r>
            <a:endParaRPr lang="el-GR" sz="1400" b="0" i="0" u="none" strike="noStrike" kern="1200" cap="none" spc="0" baseline="0" dirty="0">
              <a:solidFill>
                <a:srgbClr val="000000"/>
              </a:solidFill>
              <a:uFillTx/>
              <a:latin typeface="Open Sans"/>
              <a:ea typeface="Open Sans"/>
              <a:cs typeface="Open Sans"/>
            </a:endParaRPr>
          </a:p>
          <a:p>
            <a:pPr marL="285750" marR="0" lvl="0" indent="-285750" algn="just" defTabSz="914400" rtl="0" fontAlgn="auto" hangingPunct="1">
              <a:spcBef>
                <a:spcPts val="10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7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1400" b="1" i="0" u="none" strike="noStrike" kern="1200" cap="none" spc="0" baseline="0" dirty="0">
                <a:solidFill>
                  <a:srgbClr val="000000"/>
                </a:solidFill>
                <a:uFillTx/>
                <a:latin typeface="Open Sans" pitchFamily="34"/>
                <a:ea typeface="Open Sans" pitchFamily="34"/>
                <a:cs typeface="Open Sans" pitchFamily="34"/>
              </a:rPr>
              <a:t>Κεντρικός στόχος </a:t>
            </a:r>
            <a:r>
              <a:rPr lang="el-GR" sz="1400" b="0" i="0" u="none" strike="noStrike" kern="1200" cap="none" spc="0" baseline="0" dirty="0">
                <a:solidFill>
                  <a:srgbClr val="000000"/>
                </a:solidFill>
                <a:uFillTx/>
                <a:latin typeface="Open Sans" pitchFamily="34"/>
                <a:ea typeface="Open Sans" pitchFamily="34"/>
                <a:cs typeface="Open Sans" pitchFamily="34"/>
              </a:rPr>
              <a:t>είναι η </a:t>
            </a:r>
            <a:r>
              <a:rPr lang="el-GR" sz="1400" b="1" i="0" u="none" strike="noStrike" kern="1200" cap="none" spc="0" baseline="0" dirty="0">
                <a:solidFill>
                  <a:srgbClr val="000000"/>
                </a:solidFill>
                <a:uFillTx/>
                <a:latin typeface="Open Sans" pitchFamily="34"/>
                <a:ea typeface="Open Sans" pitchFamily="34"/>
                <a:cs typeface="Open Sans" pitchFamily="34"/>
              </a:rPr>
              <a:t>δημιουργία νέων ευκαιριών απασχόλησης, η ενίσχυση της τοπικής ανάπτυξης </a:t>
            </a:r>
            <a:r>
              <a:rPr lang="el-GR" sz="1400" b="0" i="0" u="none" strike="noStrike" kern="1200" cap="none" spc="0" baseline="0" dirty="0">
                <a:solidFill>
                  <a:srgbClr val="000000"/>
                </a:solidFill>
                <a:uFillTx/>
                <a:latin typeface="Open Sans" pitchFamily="34"/>
                <a:ea typeface="Open Sans" pitchFamily="34"/>
                <a:cs typeface="Open Sans" pitchFamily="34"/>
              </a:rPr>
              <a:t>και η </a:t>
            </a:r>
            <a:r>
              <a:rPr lang="el-GR" sz="1400" b="1" i="0" u="none" strike="noStrike" kern="1200" cap="none" spc="0" baseline="0" dirty="0">
                <a:solidFill>
                  <a:srgbClr val="000000"/>
                </a:solidFill>
                <a:uFillTx/>
                <a:latin typeface="Open Sans" pitchFamily="34"/>
                <a:ea typeface="Open Sans" pitchFamily="34"/>
                <a:cs typeface="Open Sans" pitchFamily="34"/>
              </a:rPr>
              <a:t>προώθηση</a:t>
            </a:r>
            <a:r>
              <a:rPr lang="el-GR" sz="1400" b="0" i="0" u="none" strike="noStrike" kern="1200" cap="none" spc="0" baseline="0" dirty="0">
                <a:solidFill>
                  <a:srgbClr val="000000"/>
                </a:solidFill>
                <a:uFillTx/>
                <a:latin typeface="Open Sans" pitchFamily="34"/>
                <a:ea typeface="Open Sans" pitchFamily="34"/>
                <a:cs typeface="Open Sans" pitchFamily="34"/>
              </a:rPr>
              <a:t> ενός πιο </a:t>
            </a:r>
            <a:r>
              <a:rPr lang="el-GR" sz="1400" b="1" i="0" u="none" strike="noStrike" kern="1200" cap="none" spc="0" baseline="0" dirty="0">
                <a:solidFill>
                  <a:srgbClr val="000000"/>
                </a:solidFill>
                <a:uFillTx/>
                <a:latin typeface="Open Sans" pitchFamily="34"/>
                <a:ea typeface="Open Sans" pitchFamily="34"/>
                <a:cs typeface="Open Sans" pitchFamily="34"/>
              </a:rPr>
              <a:t>βιώσιμου μοντέλου πολιτιστικού τουρισμού</a:t>
            </a:r>
            <a:r>
              <a:rPr lang="en-US" sz="1400" b="0" i="0" u="none" strike="noStrike" kern="1200" cap="none" spc="0" baseline="0" dirty="0">
                <a:solidFill>
                  <a:srgbClr val="000000"/>
                </a:solidFill>
                <a:uFillTx/>
                <a:latin typeface="Open Sans" pitchFamily="34"/>
                <a:ea typeface="Open Sans" pitchFamily="34"/>
                <a:cs typeface="Open Sans" pitchFamily="34"/>
              </a:rPr>
              <a:t>.</a:t>
            </a:r>
            <a:endParaRPr lang="el-GR" sz="1400" b="0" i="0" u="none" strike="noStrike" kern="1200" cap="none" spc="0" baseline="0" dirty="0">
              <a:solidFill>
                <a:srgbClr val="000000"/>
              </a:solidFill>
              <a:uFillTx/>
              <a:latin typeface="Open Sans" pitchFamily="34"/>
              <a:ea typeface="Open Sans" pitchFamily="34"/>
              <a:cs typeface="Open Sans" pitchFamily="34"/>
            </a:endParaRPr>
          </a:p>
          <a:p>
            <a:pPr marL="285750" marR="0" lvl="0" indent="-285750" algn="just" defTabSz="914400" rtl="0" fontAlgn="auto" hangingPunct="1">
              <a:spcBef>
                <a:spcPts val="10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7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1400" b="0" i="0" u="none" strike="noStrike" kern="1200" cap="none" spc="0" baseline="0" dirty="0"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</a:rPr>
              <a:t>Το έργο </a:t>
            </a:r>
            <a:r>
              <a:rPr lang="el-GR" sz="1400" b="1" i="0" u="none" strike="noStrike" kern="1200" cap="none" spc="0" baseline="0" dirty="0"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</a:rPr>
              <a:t>SMART-HUBs</a:t>
            </a:r>
            <a:r>
              <a:rPr lang="el-GR" sz="1400" b="0" i="0" u="none" strike="noStrike" kern="1200" cap="none" spc="0" baseline="0" dirty="0"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</a:rPr>
              <a:t> αξιοποιεί επιτυχημένες εμπειρίες από ήδη υφιστάμενους κόμβους για τις Πολιτιστικές και Δημιουργικές Βιομηχανίες, και ιδιαίτερα την εμπειρία του έργου </a:t>
            </a:r>
            <a:r>
              <a:rPr lang="el-GR" sz="1400" b="1" i="0" u="none" strike="noStrike" kern="1200" cap="none" spc="0" baseline="0" dirty="0" err="1"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</a:rPr>
              <a:t>CREATIVE@HUBs</a:t>
            </a:r>
            <a:r>
              <a:rPr lang="el-GR" sz="1400" b="0" i="0" u="none" strike="noStrike" kern="1200" cap="none" spc="0" baseline="0" dirty="0"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</a:rPr>
              <a:t>.</a:t>
            </a:r>
            <a:endParaRPr lang="el-GR" sz="1400" b="0" i="0" u="none" strike="noStrike" kern="1200" cap="none" spc="0" baseline="0" dirty="0">
              <a:solidFill>
                <a:srgbClr val="000000"/>
              </a:solidFill>
              <a:uFillTx/>
              <a:latin typeface="Open Sans" pitchFamily="34"/>
              <a:ea typeface="Open Sans" pitchFamily="34"/>
              <a:cs typeface="Open Sans" pitchFamily="34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3231BD-B3DA-2A03-762D-9FC198CA40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3">
            <a:extLst>
              <a:ext uri="{FF2B5EF4-FFF2-40B4-BE49-F238E27FC236}">
                <a16:creationId xmlns:a16="http://schemas.microsoft.com/office/drawing/2014/main" id="{BA0F94F0-CE3F-B0FD-333C-416A7355FC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6" cy="685226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18E7D50F-EF82-E704-A9E5-E4A29846DCFF}"/>
              </a:ext>
            </a:extLst>
          </p:cNvPr>
          <p:cNvSpPr txBox="1"/>
          <p:nvPr/>
        </p:nvSpPr>
        <p:spPr>
          <a:xfrm>
            <a:off x="136245" y="1342997"/>
            <a:ext cx="9546770" cy="66152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1" compatLnSpc="1">
            <a:normAutofit fontScale="70000" lnSpcReduction="20000"/>
          </a:bodyPr>
          <a:lstStyle/>
          <a:p>
            <a:pPr marL="0" marR="0" lvl="0" indent="0" algn="ctr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4000" b="1" i="0" u="none" strike="noStrike" kern="0" cap="none" spc="0" baseline="0" dirty="0">
                <a:solidFill>
                  <a:srgbClr val="C00000"/>
                </a:solidFill>
                <a:uFillTx/>
                <a:latin typeface="Open Sans" pitchFamily="34"/>
                <a:ea typeface="Open Sans" pitchFamily="34"/>
                <a:cs typeface="Open Sans" pitchFamily="34"/>
              </a:rPr>
              <a:t>Τα βασικά αποτελέσματα του έργου </a:t>
            </a:r>
            <a:r>
              <a:rPr lang="en-US" sz="4000" b="1" i="0" u="none" strike="noStrike" kern="0" cap="none" spc="0" baseline="0" dirty="0" err="1">
                <a:solidFill>
                  <a:srgbClr val="C00000"/>
                </a:solidFill>
                <a:uFillTx/>
                <a:latin typeface="Open Sans" pitchFamily="34"/>
                <a:ea typeface="Open Sans" pitchFamily="34"/>
                <a:cs typeface="Open Sans" pitchFamily="34"/>
              </a:rPr>
              <a:t>Creative@Hubs</a:t>
            </a:r>
            <a:endParaRPr lang="en-GR" sz="4000" b="1" i="0" u="none" strike="noStrike" kern="1200" cap="none" spc="0" baseline="0" dirty="0">
              <a:solidFill>
                <a:srgbClr val="C00000"/>
              </a:solidFill>
              <a:uFillTx/>
              <a:latin typeface="Open Sans" pitchFamily="34"/>
              <a:ea typeface="Open Sans" pitchFamily="34"/>
              <a:cs typeface="Open Sans" pitchFamily="34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5358773-6F81-9292-BF1F-4AE3F214EDF4}"/>
              </a:ext>
            </a:extLst>
          </p:cNvPr>
          <p:cNvSpPr txBox="1"/>
          <p:nvPr/>
        </p:nvSpPr>
        <p:spPr>
          <a:xfrm>
            <a:off x="283404" y="1997395"/>
            <a:ext cx="11466983" cy="374275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285750" marR="0" lvl="0" indent="-285750" algn="just" defTabSz="914400" rtl="0" fontAlgn="auto" hangingPunct="1">
              <a:spcBef>
                <a:spcPts val="10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7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1400" b="0" i="0" u="none" strike="noStrike" kern="1200" cap="none" spc="0" baseline="0" dirty="0"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</a:rPr>
              <a:t>Το έργο </a:t>
            </a:r>
            <a:r>
              <a:rPr lang="en-US" sz="1400" b="1" i="0" u="none" strike="noStrike" kern="1200" cap="none" spc="0" baseline="0" dirty="0"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</a:rPr>
              <a:t>Creative@Hubs</a:t>
            </a:r>
            <a:r>
              <a:rPr lang="en-US" sz="1400" b="0" i="0" u="none" strike="noStrike" kern="1200" cap="none" spc="0" baseline="0" dirty="0"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</a:rPr>
              <a:t>,</a:t>
            </a:r>
            <a:r>
              <a:rPr lang="el-GR" sz="1400" b="0" i="0" u="none" strike="noStrike" kern="1200" cap="none" spc="0" baseline="0" dirty="0"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</a:rPr>
              <a:t> που υλοποιήθηκε στο πλαίσιο του Προγράμματος </a:t>
            </a:r>
            <a:r>
              <a:rPr lang="en-US" sz="1400" b="0" i="0" u="none" strike="noStrike" kern="1200" cap="none" spc="0" baseline="0" dirty="0"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</a:rPr>
              <a:t>Interreg V-A Greece-Italy 2014-2020, </a:t>
            </a:r>
            <a:r>
              <a:rPr lang="el-GR" sz="1400" b="0" i="0" u="none" strike="noStrike" kern="1200" cap="none" spc="0" baseline="0" dirty="0"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</a:rPr>
              <a:t>είχε ως στόχο την ενίσχυση της ικανότητας των περιφερειών να παράγουν νέα γνώση και καινοτομία, να ανταλλάσσουν εμπειρίες και τεχνογνωσία και να ενισχύουν την εξωστρέφεια των πολιτιστικών και δημιουργικών βιομηχανιών. </a:t>
            </a:r>
          </a:p>
          <a:p>
            <a:pPr marL="285750" marR="0" lvl="0" indent="-285750" algn="just" defTabSz="914400" rtl="0" fontAlgn="auto" hangingPunct="1">
              <a:spcBef>
                <a:spcPts val="10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7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1400" dirty="0">
                <a:solidFill>
                  <a:srgbClr val="000000"/>
                </a:solidFill>
                <a:latin typeface="Open Sans" pitchFamily="34"/>
                <a:ea typeface="Open Sans" pitchFamily="34"/>
                <a:cs typeface="Open Sans" pitchFamily="34"/>
              </a:rPr>
              <a:t>Το </a:t>
            </a:r>
            <a:r>
              <a:rPr lang="el-GR" sz="1400" b="1" dirty="0">
                <a:solidFill>
                  <a:srgbClr val="000000"/>
                </a:solidFill>
                <a:latin typeface="Open Sans" pitchFamily="34"/>
                <a:ea typeface="Open Sans" pitchFamily="34"/>
                <a:cs typeface="Open Sans" pitchFamily="34"/>
              </a:rPr>
              <a:t>Επιμελητήριο Αιτωλοακαρνανίας</a:t>
            </a:r>
            <a:r>
              <a:rPr lang="el-GR" sz="1400" dirty="0">
                <a:solidFill>
                  <a:srgbClr val="000000"/>
                </a:solidFill>
                <a:latin typeface="Open Sans" pitchFamily="34"/>
                <a:ea typeface="Open Sans" pitchFamily="34"/>
                <a:cs typeface="Open Sans" pitchFamily="34"/>
              </a:rPr>
              <a:t>, σε συνεργασία με την </a:t>
            </a:r>
            <a:r>
              <a:rPr lang="el-GR" sz="1400" b="1" dirty="0">
                <a:solidFill>
                  <a:srgbClr val="000000"/>
                </a:solidFill>
                <a:latin typeface="Open Sans" pitchFamily="34"/>
                <a:ea typeface="Open Sans" pitchFamily="34"/>
                <a:cs typeface="Open Sans" pitchFamily="34"/>
              </a:rPr>
              <a:t>Περιφέρεια Δυτικής Ελλάδας</a:t>
            </a:r>
            <a:r>
              <a:rPr lang="el-GR" sz="1400" dirty="0">
                <a:solidFill>
                  <a:srgbClr val="000000"/>
                </a:solidFill>
                <a:latin typeface="Open Sans" pitchFamily="34"/>
                <a:ea typeface="Open Sans" pitchFamily="34"/>
                <a:cs typeface="Open Sans" pitchFamily="34"/>
              </a:rPr>
              <a:t>, προχώρησε :</a:t>
            </a:r>
          </a:p>
          <a:p>
            <a:pPr marL="742950" lvl="1" indent="-285750" algn="just">
              <a:spcBef>
                <a:spcPts val="1000"/>
              </a:spcBef>
              <a:buSzPct val="100000"/>
              <a:buFont typeface="Arial" pitchFamily="34"/>
              <a:buChar char="•"/>
              <a:defRPr sz="17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1400" dirty="0">
                <a:solidFill>
                  <a:srgbClr val="000000"/>
                </a:solidFill>
                <a:latin typeface="Open Sans" pitchFamily="34"/>
                <a:ea typeface="Open Sans" pitchFamily="34"/>
                <a:cs typeface="Open Sans" pitchFamily="34"/>
              </a:rPr>
              <a:t>Στον εντοπισμό των εκπαιδευτικών αναγκών των </a:t>
            </a:r>
            <a:r>
              <a:rPr lang="en-US" sz="1400" dirty="0">
                <a:solidFill>
                  <a:srgbClr val="000000"/>
                </a:solidFill>
                <a:latin typeface="Open Sans" pitchFamily="34"/>
                <a:ea typeface="Open Sans" pitchFamily="34"/>
                <a:cs typeface="Open Sans" pitchFamily="34"/>
              </a:rPr>
              <a:t>MME</a:t>
            </a:r>
            <a:r>
              <a:rPr lang="el-GR" sz="1400" dirty="0">
                <a:solidFill>
                  <a:srgbClr val="000000"/>
                </a:solidFill>
                <a:latin typeface="Open Sans" pitchFamily="34"/>
                <a:ea typeface="Open Sans" pitchFamily="34"/>
                <a:cs typeface="Open Sans" pitchFamily="34"/>
              </a:rPr>
              <a:t> της δημιουργικής βιομηχανίας της Αιτωλοακαρνανίας</a:t>
            </a:r>
            <a:r>
              <a:rPr lang="en-US" sz="1400" dirty="0">
                <a:solidFill>
                  <a:srgbClr val="000000"/>
                </a:solidFill>
                <a:latin typeface="Open Sans" pitchFamily="34"/>
                <a:ea typeface="Open Sans" pitchFamily="34"/>
                <a:cs typeface="Open Sans" pitchFamily="34"/>
              </a:rPr>
              <a:t>.</a:t>
            </a:r>
            <a:endParaRPr lang="el-GR" sz="1400" dirty="0">
              <a:solidFill>
                <a:srgbClr val="000000"/>
              </a:solidFill>
              <a:latin typeface="Open Sans" pitchFamily="34"/>
              <a:ea typeface="Open Sans" pitchFamily="34"/>
              <a:cs typeface="Open Sans" pitchFamily="34"/>
            </a:endParaRPr>
          </a:p>
          <a:p>
            <a:pPr marL="742950" lvl="1" indent="-285750" algn="just">
              <a:spcBef>
                <a:spcPts val="1000"/>
              </a:spcBef>
              <a:buSzPct val="100000"/>
              <a:buFont typeface="Arial" pitchFamily="34"/>
              <a:buChar char="•"/>
              <a:defRPr sz="17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1400" dirty="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Στην προετοιμασία τριών εκπαιδευτικών πακέτων (εκπαιδευτικές σημειώσεις, παρουσιάσεις, webinars, ερωτηματολόγιο αξιολόγησης, κ.λπ.)</a:t>
            </a:r>
            <a:r>
              <a:rPr lang="en-US" sz="1400" dirty="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.</a:t>
            </a:r>
            <a:endParaRPr lang="el-GR" sz="1400" dirty="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 marL="742950" lvl="1" indent="-285750" algn="just">
              <a:spcBef>
                <a:spcPts val="1000"/>
              </a:spcBef>
              <a:buSzPct val="100000"/>
              <a:buFont typeface="Arial" pitchFamily="34"/>
              <a:buChar char="•"/>
              <a:defRPr sz="17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1400" dirty="0">
                <a:solidFill>
                  <a:srgbClr val="000000"/>
                </a:solidFill>
                <a:latin typeface="Open Sans" pitchFamily="34"/>
                <a:ea typeface="Open Sans" pitchFamily="34"/>
                <a:cs typeface="Open Sans" pitchFamily="34"/>
              </a:rPr>
              <a:t>Στον σχεδιασμό και υλοποίηση</a:t>
            </a:r>
            <a:r>
              <a:rPr lang="en-US" sz="1400" dirty="0">
                <a:solidFill>
                  <a:srgbClr val="000000"/>
                </a:solidFill>
                <a:latin typeface="Open Sans" pitchFamily="34"/>
                <a:ea typeface="Open Sans" pitchFamily="34"/>
                <a:cs typeface="Open Sans" pitchFamily="34"/>
              </a:rPr>
              <a:t> </a:t>
            </a:r>
            <a:r>
              <a:rPr lang="el-GR" sz="1400" dirty="0">
                <a:solidFill>
                  <a:srgbClr val="000000"/>
                </a:solidFill>
                <a:latin typeface="Open Sans" pitchFamily="34"/>
                <a:ea typeface="Open Sans" pitchFamily="34"/>
                <a:cs typeface="Open Sans" pitchFamily="34"/>
              </a:rPr>
              <a:t>σεμιναρίων </a:t>
            </a:r>
            <a:r>
              <a:rPr lang="en-US" sz="1400" dirty="0">
                <a:solidFill>
                  <a:srgbClr val="000000"/>
                </a:solidFill>
                <a:latin typeface="Open Sans" pitchFamily="34"/>
                <a:ea typeface="Open Sans" pitchFamily="34"/>
                <a:cs typeface="Open Sans" pitchFamily="34"/>
              </a:rPr>
              <a:t>&amp; </a:t>
            </a:r>
            <a:r>
              <a:rPr lang="el-GR" sz="1400" dirty="0">
                <a:solidFill>
                  <a:srgbClr val="000000"/>
                </a:solidFill>
                <a:latin typeface="Open Sans" pitchFamily="34"/>
                <a:ea typeface="Open Sans" pitchFamily="34"/>
                <a:cs typeface="Open Sans" pitchFamily="34"/>
              </a:rPr>
              <a:t>εργαστηρίων  για την ιστορία, την πολιτιστική και δημιουργική βιομηχανία, διά ζώσης και εξ αποστάσεως</a:t>
            </a:r>
            <a:r>
              <a:rPr lang="en-US" sz="1400" dirty="0">
                <a:solidFill>
                  <a:srgbClr val="000000"/>
                </a:solidFill>
                <a:latin typeface="Open Sans" pitchFamily="34"/>
                <a:ea typeface="Open Sans" pitchFamily="34"/>
                <a:cs typeface="Open Sans" pitchFamily="34"/>
              </a:rPr>
              <a:t>.</a:t>
            </a:r>
          </a:p>
          <a:p>
            <a:pPr marL="742950" lvl="1" indent="-285750" algn="just">
              <a:spcBef>
                <a:spcPts val="1000"/>
              </a:spcBef>
              <a:buSzPct val="100000"/>
              <a:buFont typeface="Arial" pitchFamily="34"/>
              <a:buChar char="•"/>
              <a:defRPr sz="17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1400" dirty="0">
                <a:solidFill>
                  <a:srgbClr val="000000"/>
                </a:solidFill>
                <a:latin typeface="Open Sans" pitchFamily="34"/>
                <a:ea typeface="Open Sans" pitchFamily="34"/>
                <a:cs typeface="Open Sans" pitchFamily="34"/>
              </a:rPr>
              <a:t>Στον σχεδιασμό και υλοποίηση προγράμματος εξατομικευμένης κατάρτισης και καθοδήγησης επιχειρηματικών ιδεών, δημιουργία εταιρικής ταυτότητας και προωθητικού υλικού</a:t>
            </a:r>
            <a:r>
              <a:rPr lang="en-US" sz="1400" dirty="0">
                <a:solidFill>
                  <a:srgbClr val="000000"/>
                </a:solidFill>
                <a:latin typeface="Open Sans" pitchFamily="34"/>
                <a:ea typeface="Open Sans" pitchFamily="34"/>
                <a:cs typeface="Open Sans" pitchFamily="34"/>
              </a:rPr>
              <a:t>.</a:t>
            </a:r>
            <a:endParaRPr lang="el-GR" sz="1400" dirty="0">
              <a:solidFill>
                <a:srgbClr val="000000"/>
              </a:solidFill>
              <a:latin typeface="Open Sans" pitchFamily="34"/>
              <a:ea typeface="Open Sans" pitchFamily="34"/>
              <a:cs typeface="Open Sans" pitchFamily="34"/>
            </a:endParaRPr>
          </a:p>
          <a:p>
            <a:pPr marL="742950" lvl="1" indent="-285750" algn="just">
              <a:spcBef>
                <a:spcPts val="1000"/>
              </a:spcBef>
              <a:buSzPct val="100000"/>
              <a:buFont typeface="Arial" pitchFamily="34"/>
              <a:buChar char="•"/>
              <a:defRPr sz="17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1400" dirty="0">
                <a:solidFill>
                  <a:srgbClr val="000000"/>
                </a:solidFill>
                <a:latin typeface="Open Sans" pitchFamily="34"/>
                <a:ea typeface="Open Sans" pitchFamily="34"/>
                <a:cs typeface="Open Sans" pitchFamily="34"/>
              </a:rPr>
              <a:t>Στον σχεδιασμό και υποστήριξη επιχειρηματικών αποστολών επιχειρήσεων της δημιουργικής βιομηχανίας της Αιτωλοακαρνανίας σε όλα τα HUBs του έργου σε Ελλάδα και Ιταλία</a:t>
            </a:r>
            <a:r>
              <a:rPr lang="en-US" sz="1400" dirty="0">
                <a:solidFill>
                  <a:srgbClr val="000000"/>
                </a:solidFill>
                <a:latin typeface="Open Sans" pitchFamily="34"/>
                <a:ea typeface="Open Sans" pitchFamily="34"/>
                <a:cs typeface="Open Sans" pitchFamily="34"/>
              </a:rPr>
              <a:t>.</a:t>
            </a:r>
            <a:endParaRPr lang="el-GR" sz="1400" dirty="0">
              <a:solidFill>
                <a:srgbClr val="000000"/>
              </a:solidFill>
              <a:latin typeface="Open Sans" pitchFamily="34"/>
              <a:ea typeface="Open Sans" pitchFamily="34"/>
              <a:cs typeface="Open Sans" pitchFamily="34"/>
            </a:endParaRPr>
          </a:p>
          <a:p>
            <a:pPr marL="742950" lvl="1" indent="-285750" algn="just">
              <a:spcBef>
                <a:spcPts val="1000"/>
              </a:spcBef>
              <a:buSzPct val="100000"/>
              <a:buFont typeface="Arial" pitchFamily="34"/>
              <a:buChar char="•"/>
              <a:defRPr sz="17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1400" dirty="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Στον σχεδιασμό και υλοποίηση προγράμματος δικτύωσης με αντίστοιχο κόμβο – </a:t>
            </a:r>
            <a:r>
              <a:rPr lang="en-US" sz="1400" dirty="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HUB</a:t>
            </a:r>
            <a:r>
              <a:rPr lang="el-GR" sz="1400" dirty="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 στο εξωτερικό.</a:t>
            </a:r>
            <a:endParaRPr lang="el-GR" sz="1400" b="0" i="0" u="none" strike="noStrike" kern="1200" cap="none" spc="0" baseline="0" dirty="0">
              <a:solidFill>
                <a:srgbClr val="000000"/>
              </a:solidFill>
              <a:uFillTx/>
              <a:latin typeface="Open Sans" pitchFamily="34"/>
              <a:ea typeface="Open Sans" pitchFamily="34"/>
              <a:cs typeface="Open Sans" pitchFamily="34"/>
            </a:endParaRPr>
          </a:p>
        </p:txBody>
      </p:sp>
    </p:spTree>
    <p:extLst>
      <p:ext uri="{BB962C8B-B14F-4D97-AF65-F5344CB8AC3E}">
        <p14:creationId xmlns:p14="http://schemas.microsoft.com/office/powerpoint/2010/main" val="6451444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84B15D-9596-B112-7D62-E94734696B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3">
            <a:extLst>
              <a:ext uri="{FF2B5EF4-FFF2-40B4-BE49-F238E27FC236}">
                <a16:creationId xmlns:a16="http://schemas.microsoft.com/office/drawing/2014/main" id="{500F0376-B215-4C15-2A1C-385ECB3EF5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996" cy="685226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5EDCA92C-0B29-F0BF-BBFB-247B9A71BFDD}"/>
              </a:ext>
            </a:extLst>
          </p:cNvPr>
          <p:cNvSpPr txBox="1"/>
          <p:nvPr/>
        </p:nvSpPr>
        <p:spPr>
          <a:xfrm>
            <a:off x="136245" y="1342996"/>
            <a:ext cx="3744376" cy="306571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1" compatLnSpc="1">
            <a:normAutofit/>
          </a:bodyPr>
          <a:lstStyle/>
          <a:p>
            <a:pPr marL="0" marR="0" lvl="0" indent="0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2400" b="1" i="0" u="none" strike="noStrike" kern="0" cap="none" spc="0" baseline="0" dirty="0">
                <a:solidFill>
                  <a:srgbClr val="C00000"/>
                </a:solidFill>
                <a:uFillTx/>
                <a:latin typeface="Open Sans" pitchFamily="34"/>
                <a:ea typeface="Open Sans" pitchFamily="34"/>
                <a:cs typeface="Open Sans" pitchFamily="34"/>
              </a:rPr>
              <a:t>Το δίκτυο των </a:t>
            </a:r>
            <a:r>
              <a:rPr lang="en-US" sz="2400" b="1" i="0" u="none" strike="noStrike" kern="0" cap="none" spc="0" baseline="0" dirty="0">
                <a:solidFill>
                  <a:srgbClr val="C00000"/>
                </a:solidFill>
                <a:uFillTx/>
                <a:latin typeface="Open Sans" pitchFamily="34"/>
                <a:ea typeface="Open Sans" pitchFamily="34"/>
                <a:cs typeface="Open Sans" pitchFamily="34"/>
              </a:rPr>
              <a:t>Creative@Hubs </a:t>
            </a:r>
            <a:r>
              <a:rPr lang="el-GR" sz="2400" b="1" kern="0" dirty="0">
                <a:solidFill>
                  <a:srgbClr val="C00000"/>
                </a:solidFill>
                <a:latin typeface="Open Sans" pitchFamily="34"/>
                <a:ea typeface="Open Sans" pitchFamily="34"/>
                <a:cs typeface="Open Sans" pitchFamily="34"/>
              </a:rPr>
              <a:t>σε Ελλάδα και Ιταλία</a:t>
            </a:r>
          </a:p>
          <a:p>
            <a:pPr marL="0" marR="0" lvl="0" indent="0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l-GR" sz="2400" b="1" i="0" u="none" strike="noStrike" kern="0" cap="none" spc="0" baseline="0" dirty="0">
              <a:solidFill>
                <a:srgbClr val="C00000"/>
              </a:solidFill>
              <a:uFillTx/>
              <a:latin typeface="Open Sans" pitchFamily="34"/>
              <a:ea typeface="Open Sans" pitchFamily="34"/>
              <a:cs typeface="Open Sans" pitchFamily="34"/>
            </a:endParaRPr>
          </a:p>
          <a:p>
            <a:pPr marL="0" marR="0" lvl="0" indent="0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l-GR" sz="2400" b="1" kern="0" dirty="0">
              <a:solidFill>
                <a:srgbClr val="C00000"/>
              </a:solidFill>
              <a:latin typeface="Open Sans" pitchFamily="34"/>
              <a:ea typeface="Open Sans" pitchFamily="34"/>
              <a:cs typeface="Open Sans" pitchFamily="34"/>
            </a:endParaRPr>
          </a:p>
          <a:p>
            <a:pPr marL="0" marR="0" lvl="0" indent="0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l-GR" sz="2400" b="1" i="0" u="none" strike="noStrike" kern="0" cap="none" spc="0" baseline="0" dirty="0">
              <a:solidFill>
                <a:srgbClr val="C00000"/>
              </a:solidFill>
              <a:uFillTx/>
              <a:latin typeface="Open Sans" pitchFamily="34"/>
              <a:ea typeface="Open Sans" pitchFamily="34"/>
              <a:cs typeface="Open Sans" pitchFamily="34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DBB729CD-618B-9095-2292-A32AD07D7C86}"/>
              </a:ext>
            </a:extLst>
          </p:cNvPr>
          <p:cNvSpPr txBox="1"/>
          <p:nvPr/>
        </p:nvSpPr>
        <p:spPr>
          <a:xfrm>
            <a:off x="4169229" y="2173857"/>
            <a:ext cx="7597200" cy="374275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pPr marL="285750" marR="0" lvl="0" indent="-285750" algn="just" defTabSz="914400" rtl="0" fontAlgn="auto" hangingPunct="1">
              <a:spcBef>
                <a:spcPts val="1000"/>
              </a:spcBef>
              <a:spcAft>
                <a:spcPts val="0"/>
              </a:spcAft>
              <a:buSzPct val="100000"/>
              <a:buFontTx/>
              <a:buChar char="-"/>
              <a:tabLst/>
              <a:defRPr sz="17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l-GR" b="0" i="0" u="none" strike="noStrike" kern="1200" cap="none" spc="0" baseline="0">
              <a:solidFill>
                <a:srgbClr val="000000"/>
              </a:solidFill>
              <a:uFillTx/>
              <a:latin typeface="Open Sans" pitchFamily="34"/>
              <a:ea typeface="Open Sans" pitchFamily="34"/>
              <a:cs typeface="Open Sans" pitchFamily="34"/>
            </a:endParaRPr>
          </a:p>
          <a:p>
            <a:pPr marL="285750" marR="0" lvl="0" indent="-285750" algn="just" defTabSz="914400" rtl="0" fontAlgn="auto" hangingPunct="1">
              <a:spcBef>
                <a:spcPts val="1000"/>
              </a:spcBef>
              <a:spcAft>
                <a:spcPts val="0"/>
              </a:spcAft>
              <a:buSzPct val="100000"/>
              <a:buFontTx/>
              <a:buChar char="-"/>
              <a:tabLst/>
              <a:defRPr sz="17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l-GR" b="0" i="0" u="none" strike="noStrike" kern="1200" cap="none" spc="0" baseline="0">
              <a:solidFill>
                <a:srgbClr val="000000"/>
              </a:solidFill>
              <a:uFillTx/>
              <a:latin typeface="Open Sans" pitchFamily="34"/>
              <a:ea typeface="Open Sans" pitchFamily="34"/>
              <a:cs typeface="Open Sans" pitchFamily="34"/>
            </a:endParaRPr>
          </a:p>
          <a:p>
            <a:pPr marL="285750" marR="0" lvl="0" indent="-285750" algn="just" defTabSz="914400" rtl="0" fontAlgn="auto" hangingPunct="1">
              <a:spcBef>
                <a:spcPts val="10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7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l-GR">
              <a:solidFill>
                <a:srgbClr val="000000"/>
              </a:solidFill>
              <a:latin typeface="Open Sans" pitchFamily="34"/>
              <a:ea typeface="Open Sans" pitchFamily="34"/>
              <a:cs typeface="Open Sans" pitchFamily="34"/>
            </a:endParaRPr>
          </a:p>
          <a:p>
            <a:pPr marL="285750" marR="0" lvl="0" indent="-285750" algn="just" defTabSz="914400" rtl="0" fontAlgn="auto" hangingPunct="1">
              <a:spcBef>
                <a:spcPts val="10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7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l-GR" b="0" i="0" u="none" strike="noStrike" kern="1200" cap="none" spc="0" baseline="0">
              <a:solidFill>
                <a:srgbClr val="000000"/>
              </a:solidFill>
              <a:uFillTx/>
              <a:latin typeface="Open Sans" pitchFamily="34"/>
              <a:ea typeface="Open Sans" pitchFamily="34"/>
              <a:cs typeface="Open Sans" pitchFamily="34"/>
            </a:endParaRPr>
          </a:p>
          <a:p>
            <a:pPr marR="0" lvl="0" algn="just" defTabSz="914400" rtl="0" fontAlgn="auto" hangingPunct="1">
              <a:spcBef>
                <a:spcPts val="1000"/>
              </a:spcBef>
              <a:spcAft>
                <a:spcPts val="0"/>
              </a:spcAft>
              <a:buSzPct val="100000"/>
              <a:tabLst/>
              <a:defRPr sz="17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l-GR">
              <a:solidFill>
                <a:srgbClr val="000000"/>
              </a:solidFill>
              <a:latin typeface="Open Sans" pitchFamily="34"/>
              <a:ea typeface="Open Sans" pitchFamily="34"/>
              <a:cs typeface="Open Sans" pitchFamily="34"/>
            </a:endParaRPr>
          </a:p>
          <a:p>
            <a:pPr marL="285750" marR="0" lvl="0" indent="-285750" algn="just" defTabSz="914400" rtl="0" fontAlgn="auto" hangingPunct="1">
              <a:spcBef>
                <a:spcPts val="10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7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l-GR" b="0" i="0" u="none" strike="noStrike" kern="1200" cap="none" spc="0" baseline="0">
              <a:solidFill>
                <a:srgbClr val="000000"/>
              </a:solidFill>
              <a:uFillTx/>
              <a:latin typeface="Open Sans" pitchFamily="34"/>
              <a:ea typeface="Open Sans" pitchFamily="34"/>
              <a:cs typeface="Open Sans" pitchFamily="34"/>
            </a:endParaRPr>
          </a:p>
        </p:txBody>
      </p:sp>
      <p:pic>
        <p:nvPicPr>
          <p:cNvPr id="5" name="Εικόνα 4" descr="https://creativehubs.cti.gr/storage/86/101767140c36905794563457f72f1215.jpg">
            <a:extLst>
              <a:ext uri="{FF2B5EF4-FFF2-40B4-BE49-F238E27FC236}">
                <a16:creationId xmlns:a16="http://schemas.microsoft.com/office/drawing/2014/main" id="{69F39EF9-4249-14E1-BA8E-C2B83799C61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-2705" b="1"/>
          <a:stretch>
            <a:fillRect/>
          </a:stretch>
        </p:blipFill>
        <p:spPr>
          <a:xfrm>
            <a:off x="4046201" y="1238206"/>
            <a:ext cx="8059133" cy="4655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99844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0AFAA5-77B3-D566-7039-E3D1303074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3">
            <a:extLst>
              <a:ext uri="{FF2B5EF4-FFF2-40B4-BE49-F238E27FC236}">
                <a16:creationId xmlns:a16="http://schemas.microsoft.com/office/drawing/2014/main" id="{DC3DB658-ED01-89B6-72F2-6644AF9B6C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996" cy="685226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9CEC7802-85A6-A623-8C7A-A54E74720751}"/>
              </a:ext>
            </a:extLst>
          </p:cNvPr>
          <p:cNvSpPr txBox="1"/>
          <p:nvPr/>
        </p:nvSpPr>
        <p:spPr>
          <a:xfrm>
            <a:off x="136245" y="1342996"/>
            <a:ext cx="3455054" cy="306571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1" compatLnSpc="1">
            <a:normAutofit/>
          </a:bodyPr>
          <a:lstStyle/>
          <a:p>
            <a:pPr marL="0" marR="0" lvl="0" indent="0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2800" b="1" i="0" u="none" strike="noStrike" kern="0" cap="none" spc="0" baseline="0" dirty="0">
                <a:solidFill>
                  <a:srgbClr val="C00000"/>
                </a:solidFill>
                <a:uFillTx/>
                <a:latin typeface="Open Sans" pitchFamily="34"/>
                <a:ea typeface="Open Sans" pitchFamily="34"/>
                <a:cs typeface="Open Sans" pitchFamily="34"/>
              </a:rPr>
              <a:t>Από το </a:t>
            </a:r>
            <a:r>
              <a:rPr lang="en-US" sz="2800" b="1" i="0" u="none" strike="noStrike" kern="0" cap="none" spc="0" baseline="0" dirty="0">
                <a:solidFill>
                  <a:srgbClr val="C00000"/>
                </a:solidFill>
                <a:uFillTx/>
                <a:latin typeface="Open Sans" pitchFamily="34"/>
                <a:ea typeface="Open Sans" pitchFamily="34"/>
                <a:cs typeface="Open Sans" pitchFamily="34"/>
              </a:rPr>
              <a:t>Creative@Hubs </a:t>
            </a:r>
            <a:r>
              <a:rPr lang="el-GR" sz="2800" b="1" i="0" u="none" strike="noStrike" kern="0" cap="none" spc="0" baseline="0" dirty="0">
                <a:solidFill>
                  <a:srgbClr val="C00000"/>
                </a:solidFill>
                <a:uFillTx/>
                <a:latin typeface="Open Sans" pitchFamily="34"/>
                <a:ea typeface="Open Sans" pitchFamily="34"/>
                <a:cs typeface="Open Sans" pitchFamily="34"/>
              </a:rPr>
              <a:t>στο </a:t>
            </a:r>
            <a:r>
              <a:rPr lang="en-US" sz="2800" b="1" i="0" u="none" strike="noStrike" kern="0" cap="none" spc="0" baseline="0" dirty="0">
                <a:solidFill>
                  <a:srgbClr val="C00000"/>
                </a:solidFill>
                <a:uFillTx/>
                <a:latin typeface="Open Sans" pitchFamily="34"/>
                <a:ea typeface="Open Sans" pitchFamily="34"/>
                <a:cs typeface="Open Sans" pitchFamily="34"/>
              </a:rPr>
              <a:t>SMART-HUBs</a:t>
            </a:r>
            <a:r>
              <a:rPr lang="el-GR" sz="2800" b="1" i="0" u="none" strike="noStrike" kern="0" cap="none" spc="0" baseline="0" dirty="0">
                <a:solidFill>
                  <a:srgbClr val="C00000"/>
                </a:solidFill>
                <a:uFillTx/>
                <a:latin typeface="Open Sans" pitchFamily="34"/>
                <a:ea typeface="Open Sans" pitchFamily="34"/>
                <a:cs typeface="Open Sans" pitchFamily="34"/>
              </a:rPr>
              <a:t>: </a:t>
            </a:r>
          </a:p>
          <a:p>
            <a:pPr marL="0" marR="0" lvl="0" indent="0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2800" b="1" i="0" u="none" strike="noStrike" kern="0" cap="none" spc="0" baseline="0" dirty="0">
                <a:solidFill>
                  <a:srgbClr val="C00000"/>
                </a:solidFill>
                <a:uFillTx/>
                <a:latin typeface="Open Sans" pitchFamily="34"/>
                <a:ea typeface="Open Sans" pitchFamily="34"/>
                <a:cs typeface="Open Sans" pitchFamily="34"/>
              </a:rPr>
              <a:t>Τι αλλάζει;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BCED0785-8342-5C60-56CA-9CF5046345E7}"/>
              </a:ext>
            </a:extLst>
          </p:cNvPr>
          <p:cNvSpPr txBox="1"/>
          <p:nvPr/>
        </p:nvSpPr>
        <p:spPr>
          <a:xfrm>
            <a:off x="4169229" y="2173857"/>
            <a:ext cx="7597200" cy="374275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pPr marR="0" lvl="0" algn="just" defTabSz="914400" rtl="0" fontAlgn="auto" hangingPunct="1">
              <a:spcBef>
                <a:spcPts val="1000"/>
              </a:spcBef>
              <a:spcAft>
                <a:spcPts val="0"/>
              </a:spcAft>
              <a:buSzPct val="100000"/>
              <a:tabLst/>
              <a:defRPr sz="17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l-GR" b="0" i="0" u="none" strike="noStrike" kern="1200" cap="none" spc="0" baseline="0">
              <a:solidFill>
                <a:srgbClr val="000000"/>
              </a:solidFill>
              <a:uFillTx/>
              <a:latin typeface="Open Sans" pitchFamily="34"/>
              <a:ea typeface="Open Sans" pitchFamily="34"/>
              <a:cs typeface="Open Sans" pitchFamily="34"/>
            </a:endParaRPr>
          </a:p>
          <a:p>
            <a:pPr marR="0" lvl="0" algn="just" defTabSz="914400" rtl="0" fontAlgn="auto" hangingPunct="1">
              <a:spcBef>
                <a:spcPts val="1000"/>
              </a:spcBef>
              <a:spcAft>
                <a:spcPts val="0"/>
              </a:spcAft>
              <a:buSzPct val="100000"/>
              <a:tabLst/>
              <a:defRPr sz="17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l-GR">
              <a:solidFill>
                <a:srgbClr val="000000"/>
              </a:solidFill>
              <a:latin typeface="Open Sans" pitchFamily="34"/>
              <a:ea typeface="Open Sans" pitchFamily="34"/>
              <a:cs typeface="Open Sans" pitchFamily="34"/>
            </a:endParaRPr>
          </a:p>
          <a:p>
            <a:pPr marL="285750" marR="0" lvl="0" indent="-285750" algn="just" defTabSz="914400" rtl="0" fontAlgn="auto" hangingPunct="1">
              <a:spcBef>
                <a:spcPts val="10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7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l-GR" b="0" i="0" u="none" strike="noStrike" kern="1200" cap="none" spc="0" baseline="0">
              <a:solidFill>
                <a:srgbClr val="000000"/>
              </a:solidFill>
              <a:uFillTx/>
              <a:latin typeface="Open Sans" pitchFamily="34"/>
              <a:ea typeface="Open Sans" pitchFamily="34"/>
              <a:cs typeface="Open Sans" pitchFamily="34"/>
            </a:endParaRPr>
          </a:p>
        </p:txBody>
      </p:sp>
      <p:graphicFrame>
        <p:nvGraphicFramePr>
          <p:cNvPr id="10" name="Content Placeholder 2">
            <a:extLst>
              <a:ext uri="{FF2B5EF4-FFF2-40B4-BE49-F238E27FC236}">
                <a16:creationId xmlns:a16="http://schemas.microsoft.com/office/drawing/2014/main" id="{B931CD2E-D2AD-7893-DA1A-DBF59DB5516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85893323"/>
              </p:ext>
            </p:extLst>
          </p:nvPr>
        </p:nvGraphicFramePr>
        <p:xfrm>
          <a:off x="3591299" y="1342996"/>
          <a:ext cx="8038885" cy="45736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5250825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5C2354-C550-D8BB-5D3D-CE23B3D857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74BD3B09-82D7-538E-9201-E7FB7E76C7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36"/>
            <a:ext cx="12192000" cy="6852264"/>
          </a:xfrm>
          <a:prstGeom prst="rect">
            <a:avLst/>
          </a:prstGeom>
        </p:spPr>
      </p:pic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C46FB64B-6B96-0BC5-A8DE-75AE1533872F}"/>
              </a:ext>
            </a:extLst>
          </p:cNvPr>
          <p:cNvSpPr/>
          <p:nvPr/>
        </p:nvSpPr>
        <p:spPr>
          <a:xfrm>
            <a:off x="487120" y="1525792"/>
            <a:ext cx="11400639" cy="47927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2400" b="1" dirty="0">
                <a:solidFill>
                  <a:srgbClr val="C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Κύριες Δράσεις</a:t>
            </a:r>
            <a:r>
              <a:rPr lang="en-US" sz="2400" b="1" dirty="0">
                <a:solidFill>
                  <a:srgbClr val="C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l-GR" sz="2400" b="1" dirty="0">
                <a:solidFill>
                  <a:srgbClr val="C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του Έργου</a:t>
            </a:r>
            <a:br>
              <a:rPr lang="en-US" sz="2800" b="1" dirty="0">
                <a:solidFill>
                  <a:srgbClr val="C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US" sz="900" b="1" dirty="0">
                <a:solidFill>
                  <a:srgbClr val="C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endParaRPr lang="en-US" sz="2400" b="1" dirty="0">
              <a:solidFill>
                <a:srgbClr val="C0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indent="-3429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l-GR" sz="1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Ανάλυση των κοινών εκπαιδευτικών &amp; επαγγελματικών αναγκών </a:t>
            </a:r>
            <a:r>
              <a:rPr lang="el-G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στις περιοχές των εταίρων </a:t>
            </a:r>
          </a:p>
          <a:p>
            <a:pPr marL="342900" indent="-3429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l-GR" sz="1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Εργαστήρια </a:t>
            </a:r>
            <a:r>
              <a:rPr lang="el-G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μεταξύ των εταίρων, για τη λήψη αποφάσεων και τον από κοινού σχεδιασμό των επόμενων δράσεων</a:t>
            </a:r>
          </a:p>
          <a:p>
            <a:pPr marL="342900" indent="-3429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l-GR" sz="1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Ανάπτυξη διασυνοριακής ψηφιακής πλατφόρμας e‑</a:t>
            </a:r>
            <a:r>
              <a:rPr lang="el-GR" sz="16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learning</a:t>
            </a:r>
            <a:r>
              <a:rPr lang="el-GR" sz="1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</a:p>
          <a:p>
            <a:pPr marL="342900" indent="-3429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l-GR" sz="1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Δημιουργία / εξοπλισμός 6 φυσικών κόμβων (</a:t>
            </a:r>
            <a:r>
              <a:rPr lang="el-GR" sz="1600" b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hubs</a:t>
            </a:r>
            <a:r>
              <a:rPr lang="el-GR" sz="1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)</a:t>
            </a:r>
            <a:r>
              <a:rPr lang="el-G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σε Ελλάδα και Ιταλία</a:t>
            </a:r>
          </a:p>
          <a:p>
            <a:pPr marL="342900" indent="-3429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l-GR" sz="1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Δημιουργία ενός κοινού αφηγηματικού βίντεο για την ανάδειξη της πολιτιστικής κληρονομιάς κάθε περιοχής</a:t>
            </a:r>
          </a:p>
          <a:p>
            <a:pPr marL="342900" indent="-3429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l-GR" sz="1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Πρόγραμμα Ενδυνάμωσης Ικανοτήτων </a:t>
            </a:r>
            <a:r>
              <a:rPr lang="el-G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(</a:t>
            </a:r>
            <a:r>
              <a:rPr lang="en-US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Focus Groups &amp; </a:t>
            </a:r>
            <a:r>
              <a:rPr lang="el-G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Δημιουργικές πολιτιστικές εκδηλώσεις</a:t>
            </a:r>
            <a:r>
              <a:rPr lang="en-US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el-G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π.χ. θέατρο</a:t>
            </a:r>
            <a:r>
              <a:rPr lang="en-US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book-trailers, </a:t>
            </a:r>
            <a:r>
              <a:rPr lang="el-G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εικαστικές δράσεις), με στόχο τη δημιουργία συνδυασμένων ψηφιακών και φυσικών εμπειριών</a:t>
            </a:r>
            <a:endParaRPr lang="en-US"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indent="-3429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l-GR" sz="1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Πρόγραμμα Εκπαίδευσης και Κατάρτισης νέων διαδικτυακά και διά ζώσης</a:t>
            </a:r>
          </a:p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endParaRPr lang="en-US" sz="16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41533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17E740-D09C-9C2C-34AD-8A04290D89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6AA9DCEF-D124-4C4A-A3E4-DC265306AD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36"/>
            <a:ext cx="12192000" cy="6852264"/>
          </a:xfrm>
          <a:prstGeom prst="rect">
            <a:avLst/>
          </a:prstGeom>
        </p:spPr>
      </p:pic>
      <p:sp>
        <p:nvSpPr>
          <p:cNvPr id="3" name="Ορθογώνιο 2">
            <a:extLst>
              <a:ext uri="{FF2B5EF4-FFF2-40B4-BE49-F238E27FC236}">
                <a16:creationId xmlns:a16="http://schemas.microsoft.com/office/drawing/2014/main" id="{D117668E-3015-CD0B-E59B-C827E293890E}"/>
              </a:ext>
            </a:extLst>
          </p:cNvPr>
          <p:cNvSpPr/>
          <p:nvPr/>
        </p:nvSpPr>
        <p:spPr>
          <a:xfrm>
            <a:off x="512065" y="1342784"/>
            <a:ext cx="9692110" cy="36004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l-GR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l-GR" sz="2400" b="1" dirty="0">
                <a:solidFill>
                  <a:srgbClr val="C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Οι </a:t>
            </a:r>
            <a:r>
              <a:rPr lang="en-US" sz="2400" b="1" dirty="0">
                <a:solidFill>
                  <a:srgbClr val="C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6 </a:t>
            </a:r>
            <a:r>
              <a:rPr lang="el-GR" sz="2400" b="1" dirty="0">
                <a:solidFill>
                  <a:srgbClr val="C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Κόμβοι του </a:t>
            </a:r>
            <a:r>
              <a:rPr lang="en-US" sz="2400" b="1" dirty="0">
                <a:solidFill>
                  <a:srgbClr val="C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SMART‑HUBs</a:t>
            </a:r>
            <a:endParaRPr lang="el-GR" sz="2400" b="1" dirty="0">
              <a:solidFill>
                <a:srgbClr val="C0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ctr"/>
            <a:endParaRPr lang="el-GR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US" sz="19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Creative@Hubs </a:t>
            </a:r>
            <a:r>
              <a:rPr lang="el-GR" sz="19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Πάτρας</a:t>
            </a:r>
            <a:r>
              <a:rPr lang="en-US" sz="19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– </a:t>
            </a:r>
            <a:r>
              <a:rPr lang="el-GR" sz="19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ΠΤΑ ΠΔΕ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US" sz="19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Creative Hub </a:t>
            </a:r>
            <a:r>
              <a:rPr lang="el-GR" sz="19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Μεσολογγίου</a:t>
            </a:r>
            <a:r>
              <a:rPr lang="en-US" sz="19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– </a:t>
            </a:r>
            <a:r>
              <a:rPr lang="el-GR" sz="19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Επιμελητήριο Αιτωλοακαρνανίας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l-GR" sz="19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Μουσικό Σχολείο Ζακύνθου</a:t>
            </a:r>
            <a:r>
              <a:rPr lang="en-US" sz="19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– </a:t>
            </a:r>
            <a:r>
              <a:rPr lang="el-GR" sz="19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Επιμελητήριο Ζακύνθου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l-GR" sz="19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Δημοτική Βιβλιοθήκη του </a:t>
            </a:r>
            <a:r>
              <a:rPr lang="en-US" sz="19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Nardò</a:t>
            </a:r>
            <a:r>
              <a:rPr lang="en-US" sz="19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“</a:t>
            </a:r>
            <a:r>
              <a:rPr lang="en-US" sz="19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Chiostro</a:t>
            </a:r>
            <a:r>
              <a:rPr lang="en-US" sz="19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9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dei</a:t>
            </a:r>
            <a:r>
              <a:rPr lang="en-US" sz="19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9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Carmelitani</a:t>
            </a:r>
            <a:r>
              <a:rPr lang="en-US" sz="19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” - </a:t>
            </a:r>
            <a:r>
              <a:rPr lang="el-GR" sz="19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Δήμος</a:t>
            </a:r>
            <a:r>
              <a:rPr lang="en-US" sz="19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9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Nardò</a:t>
            </a:r>
            <a:endParaRPr lang="el-GR" sz="19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n-US" sz="19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Officina</a:t>
            </a:r>
            <a:r>
              <a:rPr lang="en-US" sz="19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Creativa </a:t>
            </a:r>
            <a:r>
              <a:rPr lang="el-GR" sz="19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(Δημιουργικό Εργαστήριο)</a:t>
            </a:r>
            <a:r>
              <a:rPr lang="en-US" sz="19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– Matera (</a:t>
            </a:r>
            <a:r>
              <a:rPr lang="en-US" sz="19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Materahub</a:t>
            </a:r>
            <a:r>
              <a:rPr lang="en-US" sz="19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)</a:t>
            </a:r>
            <a:endParaRPr lang="el-GR" sz="19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l-GR" sz="19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Δημοτική Βιβλιοθήκη της </a:t>
            </a:r>
            <a:r>
              <a:rPr lang="en-US" sz="19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Maida “</a:t>
            </a:r>
            <a:r>
              <a:rPr lang="en-US" sz="19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Chiostro</a:t>
            </a:r>
            <a:r>
              <a:rPr lang="en-US" sz="19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di San Domenico” – </a:t>
            </a:r>
            <a:r>
              <a:rPr lang="el-GR" sz="19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Δήμος </a:t>
            </a:r>
            <a:r>
              <a:rPr lang="en-US" sz="19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Maida</a:t>
            </a:r>
            <a:endParaRPr lang="en-US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63173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1BDA1F-94AB-1AAD-4091-CF9DEF1504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B73F3917-039A-72C5-8E96-9D69374449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36"/>
            <a:ext cx="12192000" cy="6852264"/>
          </a:xfrm>
          <a:prstGeom prst="rect">
            <a:avLst/>
          </a:prstGeom>
        </p:spPr>
      </p:pic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E15AA2D9-EB56-242F-1EB9-E69A76291BE7}"/>
              </a:ext>
            </a:extLst>
          </p:cNvPr>
          <p:cNvSpPr/>
          <p:nvPr/>
        </p:nvSpPr>
        <p:spPr>
          <a:xfrm>
            <a:off x="813816" y="1466924"/>
            <a:ext cx="10185549" cy="40645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2400" b="1" dirty="0">
                <a:solidFill>
                  <a:srgbClr val="C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Αναμενόμενα Αποτελέσματα του Έργου</a:t>
            </a:r>
            <a:endParaRPr lang="en-US" sz="2400" dirty="0">
              <a:solidFill>
                <a:srgbClr val="C0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ctr"/>
            <a:endParaRPr lang="en-US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l-G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Ενίσχυση της διασυνοριακής συνεργασίας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l-G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Ενίσχυση της κοινωνικοοικονομικής ένταξης στην Ελλάδα και την Ιταλία</a:t>
            </a:r>
          </a:p>
          <a:p>
            <a:pPr marL="342900" indent="-342900">
              <a:lnSpc>
                <a:spcPct val="150000"/>
              </a:lnSpc>
              <a:buSzPct val="100000"/>
              <a:buFont typeface="Wingdings" panose="05000000000000000000" pitchFamily="2" charset="2"/>
              <a:buChar char="ü"/>
            </a:pPr>
            <a:r>
              <a:rPr lang="el-G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Συμβολή στη </a:t>
            </a:r>
            <a:r>
              <a:rPr lang="el-GR" sz="1600" dirty="0">
                <a:solidFill>
                  <a:srgbClr val="0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ψηφιοποίηση ιστορικών βιβλίων για τη διάσωση και προώθηση της ιστορικής – πολιτιστικής κληρονομιάς που συνδέεται με τα ιστορικά αφηγήματα της κάθε περιοχής</a:t>
            </a:r>
          </a:p>
          <a:p>
            <a:pPr marL="342900" indent="-342900">
              <a:lnSpc>
                <a:spcPct val="150000"/>
              </a:lnSpc>
              <a:buSzPct val="100000"/>
              <a:buFont typeface="Wingdings" panose="05000000000000000000" pitchFamily="2" charset="2"/>
              <a:buChar char="ü"/>
            </a:pPr>
            <a:r>
              <a:rPr lang="el-G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Αναζωογόνηση της πολιτιστικής κληρονομιάς μέσω ψηφιακών εργαλείων</a:t>
            </a:r>
          </a:p>
          <a:p>
            <a:pPr marL="342900" indent="-342900">
              <a:lnSpc>
                <a:spcPct val="150000"/>
              </a:lnSpc>
              <a:buSzPct val="100000"/>
              <a:buFont typeface="Wingdings" panose="05000000000000000000" pitchFamily="2" charset="2"/>
              <a:buChar char="ü"/>
            </a:pPr>
            <a:r>
              <a:rPr lang="el-G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Ενίσχυση των ψηφιακών και πράσινων δεξιοτήτων των νέων στους τομείς του τουρισμού και των πολιτιστικών και δημιουργικών βιομηχανιών </a:t>
            </a:r>
          </a:p>
          <a:p>
            <a:pPr marL="342900" indent="-342900">
              <a:lnSpc>
                <a:spcPct val="150000"/>
              </a:lnSpc>
              <a:buSzPct val="100000"/>
              <a:buFont typeface="Wingdings" panose="05000000000000000000" pitchFamily="2" charset="2"/>
              <a:buChar char="ü"/>
            </a:pPr>
            <a:r>
              <a:rPr lang="el-G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Βελτίωση της </a:t>
            </a:r>
            <a:r>
              <a:rPr lang="el-GR" sz="16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απασχολησιμότητας</a:t>
            </a:r>
            <a:r>
              <a:rPr lang="el-GR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των νέων</a:t>
            </a:r>
            <a:endParaRPr lang="en-US" sz="1600" dirty="0">
              <a:solidFill>
                <a:srgbClr val="00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endParaRPr lang="el-GR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65500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17E740-D09C-9C2C-34AD-8A04290D89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6AA9DCEF-D124-4C4A-A3E4-DC265306AD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36"/>
            <a:ext cx="12192000" cy="6852264"/>
          </a:xfrm>
          <a:prstGeom prst="rect">
            <a:avLst/>
          </a:prstGeom>
        </p:spPr>
      </p:pic>
      <p:sp>
        <p:nvSpPr>
          <p:cNvPr id="3" name="Ορθογώνιο 2">
            <a:extLst>
              <a:ext uri="{FF2B5EF4-FFF2-40B4-BE49-F238E27FC236}">
                <a16:creationId xmlns:a16="http://schemas.microsoft.com/office/drawing/2014/main" id="{D117668E-3015-CD0B-E59B-C827E293890E}"/>
              </a:ext>
            </a:extLst>
          </p:cNvPr>
          <p:cNvSpPr/>
          <p:nvPr/>
        </p:nvSpPr>
        <p:spPr>
          <a:xfrm>
            <a:off x="487664" y="1603691"/>
            <a:ext cx="6340434" cy="38997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el-GR" b="1" dirty="0">
                <a:solidFill>
                  <a:srgbClr val="C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Στόχοι της ομάδας εστίασης </a:t>
            </a:r>
            <a:r>
              <a:rPr lang="en-US" b="1" dirty="0">
                <a:solidFill>
                  <a:srgbClr val="C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(Focus Group)</a:t>
            </a:r>
            <a:endParaRPr lang="el-GR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indent="-342900">
              <a:lnSpc>
                <a:spcPct val="120000"/>
              </a:lnSpc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l-GR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Ενίσχυση της συνεργασίας μεταξύ των συμμετεχόντων και </a:t>
            </a:r>
            <a:r>
              <a:rPr lang="el-GR" sz="1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συνδιαμόρφωση</a:t>
            </a:r>
            <a:r>
              <a:rPr lang="el-GR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κοινών κατευθύνσεων για την ανάδειξη των πολιτιστικών πόρων της Αιτωλοακαρνανίας, με ιδιαίτερη έμφαση στην τοπική λαογραφία.</a:t>
            </a:r>
          </a:p>
          <a:p>
            <a:pPr marL="342900" indent="-342900">
              <a:lnSpc>
                <a:spcPct val="120000"/>
              </a:lnSpc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l-GR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Ανάδειξη πολιτιστικών πόρων και τοπικών αφηγήσεων, καθώς και σύγχρονων τρόπων προβολής τους, προς αξιοποίηση στα επόμενα βήματα του έργου.</a:t>
            </a:r>
          </a:p>
          <a:p>
            <a:pPr marL="342900" indent="-342900">
              <a:lnSpc>
                <a:spcPct val="120000"/>
              </a:lnSpc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l-GR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Επιλογή σημαντικών σημείων, στοιχείων και παραδόσεων της Αιτωλοακαρνανίας που μπορούν να αποτελέσουν τη βάση για την ανάπτυξη νέων ψηφιακών εμπειριών.</a:t>
            </a:r>
          </a:p>
          <a:p>
            <a:pPr marL="342900" indent="-342900">
              <a:lnSpc>
                <a:spcPct val="120000"/>
              </a:lnSpc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l-GR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Συζήτηση και κατάθεση ιδεών για καινοτόμες μεθόδους, μέσα και τρόπους ανάδειξης της πολιτιστικής κληρονομιάς της περιοχής.</a:t>
            </a:r>
          </a:p>
        </p:txBody>
      </p:sp>
      <p:grpSp>
        <p:nvGrpSpPr>
          <p:cNvPr id="6" name="Ομάδα 5">
            <a:extLst>
              <a:ext uri="{FF2B5EF4-FFF2-40B4-BE49-F238E27FC236}">
                <a16:creationId xmlns:a16="http://schemas.microsoft.com/office/drawing/2014/main" id="{C78789C3-185E-105A-94EA-D529FD59273D}"/>
              </a:ext>
            </a:extLst>
          </p:cNvPr>
          <p:cNvGrpSpPr/>
          <p:nvPr/>
        </p:nvGrpSpPr>
        <p:grpSpPr>
          <a:xfrm>
            <a:off x="6828098" y="2291021"/>
            <a:ext cx="5315376" cy="2074413"/>
            <a:chOff x="6846252" y="1354587"/>
            <a:chExt cx="5315376" cy="2074413"/>
          </a:xfrm>
        </p:grpSpPr>
        <p:pic>
          <p:nvPicPr>
            <p:cNvPr id="2" name="Εικόνα 1">
              <a:extLst>
                <a:ext uri="{FF2B5EF4-FFF2-40B4-BE49-F238E27FC236}">
                  <a16:creationId xmlns:a16="http://schemas.microsoft.com/office/drawing/2014/main" id="{24AF41D6-386D-D8D5-A402-380154B7F00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4768"/>
            <a:stretch>
              <a:fillRect/>
            </a:stretch>
          </p:blipFill>
          <p:spPr bwMode="auto">
            <a:xfrm>
              <a:off x="6846252" y="1354587"/>
              <a:ext cx="5187950" cy="153898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" name="Εικόνα 4">
              <a:extLst>
                <a:ext uri="{FF2B5EF4-FFF2-40B4-BE49-F238E27FC236}">
                  <a16:creationId xmlns:a16="http://schemas.microsoft.com/office/drawing/2014/main" id="{FC968897-4D9F-47B1-8E8C-D517E8ECD1A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87768"/>
            <a:stretch>
              <a:fillRect/>
            </a:stretch>
          </p:blipFill>
          <p:spPr bwMode="auto">
            <a:xfrm>
              <a:off x="6973678" y="2894694"/>
              <a:ext cx="5187950" cy="534306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24501791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BD826F-00FD-BC75-1A2E-B52F12D3B3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C58FDD4B-8F82-FC87-53FE-C85D56B03B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36"/>
            <a:ext cx="12192000" cy="6852264"/>
          </a:xfrm>
          <a:prstGeom prst="rect">
            <a:avLst/>
          </a:prstGeom>
        </p:spPr>
      </p:pic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23B032E7-EC02-522C-20E5-78435849EF1F}"/>
              </a:ext>
            </a:extLst>
          </p:cNvPr>
          <p:cNvSpPr/>
          <p:nvPr/>
        </p:nvSpPr>
        <p:spPr>
          <a:xfrm>
            <a:off x="1082180" y="1843048"/>
            <a:ext cx="9781563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l-GR" sz="3200" b="1" dirty="0"/>
          </a:p>
          <a:p>
            <a:pPr algn="ctr"/>
            <a:r>
              <a:rPr lang="el-GR" sz="32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Ευχαριστώ για την προσοχή σας</a:t>
            </a:r>
            <a:r>
              <a:rPr lang="en-US" sz="32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!</a:t>
            </a:r>
          </a:p>
          <a:p>
            <a:pPr algn="ctr"/>
            <a:endParaRPr lang="en-US" sz="28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ctr"/>
            <a:endParaRPr lang="el-GR" sz="3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ctr"/>
            <a:endParaRPr lang="el-GR" sz="2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ctr"/>
            <a:r>
              <a:rPr lang="el-GR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Γεώργιος Ρόμπολας, Υπεύθυνος του Έργου 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SMART-HUBs</a:t>
            </a:r>
          </a:p>
          <a:p>
            <a:pPr algn="ctr"/>
            <a:r>
              <a:rPr lang="el-GR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Επιμελητήριο Αιτωλοακαρνανίας</a:t>
            </a:r>
            <a:endParaRPr lang="en-US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ctr"/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Email: grombol@epimetol.gr</a:t>
            </a: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AD4BAD4D-DADD-4121-3442-DA41D4AA53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82248" y="3132145"/>
            <a:ext cx="1781425" cy="895398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3314127704"/>
      </p:ext>
    </p:extLst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55493a53-471c-4a23-b845-b845b9e4f7d3">
      <Terms xmlns="http://schemas.microsoft.com/office/infopath/2007/PartnerControls"/>
    </lcf76f155ced4ddcb4097134ff3c332f>
    <TaxCatchAll xmlns="c31f2434-9200-4e37-8d31-cf89c92849b8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Έγγραφο" ma:contentTypeID="0x010100DDF008E1F5DAA64CBCE9CB481EA441A4" ma:contentTypeVersion="16" ma:contentTypeDescription="Δημιουργία νέου εγγράφου" ma:contentTypeScope="" ma:versionID="63b694bff04a5dbfe90a287d40f1f0a8">
  <xsd:schema xmlns:xsd="http://www.w3.org/2001/XMLSchema" xmlns:xs="http://www.w3.org/2001/XMLSchema" xmlns:p="http://schemas.microsoft.com/office/2006/metadata/properties" xmlns:ns2="55493a53-471c-4a23-b845-b845b9e4f7d3" xmlns:ns3="c31f2434-9200-4e37-8d31-cf89c92849b8" targetNamespace="http://schemas.microsoft.com/office/2006/metadata/properties" ma:root="true" ma:fieldsID="e2b313e49f510e7421ae91bdff58da5a" ns2:_="" ns3:_="">
    <xsd:import namespace="55493a53-471c-4a23-b845-b845b9e4f7d3"/>
    <xsd:import namespace="c31f2434-9200-4e37-8d31-cf89c92849b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ObjectDetectorVersions" minOccurs="0"/>
                <xsd:element ref="ns2:MediaLengthInSecond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5493a53-471c-4a23-b845-b845b9e4f7d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3" nillable="true" ma:displayName="Location" ma:indexed="true" ma:internalName="MediaServiceLocatio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Ετικέτες εικόνας" ma:readOnly="false" ma:fieldId="{5cf76f15-5ced-4ddc-b409-7134ff3c332f}" ma:taxonomyMulti="true" ma:sspId="62963a4d-2c58-4d90-a1b3-ca36b2cc71a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31f2434-9200-4e37-8d31-cf89c92849b8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a21dbb2a-4f5e-47d5-9fce-9f6544c24bc5}" ma:internalName="TaxCatchAll" ma:showField="CatchAllData" ma:web="c31f2434-9200-4e37-8d31-cf89c92849b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Κοινή χρήση με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Κοινή χρήση με λεπτομέρειες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Τύπος περιεχομένου"/>
        <xsd:element ref="dc:title" minOccurs="0" maxOccurs="1" ma:index="4" ma:displayName="Τίτλο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607A337-7C18-4C73-973C-C3A4DF034FF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BDAB631-1502-40F3-A676-5CE7868F8B65}">
  <ds:schemaRefs>
    <ds:schemaRef ds:uri="http://schemas.microsoft.com/office/2006/metadata/properties"/>
    <ds:schemaRef ds:uri="http://schemas.microsoft.com/office/infopath/2007/PartnerControls"/>
    <ds:schemaRef ds:uri="55493a53-471c-4a23-b845-b845b9e4f7d3"/>
    <ds:schemaRef ds:uri="c31f2434-9200-4e37-8d31-cf89c92849b8"/>
  </ds:schemaRefs>
</ds:datastoreItem>
</file>

<file path=customXml/itemProps3.xml><?xml version="1.0" encoding="utf-8"?>
<ds:datastoreItem xmlns:ds="http://schemas.openxmlformats.org/officeDocument/2006/customXml" ds:itemID="{93CEA1DB-DE88-44A0-A7CB-BF40676015B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5493a53-471c-4a23-b845-b845b9e4f7d3"/>
    <ds:schemaRef ds:uri="c31f2434-9200-4e37-8d31-cf89c92849b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1960</TotalTime>
  <Words>1037</Words>
  <Application>Microsoft Office PowerPoint</Application>
  <PresentationFormat>Ευρεία οθόνη</PresentationFormat>
  <Paragraphs>102</Paragraphs>
  <Slides>11</Slides>
  <Notes>9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5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11</vt:i4>
      </vt:variant>
    </vt:vector>
  </HeadingPairs>
  <TitlesOfParts>
    <vt:vector size="17" baseType="lpstr">
      <vt:lpstr>Arial</vt:lpstr>
      <vt:lpstr>Calibri</vt:lpstr>
      <vt:lpstr>Calibri Light</vt:lpstr>
      <vt:lpstr>Open Sans</vt:lpstr>
      <vt:lpstr>Wingdings</vt:lpstr>
      <vt:lpstr>Θέμα του Office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User</dc:creator>
  <cp:lastModifiedBy>Erato Malisianou</cp:lastModifiedBy>
  <cp:revision>137</cp:revision>
  <cp:lastPrinted>2025-09-18T08:54:22Z</cp:lastPrinted>
  <dcterms:created xsi:type="dcterms:W3CDTF">2025-09-15T07:08:39Z</dcterms:created>
  <dcterms:modified xsi:type="dcterms:W3CDTF">2026-10-20T08:03:24Z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0x010100DDF008E1F5DAA64CBCE9CB481EA441A4</vt:lpwstr>
  </property>
  <property fmtid="{D5CDD505-2E9C-101B-9397-08002B2CF9AE}" pid="3" name="MediaServiceImageTags">
    <vt:lpwstr/>
  </property>
</Properties>
</file>